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8.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81B36D6" w14:textId="6D27112E" w:rsidR="00A355F9" w:rsidRDefault="365FAD9F" w:rsidP="2E9C0719">
      <w:pPr>
        <w:pStyle w:val="MainTitle"/>
      </w:pPr>
      <w:bookmarkStart w:id="0" w:name="_Hlk115766627"/>
      <w:bookmarkEnd w:id="0"/>
      <w:r>
        <w:rPr>
          <w:noProof/>
        </w:rPr>
        <w:drawing>
          <wp:anchor distT="0" distB="0" distL="114300" distR="114300" simplePos="0" relativeHeight="251658284" behindDoc="0" locked="0" layoutInCell="1" allowOverlap="1" wp14:anchorId="084B0F06" wp14:editId="6DE25A6D">
            <wp:simplePos x="0" y="0"/>
            <wp:positionH relativeFrom="margin">
              <wp:posOffset>-969010</wp:posOffset>
            </wp:positionH>
            <wp:positionV relativeFrom="paragraph">
              <wp:posOffset>-1254760</wp:posOffset>
            </wp:positionV>
            <wp:extent cx="8403341" cy="11885924"/>
            <wp:effectExtent l="133350" t="133350" r="150495" b="173355"/>
            <wp:wrapNone/>
            <wp:docPr id="629601095"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pic:nvPicPr>
                  <pic:blipFill>
                    <a:blip r:embed="rId14" cstate="print">
                      <a:extLst>
                        <a:ext uri="{28A0092B-C50C-407E-A947-70E740481C1C}">
                          <a14:useLocalDpi xmlns:a14="http://schemas.microsoft.com/office/drawing/2010/main" val="0"/>
                        </a:ext>
                      </a:extLst>
                    </a:blip>
                    <a:srcRect/>
                    <a:stretch>
                      <a:fillRect/>
                    </a:stretch>
                  </pic:blipFill>
                  <pic:spPr>
                    <a:xfrm>
                      <a:off x="0" y="0"/>
                      <a:ext cx="8403341" cy="118859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a:graphicData>
            </a:graphic>
          </wp:anchor>
        </w:drawing>
      </w:r>
    </w:p>
    <w:p w14:paraId="02A075AB" w14:textId="77777777" w:rsidR="009E4BD0" w:rsidRPr="00AC636D" w:rsidRDefault="009E4BD0" w:rsidP="00AC636D">
      <w:pPr>
        <w:sectPr w:rsidR="009E4BD0" w:rsidRPr="00AC636D" w:rsidSect="00CA1221">
          <w:headerReference w:type="even" r:id="rId15"/>
          <w:headerReference w:type="default" r:id="rId16"/>
          <w:footerReference w:type="even" r:id="rId17"/>
          <w:footerReference w:type="default" r:id="rId18"/>
          <w:headerReference w:type="first" r:id="rId19"/>
          <w:type w:val="continuous"/>
          <w:pgSz w:w="11907" w:h="16840" w:code="9"/>
          <w:pgMar w:top="228" w:right="1700" w:bottom="1134" w:left="1418" w:header="277" w:footer="1361" w:gutter="0"/>
          <w:pgNumType w:start="2"/>
          <w:cols w:space="708"/>
          <w:titlePg/>
          <w:docGrid w:linePitch="360"/>
        </w:sectPr>
      </w:pPr>
    </w:p>
    <w:p w14:paraId="148DD4B0" w14:textId="245CD812" w:rsidR="00434B43" w:rsidRPr="0061560A" w:rsidRDefault="00434B43" w:rsidP="00434B43">
      <w:pPr>
        <w:pStyle w:val="Pa1"/>
        <w:spacing w:after="160"/>
        <w:jc w:val="both"/>
        <w:rPr>
          <w:rFonts w:eastAsia="Malgun Gothic" w:cs="Open Sans"/>
          <w:color w:val="000000"/>
          <w:sz w:val="22"/>
          <w:szCs w:val="22"/>
        </w:rPr>
      </w:pPr>
      <w:bookmarkStart w:id="1" w:name="_Toc209316062"/>
      <w:bookmarkStart w:id="2" w:name="_Toc96087240"/>
      <w:bookmarkStart w:id="3" w:name="_Toc96087229"/>
      <w:bookmarkEnd w:id="1"/>
      <w:r w:rsidRPr="0061560A">
        <w:rPr>
          <w:rStyle w:val="A1"/>
          <w:rFonts w:eastAsia="Malgun Gothic"/>
          <w:b/>
          <w:bCs/>
          <w:sz w:val="22"/>
          <w:szCs w:val="22"/>
        </w:rPr>
        <w:lastRenderedPageBreak/>
        <w:t>© Australian Human Rights Commission 202</w:t>
      </w:r>
      <w:r>
        <w:rPr>
          <w:rStyle w:val="A1"/>
          <w:rFonts w:eastAsia="Malgun Gothic"/>
          <w:b/>
          <w:bCs/>
          <w:sz w:val="22"/>
          <w:szCs w:val="22"/>
        </w:rPr>
        <w:t>2</w:t>
      </w:r>
    </w:p>
    <w:p w14:paraId="20252EDE" w14:textId="77777777"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sz w:val="22"/>
          <w:szCs w:val="22"/>
        </w:rPr>
        <w:t>The Australian Human Rights Commission encourages the dissemination and exchange of information provided in this publication.</w:t>
      </w:r>
    </w:p>
    <w:p w14:paraId="4D83C6B3" w14:textId="77777777"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sz w:val="22"/>
          <w:szCs w:val="22"/>
        </w:rPr>
        <w:t>All material presented in this publication is licensed under the Creative Commons Attribution 4.0 International Licence, with the exception of:</w:t>
      </w:r>
    </w:p>
    <w:p w14:paraId="536AA8E1" w14:textId="77777777" w:rsidR="00434B43" w:rsidRPr="0061560A" w:rsidRDefault="00434B43" w:rsidP="0054433F">
      <w:pPr>
        <w:pStyle w:val="Default"/>
        <w:numPr>
          <w:ilvl w:val="0"/>
          <w:numId w:val="14"/>
        </w:numPr>
        <w:spacing w:after="30"/>
        <w:ind w:left="1060" w:hanging="368"/>
        <w:rPr>
          <w:rFonts w:eastAsia="Malgun Gothic"/>
          <w:sz w:val="22"/>
          <w:szCs w:val="22"/>
        </w:rPr>
      </w:pPr>
      <w:r w:rsidRPr="0061560A">
        <w:rPr>
          <w:rStyle w:val="A1"/>
          <w:rFonts w:eastAsia="Malgun Gothic"/>
          <w:sz w:val="22"/>
          <w:szCs w:val="22"/>
        </w:rPr>
        <w:t>photographs and images</w:t>
      </w:r>
    </w:p>
    <w:p w14:paraId="3DDD9023" w14:textId="77777777" w:rsidR="00434B43" w:rsidRPr="0061560A" w:rsidRDefault="00434B43" w:rsidP="0054433F">
      <w:pPr>
        <w:pStyle w:val="Default"/>
        <w:numPr>
          <w:ilvl w:val="0"/>
          <w:numId w:val="14"/>
        </w:numPr>
        <w:spacing w:after="30"/>
        <w:ind w:left="1060" w:hanging="368"/>
        <w:rPr>
          <w:rFonts w:eastAsia="Malgun Gothic"/>
          <w:sz w:val="22"/>
          <w:szCs w:val="22"/>
        </w:rPr>
      </w:pPr>
      <w:r w:rsidRPr="0061560A">
        <w:rPr>
          <w:rStyle w:val="A1"/>
          <w:rFonts w:eastAsia="Malgun Gothic"/>
          <w:sz w:val="22"/>
          <w:szCs w:val="22"/>
        </w:rPr>
        <w:t>the Commission’s logo, any branding or trademarks</w:t>
      </w:r>
    </w:p>
    <w:p w14:paraId="77EF64BB" w14:textId="77777777" w:rsidR="00434B43" w:rsidRPr="0061560A" w:rsidRDefault="00434B43" w:rsidP="0054433F">
      <w:pPr>
        <w:pStyle w:val="Default"/>
        <w:numPr>
          <w:ilvl w:val="0"/>
          <w:numId w:val="14"/>
        </w:numPr>
        <w:ind w:left="1060" w:hanging="368"/>
        <w:rPr>
          <w:rFonts w:eastAsia="Malgun Gothic"/>
          <w:sz w:val="22"/>
          <w:szCs w:val="22"/>
        </w:rPr>
      </w:pPr>
      <w:r w:rsidRPr="0061560A">
        <w:rPr>
          <w:rStyle w:val="A1"/>
          <w:rFonts w:eastAsia="Malgun Gothic"/>
          <w:sz w:val="22"/>
          <w:szCs w:val="22"/>
        </w:rPr>
        <w:t>where otherwise indicated.</w:t>
      </w:r>
    </w:p>
    <w:p w14:paraId="35F847DB" w14:textId="77777777" w:rsidR="00434B43" w:rsidRPr="0061560A" w:rsidRDefault="00434B43" w:rsidP="00434B43">
      <w:pPr>
        <w:pStyle w:val="Default"/>
        <w:rPr>
          <w:rFonts w:eastAsia="Malgun Gothic"/>
          <w:sz w:val="22"/>
          <w:szCs w:val="22"/>
        </w:rPr>
      </w:pPr>
    </w:p>
    <w:p w14:paraId="10E96205" w14:textId="77777777"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sz w:val="22"/>
          <w:szCs w:val="22"/>
        </w:rPr>
        <w:t xml:space="preserve">To view a copy of this licence, visit </w:t>
      </w:r>
      <w:hyperlink r:id="rId20" w:history="1">
        <w:r w:rsidRPr="0061560A">
          <w:rPr>
            <w:rStyle w:val="Hyperlink"/>
            <w:rFonts w:eastAsia="Malgun Gothic" w:cs="Open Sans"/>
            <w:sz w:val="22"/>
            <w:szCs w:val="22"/>
          </w:rPr>
          <w:t>http://creativecommons.org/licenses/by/4.0/legalcode</w:t>
        </w:r>
      </w:hyperlink>
      <w:r w:rsidRPr="0061560A">
        <w:rPr>
          <w:rStyle w:val="A1"/>
          <w:rFonts w:eastAsia="Malgun Gothic"/>
          <w:sz w:val="22"/>
          <w:szCs w:val="22"/>
        </w:rPr>
        <w:t>.</w:t>
      </w:r>
    </w:p>
    <w:p w14:paraId="64621BE7" w14:textId="77777777" w:rsidR="00434B43" w:rsidRPr="0061560A" w:rsidRDefault="00434B43" w:rsidP="00434B43">
      <w:pPr>
        <w:pStyle w:val="Pa1"/>
        <w:spacing w:after="160"/>
        <w:rPr>
          <w:rStyle w:val="A1"/>
          <w:rFonts w:eastAsia="Malgun Gothic"/>
          <w:sz w:val="22"/>
          <w:szCs w:val="22"/>
        </w:rPr>
      </w:pPr>
      <w:r w:rsidRPr="0061560A">
        <w:rPr>
          <w:rStyle w:val="A1"/>
          <w:rFonts w:eastAsia="Malgun Gothic"/>
          <w:sz w:val="22"/>
          <w:szCs w:val="22"/>
        </w:rPr>
        <w:t xml:space="preserve">In essence, you are free to copy, communicate and adapt the publication, as long as you attribute the Australian Human Rights Commission and abide by the other licence terms. </w:t>
      </w:r>
    </w:p>
    <w:p w14:paraId="22D54EB4" w14:textId="3E2E2DE4"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b/>
          <w:bCs/>
          <w:sz w:val="22"/>
          <w:szCs w:val="22"/>
        </w:rPr>
        <w:t>Please give attribution to: © Australian Human Rights Commission 202</w:t>
      </w:r>
      <w:r>
        <w:rPr>
          <w:rStyle w:val="A1"/>
          <w:rFonts w:eastAsia="Malgun Gothic"/>
          <w:b/>
          <w:bCs/>
          <w:sz w:val="22"/>
          <w:szCs w:val="22"/>
        </w:rPr>
        <w:t>2</w:t>
      </w:r>
      <w:r w:rsidRPr="0061560A">
        <w:rPr>
          <w:rStyle w:val="A1"/>
          <w:rFonts w:eastAsia="Malgun Gothic"/>
          <w:b/>
          <w:bCs/>
          <w:sz w:val="22"/>
          <w:szCs w:val="22"/>
        </w:rPr>
        <w:t>.</w:t>
      </w:r>
    </w:p>
    <w:p w14:paraId="6C390470" w14:textId="77777777"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b/>
          <w:bCs/>
          <w:sz w:val="22"/>
          <w:szCs w:val="22"/>
        </w:rPr>
        <w:t>ISSN 1837-6444</w:t>
      </w:r>
    </w:p>
    <w:p w14:paraId="626C2D9A" w14:textId="7216C93A"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sz w:val="22"/>
          <w:szCs w:val="22"/>
        </w:rPr>
        <w:t>Annual Report 202</w:t>
      </w:r>
      <w:r>
        <w:rPr>
          <w:rStyle w:val="A1"/>
          <w:rFonts w:eastAsia="Malgun Gothic"/>
          <w:sz w:val="22"/>
          <w:szCs w:val="22"/>
        </w:rPr>
        <w:t>1</w:t>
      </w:r>
      <w:r w:rsidRPr="0061560A">
        <w:rPr>
          <w:rStyle w:val="A1"/>
          <w:rFonts w:eastAsia="Malgun Gothic"/>
          <w:sz w:val="22"/>
          <w:szCs w:val="22"/>
        </w:rPr>
        <w:t>–202</w:t>
      </w:r>
      <w:r>
        <w:rPr>
          <w:rStyle w:val="A1"/>
          <w:rFonts w:eastAsia="Malgun Gothic"/>
          <w:sz w:val="22"/>
          <w:szCs w:val="22"/>
        </w:rPr>
        <w:t>2</w:t>
      </w:r>
      <w:r w:rsidRPr="0061560A">
        <w:rPr>
          <w:rStyle w:val="A1"/>
          <w:rFonts w:eastAsia="Malgun Gothic"/>
          <w:sz w:val="22"/>
          <w:szCs w:val="22"/>
        </w:rPr>
        <w:t>.</w:t>
      </w:r>
    </w:p>
    <w:p w14:paraId="6B1E62F4" w14:textId="77777777"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sz w:val="22"/>
          <w:szCs w:val="22"/>
        </w:rPr>
        <w:t xml:space="preserve">This publication can be found in electronic format on the Australian Human Rights Commission’s website at: </w:t>
      </w:r>
      <w:hyperlink r:id="rId21" w:history="1">
        <w:r w:rsidRPr="0061560A">
          <w:rPr>
            <w:rStyle w:val="Hyperlink"/>
            <w:rFonts w:eastAsia="Malgun Gothic" w:cs="Open Sans"/>
            <w:sz w:val="22"/>
            <w:szCs w:val="22"/>
          </w:rPr>
          <w:t>www.humanrights.gov.au/our-work/commission-general/publications/annual-reports-index</w:t>
        </w:r>
      </w:hyperlink>
      <w:r w:rsidRPr="0061560A">
        <w:rPr>
          <w:rStyle w:val="A1"/>
          <w:rFonts w:eastAsia="Malgun Gothic"/>
          <w:sz w:val="22"/>
          <w:szCs w:val="22"/>
        </w:rPr>
        <w:t>.</w:t>
      </w:r>
    </w:p>
    <w:p w14:paraId="07C72E12" w14:textId="77777777"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sz w:val="22"/>
          <w:szCs w:val="22"/>
        </w:rPr>
        <w:t>For further information about the Australian Human Rights Commission or copyright in this publication, please contact:</w:t>
      </w:r>
    </w:p>
    <w:p w14:paraId="7F3F0CBA" w14:textId="77777777"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sz w:val="22"/>
          <w:szCs w:val="22"/>
        </w:rPr>
        <w:t xml:space="preserve">Communications Unit, Australian Human Rights Commission, GPO Box 5218, SYDNEY NSW 2001 Telephone: (02) 9284 9600, email: </w:t>
      </w:r>
      <w:hyperlink r:id="rId22" w:history="1">
        <w:r w:rsidRPr="0061560A">
          <w:rPr>
            <w:rStyle w:val="Hyperlink"/>
            <w:rFonts w:eastAsia="Malgun Gothic" w:cs="Open Sans"/>
            <w:sz w:val="22"/>
            <w:szCs w:val="22"/>
          </w:rPr>
          <w:t>communications@humanrights.gov.au</w:t>
        </w:r>
      </w:hyperlink>
      <w:r w:rsidRPr="0061560A">
        <w:rPr>
          <w:rStyle w:val="A1"/>
          <w:rFonts w:eastAsia="Malgun Gothic"/>
          <w:sz w:val="22"/>
          <w:szCs w:val="22"/>
        </w:rPr>
        <w:t xml:space="preserve">, website: </w:t>
      </w:r>
      <w:hyperlink r:id="rId23" w:history="1">
        <w:r w:rsidRPr="0061560A">
          <w:rPr>
            <w:rStyle w:val="Hyperlink"/>
            <w:rFonts w:eastAsia="Malgun Gothic" w:cs="Open Sans"/>
            <w:sz w:val="22"/>
            <w:szCs w:val="22"/>
          </w:rPr>
          <w:t>www.humanrights.gov.au</w:t>
        </w:r>
      </w:hyperlink>
      <w:r w:rsidRPr="0061560A">
        <w:rPr>
          <w:rStyle w:val="A1"/>
          <w:rFonts w:eastAsia="Malgun Gothic"/>
          <w:sz w:val="22"/>
          <w:szCs w:val="22"/>
        </w:rPr>
        <w:t>.</w:t>
      </w:r>
    </w:p>
    <w:p w14:paraId="30D83182" w14:textId="77777777" w:rsidR="00434B43" w:rsidRPr="0061560A" w:rsidRDefault="00434B43" w:rsidP="00434B43">
      <w:pPr>
        <w:pStyle w:val="Pa1"/>
        <w:spacing w:after="160"/>
        <w:rPr>
          <w:rFonts w:eastAsia="Malgun Gothic" w:cs="Open Sans"/>
          <w:color w:val="000000"/>
          <w:sz w:val="22"/>
          <w:szCs w:val="22"/>
        </w:rPr>
      </w:pPr>
      <w:r w:rsidRPr="0061560A">
        <w:rPr>
          <w:rStyle w:val="A1"/>
          <w:rFonts w:eastAsia="Malgun Gothic"/>
          <w:sz w:val="22"/>
          <w:szCs w:val="22"/>
        </w:rPr>
        <w:t xml:space="preserve">To order more publications from the Australian Human Rights Commission, download a Publication Order Form at: </w:t>
      </w:r>
      <w:hyperlink r:id="rId24" w:history="1">
        <w:r w:rsidRPr="0061560A">
          <w:rPr>
            <w:rStyle w:val="Hyperlink"/>
            <w:rFonts w:eastAsia="Malgun Gothic" w:cs="Open Sans"/>
            <w:sz w:val="22"/>
            <w:szCs w:val="22"/>
          </w:rPr>
          <w:t>www.humanrights.gov.au/about/publications/</w:t>
        </w:r>
      </w:hyperlink>
      <w:r w:rsidRPr="0061560A">
        <w:rPr>
          <w:rStyle w:val="A1"/>
          <w:rFonts w:eastAsia="Malgun Gothic"/>
          <w:sz w:val="22"/>
          <w:szCs w:val="22"/>
        </w:rPr>
        <w:t xml:space="preserve">, call: (02) 9284 9600, fax: (02) 9284 9611 or email: </w:t>
      </w:r>
      <w:hyperlink r:id="rId25" w:history="1">
        <w:r w:rsidRPr="0061560A">
          <w:rPr>
            <w:rStyle w:val="Hyperlink"/>
            <w:rFonts w:eastAsia="Malgun Gothic" w:cs="Open Sans"/>
            <w:sz w:val="22"/>
            <w:szCs w:val="22"/>
          </w:rPr>
          <w:t>publications@humanrights.gov.au</w:t>
        </w:r>
      </w:hyperlink>
      <w:r w:rsidRPr="0061560A">
        <w:rPr>
          <w:rStyle w:val="A1"/>
          <w:rFonts w:eastAsia="Malgun Gothic"/>
          <w:sz w:val="22"/>
          <w:szCs w:val="22"/>
        </w:rPr>
        <w:t>.</w:t>
      </w:r>
    </w:p>
    <w:p w14:paraId="70F01E77" w14:textId="77777777" w:rsidR="00434B43" w:rsidRDefault="00434B43" w:rsidP="00434B43">
      <w:pPr>
        <w:pStyle w:val="Pa1"/>
        <w:spacing w:after="160"/>
        <w:rPr>
          <w:rStyle w:val="A1"/>
          <w:rFonts w:eastAsia="Malgun Gothic"/>
          <w:sz w:val="22"/>
          <w:szCs w:val="22"/>
        </w:rPr>
      </w:pPr>
      <w:r w:rsidRPr="0061560A">
        <w:rPr>
          <w:rStyle w:val="A1"/>
          <w:rFonts w:eastAsia="Malgun Gothic"/>
          <w:b/>
          <w:bCs/>
          <w:sz w:val="22"/>
          <w:szCs w:val="22"/>
        </w:rPr>
        <w:t xml:space="preserve">Design and layout: </w:t>
      </w:r>
      <w:r w:rsidRPr="0061560A">
        <w:rPr>
          <w:rStyle w:val="A1"/>
          <w:rFonts w:eastAsia="Malgun Gothic"/>
          <w:sz w:val="22"/>
          <w:szCs w:val="22"/>
        </w:rPr>
        <w:t>Australian Human Rights Commission</w:t>
      </w:r>
    </w:p>
    <w:p w14:paraId="04A0C850" w14:textId="77777777" w:rsidR="00C112BE" w:rsidRPr="00C112BE" w:rsidRDefault="00C112BE" w:rsidP="00C112BE">
      <w:pPr>
        <w:autoSpaceDE w:val="0"/>
        <w:autoSpaceDN w:val="0"/>
        <w:adjustRightInd w:val="0"/>
        <w:spacing w:before="0" w:after="160" w:line="201" w:lineRule="atLeast"/>
        <w:rPr>
          <w:rFonts w:eastAsia="Malgun Gothic" w:cs="Open Sans"/>
          <w:color w:val="000000"/>
          <w:sz w:val="22"/>
          <w:szCs w:val="22"/>
          <w:lang w:eastAsia="en-US"/>
        </w:rPr>
      </w:pPr>
      <w:r w:rsidRPr="00C112BE">
        <w:rPr>
          <w:rFonts w:eastAsia="Malgun Gothic" w:cs="Open Sans"/>
          <w:b/>
          <w:bCs/>
          <w:color w:val="000000"/>
          <w:sz w:val="22"/>
          <w:szCs w:val="22"/>
          <w:lang w:eastAsia="en-US"/>
        </w:rPr>
        <w:t xml:space="preserve">Printing: </w:t>
      </w:r>
      <w:r w:rsidRPr="00C112BE">
        <w:rPr>
          <w:rFonts w:eastAsia="Malgun Gothic" w:cs="Open Sans"/>
          <w:color w:val="000000"/>
          <w:sz w:val="22"/>
          <w:szCs w:val="22"/>
          <w:lang w:eastAsia="en-US"/>
        </w:rPr>
        <w:t>Elect Printing</w:t>
      </w:r>
    </w:p>
    <w:p w14:paraId="6734E3F0" w14:textId="24EB94E1" w:rsidR="00434B43" w:rsidRPr="00D9557C" w:rsidRDefault="00434B43" w:rsidP="00434B43">
      <w:pPr>
        <w:rPr>
          <w:rStyle w:val="A1"/>
          <w:rFonts w:eastAsia="Malgun Gothic"/>
          <w:b/>
          <w:sz w:val="22"/>
          <w:szCs w:val="22"/>
          <w:highlight w:val="yellow"/>
        </w:rPr>
        <w:sectPr w:rsidR="00434B43" w:rsidRPr="00D9557C" w:rsidSect="00CA1221">
          <w:headerReference w:type="default" r:id="rId26"/>
          <w:footerReference w:type="even" r:id="rId27"/>
          <w:footerReference w:type="default" r:id="rId28"/>
          <w:headerReference w:type="first" r:id="rId29"/>
          <w:pgSz w:w="11907" w:h="16840" w:code="9"/>
          <w:pgMar w:top="1701" w:right="1202" w:bottom="1202" w:left="1202" w:header="284" w:footer="284" w:gutter="0"/>
          <w:pgNumType w:start="1"/>
          <w:cols w:space="708"/>
          <w:vAlign w:val="bottom"/>
          <w:docGrid w:linePitch="360"/>
        </w:sectPr>
      </w:pPr>
      <w:r w:rsidRPr="0061560A">
        <w:rPr>
          <w:rStyle w:val="A1"/>
          <w:rFonts w:eastAsia="Malgun Gothic"/>
          <w:b/>
          <w:bCs/>
          <w:sz w:val="22"/>
          <w:szCs w:val="22"/>
        </w:rPr>
        <w:t xml:space="preserve">Cover photo: </w:t>
      </w:r>
      <w:r w:rsidR="00D7631D">
        <w:rPr>
          <w:rStyle w:val="A1"/>
          <w:rFonts w:eastAsia="Malgun Gothic"/>
          <w:b/>
          <w:bCs/>
          <w:sz w:val="22"/>
          <w:szCs w:val="22"/>
        </w:rPr>
        <w:t xml:space="preserve"> </w:t>
      </w:r>
      <w:r w:rsidR="00C40947" w:rsidRPr="00C40947">
        <w:rPr>
          <w:rFonts w:eastAsia="Malgun Gothic"/>
          <w:lang w:val="en-US" w:eastAsia="en-US"/>
        </w:rPr>
        <w:t xml:space="preserve">Adobe </w:t>
      </w:r>
      <w:r w:rsidR="38E3DDA7" w:rsidRPr="1A5D68FD">
        <w:rPr>
          <w:rFonts w:eastAsia="Malgun Gothic"/>
          <w:lang w:val="en-US" w:eastAsia="en-US"/>
        </w:rPr>
        <w:t>Stock</w:t>
      </w:r>
    </w:p>
    <w:bookmarkEnd w:id="2"/>
    <w:bookmarkEnd w:id="3"/>
    <w:p w14:paraId="61747A15" w14:textId="77777777" w:rsidR="00434B43" w:rsidRDefault="00434B43" w:rsidP="00C60343">
      <w:pPr>
        <w:pStyle w:val="TOC1"/>
      </w:pPr>
    </w:p>
    <w:p w14:paraId="60CED50B" w14:textId="5F408C88" w:rsidR="001839D6" w:rsidRPr="007A5B67" w:rsidRDefault="000B5B68" w:rsidP="00C60343">
      <w:pPr>
        <w:pStyle w:val="TOC1"/>
        <w:rPr>
          <w:sz w:val="80"/>
          <w:szCs w:val="80"/>
        </w:rPr>
      </w:pPr>
      <w:r w:rsidRPr="007A5B67">
        <w:rPr>
          <w:color w:val="0070C0"/>
          <w:sz w:val="80"/>
          <w:szCs w:val="80"/>
        </w:rPr>
        <w:t>Contents</w:t>
      </w:r>
      <w:r w:rsidRPr="000465F1">
        <w:rPr>
          <w:sz w:val="80"/>
          <w:szCs w:val="80"/>
        </w:rPr>
        <w:fldChar w:fldCharType="begin"/>
      </w:r>
      <w:r>
        <w:instrText xml:space="preserve"> TOC \o "1-3" \h \z \u </w:instrText>
      </w:r>
      <w:r w:rsidRPr="000465F1">
        <w:rPr>
          <w:sz w:val="80"/>
          <w:szCs w:val="80"/>
        </w:rPr>
        <w:fldChar w:fldCharType="separate"/>
      </w:r>
    </w:p>
    <w:p w14:paraId="62B13122" w14:textId="77777777" w:rsidR="00434B43" w:rsidRDefault="00434B43" w:rsidP="00C60343">
      <w:pPr>
        <w:pStyle w:val="TOC1"/>
      </w:pPr>
    </w:p>
    <w:p w14:paraId="6AD8D40A" w14:textId="77777777" w:rsidR="00580BEA" w:rsidRDefault="00580BEA" w:rsidP="00580BEA"/>
    <w:p w14:paraId="24CFE0F6" w14:textId="73359607" w:rsidR="00536AEE" w:rsidRPr="007A5B67" w:rsidRDefault="00536AEE" w:rsidP="58917C09">
      <w:pPr>
        <w:tabs>
          <w:tab w:val="right" w:pos="6804"/>
        </w:tabs>
        <w:spacing w:after="0"/>
        <w:contextualSpacing/>
        <w:rPr>
          <w:rFonts w:ascii="Calibri" w:eastAsia="Malgun Gothic" w:hAnsi="Calibri"/>
          <w:noProof/>
          <w:sz w:val="22"/>
          <w:szCs w:val="22"/>
        </w:rPr>
      </w:pPr>
      <w:r w:rsidRPr="007A5B67">
        <w:rPr>
          <w:rFonts w:eastAsia="Malgun Gothic"/>
          <w:lang w:eastAsia="en-US"/>
        </w:rPr>
        <w:fldChar w:fldCharType="begin"/>
      </w:r>
      <w:r w:rsidRPr="007A5B67">
        <w:rPr>
          <w:rFonts w:eastAsia="Malgun Gothic"/>
          <w:lang w:eastAsia="en-US"/>
        </w:rPr>
        <w:instrText xml:space="preserve"> TOC \o "1-1" \h \z \u </w:instrText>
      </w:r>
      <w:r w:rsidRPr="007A5B67">
        <w:rPr>
          <w:rFonts w:eastAsia="Malgun Gothic"/>
          <w:lang w:eastAsia="en-US"/>
        </w:rPr>
        <w:fldChar w:fldCharType="separate"/>
      </w:r>
    </w:p>
    <w:p w14:paraId="5B124C4A" w14:textId="5DEF06F8" w:rsidR="00B124F3" w:rsidRPr="00E84871" w:rsidRDefault="00B124F3" w:rsidP="00B124F3">
      <w:pPr>
        <w:rPr>
          <w:color w:val="000000" w:themeColor="text1"/>
        </w:rPr>
      </w:pPr>
      <w:r w:rsidRPr="00E84871">
        <w:rPr>
          <w:color w:val="000000" w:themeColor="text1"/>
        </w:rPr>
        <w:t xml:space="preserve">About the Commission </w:t>
      </w:r>
      <w:r w:rsidRPr="00E84871">
        <w:rPr>
          <w:color w:val="000000" w:themeColor="text1"/>
        </w:rPr>
        <w:tab/>
      </w:r>
      <w:r w:rsidRPr="00E84871">
        <w:rPr>
          <w:color w:val="000000" w:themeColor="text1"/>
        </w:rPr>
        <w:tab/>
      </w:r>
      <w:r w:rsidRPr="00E84871">
        <w:rPr>
          <w:color w:val="000000" w:themeColor="text1"/>
        </w:rPr>
        <w:tab/>
      </w:r>
      <w:r w:rsidRPr="00E84871">
        <w:rPr>
          <w:color w:val="000000" w:themeColor="text1"/>
        </w:rPr>
        <w:tab/>
      </w:r>
      <w:r w:rsidR="00A01455">
        <w:rPr>
          <w:color w:val="000000" w:themeColor="text1"/>
        </w:rPr>
        <w:t xml:space="preserve">    </w:t>
      </w:r>
      <w:r w:rsidRPr="00E84871">
        <w:rPr>
          <w:color w:val="000000" w:themeColor="text1"/>
        </w:rPr>
        <w:t>4</w:t>
      </w:r>
    </w:p>
    <w:p w14:paraId="6805A3CC" w14:textId="55D2C54D" w:rsidR="00B124F3" w:rsidRDefault="00B124F3" w:rsidP="00B124F3">
      <w:pPr>
        <w:rPr>
          <w:color w:val="000000" w:themeColor="text1"/>
        </w:rPr>
      </w:pPr>
      <w:r w:rsidRPr="00E84871">
        <w:rPr>
          <w:color w:val="000000" w:themeColor="text1"/>
        </w:rPr>
        <w:t xml:space="preserve">Organisational Structure </w:t>
      </w:r>
      <w:r w:rsidRPr="00E84871">
        <w:rPr>
          <w:color w:val="000000" w:themeColor="text1"/>
        </w:rPr>
        <w:tab/>
      </w:r>
      <w:r w:rsidRPr="00E84871">
        <w:rPr>
          <w:color w:val="000000" w:themeColor="text1"/>
        </w:rPr>
        <w:tab/>
      </w:r>
      <w:r>
        <w:rPr>
          <w:color w:val="000000" w:themeColor="text1"/>
        </w:rPr>
        <w:tab/>
      </w:r>
      <w:r w:rsidRPr="00E84871">
        <w:rPr>
          <w:color w:val="000000" w:themeColor="text1"/>
        </w:rPr>
        <w:tab/>
      </w:r>
      <w:r w:rsidR="00A01455">
        <w:rPr>
          <w:color w:val="000000" w:themeColor="text1"/>
        </w:rPr>
        <w:t xml:space="preserve">    </w:t>
      </w:r>
      <w:r w:rsidRPr="00E84871">
        <w:rPr>
          <w:color w:val="000000" w:themeColor="text1"/>
        </w:rPr>
        <w:t xml:space="preserve">6 </w:t>
      </w:r>
    </w:p>
    <w:p w14:paraId="3B69BF0C" w14:textId="1EA5FDCB" w:rsidR="00B124F3" w:rsidRDefault="00B124F3" w:rsidP="00B124F3">
      <w:pPr>
        <w:rPr>
          <w:color w:val="000000" w:themeColor="text1"/>
        </w:rPr>
      </w:pPr>
      <w:r>
        <w:rPr>
          <w:color w:val="000000" w:themeColor="text1"/>
        </w:rPr>
        <w:t xml:space="preserve">Our legislation and functions </w:t>
      </w:r>
      <w:r>
        <w:rPr>
          <w:color w:val="000000" w:themeColor="text1"/>
        </w:rPr>
        <w:tab/>
      </w:r>
      <w:r>
        <w:rPr>
          <w:color w:val="000000" w:themeColor="text1"/>
        </w:rPr>
        <w:tab/>
      </w:r>
      <w:r>
        <w:rPr>
          <w:color w:val="000000" w:themeColor="text1"/>
        </w:rPr>
        <w:tab/>
      </w:r>
      <w:r w:rsidR="00A01455">
        <w:rPr>
          <w:color w:val="000000" w:themeColor="text1"/>
        </w:rPr>
        <w:t xml:space="preserve">    </w:t>
      </w:r>
      <w:r>
        <w:rPr>
          <w:color w:val="000000" w:themeColor="text1"/>
        </w:rPr>
        <w:t xml:space="preserve">7 </w:t>
      </w:r>
    </w:p>
    <w:p w14:paraId="62D30573" w14:textId="608F91D5" w:rsidR="00B124F3" w:rsidRDefault="00B124F3" w:rsidP="00B124F3">
      <w:pPr>
        <w:rPr>
          <w:color w:val="000000" w:themeColor="text1"/>
        </w:rPr>
      </w:pPr>
      <w:r>
        <w:rPr>
          <w:color w:val="000000" w:themeColor="text1"/>
        </w:rPr>
        <w:t xml:space="preserve">The year in review </w:t>
      </w:r>
      <w:r>
        <w:rPr>
          <w:color w:val="000000" w:themeColor="text1"/>
        </w:rPr>
        <w:tab/>
      </w:r>
      <w:r>
        <w:rPr>
          <w:color w:val="000000" w:themeColor="text1"/>
        </w:rPr>
        <w:tab/>
      </w:r>
      <w:r>
        <w:rPr>
          <w:color w:val="000000" w:themeColor="text1"/>
        </w:rPr>
        <w:tab/>
      </w:r>
      <w:r>
        <w:rPr>
          <w:color w:val="000000" w:themeColor="text1"/>
        </w:rPr>
        <w:tab/>
      </w:r>
      <w:r>
        <w:rPr>
          <w:color w:val="000000" w:themeColor="text1"/>
        </w:rPr>
        <w:tab/>
      </w:r>
      <w:r w:rsidR="00A01455">
        <w:rPr>
          <w:color w:val="000000" w:themeColor="text1"/>
        </w:rPr>
        <w:t xml:space="preserve">  </w:t>
      </w:r>
      <w:r>
        <w:rPr>
          <w:color w:val="000000" w:themeColor="text1"/>
        </w:rPr>
        <w:t>17</w:t>
      </w:r>
    </w:p>
    <w:p w14:paraId="548501AA" w14:textId="45A84E53" w:rsidR="00B124F3" w:rsidRDefault="00B124F3" w:rsidP="00B124F3">
      <w:pPr>
        <w:rPr>
          <w:color w:val="000000" w:themeColor="text1"/>
        </w:rPr>
      </w:pPr>
      <w:r>
        <w:rPr>
          <w:color w:val="000000" w:themeColor="text1"/>
        </w:rPr>
        <w:t>Annual Performance Statement</w:t>
      </w:r>
      <w:r>
        <w:rPr>
          <w:color w:val="000000" w:themeColor="text1"/>
        </w:rPr>
        <w:tab/>
      </w:r>
      <w:r>
        <w:rPr>
          <w:color w:val="000000" w:themeColor="text1"/>
        </w:rPr>
        <w:tab/>
      </w:r>
      <w:r>
        <w:rPr>
          <w:color w:val="000000" w:themeColor="text1"/>
        </w:rPr>
        <w:tab/>
      </w:r>
      <w:r w:rsidR="00A01455">
        <w:rPr>
          <w:color w:val="000000" w:themeColor="text1"/>
        </w:rPr>
        <w:t xml:space="preserve">  </w:t>
      </w:r>
      <w:r>
        <w:rPr>
          <w:color w:val="000000" w:themeColor="text1"/>
        </w:rPr>
        <w:t>24</w:t>
      </w:r>
    </w:p>
    <w:p w14:paraId="152067B9" w14:textId="406D5045" w:rsidR="00B13EBE" w:rsidRDefault="00B13EBE" w:rsidP="00B124F3">
      <w:pPr>
        <w:rPr>
          <w:color w:val="000000" w:themeColor="text1"/>
        </w:rPr>
      </w:pPr>
      <w:r>
        <w:rPr>
          <w:color w:val="000000" w:themeColor="text1"/>
        </w:rPr>
        <w:t xml:space="preserve">Financial Statements </w:t>
      </w:r>
      <w:r>
        <w:rPr>
          <w:color w:val="000000" w:themeColor="text1"/>
        </w:rPr>
        <w:tab/>
      </w:r>
      <w:r>
        <w:rPr>
          <w:color w:val="000000" w:themeColor="text1"/>
        </w:rPr>
        <w:tab/>
      </w:r>
      <w:r>
        <w:rPr>
          <w:color w:val="000000" w:themeColor="text1"/>
        </w:rPr>
        <w:tab/>
      </w:r>
      <w:r>
        <w:rPr>
          <w:color w:val="000000" w:themeColor="text1"/>
        </w:rPr>
        <w:tab/>
        <w:t xml:space="preserve">  71</w:t>
      </w:r>
    </w:p>
    <w:p w14:paraId="0D9DBE63" w14:textId="77777777" w:rsidR="00B124F3" w:rsidRDefault="00B124F3" w:rsidP="00B124F3">
      <w:pPr>
        <w:rPr>
          <w:color w:val="000000" w:themeColor="text1"/>
        </w:rPr>
      </w:pPr>
      <w:r>
        <w:rPr>
          <w:color w:val="000000" w:themeColor="text1"/>
        </w:rPr>
        <w:t>Executive remuneration</w:t>
      </w:r>
      <w:r>
        <w:rPr>
          <w:color w:val="000000" w:themeColor="text1"/>
        </w:rPr>
        <w:tab/>
      </w:r>
      <w:r>
        <w:rPr>
          <w:color w:val="000000" w:themeColor="text1"/>
        </w:rPr>
        <w:tab/>
      </w:r>
      <w:r>
        <w:rPr>
          <w:color w:val="000000" w:themeColor="text1"/>
        </w:rPr>
        <w:tab/>
      </w:r>
      <w:r>
        <w:rPr>
          <w:color w:val="000000" w:themeColor="text1"/>
        </w:rPr>
        <w:tab/>
        <w:t>108</w:t>
      </w:r>
    </w:p>
    <w:p w14:paraId="779D9774" w14:textId="25250F1C" w:rsidR="00B124F3" w:rsidRDefault="00B124F3" w:rsidP="00B124F3">
      <w:pPr>
        <w:rPr>
          <w:color w:val="000000" w:themeColor="text1"/>
        </w:rPr>
      </w:pPr>
      <w:r>
        <w:rPr>
          <w:color w:val="000000" w:themeColor="text1"/>
        </w:rPr>
        <w:t xml:space="preserve">Other requirements </w:t>
      </w:r>
      <w:r>
        <w:rPr>
          <w:color w:val="000000" w:themeColor="text1"/>
        </w:rPr>
        <w:tab/>
      </w:r>
      <w:r>
        <w:rPr>
          <w:color w:val="000000" w:themeColor="text1"/>
        </w:rPr>
        <w:tab/>
      </w:r>
      <w:r>
        <w:rPr>
          <w:color w:val="000000" w:themeColor="text1"/>
        </w:rPr>
        <w:tab/>
      </w:r>
      <w:r>
        <w:rPr>
          <w:color w:val="000000" w:themeColor="text1"/>
        </w:rPr>
        <w:tab/>
      </w:r>
      <w:r w:rsidR="00A01455">
        <w:rPr>
          <w:color w:val="000000" w:themeColor="text1"/>
        </w:rPr>
        <w:t xml:space="preserve"> </w:t>
      </w:r>
      <w:r>
        <w:rPr>
          <w:color w:val="000000" w:themeColor="text1"/>
        </w:rPr>
        <w:t>112</w:t>
      </w:r>
    </w:p>
    <w:p w14:paraId="73C845E2" w14:textId="50FDD32E" w:rsidR="00B124F3" w:rsidRDefault="00B124F3" w:rsidP="00B124F3">
      <w:pPr>
        <w:rPr>
          <w:color w:val="000000" w:themeColor="text1"/>
        </w:rPr>
      </w:pPr>
      <w:r>
        <w:rPr>
          <w:color w:val="000000" w:themeColor="text1"/>
        </w:rPr>
        <w:t>Appendices</w:t>
      </w:r>
      <w:r>
        <w:rPr>
          <w:color w:val="000000" w:themeColor="text1"/>
        </w:rPr>
        <w:tab/>
      </w:r>
      <w:r>
        <w:rPr>
          <w:color w:val="000000" w:themeColor="text1"/>
        </w:rPr>
        <w:tab/>
      </w:r>
      <w:r>
        <w:rPr>
          <w:color w:val="000000" w:themeColor="text1"/>
        </w:rPr>
        <w:tab/>
      </w:r>
      <w:r>
        <w:rPr>
          <w:color w:val="000000" w:themeColor="text1"/>
        </w:rPr>
        <w:tab/>
      </w:r>
      <w:r>
        <w:rPr>
          <w:color w:val="000000" w:themeColor="text1"/>
        </w:rPr>
        <w:tab/>
      </w:r>
      <w:r>
        <w:rPr>
          <w:color w:val="000000" w:themeColor="text1"/>
        </w:rPr>
        <w:tab/>
      </w:r>
      <w:r w:rsidR="00A01455">
        <w:rPr>
          <w:color w:val="000000" w:themeColor="text1"/>
        </w:rPr>
        <w:t xml:space="preserve"> </w:t>
      </w:r>
      <w:r>
        <w:rPr>
          <w:color w:val="000000" w:themeColor="text1"/>
        </w:rPr>
        <w:t>115</w:t>
      </w:r>
    </w:p>
    <w:p w14:paraId="652DDBF8" w14:textId="7AD670F6" w:rsidR="00B124F3" w:rsidRPr="00E84871" w:rsidRDefault="00B124F3" w:rsidP="00B124F3">
      <w:pPr>
        <w:rPr>
          <w:color w:val="000000" w:themeColor="text1"/>
        </w:rPr>
      </w:pPr>
      <w:r>
        <w:rPr>
          <w:color w:val="000000" w:themeColor="text1"/>
        </w:rPr>
        <w:t xml:space="preserve">List of Annual Report requirements </w:t>
      </w:r>
      <w:r>
        <w:rPr>
          <w:color w:val="000000" w:themeColor="text1"/>
        </w:rPr>
        <w:tab/>
      </w:r>
      <w:r>
        <w:rPr>
          <w:color w:val="000000" w:themeColor="text1"/>
        </w:rPr>
        <w:tab/>
      </w:r>
      <w:r w:rsidR="00A01455">
        <w:rPr>
          <w:color w:val="000000" w:themeColor="text1"/>
        </w:rPr>
        <w:t xml:space="preserve"> </w:t>
      </w:r>
      <w:r>
        <w:rPr>
          <w:color w:val="000000" w:themeColor="text1"/>
        </w:rPr>
        <w:t>128</w:t>
      </w:r>
    </w:p>
    <w:p w14:paraId="10A109C2" w14:textId="77777777" w:rsidR="00536AEE" w:rsidRDefault="00536AEE" w:rsidP="58917C09">
      <w:pPr>
        <w:rPr>
          <w:rFonts w:eastAsia="Malgun Gothic"/>
          <w:b/>
          <w:bCs/>
          <w:noProof/>
          <w:sz w:val="22"/>
          <w:szCs w:val="22"/>
          <w:lang w:eastAsia="en-US"/>
        </w:rPr>
      </w:pPr>
      <w:r w:rsidRPr="007A5B67">
        <w:rPr>
          <w:rFonts w:eastAsia="Malgun Gothic"/>
          <w:sz w:val="22"/>
          <w:szCs w:val="22"/>
          <w:lang w:eastAsia="en-US"/>
        </w:rPr>
        <w:fldChar w:fldCharType="end"/>
      </w:r>
    </w:p>
    <w:p w14:paraId="1B4B6A96" w14:textId="77777777" w:rsidR="00580BEA" w:rsidRDefault="00580BEA" w:rsidP="00580BEA"/>
    <w:p w14:paraId="6159169C" w14:textId="1BB765EC" w:rsidR="00580BEA" w:rsidRPr="00536AEE" w:rsidRDefault="000B5B68" w:rsidP="00536AEE">
      <w:pPr>
        <w:keepNext/>
        <w:keepLines/>
        <w:spacing w:before="0" w:after="360"/>
        <w:rPr>
          <w:rFonts w:eastAsia="Malgun Gothic" w:cs="Open Sans"/>
          <w:color w:val="0070C0"/>
          <w:spacing w:val="-40"/>
          <w:kern w:val="72"/>
          <w:sz w:val="80"/>
          <w:szCs w:val="28"/>
          <w:lang w:eastAsia="en-US"/>
        </w:rPr>
      </w:pPr>
      <w:r w:rsidRPr="000465F1">
        <w:fldChar w:fldCharType="end"/>
      </w:r>
    </w:p>
    <w:p w14:paraId="0AD1A483" w14:textId="27A0EA7E" w:rsidR="00580BEA" w:rsidRDefault="00580BEA" w:rsidP="00580BEA"/>
    <w:p w14:paraId="6350ABE4" w14:textId="28DF304B" w:rsidR="00580BEA" w:rsidRDefault="00580BEA" w:rsidP="00580BEA"/>
    <w:p w14:paraId="154C82F8" w14:textId="33490FC7" w:rsidR="00580BEA" w:rsidRDefault="00580BEA" w:rsidP="00580BEA"/>
    <w:p w14:paraId="40487586" w14:textId="372B1421" w:rsidR="00580BEA" w:rsidRDefault="006957E5" w:rsidP="00580BEA">
      <w:r>
        <w:rPr>
          <w:noProof/>
        </w:rPr>
        <w:lastRenderedPageBreak/>
        <w:drawing>
          <wp:anchor distT="0" distB="0" distL="114300" distR="114300" simplePos="0" relativeHeight="251658280" behindDoc="0" locked="0" layoutInCell="1" allowOverlap="1" wp14:anchorId="72D22CD5" wp14:editId="35CB261B">
            <wp:simplePos x="0" y="0"/>
            <wp:positionH relativeFrom="margin">
              <wp:align>left</wp:align>
            </wp:positionH>
            <wp:positionV relativeFrom="paragraph">
              <wp:posOffset>209550</wp:posOffset>
            </wp:positionV>
            <wp:extent cx="5758815" cy="8153400"/>
            <wp:effectExtent l="190500" t="190500" r="184785" b="190500"/>
            <wp:wrapSquare wrapText="bothSides"/>
            <wp:docPr id="14" name="Picture 4" descr="Text, letter&#10;&#10;Description automatically generated">
              <a:extLst xmlns:a="http://schemas.openxmlformats.org/drawingml/2006/main">
                <a:ext uri="{FF2B5EF4-FFF2-40B4-BE49-F238E27FC236}">
                  <a16:creationId xmlns:a16="http://schemas.microsoft.com/office/drawing/2014/main" id="{C436A549-F701-181A-63B6-5E823201827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4" descr="Text, letter&#10;&#10;Description automatically generated">
                      <a:extLst>
                        <a:ext uri="{FF2B5EF4-FFF2-40B4-BE49-F238E27FC236}">
                          <a16:creationId xmlns:a16="http://schemas.microsoft.com/office/drawing/2014/main" id="{C436A549-F701-181A-63B6-5E8232018272}"/>
                        </a:ext>
                      </a:extLst>
                    </pic:cNvPr>
                    <pic:cNvPicPr>
                      <a:picLocks noChangeAspect="1"/>
                    </pic:cNvPicPr>
                  </pic:nvPicPr>
                  <pic:blipFill>
                    <a:blip r:embed="rId30">
                      <a:extLst>
                        <a:ext uri="{28A0092B-C50C-407E-A947-70E740481C1C}">
                          <a14:useLocalDpi xmlns:a14="http://schemas.microsoft.com/office/drawing/2010/main" val="0"/>
                        </a:ext>
                      </a:extLst>
                    </a:blip>
                    <a:stretch>
                      <a:fillRect/>
                    </a:stretch>
                  </pic:blipFill>
                  <pic:spPr>
                    <a:xfrm>
                      <a:off x="0" y="0"/>
                      <a:ext cx="5758815" cy="8153400"/>
                    </a:xfrm>
                    <a:prstGeom prst="rect">
                      <a:avLst/>
                    </a:prstGeom>
                    <a:ln>
                      <a:noFill/>
                    </a:ln>
                    <a:effectLst>
                      <a:outerShdw blurRad="190500" algn="tl" rotWithShape="0">
                        <a:srgbClr val="000000">
                          <a:alpha val="70000"/>
                        </a:srgbClr>
                      </a:outerShdw>
                    </a:effectLst>
                  </pic:spPr>
                </pic:pic>
              </a:graphicData>
            </a:graphic>
            <wp14:sizeRelH relativeFrom="margin">
              <wp14:pctWidth>0</wp14:pctWidth>
            </wp14:sizeRelH>
            <wp14:sizeRelV relativeFrom="margin">
              <wp14:pctHeight>0</wp14:pctHeight>
            </wp14:sizeRelV>
          </wp:anchor>
        </w:drawing>
      </w:r>
    </w:p>
    <w:p w14:paraId="58ED85E2" w14:textId="6A21FBF8" w:rsidR="00D150D2" w:rsidRPr="00170191" w:rsidRDefault="00D150D2" w:rsidP="0054433F">
      <w:pPr>
        <w:pStyle w:val="Heading1"/>
        <w:numPr>
          <w:ilvl w:val="0"/>
          <w:numId w:val="16"/>
        </w:numPr>
        <w:rPr>
          <w:color w:val="0070C0"/>
          <w:sz w:val="56"/>
          <w:szCs w:val="56"/>
        </w:rPr>
      </w:pPr>
      <w:bookmarkStart w:id="4" w:name="_Toc96445854"/>
      <w:r w:rsidRPr="00170191">
        <w:rPr>
          <w:color w:val="0070C0"/>
          <w:sz w:val="56"/>
          <w:szCs w:val="56"/>
        </w:rPr>
        <w:lastRenderedPageBreak/>
        <w:t>About the Commission</w:t>
      </w:r>
      <w:bookmarkEnd w:id="4"/>
    </w:p>
    <w:p w14:paraId="1CE4BEB9" w14:textId="7D974DD4" w:rsidR="00BF2221" w:rsidRPr="007346E3" w:rsidRDefault="00170191" w:rsidP="007346E3">
      <w:pPr>
        <w:rPr>
          <w:b/>
          <w:bCs/>
          <w:color w:val="0070C0"/>
          <w:sz w:val="36"/>
          <w:szCs w:val="36"/>
        </w:rPr>
      </w:pPr>
      <w:r w:rsidRPr="00F93FDE">
        <w:rPr>
          <w:noProof/>
        </w:rPr>
        <mc:AlternateContent>
          <mc:Choice Requires="wps">
            <w:drawing>
              <wp:anchor distT="0" distB="0" distL="114300" distR="114300" simplePos="0" relativeHeight="251658256" behindDoc="0" locked="0" layoutInCell="1" allowOverlap="1" wp14:anchorId="15575C83" wp14:editId="08317EE0">
                <wp:simplePos x="0" y="0"/>
                <wp:positionH relativeFrom="margin">
                  <wp:align>center</wp:align>
                </wp:positionH>
                <wp:positionV relativeFrom="paragraph">
                  <wp:posOffset>343535</wp:posOffset>
                </wp:positionV>
                <wp:extent cx="5852160" cy="3329940"/>
                <wp:effectExtent l="0" t="0" r="15240" b="22860"/>
                <wp:wrapNone/>
                <wp:docPr id="5" name="Text Box 5"/>
                <wp:cNvGraphicFramePr/>
                <a:graphic xmlns:a="http://schemas.openxmlformats.org/drawingml/2006/main">
                  <a:graphicData uri="http://schemas.microsoft.com/office/word/2010/wordprocessingShape">
                    <wps:wsp>
                      <wps:cNvSpPr txBox="1"/>
                      <wps:spPr>
                        <a:xfrm>
                          <a:off x="0" y="0"/>
                          <a:ext cx="5852160" cy="3329940"/>
                        </a:xfrm>
                        <a:prstGeom prst="rect">
                          <a:avLst/>
                        </a:prstGeom>
                        <a:ln/>
                      </wps:spPr>
                      <wps:style>
                        <a:lnRef idx="2">
                          <a:schemeClr val="accent1"/>
                        </a:lnRef>
                        <a:fillRef idx="1">
                          <a:schemeClr val="lt1"/>
                        </a:fillRef>
                        <a:effectRef idx="0">
                          <a:schemeClr val="accent1"/>
                        </a:effectRef>
                        <a:fontRef idx="minor">
                          <a:schemeClr val="dk1"/>
                        </a:fontRef>
                      </wps:style>
                      <wps:txbx>
                        <w:txbxContent>
                          <w:p w14:paraId="32EAA31E" w14:textId="793145A6" w:rsidR="00B72F81" w:rsidRPr="00B72F81" w:rsidRDefault="00B72F81" w:rsidP="00B72F81">
                            <w:r w:rsidRPr="00B72F81">
                              <w:rPr>
                                <w:lang w:val="en-US"/>
                              </w:rPr>
                              <w:t xml:space="preserve">As Australia’s national human </w:t>
                            </w:r>
                            <w:r w:rsidR="0078227E" w:rsidRPr="00B72F81">
                              <w:rPr>
                                <w:lang w:val="en-US"/>
                              </w:rPr>
                              <w:t>rights institution,</w:t>
                            </w:r>
                            <w:r w:rsidRPr="00B72F81">
                              <w:rPr>
                                <w:lang w:val="en-US"/>
                              </w:rPr>
                              <w:t xml:space="preserve"> we work to promote and protect the human rights of everyone in Australia: </w:t>
                            </w:r>
                          </w:p>
                          <w:p w14:paraId="701962BA" w14:textId="77777777" w:rsidR="00981555" w:rsidRPr="00981555" w:rsidRDefault="00B72F81" w:rsidP="00981555">
                            <w:pPr>
                              <w:pStyle w:val="ListParagraph"/>
                              <w:numPr>
                                <w:ilvl w:val="0"/>
                                <w:numId w:val="88"/>
                              </w:numPr>
                            </w:pPr>
                            <w:r w:rsidRPr="00981555">
                              <w:rPr>
                                <w:lang w:val="en-US"/>
                              </w:rPr>
                              <w:t>through advising all arms of government and a range of public and private institutions</w:t>
                            </w:r>
                          </w:p>
                          <w:p w14:paraId="570C04AE" w14:textId="77777777" w:rsidR="00981555" w:rsidRPr="00981555" w:rsidRDefault="00B72F81" w:rsidP="00981555">
                            <w:pPr>
                              <w:pStyle w:val="ListParagraph"/>
                              <w:numPr>
                                <w:ilvl w:val="0"/>
                                <w:numId w:val="88"/>
                              </w:numPr>
                            </w:pPr>
                            <w:r w:rsidRPr="00981555">
                              <w:rPr>
                                <w:lang w:val="en-US"/>
                              </w:rPr>
                              <w:t>contributing to stronger law, policy and practice; delivering an accessible and effective investigation and conciliation service</w:t>
                            </w:r>
                          </w:p>
                          <w:p w14:paraId="5B683520" w14:textId="77777777" w:rsidR="009B2877" w:rsidRPr="009B2877" w:rsidRDefault="00B72F81" w:rsidP="009B2877">
                            <w:pPr>
                              <w:pStyle w:val="ListParagraph"/>
                              <w:numPr>
                                <w:ilvl w:val="0"/>
                                <w:numId w:val="88"/>
                              </w:numPr>
                            </w:pPr>
                            <w:r w:rsidRPr="00981555">
                              <w:rPr>
                                <w:lang w:val="en-US"/>
                              </w:rPr>
                              <w:t>engaging inclusively with civil society, communities and the private sector</w:t>
                            </w:r>
                          </w:p>
                          <w:p w14:paraId="56775C5B" w14:textId="2CBFF6B4" w:rsidR="00B72F81" w:rsidRPr="00B72F81" w:rsidRDefault="00B72F81" w:rsidP="009B2877">
                            <w:pPr>
                              <w:pStyle w:val="ListParagraph"/>
                              <w:numPr>
                                <w:ilvl w:val="0"/>
                                <w:numId w:val="88"/>
                              </w:numPr>
                            </w:pPr>
                            <w:r w:rsidRPr="009B2877">
                              <w:rPr>
                                <w:lang w:val="en-US"/>
                              </w:rPr>
                              <w:t>raising human rights awareness and providing human rights education; and working with partners to build a stronger culture of respect for human rights.</w:t>
                            </w:r>
                          </w:p>
                          <w:p w14:paraId="0C38D84B" w14:textId="36BB0AC5" w:rsidR="00B72F81" w:rsidRPr="00B72F81" w:rsidRDefault="0078227E" w:rsidP="0078227E">
                            <w:pPr>
                              <w:ind w:left="720"/>
                              <w:jc w:val="right"/>
                              <w:rPr>
                                <w:b/>
                                <w:bCs/>
                              </w:rPr>
                            </w:pPr>
                            <w:r w:rsidRPr="0078227E">
                              <w:rPr>
                                <w:b/>
                                <w:bCs/>
                              </w:rPr>
                              <w:t>Strategic Plan 2022</w:t>
                            </w:r>
                          </w:p>
                          <w:p w14:paraId="22C3807E" w14:textId="29B22964" w:rsidR="00F7470E" w:rsidRDefault="00F7470E"/>
                          <w:p w14:paraId="257EA4CF" w14:textId="77777777" w:rsidR="0078227E" w:rsidRDefault="0078227E"/>
                          <w:p w14:paraId="54AA6C3C" w14:textId="77777777" w:rsidR="0078227E" w:rsidRDefault="0078227E"/>
                          <w:p w14:paraId="10CB1768" w14:textId="77777777" w:rsidR="0078227E" w:rsidRDefault="0078227E"/>
                          <w:p w14:paraId="6F640C7E" w14:textId="77777777" w:rsidR="0078227E" w:rsidRDefault="0078227E"/>
                          <w:p w14:paraId="73DC1C80" w14:textId="77777777" w:rsidR="0078227E" w:rsidRDefault="0078227E"/>
                          <w:p w14:paraId="18390801" w14:textId="77777777" w:rsidR="0078227E" w:rsidRDefault="0078227E"/>
                          <w:p w14:paraId="6FD9B9F9" w14:textId="77777777" w:rsidR="0078227E" w:rsidRDefault="0078227E"/>
                          <w:p w14:paraId="071D00E1" w14:textId="77777777" w:rsidR="0078227E" w:rsidRDefault="0078227E"/>
                          <w:p w14:paraId="5AFB2CC9" w14:textId="77777777" w:rsidR="0078227E" w:rsidRDefault="0078227E"/>
                          <w:p w14:paraId="0D682C4E" w14:textId="77777777" w:rsidR="0078227E" w:rsidRDefault="0078227E"/>
                          <w:p w14:paraId="548205EC" w14:textId="77777777" w:rsidR="0078227E" w:rsidRDefault="0078227E"/>
                          <w:p w14:paraId="3AB9917C" w14:textId="77777777" w:rsidR="0078227E" w:rsidRDefault="0078227E"/>
                          <w:p w14:paraId="678E8916" w14:textId="77777777" w:rsidR="0078227E" w:rsidRDefault="0078227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5575C83" id="_x0000_t202" coordsize="21600,21600" o:spt="202" path="m,l,21600r21600,l21600,xe">
                <v:stroke joinstyle="miter"/>
                <v:path gradientshapeok="t" o:connecttype="rect"/>
              </v:shapetype>
              <v:shape id="Text Box 5" o:spid="_x0000_s1026" type="#_x0000_t202" style="position:absolute;margin-left:0;margin-top:27.05pt;width:460.8pt;height:262.2pt;z-index:251658256;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PkUFXAIAAAcFAAAOAAAAZHJzL2Uyb0RvYy54bWysVN9v2jAQfp+0/8Hy+wjQ0hVEqFirTpOq&#10;thqd+mwcG6I5Ps8+SNhf37MT0q7jadqLc/b9/u67zK+ayrC98qEEm/PRYMiZshKK0m5y/uPp9tMl&#10;ZwGFLYQBq3J+UIFfLT5+mNdupsawBVMozyiIDbPa5XyL6GZZFuRWVSIMwClLSg2+EkhXv8kKL2qK&#10;XplsPBxeZDX4wnmQKgR6vWmVfJHia60kPmgdFDKTc6oN0+nTuY5ntpiL2cYLty1lV4b4hyoqUVpK&#10;2oe6ESjYzpd/hapK6SGAxoGEKgOtS6lSD9TNaPium9VWOJV6IXCC62EK/y+svN+v3KNn2HyBhgYY&#10;AaldmAV6jP002lfxS5Uy0hOEhx421SCT9Di5nIxHF6SSpDs7G0+n5wnY7NXd+YBfFVQsCjn3NJcE&#10;l9jfBaSUZHo0idmMjW+vdSQJD0a1yu9Ks7KgzOMUJJFFXRvP9oLGLKRUFlMnFNZYso5uujSmdxyd&#10;cjS9U2cb3VQiUe84POX4Z8beI2UFi71zVVrwpwIUP4/l6tb+2H3bc2wfm3XTzWYNxYFG5qFlc3Dy&#10;tiRY70TAR+GJvjQKWkl8oEMbqHMOncTZFvzvU+/RnlhFWs5qWoech1874RVn5pslvk1H5zRUhuly&#10;Pvk8pot/q1m/1dhddQ00ihEtv5NJjPZojqL2UD3T5i5jVlIJKyl3zvEoXmO7pLT5Ui2XyYg2xgm8&#10;sysnY+gIbyTNU/MsvOuYhUTKezgujpi9I1hrGz0tLHcIukzsiwC3qHbA07YlUnZ/hrjOb+/J6vX/&#10;tXgBAAD//wMAUEsDBBQABgAIAAAAIQAjvHbc3QAAAAcBAAAPAAAAZHJzL2Rvd25yZXYueG1sTI/N&#10;TsNADITvSLzDykjc6CYtDSVkUyEkJA6Iqm0ewE2cH5H1RtltGt4ec6JHz4xmPmfb2fZqotF3jg3E&#10;iwgUcemqjhsDxfH9YQPKB+QKe8dk4Ic8bPPbmwzTyl14T9MhNEpK2KdooA1hSLX2ZUsW/cINxOLV&#10;brQY5BwbXY14kXLb62UUJdpix7LQ4kBvLZXfh7M1gMfwsaqnsvjsdrsaaYX74isx5v5ufn0BFWgO&#10;/2H4wxd0yIXp5M5cedUbkEeCgfVjDErc52WcgDqJ8LRZg84zfc2f/wIAAP//AwBQSwECLQAUAAYA&#10;CAAAACEAtoM4kv4AAADhAQAAEwAAAAAAAAAAAAAAAAAAAAAAW0NvbnRlbnRfVHlwZXNdLnhtbFBL&#10;AQItABQABgAIAAAAIQA4/SH/1gAAAJQBAAALAAAAAAAAAAAAAAAAAC8BAABfcmVscy8ucmVsc1BL&#10;AQItABQABgAIAAAAIQD3PkUFXAIAAAcFAAAOAAAAAAAAAAAAAAAAAC4CAABkcnMvZTJvRG9jLnht&#10;bFBLAQItABQABgAIAAAAIQAjvHbc3QAAAAcBAAAPAAAAAAAAAAAAAAAAALYEAABkcnMvZG93bnJl&#10;di54bWxQSwUGAAAAAAQABADzAAAAwAUAAAAA&#10;" fillcolor="white [3201]" strokecolor="#5b9bd5 [3204]" strokeweight="1pt">
                <v:textbox>
                  <w:txbxContent>
                    <w:p w14:paraId="32EAA31E" w14:textId="793145A6" w:rsidR="00B72F81" w:rsidRPr="00B72F81" w:rsidRDefault="00B72F81" w:rsidP="00B72F81">
                      <w:r w:rsidRPr="00B72F81">
                        <w:rPr>
                          <w:lang w:val="en-US"/>
                        </w:rPr>
                        <w:t xml:space="preserve">As Australia’s national human </w:t>
                      </w:r>
                      <w:r w:rsidR="0078227E" w:rsidRPr="00B72F81">
                        <w:rPr>
                          <w:lang w:val="en-US"/>
                        </w:rPr>
                        <w:t>rights institution,</w:t>
                      </w:r>
                      <w:r w:rsidRPr="00B72F81">
                        <w:rPr>
                          <w:lang w:val="en-US"/>
                        </w:rPr>
                        <w:t xml:space="preserve"> we work to promote and protect the human rights of everyone in Australia: </w:t>
                      </w:r>
                    </w:p>
                    <w:p w14:paraId="701962BA" w14:textId="77777777" w:rsidR="00981555" w:rsidRPr="00981555" w:rsidRDefault="00B72F81" w:rsidP="00981555">
                      <w:pPr>
                        <w:pStyle w:val="ListParagraph"/>
                        <w:numPr>
                          <w:ilvl w:val="0"/>
                          <w:numId w:val="88"/>
                        </w:numPr>
                      </w:pPr>
                      <w:r w:rsidRPr="00981555">
                        <w:rPr>
                          <w:lang w:val="en-US"/>
                        </w:rPr>
                        <w:t>through advising all arms of government and a range of public and private institutions</w:t>
                      </w:r>
                    </w:p>
                    <w:p w14:paraId="570C04AE" w14:textId="77777777" w:rsidR="00981555" w:rsidRPr="00981555" w:rsidRDefault="00B72F81" w:rsidP="00981555">
                      <w:pPr>
                        <w:pStyle w:val="ListParagraph"/>
                        <w:numPr>
                          <w:ilvl w:val="0"/>
                          <w:numId w:val="88"/>
                        </w:numPr>
                      </w:pPr>
                      <w:r w:rsidRPr="00981555">
                        <w:rPr>
                          <w:lang w:val="en-US"/>
                        </w:rPr>
                        <w:t>contributing to stronger law, policy and practice; delivering an accessible and effective investigation and conciliation service</w:t>
                      </w:r>
                    </w:p>
                    <w:p w14:paraId="5B683520" w14:textId="77777777" w:rsidR="009B2877" w:rsidRPr="009B2877" w:rsidRDefault="00B72F81" w:rsidP="009B2877">
                      <w:pPr>
                        <w:pStyle w:val="ListParagraph"/>
                        <w:numPr>
                          <w:ilvl w:val="0"/>
                          <w:numId w:val="88"/>
                        </w:numPr>
                      </w:pPr>
                      <w:r w:rsidRPr="00981555">
                        <w:rPr>
                          <w:lang w:val="en-US"/>
                        </w:rPr>
                        <w:t>engaging inclusively with civil society, communities and the private sector</w:t>
                      </w:r>
                    </w:p>
                    <w:p w14:paraId="56775C5B" w14:textId="2CBFF6B4" w:rsidR="00B72F81" w:rsidRPr="00B72F81" w:rsidRDefault="00B72F81" w:rsidP="009B2877">
                      <w:pPr>
                        <w:pStyle w:val="ListParagraph"/>
                        <w:numPr>
                          <w:ilvl w:val="0"/>
                          <w:numId w:val="88"/>
                        </w:numPr>
                      </w:pPr>
                      <w:r w:rsidRPr="009B2877">
                        <w:rPr>
                          <w:lang w:val="en-US"/>
                        </w:rPr>
                        <w:t>raising human rights awareness and providing human rights education; and working with partners to build a stronger culture of respect for human rights.</w:t>
                      </w:r>
                    </w:p>
                    <w:p w14:paraId="0C38D84B" w14:textId="36BB0AC5" w:rsidR="00B72F81" w:rsidRPr="00B72F81" w:rsidRDefault="0078227E" w:rsidP="0078227E">
                      <w:pPr>
                        <w:ind w:left="720"/>
                        <w:jc w:val="right"/>
                        <w:rPr>
                          <w:b/>
                          <w:bCs/>
                        </w:rPr>
                      </w:pPr>
                      <w:r w:rsidRPr="0078227E">
                        <w:rPr>
                          <w:b/>
                          <w:bCs/>
                        </w:rPr>
                        <w:t>Strategic Plan 2022</w:t>
                      </w:r>
                    </w:p>
                    <w:p w14:paraId="22C3807E" w14:textId="29B22964" w:rsidR="00F7470E" w:rsidRDefault="00F7470E"/>
                    <w:p w14:paraId="257EA4CF" w14:textId="77777777" w:rsidR="0078227E" w:rsidRDefault="0078227E"/>
                    <w:p w14:paraId="54AA6C3C" w14:textId="77777777" w:rsidR="0078227E" w:rsidRDefault="0078227E"/>
                    <w:p w14:paraId="10CB1768" w14:textId="77777777" w:rsidR="0078227E" w:rsidRDefault="0078227E"/>
                    <w:p w14:paraId="6F640C7E" w14:textId="77777777" w:rsidR="0078227E" w:rsidRDefault="0078227E"/>
                    <w:p w14:paraId="73DC1C80" w14:textId="77777777" w:rsidR="0078227E" w:rsidRDefault="0078227E"/>
                    <w:p w14:paraId="18390801" w14:textId="77777777" w:rsidR="0078227E" w:rsidRDefault="0078227E"/>
                    <w:p w14:paraId="6FD9B9F9" w14:textId="77777777" w:rsidR="0078227E" w:rsidRDefault="0078227E"/>
                    <w:p w14:paraId="071D00E1" w14:textId="77777777" w:rsidR="0078227E" w:rsidRDefault="0078227E"/>
                    <w:p w14:paraId="5AFB2CC9" w14:textId="77777777" w:rsidR="0078227E" w:rsidRDefault="0078227E"/>
                    <w:p w14:paraId="0D682C4E" w14:textId="77777777" w:rsidR="0078227E" w:rsidRDefault="0078227E"/>
                    <w:p w14:paraId="548205EC" w14:textId="77777777" w:rsidR="0078227E" w:rsidRDefault="0078227E"/>
                    <w:p w14:paraId="3AB9917C" w14:textId="77777777" w:rsidR="0078227E" w:rsidRDefault="0078227E"/>
                    <w:p w14:paraId="678E8916" w14:textId="77777777" w:rsidR="0078227E" w:rsidRDefault="0078227E"/>
                  </w:txbxContent>
                </v:textbox>
                <w10:wrap anchorx="margin"/>
              </v:shape>
            </w:pict>
          </mc:Fallback>
        </mc:AlternateContent>
      </w:r>
      <w:r w:rsidR="0000277B" w:rsidRPr="007346E3">
        <w:rPr>
          <w:b/>
          <w:bCs/>
          <w:color w:val="0070C0"/>
          <w:sz w:val="36"/>
          <w:szCs w:val="36"/>
        </w:rPr>
        <w:t>Our Purpose</w:t>
      </w:r>
    </w:p>
    <w:p w14:paraId="1C55B588" w14:textId="27D6FC3C" w:rsidR="0078227E" w:rsidRDefault="0078227E" w:rsidP="0078227E">
      <w:pPr>
        <w:rPr>
          <w:b/>
          <w:bCs/>
          <w:sz w:val="28"/>
          <w:szCs w:val="28"/>
        </w:rPr>
      </w:pPr>
    </w:p>
    <w:p w14:paraId="183673C0" w14:textId="699E8478" w:rsidR="0078227E" w:rsidRPr="0078227E" w:rsidRDefault="0078227E" w:rsidP="0078227E">
      <w:pPr>
        <w:rPr>
          <w:b/>
          <w:bCs/>
          <w:sz w:val="28"/>
          <w:szCs w:val="28"/>
        </w:rPr>
      </w:pPr>
    </w:p>
    <w:p w14:paraId="4B55D9E5" w14:textId="374F9108" w:rsidR="00BF2221" w:rsidRPr="00BF2221" w:rsidRDefault="00BF2221" w:rsidP="00BF2221"/>
    <w:p w14:paraId="34AE0AD9" w14:textId="6ECC72AA" w:rsidR="00F7470E" w:rsidRDefault="00F7470E" w:rsidP="00F7470E"/>
    <w:p w14:paraId="02452A36" w14:textId="77777777" w:rsidR="00F7470E" w:rsidRDefault="00F7470E" w:rsidP="00F7470E"/>
    <w:p w14:paraId="1B7C06AB" w14:textId="77777777" w:rsidR="0078227E" w:rsidRDefault="0078227E" w:rsidP="00F7470E"/>
    <w:p w14:paraId="4810D22B" w14:textId="77777777" w:rsidR="0078227E" w:rsidRDefault="0078227E" w:rsidP="00F7470E"/>
    <w:p w14:paraId="7A42C90A" w14:textId="77777777" w:rsidR="0078227E" w:rsidRDefault="0078227E" w:rsidP="00F7470E"/>
    <w:p w14:paraId="576DF687" w14:textId="77777777" w:rsidR="0078227E" w:rsidRDefault="0078227E" w:rsidP="00F7470E"/>
    <w:p w14:paraId="3CDA1CE1" w14:textId="5C7777F2" w:rsidR="0078227E" w:rsidRDefault="0078227E" w:rsidP="00F7470E">
      <w:r>
        <w:rPr>
          <w:noProof/>
        </w:rPr>
        <mc:AlternateContent>
          <mc:Choice Requires="wps">
            <w:drawing>
              <wp:anchor distT="0" distB="0" distL="114300" distR="114300" simplePos="0" relativeHeight="251658257" behindDoc="0" locked="0" layoutInCell="1" allowOverlap="1" wp14:anchorId="6E417885" wp14:editId="145A4C06">
                <wp:simplePos x="0" y="0"/>
                <wp:positionH relativeFrom="column">
                  <wp:posOffset>-39370</wp:posOffset>
                </wp:positionH>
                <wp:positionV relativeFrom="paragraph">
                  <wp:posOffset>104775</wp:posOffset>
                </wp:positionV>
                <wp:extent cx="5836920" cy="1447800"/>
                <wp:effectExtent l="0" t="0" r="11430" b="19050"/>
                <wp:wrapNone/>
                <wp:docPr id="6" name="Text Box 6"/>
                <wp:cNvGraphicFramePr/>
                <a:graphic xmlns:a="http://schemas.openxmlformats.org/drawingml/2006/main">
                  <a:graphicData uri="http://schemas.microsoft.com/office/word/2010/wordprocessingShape">
                    <wps:wsp>
                      <wps:cNvSpPr txBox="1"/>
                      <wps:spPr>
                        <a:xfrm>
                          <a:off x="0" y="0"/>
                          <a:ext cx="5836920" cy="1447800"/>
                        </a:xfrm>
                        <a:prstGeom prst="rect">
                          <a:avLst/>
                        </a:prstGeom>
                        <a:solidFill>
                          <a:srgbClr val="0070C0"/>
                        </a:solidFill>
                        <a:ln w="6350">
                          <a:solidFill>
                            <a:prstClr val="black"/>
                          </a:solidFill>
                        </a:ln>
                      </wps:spPr>
                      <wps:txbx>
                        <w:txbxContent>
                          <w:p w14:paraId="47481B33" w14:textId="37C1F4A3" w:rsidR="0078227E" w:rsidRDefault="009510E0">
                            <w:pPr>
                              <w:rPr>
                                <w:b/>
                                <w:bCs/>
                                <w:color w:val="FFFFFF" w:themeColor="background1"/>
                              </w:rPr>
                            </w:pPr>
                            <w:r>
                              <w:rPr>
                                <w:b/>
                                <w:bCs/>
                                <w:color w:val="FFFFFF" w:themeColor="background1"/>
                              </w:rPr>
                              <w:t>O</w:t>
                            </w:r>
                            <w:r w:rsidR="00755554" w:rsidRPr="000054A4">
                              <w:rPr>
                                <w:b/>
                                <w:bCs/>
                                <w:color w:val="FFFFFF" w:themeColor="background1"/>
                              </w:rPr>
                              <w:t xml:space="preserve">ur purpose is to ensure that Australians have access to effective, independent </w:t>
                            </w:r>
                            <w:r w:rsidR="00F955E7" w:rsidRPr="000054A4">
                              <w:rPr>
                                <w:b/>
                                <w:bCs/>
                                <w:color w:val="FFFFFF" w:themeColor="background1"/>
                              </w:rPr>
                              <w:t xml:space="preserve">complaints handling and public inquiry processes on human rights and discrimination matters, and benefit from </w:t>
                            </w:r>
                            <w:r w:rsidR="000054A4" w:rsidRPr="000054A4">
                              <w:rPr>
                                <w:b/>
                                <w:bCs/>
                                <w:color w:val="FFFFFF" w:themeColor="background1"/>
                              </w:rPr>
                              <w:t xml:space="preserve">our human rights education, advocacy, monitoring and compliance activities. </w:t>
                            </w:r>
                          </w:p>
                          <w:p w14:paraId="4490CC9B" w14:textId="5E4A2611" w:rsidR="004D6342" w:rsidRPr="004D6342" w:rsidRDefault="004D6342" w:rsidP="004D6342">
                            <w:pPr>
                              <w:jc w:val="right"/>
                              <w:rPr>
                                <w:b/>
                                <w:bCs/>
                                <w:i/>
                                <w:iCs/>
                                <w:color w:val="FFFFFF" w:themeColor="background1"/>
                              </w:rPr>
                            </w:pPr>
                            <w:r>
                              <w:rPr>
                                <w:b/>
                                <w:bCs/>
                                <w:i/>
                                <w:iCs/>
                                <w:color w:val="FFFFFF" w:themeColor="background1"/>
                              </w:rPr>
                              <w:t xml:space="preserve">Portfolio Budget Statement </w:t>
                            </w:r>
                          </w:p>
                          <w:p w14:paraId="306EE977" w14:textId="77777777" w:rsidR="004D6342" w:rsidRPr="000054A4" w:rsidRDefault="004D6342">
                            <w:pPr>
                              <w:rPr>
                                <w:b/>
                                <w:bCs/>
                                <w:color w:val="FFFFFF" w:themeColor="background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E417885" id="Text Box 6" o:spid="_x0000_s1027" type="#_x0000_t202" style="position:absolute;margin-left:-3.1pt;margin-top:8.25pt;width:459.6pt;height:114pt;z-index:25165825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phxOgIAAIUEAAAOAAAAZHJzL2Uyb0RvYy54bWysVN1v2jAQf5+0/8Hy+0igQGlEqBgV0yTU&#10;VqJVnx3HIdYcn2cbEvbX72w+2+1p2ou5r/zu7nd3TO+7RpGdsE6Czmm/l1IiNIdS6k1OX1+WXyaU&#10;OM90yRRokdO9cPR+9vnTtDWZGEANqhSWIIh2WWtyWntvsiRxvBYNcz0wQqOzAtswj6rdJKVlLaI3&#10;Khmk6ThpwZbGAhfOofXh4KSziF9VgvunqnLCE5VTrM3H18a3CG8ym7JsY5mpJT+Wwf6hioZJjUnP&#10;UA/MM7K18g+oRnILDirf49AkUFWSi9gDdtNPP3SzrpkRsRckx5kzTe7/wfLH3do8W+K7r9DhAAMh&#10;rXGZQ2Pop6tsE36xUoJ+pHB/pk10nnA0jiY347sBujj6+sPh7SSNxCaXz411/puAhgQhpxbnEuli&#10;u5XzmBJDTyEhmwMly6VUKip2UyyUJTsWZpjeposT+rswpUmb0/HNKI3I73wB+wxRKMZ/hD4x6VUU&#10;akqj8dJ9kHxXdESWV8wUUO6RMAuHXXKGLyXCr5jzz8zi8iAReBD+CZ9KAdYER4mSGuyvv9lDPM4U&#10;vZS0uIw5dT+3zApK1HeN075DVsP2RmU4ug1k22tPce3R22YByFUfT8/wKIZ4r05iZaF5w7uZh6zo&#10;Yppj7pz6k7jwhxPBu+NiPo9BuK+G+ZVeGx6gw2QCrS/dG7PmOFePK/EIp7Vl2YfxHmLDlxrmWw+V&#10;jLMPPB9YPdKPux6nc7zLcEzXeoy6/HvMfgMAAP//AwBQSwMEFAAGAAgAAAAhAIsIZxTgAAAACQEA&#10;AA8AAABkcnMvZG93bnJldi54bWxMj81OwzAQhO9IvIO1SFxQ6zRtojbEqRAScOHStBJXJ94mEf6J&#10;bLdNeXqWUznuzGj2m3I7Gc3O6MPgrIDFPAGGtnVqsJ2Aw/5ttgYWorRKamdRwBUDbKv7u1IWyl3s&#10;Ds917BiV2FBIAX2MY8F5aHs0MszdiJa8o/NGRjp9x5WXFyo3mqdJknMjB0sfejnia4/td30yAt6j&#10;b7PjV/O5/5k07g7xunz6qIV4fJhenoFFnOItDH/4hA4VMTXuZFVgWsAsTylJep4BI3+zWNK2RkC6&#10;WmXAq5L/X1D9AgAA//8DAFBLAQItABQABgAIAAAAIQC2gziS/gAAAOEBAAATAAAAAAAAAAAAAAAA&#10;AAAAAABbQ29udGVudF9UeXBlc10ueG1sUEsBAi0AFAAGAAgAAAAhADj9If/WAAAAlAEAAAsAAAAA&#10;AAAAAAAAAAAALwEAAF9yZWxzLy5yZWxzUEsBAi0AFAAGAAgAAAAhAAP+mHE6AgAAhQQAAA4AAAAA&#10;AAAAAAAAAAAALgIAAGRycy9lMm9Eb2MueG1sUEsBAi0AFAAGAAgAAAAhAIsIZxTgAAAACQEAAA8A&#10;AAAAAAAAAAAAAAAAlAQAAGRycy9kb3ducmV2LnhtbFBLBQYAAAAABAAEAPMAAAChBQAAAAA=&#10;" fillcolor="#0070c0" strokeweight=".5pt">
                <v:textbox>
                  <w:txbxContent>
                    <w:p w14:paraId="47481B33" w14:textId="37C1F4A3" w:rsidR="0078227E" w:rsidRDefault="009510E0">
                      <w:pPr>
                        <w:rPr>
                          <w:b/>
                          <w:bCs/>
                          <w:color w:val="FFFFFF" w:themeColor="background1"/>
                        </w:rPr>
                      </w:pPr>
                      <w:r>
                        <w:rPr>
                          <w:b/>
                          <w:bCs/>
                          <w:color w:val="FFFFFF" w:themeColor="background1"/>
                        </w:rPr>
                        <w:t>O</w:t>
                      </w:r>
                      <w:r w:rsidR="00755554" w:rsidRPr="000054A4">
                        <w:rPr>
                          <w:b/>
                          <w:bCs/>
                          <w:color w:val="FFFFFF" w:themeColor="background1"/>
                        </w:rPr>
                        <w:t xml:space="preserve">ur purpose is to ensure that Australians have access to effective, independent </w:t>
                      </w:r>
                      <w:r w:rsidR="00F955E7" w:rsidRPr="000054A4">
                        <w:rPr>
                          <w:b/>
                          <w:bCs/>
                          <w:color w:val="FFFFFF" w:themeColor="background1"/>
                        </w:rPr>
                        <w:t xml:space="preserve">complaints handling and public inquiry processes on human rights and discrimination matters, and benefit from </w:t>
                      </w:r>
                      <w:r w:rsidR="000054A4" w:rsidRPr="000054A4">
                        <w:rPr>
                          <w:b/>
                          <w:bCs/>
                          <w:color w:val="FFFFFF" w:themeColor="background1"/>
                        </w:rPr>
                        <w:t xml:space="preserve">our human rights education, advocacy, monitoring and compliance activities. </w:t>
                      </w:r>
                    </w:p>
                    <w:p w14:paraId="4490CC9B" w14:textId="5E4A2611" w:rsidR="004D6342" w:rsidRPr="004D6342" w:rsidRDefault="004D6342" w:rsidP="004D6342">
                      <w:pPr>
                        <w:jc w:val="right"/>
                        <w:rPr>
                          <w:b/>
                          <w:bCs/>
                          <w:i/>
                          <w:iCs/>
                          <w:color w:val="FFFFFF" w:themeColor="background1"/>
                        </w:rPr>
                      </w:pPr>
                      <w:r>
                        <w:rPr>
                          <w:b/>
                          <w:bCs/>
                          <w:i/>
                          <w:iCs/>
                          <w:color w:val="FFFFFF" w:themeColor="background1"/>
                        </w:rPr>
                        <w:t xml:space="preserve">Portfolio Budget Statement </w:t>
                      </w:r>
                    </w:p>
                    <w:p w14:paraId="306EE977" w14:textId="77777777" w:rsidR="004D6342" w:rsidRPr="000054A4" w:rsidRDefault="004D6342">
                      <w:pPr>
                        <w:rPr>
                          <w:b/>
                          <w:bCs/>
                          <w:color w:val="FFFFFF" w:themeColor="background1"/>
                        </w:rPr>
                      </w:pPr>
                    </w:p>
                  </w:txbxContent>
                </v:textbox>
              </v:shape>
            </w:pict>
          </mc:Fallback>
        </mc:AlternateContent>
      </w:r>
    </w:p>
    <w:p w14:paraId="14018527" w14:textId="77777777" w:rsidR="0078227E" w:rsidRDefault="0078227E" w:rsidP="00F7470E"/>
    <w:p w14:paraId="3FF5027A" w14:textId="77777777" w:rsidR="0078227E" w:rsidRDefault="0078227E" w:rsidP="00F7470E"/>
    <w:p w14:paraId="2C5821CB" w14:textId="77777777" w:rsidR="0078227E" w:rsidRDefault="0078227E" w:rsidP="00F7470E"/>
    <w:p w14:paraId="62E2719E" w14:textId="77777777" w:rsidR="0078227E" w:rsidRDefault="0078227E" w:rsidP="00F7470E"/>
    <w:p w14:paraId="38B54FD3" w14:textId="5649F334" w:rsidR="00FD15DA" w:rsidRDefault="00A010BF" w:rsidP="007817FB">
      <w:r>
        <w:t>The Australian Human Rights Commission (Commission) is Australia’s national human rights institution.</w:t>
      </w:r>
      <w:r w:rsidR="00B3526E">
        <w:t xml:space="preserve"> </w:t>
      </w:r>
      <w:r w:rsidR="001E37C8">
        <w:t xml:space="preserve">We </w:t>
      </w:r>
      <w:r w:rsidR="00323BFA">
        <w:t>are established and</w:t>
      </w:r>
      <w:r w:rsidR="001E37C8">
        <w:t xml:space="preserve"> operate under the </w:t>
      </w:r>
      <w:r w:rsidR="001E37C8">
        <w:rPr>
          <w:i/>
          <w:iCs/>
        </w:rPr>
        <w:t xml:space="preserve">Australian Human Rights Commission Act 1986 </w:t>
      </w:r>
      <w:r w:rsidR="001E37C8" w:rsidRPr="00297889">
        <w:t>(Cth)</w:t>
      </w:r>
      <w:r w:rsidR="00323BFA" w:rsidRPr="00297889">
        <w:t>,</w:t>
      </w:r>
      <w:r w:rsidR="001E37C8">
        <w:rPr>
          <w:i/>
          <w:iCs/>
        </w:rPr>
        <w:t xml:space="preserve"> </w:t>
      </w:r>
      <w:r w:rsidR="00C77517">
        <w:t>as well as</w:t>
      </w:r>
      <w:r w:rsidR="00323BFA">
        <w:t xml:space="preserve"> under</w:t>
      </w:r>
      <w:r w:rsidR="00C77517">
        <w:t xml:space="preserve"> </w:t>
      </w:r>
      <w:r w:rsidR="001773FC">
        <w:t>federal laws</w:t>
      </w:r>
      <w:r w:rsidR="00C77517">
        <w:t xml:space="preserve"> to ensure freedom from discrimination on the basis of age, disability, </w:t>
      </w:r>
      <w:r w:rsidR="0008188E">
        <w:t xml:space="preserve">race, </w:t>
      </w:r>
      <w:r w:rsidR="006E2C4D">
        <w:t>sex, sexual orientation</w:t>
      </w:r>
      <w:r w:rsidR="00BD3719">
        <w:t>, gender identity or intersex status</w:t>
      </w:r>
      <w:r w:rsidR="009830AE">
        <w:t xml:space="preserve">. The Commission </w:t>
      </w:r>
      <w:r w:rsidR="007A46AE">
        <w:t xml:space="preserve">also has specific responsibilities under the </w:t>
      </w:r>
      <w:r w:rsidR="007A46AE">
        <w:rPr>
          <w:i/>
          <w:iCs/>
        </w:rPr>
        <w:t xml:space="preserve">Native Title Act 1993 </w:t>
      </w:r>
      <w:r w:rsidR="007A46AE" w:rsidRPr="00715C5D">
        <w:t>(Cth)</w:t>
      </w:r>
      <w:r w:rsidR="007A46AE">
        <w:rPr>
          <w:i/>
          <w:iCs/>
        </w:rPr>
        <w:t xml:space="preserve"> </w:t>
      </w:r>
      <w:r w:rsidR="007A46AE" w:rsidRPr="007A46AE">
        <w:t>and the</w:t>
      </w:r>
      <w:r w:rsidR="007A46AE">
        <w:rPr>
          <w:i/>
          <w:iCs/>
        </w:rPr>
        <w:t xml:space="preserve"> </w:t>
      </w:r>
      <w:r w:rsidR="007A46AE" w:rsidRPr="007A46AE">
        <w:rPr>
          <w:i/>
          <w:iCs/>
        </w:rPr>
        <w:t>Fair Work Act 2009</w:t>
      </w:r>
      <w:r w:rsidR="007A46AE">
        <w:t xml:space="preserve"> (Cth).</w:t>
      </w:r>
    </w:p>
    <w:p w14:paraId="620BE6E2" w14:textId="275FEF8E" w:rsidR="007A46AE" w:rsidRDefault="00331C86" w:rsidP="007817FB">
      <w:r>
        <w:t xml:space="preserve">We operate as a Corporate Commonwealth Entity under the </w:t>
      </w:r>
      <w:r w:rsidRPr="00872DE2">
        <w:rPr>
          <w:i/>
          <w:iCs/>
        </w:rPr>
        <w:t>Public Governance, Performance and Accountability Act</w:t>
      </w:r>
      <w:r w:rsidR="00872DE2" w:rsidRPr="00872DE2">
        <w:rPr>
          <w:i/>
          <w:iCs/>
        </w:rPr>
        <w:t xml:space="preserve"> 2013</w:t>
      </w:r>
      <w:r w:rsidR="00872DE2">
        <w:rPr>
          <w:i/>
          <w:iCs/>
        </w:rPr>
        <w:t xml:space="preserve"> </w:t>
      </w:r>
      <w:r w:rsidR="00872DE2" w:rsidRPr="00A61B80">
        <w:t>(Cth).</w:t>
      </w:r>
      <w:r w:rsidR="00872DE2">
        <w:rPr>
          <w:i/>
          <w:iCs/>
        </w:rPr>
        <w:t xml:space="preserve"> </w:t>
      </w:r>
      <w:r w:rsidR="00872DE2" w:rsidRPr="00872DE2">
        <w:t>Our operat</w:t>
      </w:r>
      <w:r w:rsidR="00872DE2">
        <w:t xml:space="preserve">ions </w:t>
      </w:r>
      <w:r w:rsidR="0098072F">
        <w:t xml:space="preserve">are determined independently of the government through our President and Commissioners. </w:t>
      </w:r>
    </w:p>
    <w:p w14:paraId="3FD75ACE" w14:textId="61AEA615" w:rsidR="004368A3" w:rsidRDefault="0098072F" w:rsidP="007817FB">
      <w:r>
        <w:t>Our</w:t>
      </w:r>
      <w:r w:rsidR="009333E8">
        <w:t xml:space="preserve"> vision is an Australian </w:t>
      </w:r>
      <w:r w:rsidR="00F87CA3">
        <w:t>society in which human rights are respected, promoted and protected</w:t>
      </w:r>
      <w:r w:rsidR="002A4B56">
        <w:t>;</w:t>
      </w:r>
      <w:r w:rsidR="00F87CA3">
        <w:t xml:space="preserve"> </w:t>
      </w:r>
      <w:r w:rsidR="002A4B56">
        <w:t>w</w:t>
      </w:r>
      <w:r w:rsidR="00F87CA3">
        <w:t xml:space="preserve">here every person is free and equal in </w:t>
      </w:r>
      <w:r w:rsidR="00787DE9">
        <w:t xml:space="preserve">dignity and rights. </w:t>
      </w:r>
      <w:r w:rsidR="00A63DF8">
        <w:t xml:space="preserve">Our focus is a Commission that is connected to Australian communities and is a valued </w:t>
      </w:r>
      <w:r w:rsidR="00560F16">
        <w:t xml:space="preserve">national institution having a positive impact on the major human rights </w:t>
      </w:r>
      <w:r w:rsidR="004368A3">
        <w:t xml:space="preserve">priorities facing Australia. </w:t>
      </w:r>
    </w:p>
    <w:p w14:paraId="53FF2269" w14:textId="61AF0FA9" w:rsidR="0098072F" w:rsidRDefault="00C51497" w:rsidP="007817FB">
      <w:r>
        <w:t xml:space="preserve">We provide direct services to the Australian community, </w:t>
      </w:r>
      <w:r w:rsidR="006020C6">
        <w:t>by</w:t>
      </w:r>
      <w:r w:rsidR="00065359">
        <w:t xml:space="preserve"> </w:t>
      </w:r>
      <w:r w:rsidR="00C274BA">
        <w:t xml:space="preserve">supporting access to </w:t>
      </w:r>
      <w:r w:rsidR="005909E0">
        <w:t>justice and remedies</w:t>
      </w:r>
      <w:r w:rsidR="00EB32AC">
        <w:t xml:space="preserve"> through our conciliation team</w:t>
      </w:r>
      <w:r w:rsidR="005C0E6B">
        <w:t>,</w:t>
      </w:r>
      <w:r w:rsidR="005909E0">
        <w:t xml:space="preserve"> </w:t>
      </w:r>
      <w:r w:rsidR="00EB32AC">
        <w:t>for p</w:t>
      </w:r>
      <w:r w:rsidR="001870A4">
        <w:t xml:space="preserve">eople to resolve disputes </w:t>
      </w:r>
      <w:r w:rsidR="00322CB0">
        <w:t>about discrimination and human rights</w:t>
      </w:r>
      <w:r w:rsidR="00CB6BCF">
        <w:t xml:space="preserve"> breaches</w:t>
      </w:r>
      <w:r w:rsidR="00322CB0">
        <w:t xml:space="preserve">. </w:t>
      </w:r>
      <w:r w:rsidR="00EB0E93">
        <w:rPr>
          <w:rStyle w:val="normaltextrun"/>
          <w:rFonts w:cs="Open Sans"/>
        </w:rPr>
        <w:t>We find</w:t>
      </w:r>
      <w:r w:rsidR="00EB0E93" w:rsidRPr="00B01F7E">
        <w:rPr>
          <w:rStyle w:val="normaltextrun"/>
          <w:rFonts w:cs="Open Sans"/>
        </w:rPr>
        <w:t xml:space="preserve"> practical solutions to issues of concern, advocat</w:t>
      </w:r>
      <w:r w:rsidR="00EB0E93">
        <w:rPr>
          <w:rStyle w:val="normaltextrun"/>
          <w:rFonts w:cs="Open Sans"/>
        </w:rPr>
        <w:t xml:space="preserve">e </w:t>
      </w:r>
      <w:r w:rsidR="00EB0E93" w:rsidRPr="00B01F7E">
        <w:rPr>
          <w:rStyle w:val="normaltextrun"/>
          <w:rFonts w:cs="Open Sans"/>
        </w:rPr>
        <w:t>for systemic change, and rais</w:t>
      </w:r>
      <w:r w:rsidR="00EB0E93">
        <w:rPr>
          <w:rStyle w:val="normaltextrun"/>
          <w:rFonts w:cs="Open Sans"/>
        </w:rPr>
        <w:t>e</w:t>
      </w:r>
      <w:r w:rsidR="00EB0E93" w:rsidRPr="00B01F7E">
        <w:rPr>
          <w:rStyle w:val="normaltextrun"/>
          <w:rFonts w:cs="Open Sans"/>
        </w:rPr>
        <w:t xml:space="preserve"> awareness of human rights and fundamental freedoms across the community</w:t>
      </w:r>
      <w:r w:rsidR="00EB0E93">
        <w:rPr>
          <w:rStyle w:val="normaltextrun"/>
          <w:rFonts w:cs="Open Sans"/>
        </w:rPr>
        <w:t>.</w:t>
      </w:r>
      <w:r w:rsidR="00375E93">
        <w:rPr>
          <w:rStyle w:val="normaltextrun"/>
          <w:rFonts w:cs="Open Sans"/>
        </w:rPr>
        <w:t xml:space="preserve"> </w:t>
      </w:r>
      <w:r w:rsidR="00602BF5">
        <w:t xml:space="preserve">We </w:t>
      </w:r>
      <w:r w:rsidR="00A2750C">
        <w:t xml:space="preserve">seed and </w:t>
      </w:r>
      <w:r w:rsidR="00602BF5">
        <w:t xml:space="preserve">drive </w:t>
      </w:r>
      <w:r w:rsidR="00A2750C">
        <w:t xml:space="preserve">systemic and </w:t>
      </w:r>
      <w:r w:rsidR="00BB61C3">
        <w:t>long-term</w:t>
      </w:r>
      <w:r w:rsidR="00A2750C">
        <w:t xml:space="preserve"> change</w:t>
      </w:r>
      <w:r w:rsidR="0098072F">
        <w:t xml:space="preserve"> </w:t>
      </w:r>
      <w:r w:rsidR="00D93E33">
        <w:t>through collaborations with government, industry, and civil societ</w:t>
      </w:r>
      <w:r w:rsidR="00CA6660">
        <w:t>y</w:t>
      </w:r>
      <w:r w:rsidR="00D13F03">
        <w:t xml:space="preserve"> and communities</w:t>
      </w:r>
      <w:r w:rsidR="007C7274">
        <w:t>,</w:t>
      </w:r>
      <w:r w:rsidR="00D13F03">
        <w:t xml:space="preserve"> </w:t>
      </w:r>
      <w:r w:rsidR="00CE4311">
        <w:t xml:space="preserve">to </w:t>
      </w:r>
      <w:r w:rsidR="00843F48">
        <w:t xml:space="preserve">see fundamental rights and freedoms realised. </w:t>
      </w:r>
      <w:r w:rsidR="0012097B">
        <w:t xml:space="preserve">This includes providing human rights analysis to the courts and </w:t>
      </w:r>
      <w:r w:rsidR="004E765D">
        <w:t>parliamentary inquiries, conducting research</w:t>
      </w:r>
      <w:r w:rsidR="00DA0162">
        <w:t xml:space="preserve">, driving advocacy and </w:t>
      </w:r>
      <w:r w:rsidR="008C5B9A">
        <w:t>campaigns</w:t>
      </w:r>
      <w:r w:rsidR="004E765D">
        <w:t xml:space="preserve"> and </w:t>
      </w:r>
      <w:r w:rsidR="00DA0162">
        <w:t xml:space="preserve">working </w:t>
      </w:r>
      <w:r w:rsidR="008C5B9A">
        <w:t xml:space="preserve">with diverse stakeholders to </w:t>
      </w:r>
      <w:r w:rsidR="006A0718">
        <w:t xml:space="preserve">see fundamental </w:t>
      </w:r>
      <w:r w:rsidR="001A4F71">
        <w:t xml:space="preserve">rights and freedoms realised. </w:t>
      </w:r>
    </w:p>
    <w:p w14:paraId="3E9ECB33" w14:textId="5BA40004" w:rsidR="001A4F71" w:rsidRDefault="005B380A" w:rsidP="007817FB">
      <w:r>
        <w:t xml:space="preserve">We work with </w:t>
      </w:r>
      <w:r w:rsidR="007555E0">
        <w:t xml:space="preserve">human rights bodies around the </w:t>
      </w:r>
      <w:r w:rsidR="004C5FB9">
        <w:t>world</w:t>
      </w:r>
      <w:r w:rsidR="007555E0">
        <w:t xml:space="preserve"> through our international engagement</w:t>
      </w:r>
      <w:r w:rsidR="005131C8">
        <w:t xml:space="preserve"> </w:t>
      </w:r>
      <w:r w:rsidR="003B3549">
        <w:t>– multilateral, regional and bilateral</w:t>
      </w:r>
      <w:r w:rsidR="0025630C">
        <w:t xml:space="preserve"> </w:t>
      </w:r>
      <w:r w:rsidR="005131C8">
        <w:t>–</w:t>
      </w:r>
      <w:r w:rsidR="00E47AAF">
        <w:t xml:space="preserve"> </w:t>
      </w:r>
      <w:r w:rsidR="00A83FAD">
        <w:t xml:space="preserve">and in Australia </w:t>
      </w:r>
      <w:r w:rsidR="00842E05">
        <w:t>monitoring and report</w:t>
      </w:r>
      <w:r w:rsidR="0025630C">
        <w:t>ing</w:t>
      </w:r>
      <w:r w:rsidR="00842E05">
        <w:t xml:space="preserve"> on human rights abuses </w:t>
      </w:r>
      <w:r w:rsidR="007449CB">
        <w:t xml:space="preserve">by </w:t>
      </w:r>
      <w:r w:rsidR="00CA16AB">
        <w:t xml:space="preserve">amplifying the voices of people who are </w:t>
      </w:r>
      <w:r w:rsidR="00B26D02">
        <w:t>affected</w:t>
      </w:r>
      <w:r w:rsidR="00842E05">
        <w:t xml:space="preserve">. </w:t>
      </w:r>
      <w:r w:rsidR="0020687D">
        <w:t xml:space="preserve">This may be through addressing complaints </w:t>
      </w:r>
      <w:r w:rsidR="000B18FB">
        <w:t xml:space="preserve">of discrimination, engaging with </w:t>
      </w:r>
      <w:r w:rsidR="009B71C2">
        <w:t>government on policy issues, setting and advancing the national human rights agenda</w:t>
      </w:r>
      <w:r w:rsidR="00B64F6E">
        <w:t xml:space="preserve">, engaging regionally and internationally with other </w:t>
      </w:r>
      <w:r w:rsidR="00DA1DD6">
        <w:t>n</w:t>
      </w:r>
      <w:r w:rsidR="00B64F6E">
        <w:t xml:space="preserve">ational </w:t>
      </w:r>
      <w:r w:rsidR="00DA1DD6">
        <w:t>h</w:t>
      </w:r>
      <w:r w:rsidR="00B64F6E">
        <w:t xml:space="preserve">uman </w:t>
      </w:r>
      <w:r w:rsidR="00DA1DD6">
        <w:t>r</w:t>
      </w:r>
      <w:r w:rsidR="00B64F6E">
        <w:t xml:space="preserve">ights </w:t>
      </w:r>
      <w:r w:rsidR="00DA1DD6">
        <w:t>i</w:t>
      </w:r>
      <w:r w:rsidR="00B64F6E">
        <w:t>nstitutions</w:t>
      </w:r>
      <w:r w:rsidR="00B81927">
        <w:t>,</w:t>
      </w:r>
      <w:r w:rsidR="00B64F6E">
        <w:t xml:space="preserve"> </w:t>
      </w:r>
      <w:r w:rsidR="00404BA5">
        <w:t xml:space="preserve">and building awareness, understanding and respect for human rights </w:t>
      </w:r>
      <w:r w:rsidR="00796FC6">
        <w:t xml:space="preserve">in our workplaces and communities. </w:t>
      </w:r>
    </w:p>
    <w:p w14:paraId="76B7F224" w14:textId="50D3C053" w:rsidR="00796FC6" w:rsidRPr="00F93FDE" w:rsidRDefault="00796FC6" w:rsidP="007817FB">
      <w:pPr>
        <w:rPr>
          <w:b/>
          <w:bCs/>
          <w:color w:val="0070C0"/>
          <w:sz w:val="36"/>
          <w:szCs w:val="36"/>
        </w:rPr>
      </w:pPr>
      <w:r w:rsidRPr="00F93FDE">
        <w:rPr>
          <w:b/>
          <w:bCs/>
          <w:color w:val="0070C0"/>
          <w:sz w:val="36"/>
          <w:szCs w:val="36"/>
        </w:rPr>
        <w:t xml:space="preserve">1.2 Achieving our Purpose </w:t>
      </w:r>
    </w:p>
    <w:p w14:paraId="54B69462" w14:textId="5FF317F3" w:rsidR="001A4F71" w:rsidRDefault="006A0B8B" w:rsidP="007817FB">
      <w:r>
        <w:t xml:space="preserve">Driving real and systemic changes </w:t>
      </w:r>
      <w:r w:rsidR="0097628F">
        <w:t xml:space="preserve">to improve the enjoyment of human rights by all is a </w:t>
      </w:r>
      <w:r w:rsidR="008154D2">
        <w:t xml:space="preserve">complex </w:t>
      </w:r>
      <w:r w:rsidR="00AE3170">
        <w:t xml:space="preserve">and </w:t>
      </w:r>
      <w:r w:rsidR="00AE3170" w:rsidRPr="00233028">
        <w:t>long</w:t>
      </w:r>
      <w:r w:rsidR="000374BA" w:rsidRPr="00233028">
        <w:t>-</w:t>
      </w:r>
      <w:r w:rsidR="005063F8" w:rsidRPr="00233028">
        <w:t xml:space="preserve">term </w:t>
      </w:r>
      <w:r w:rsidR="002A5CED">
        <w:t>endeavour</w:t>
      </w:r>
      <w:r w:rsidR="00EC2C81">
        <w:t>.</w:t>
      </w:r>
      <w:r w:rsidR="00A67600">
        <w:t xml:space="preserve"> </w:t>
      </w:r>
      <w:r w:rsidR="00543C83">
        <w:t xml:space="preserve">Our remit is to both support individuals in </w:t>
      </w:r>
      <w:r w:rsidR="003F488B">
        <w:t xml:space="preserve">realising </w:t>
      </w:r>
      <w:r w:rsidR="00172F3C">
        <w:t xml:space="preserve">their human rights </w:t>
      </w:r>
      <w:r w:rsidR="00FC6AFC">
        <w:t xml:space="preserve">as well as </w:t>
      </w:r>
      <w:r w:rsidR="00100C7D">
        <w:t xml:space="preserve">embedding human rights issues </w:t>
      </w:r>
      <w:r w:rsidR="00210562">
        <w:t xml:space="preserve">at a national level through collaboration and </w:t>
      </w:r>
      <w:r w:rsidR="003C7B6D">
        <w:t xml:space="preserve">systemic </w:t>
      </w:r>
      <w:r w:rsidR="00210562">
        <w:t xml:space="preserve">change. </w:t>
      </w:r>
    </w:p>
    <w:p w14:paraId="0BE2AB52" w14:textId="09D49772" w:rsidR="003D14DF" w:rsidRDefault="004950C7" w:rsidP="007817FB">
      <w:r>
        <w:t xml:space="preserve">Our Corporate Plan is the roadmap that guides the Commission’s work for the reporting period. </w:t>
      </w:r>
      <w:r w:rsidR="007C3862">
        <w:t xml:space="preserve">It </w:t>
      </w:r>
      <w:r w:rsidR="00FA035B">
        <w:t>establish</w:t>
      </w:r>
      <w:r w:rsidR="008F206A">
        <w:t>es</w:t>
      </w:r>
      <w:r w:rsidR="00FA035B">
        <w:t xml:space="preserve"> our role as Australia’s national human rights institution </w:t>
      </w:r>
      <w:r w:rsidR="002169EB">
        <w:t xml:space="preserve">to promote and protect the </w:t>
      </w:r>
      <w:r w:rsidR="00AE5D06">
        <w:t>human rights of everyone in Australia</w:t>
      </w:r>
      <w:r w:rsidR="0059240F">
        <w:t xml:space="preserve">. </w:t>
      </w:r>
    </w:p>
    <w:p w14:paraId="635A174D" w14:textId="537B205C" w:rsidR="009F412E" w:rsidRDefault="004950C7" w:rsidP="007817FB">
      <w:r>
        <w:t xml:space="preserve">The </w:t>
      </w:r>
      <w:r w:rsidR="009D6FA4">
        <w:t>P</w:t>
      </w:r>
      <w:r>
        <w:t xml:space="preserve">lan </w:t>
      </w:r>
      <w:r w:rsidR="00235675">
        <w:t xml:space="preserve">includes </w:t>
      </w:r>
      <w:r>
        <w:t>the Commission’s performance framework, which links the performance criteria outlined in our 2021–2022 Portfolio Budget Statement to the results in this Annual Report. The Commission’s performance measurement framework is detailed in Appendix 1.</w:t>
      </w:r>
    </w:p>
    <w:p w14:paraId="13705680" w14:textId="34370767" w:rsidR="000D56BD" w:rsidRPr="000D56BD" w:rsidRDefault="006808FE" w:rsidP="000D56BD">
      <w:pPr>
        <w:keepNext/>
        <w:keepLines/>
        <w:pageBreakBefore/>
        <w:spacing w:before="0" w:after="360" w:line="1080" w:lineRule="exact"/>
        <w:outlineLvl w:val="0"/>
        <w:rPr>
          <w:rFonts w:eastAsia="Malgun Gothic"/>
          <w:bCs/>
          <w:color w:val="0070C0"/>
          <w:spacing w:val="-30"/>
          <w:kern w:val="72"/>
          <w:sz w:val="56"/>
          <w:szCs w:val="56"/>
          <w:lang w:eastAsia="en-US"/>
        </w:rPr>
      </w:pPr>
      <w:r>
        <w:rPr>
          <w:rFonts w:eastAsia="Malgun Gothic"/>
          <w:b/>
          <w:color w:val="0070C0"/>
          <w:spacing w:val="-30"/>
          <w:kern w:val="72"/>
          <w:sz w:val="56"/>
          <w:szCs w:val="56"/>
          <w:lang w:eastAsia="en-US"/>
        </w:rPr>
        <w:t xml:space="preserve">2. </w:t>
      </w:r>
      <w:bookmarkStart w:id="5" w:name="mdheading-425"/>
      <w:bookmarkStart w:id="6" w:name="_Toc96445855"/>
      <w:r w:rsidR="000D56BD" w:rsidRPr="000D56BD">
        <w:rPr>
          <w:rFonts w:eastAsia="Malgun Gothic"/>
          <w:b/>
          <w:color w:val="0070C0"/>
          <w:spacing w:val="-30"/>
          <w:kern w:val="72"/>
          <w:sz w:val="56"/>
          <w:szCs w:val="56"/>
          <w:lang w:eastAsia="en-US"/>
        </w:rPr>
        <w:t>Organisational</w:t>
      </w:r>
      <w:r w:rsidR="000D56BD" w:rsidRPr="000D56BD">
        <w:rPr>
          <w:rFonts w:eastAsia="Malgun Gothic"/>
          <w:bCs/>
          <w:color w:val="0070C0"/>
          <w:spacing w:val="-30"/>
          <w:kern w:val="72"/>
          <w:sz w:val="56"/>
          <w:szCs w:val="56"/>
          <w:lang w:eastAsia="en-US"/>
        </w:rPr>
        <w:t xml:space="preserve"> </w:t>
      </w:r>
      <w:r w:rsidR="000D56BD" w:rsidRPr="000D56BD">
        <w:rPr>
          <w:rFonts w:eastAsia="Malgun Gothic"/>
          <w:b/>
          <w:color w:val="0070C0"/>
          <w:spacing w:val="-30"/>
          <w:kern w:val="72"/>
          <w:sz w:val="56"/>
          <w:szCs w:val="56"/>
          <w:lang w:eastAsia="en-US"/>
        </w:rPr>
        <w:t>Structure</w:t>
      </w:r>
      <w:bookmarkEnd w:id="5"/>
      <w:bookmarkEnd w:id="6"/>
    </w:p>
    <w:p w14:paraId="783C38C9" w14:textId="18E95C60" w:rsidR="002F315C" w:rsidRDefault="002F315C" w:rsidP="00F7470E"/>
    <w:p w14:paraId="047B1D26" w14:textId="782B238B" w:rsidR="002F315C" w:rsidRDefault="002F315C" w:rsidP="00F7470E"/>
    <w:p w14:paraId="373EB8AF" w14:textId="2843432B" w:rsidR="002F315C" w:rsidRDefault="008E2FE3" w:rsidP="00F7470E">
      <w:r>
        <w:rPr>
          <w:noProof/>
        </w:rPr>
        <w:drawing>
          <wp:inline distT="0" distB="0" distL="0" distR="0" wp14:anchorId="764103CE" wp14:editId="5DAD5EEA">
            <wp:extent cx="5759450" cy="4467884"/>
            <wp:effectExtent l="0" t="0" r="0" b="8890"/>
            <wp:docPr id="1039627076" name="Picture 1039627076" descr="Chart, bubbl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627076" name="Picture 1039627076" descr="Chart, bubble chart&#10;&#10;Description automatically generated"/>
                    <pic:cNvPicPr/>
                  </pic:nvPicPr>
                  <pic:blipFill>
                    <a:blip r:embed="rId31"/>
                    <a:stretch>
                      <a:fillRect/>
                    </a:stretch>
                  </pic:blipFill>
                  <pic:spPr>
                    <a:xfrm>
                      <a:off x="0" y="0"/>
                      <a:ext cx="5759450" cy="4467884"/>
                    </a:xfrm>
                    <a:prstGeom prst="rect">
                      <a:avLst/>
                    </a:prstGeom>
                  </pic:spPr>
                </pic:pic>
              </a:graphicData>
            </a:graphic>
          </wp:inline>
        </w:drawing>
      </w:r>
    </w:p>
    <w:p w14:paraId="414B1D44" w14:textId="1EDA914D" w:rsidR="006A45BF" w:rsidRDefault="006A45BF" w:rsidP="00F7470E"/>
    <w:p w14:paraId="5E587BAC" w14:textId="77777777" w:rsidR="006A45BF" w:rsidRDefault="006A45BF" w:rsidP="00F7470E"/>
    <w:p w14:paraId="39629F43" w14:textId="77777777" w:rsidR="002F315C" w:rsidRDefault="002F315C" w:rsidP="00F7470E"/>
    <w:p w14:paraId="13CC574B" w14:textId="200395D6" w:rsidR="002F315C" w:rsidRDefault="002F315C" w:rsidP="00F7470E">
      <w:pPr>
        <w:rPr>
          <w:b/>
          <w:color w:val="2E74B5" w:themeColor="accent1" w:themeShade="BF"/>
          <w:sz w:val="36"/>
          <w:szCs w:val="36"/>
        </w:rPr>
      </w:pPr>
    </w:p>
    <w:p w14:paraId="3A0A2EBC" w14:textId="77777777" w:rsidR="002F315C" w:rsidRDefault="002F315C" w:rsidP="00F7470E">
      <w:pPr>
        <w:rPr>
          <w:b/>
          <w:color w:val="2E74B5" w:themeColor="accent1" w:themeShade="BF"/>
          <w:sz w:val="36"/>
          <w:szCs w:val="36"/>
        </w:rPr>
      </w:pPr>
    </w:p>
    <w:p w14:paraId="53880DDE" w14:textId="4302C8E9" w:rsidR="002F315C" w:rsidRPr="006808FE" w:rsidRDefault="006808FE" w:rsidP="00F7470E">
      <w:pPr>
        <w:rPr>
          <w:b/>
          <w:bCs/>
          <w:color w:val="2E74B5" w:themeColor="accent1" w:themeShade="BF"/>
          <w:sz w:val="56"/>
          <w:szCs w:val="56"/>
        </w:rPr>
      </w:pPr>
      <w:r>
        <w:rPr>
          <w:b/>
          <w:bCs/>
          <w:color w:val="2E74B5" w:themeColor="accent1" w:themeShade="BF"/>
          <w:sz w:val="56"/>
          <w:szCs w:val="56"/>
        </w:rPr>
        <w:t xml:space="preserve">3. </w:t>
      </w:r>
      <w:r w:rsidR="00B148C4" w:rsidRPr="006808FE">
        <w:rPr>
          <w:b/>
          <w:bCs/>
          <w:color w:val="2E74B5" w:themeColor="accent1" w:themeShade="BF"/>
          <w:sz w:val="56"/>
          <w:szCs w:val="56"/>
        </w:rPr>
        <w:t>Our Legislation and Function</w:t>
      </w:r>
      <w:r w:rsidR="00205E5B" w:rsidRPr="006808FE">
        <w:rPr>
          <w:b/>
          <w:bCs/>
          <w:color w:val="2E74B5" w:themeColor="accent1" w:themeShade="BF"/>
          <w:sz w:val="56"/>
          <w:szCs w:val="56"/>
        </w:rPr>
        <w:t>s</w:t>
      </w:r>
      <w:r w:rsidR="00B148C4" w:rsidRPr="006808FE">
        <w:rPr>
          <w:b/>
          <w:bCs/>
          <w:color w:val="2E74B5" w:themeColor="accent1" w:themeShade="BF"/>
          <w:sz w:val="56"/>
          <w:szCs w:val="56"/>
        </w:rPr>
        <w:t xml:space="preserve"> </w:t>
      </w:r>
    </w:p>
    <w:p w14:paraId="74B5AA3C" w14:textId="0F0B661E" w:rsidR="00B148C4" w:rsidRPr="00417E5D" w:rsidRDefault="00DC6F1B" w:rsidP="00F7470E">
      <w:pPr>
        <w:rPr>
          <w:b/>
          <w:bCs/>
          <w:color w:val="2E74B5" w:themeColor="accent1" w:themeShade="BF"/>
          <w:sz w:val="36"/>
          <w:szCs w:val="36"/>
        </w:rPr>
      </w:pPr>
      <w:r w:rsidRPr="00417E5D">
        <w:rPr>
          <w:b/>
          <w:bCs/>
          <w:color w:val="2E74B5" w:themeColor="accent1" w:themeShade="BF"/>
          <w:sz w:val="36"/>
          <w:szCs w:val="36"/>
        </w:rPr>
        <w:t xml:space="preserve">3.1 </w:t>
      </w:r>
      <w:r w:rsidR="00B148C4" w:rsidRPr="00417E5D">
        <w:rPr>
          <w:b/>
          <w:bCs/>
          <w:color w:val="2E74B5" w:themeColor="accent1" w:themeShade="BF"/>
          <w:sz w:val="36"/>
          <w:szCs w:val="36"/>
        </w:rPr>
        <w:t>Legislation</w:t>
      </w:r>
    </w:p>
    <w:p w14:paraId="700CEE54" w14:textId="77777777" w:rsidR="00E80B4F" w:rsidRDefault="00E80B4F" w:rsidP="00E80B4F">
      <w:r>
        <w:t>The Commission exercises functions under the following Acts:</w:t>
      </w:r>
    </w:p>
    <w:p w14:paraId="3B200FB7" w14:textId="47387B83" w:rsidR="00E80B4F" w:rsidRPr="00C924AC" w:rsidRDefault="00C924AC" w:rsidP="00C924AC">
      <w:pPr>
        <w:pStyle w:val="Heading3"/>
        <w:numPr>
          <w:ilvl w:val="0"/>
          <w:numId w:val="0"/>
        </w:numPr>
        <w:ind w:left="851" w:hanging="851"/>
        <w:rPr>
          <w:b/>
          <w:bCs w:val="0"/>
        </w:rPr>
      </w:pPr>
      <w:r w:rsidRPr="001D6D43">
        <w:rPr>
          <w:b/>
          <w:bCs w:val="0"/>
          <w:i/>
          <w:iCs/>
          <w:noProof/>
          <w:color w:val="2E74B5" w:themeColor="accent1" w:themeShade="BF"/>
        </w:rPr>
        <mc:AlternateContent>
          <mc:Choice Requires="wps">
            <w:drawing>
              <wp:anchor distT="0" distB="0" distL="114300" distR="114300" simplePos="0" relativeHeight="251658258" behindDoc="0" locked="0" layoutInCell="1" allowOverlap="1" wp14:anchorId="546CF056" wp14:editId="517DA39C">
                <wp:simplePos x="0" y="0"/>
                <wp:positionH relativeFrom="column">
                  <wp:posOffset>-46990</wp:posOffset>
                </wp:positionH>
                <wp:positionV relativeFrom="paragraph">
                  <wp:posOffset>320675</wp:posOffset>
                </wp:positionV>
                <wp:extent cx="6362700" cy="15240"/>
                <wp:effectExtent l="0" t="0" r="19050" b="22860"/>
                <wp:wrapNone/>
                <wp:docPr id="4" name="Straight Connector 4"/>
                <wp:cNvGraphicFramePr/>
                <a:graphic xmlns:a="http://schemas.openxmlformats.org/drawingml/2006/main">
                  <a:graphicData uri="http://schemas.microsoft.com/office/word/2010/wordprocessingShape">
                    <wps:wsp>
                      <wps:cNvCnPr/>
                      <wps:spPr>
                        <a:xfrm flipV="1">
                          <a:off x="0" y="0"/>
                          <a:ext cx="6362700" cy="15240"/>
                        </a:xfrm>
                        <a:prstGeom prst="line">
                          <a:avLst/>
                        </a:prstGeom>
                      </wps:spPr>
                      <wps:style>
                        <a:lnRef idx="2">
                          <a:schemeClr val="accent5"/>
                        </a:lnRef>
                        <a:fillRef idx="0">
                          <a:schemeClr val="accent5"/>
                        </a:fillRef>
                        <a:effectRef idx="1">
                          <a:schemeClr val="accent5"/>
                        </a:effectRef>
                        <a:fontRef idx="minor">
                          <a:schemeClr val="tx1"/>
                        </a:fontRef>
                      </wps:style>
                      <wps:bodyPr/>
                    </wps:wsp>
                  </a:graphicData>
                </a:graphic>
              </wp:anchor>
            </w:drawing>
          </mc:Choice>
          <mc:Fallback>
            <w:pict>
              <v:line w14:anchorId="73CDFAF2" id="Straight Connector 4" o:spid="_x0000_s1026" style="position:absolute;flip:y;z-index:251658258;visibility:visible;mso-wrap-style:square;mso-wrap-distance-left:9pt;mso-wrap-distance-top:0;mso-wrap-distance-right:9pt;mso-wrap-distance-bottom:0;mso-position-horizontal:absolute;mso-position-horizontal-relative:text;mso-position-vertical:absolute;mso-position-vertical-relative:text" from="-3.7pt,25.25pt" to="497.3pt,26.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4OsrQEAAKIDAAAOAAAAZHJzL2Uyb0RvYy54bWysU01v1DAQvVfiP1i+s8kGukXRZntoRS9V&#10;qaBwd53xxpK/ZLub7L9nPNmmqFQgIS6WP+a9mfdmvL2crGEHiEl71/H1quYMnPS9dvuOf3/4/P4T&#10;ZykL1wvjHXT8CIlf7t6dbcfQQuMHb3qIDElcasfQ8SHn0FZVkgNYkVY+gMNH5aMVGY9xX/VRjMhu&#10;TdXU9aYafexD9BJSwtvr+ZHviF8pkPmLUgkyMx3H2jKtkdbHsla7rWj3UYRBy1MZ4h+qsEI7TLpQ&#10;XYss2FPUv1FZLaNPXuWV9LbySmkJpAHVrOtXar4NIgBpQXNSWGxK/49W3h2u3H1EG8aQ2hTuY1Ex&#10;qWiZMjr8wJ6SLqyUTWTbcbENpswkXm4+bJqLGt2V+LY+bz6SrdVMU+hCTPkGvGVl03GjXVElWnG4&#10;TRlTY+hzCB5eCqFdPhoowcZ9BcV0jwkbQtOMwJWJ7CCwu0JKcPm8dBT5KLrAlDZmAdZ/B57iCxRo&#10;fhbwbMQfsy4IyuxdXsBWOx/fyp6n9alkNcc/OzDrLhY8+v5ILSJrcBBI4Wloy6T9eib4y9fa/QQA&#10;AP//AwBQSwMEFAAGAAgAAAAhAMVcnVHfAAAACAEAAA8AAABkcnMvZG93bnJldi54bWxMj8FOwzAQ&#10;RO9I/IO1SNxah6hpSRqnqipx4IQIINGba7tORLwOsZMGvp7lBMfZGc28LXez69hkhtB6FHC3TIAZ&#10;VF63aAW8vjws7oGFKFHLzqMR8GUC7Krrq1IW2l/w2Ux1tIxKMBRSQBNjX3AeVGOcDEvfGyTv7Acn&#10;I8nBcj3IC5W7jqdJsuZOtkgLjezNoTHqox6dAKum7/f0cbM/ftrsbXw6H6TCWojbm3m/BRbNHP/C&#10;8ItP6FAR08mPqAPrBCw2K0oKyJIMGPl5vloDO9EhzYFXJf//QPUDAAD//wMAUEsBAi0AFAAGAAgA&#10;AAAhALaDOJL+AAAA4QEAABMAAAAAAAAAAAAAAAAAAAAAAFtDb250ZW50X1R5cGVzXS54bWxQSwEC&#10;LQAUAAYACAAAACEAOP0h/9YAAACUAQAACwAAAAAAAAAAAAAAAAAvAQAAX3JlbHMvLnJlbHNQSwEC&#10;LQAUAAYACAAAACEA4muDrK0BAACiAwAADgAAAAAAAAAAAAAAAAAuAgAAZHJzL2Uyb0RvYy54bWxQ&#10;SwECLQAUAAYACAAAACEAxVydUd8AAAAIAQAADwAAAAAAAAAAAAAAAAAHBAAAZHJzL2Rvd25yZXYu&#10;eG1sUEsFBgAAAAAEAAQA8wAAABMFAAAAAA==&#10;" strokecolor="#4472c4 [3208]" strokeweight="1pt">
                <v:stroke joinstyle="miter"/>
              </v:line>
            </w:pict>
          </mc:Fallback>
        </mc:AlternateContent>
      </w:r>
      <w:r w:rsidR="00E80B4F" w:rsidRPr="001D6D43">
        <w:rPr>
          <w:b/>
          <w:bCs w:val="0"/>
          <w:i/>
          <w:iCs/>
          <w:color w:val="2E74B5" w:themeColor="accent1" w:themeShade="BF"/>
        </w:rPr>
        <w:t>Australian Human Rights Commission Act 1986</w:t>
      </w:r>
      <w:r w:rsidR="00E80B4F" w:rsidRPr="001D6D43">
        <w:rPr>
          <w:b/>
          <w:bCs w:val="0"/>
          <w:color w:val="2E74B5" w:themeColor="accent1" w:themeShade="BF"/>
        </w:rPr>
        <w:t xml:space="preserve"> (Cth)</w:t>
      </w:r>
      <w:r w:rsidR="0097002C">
        <w:rPr>
          <w:b/>
          <w:bCs w:val="0"/>
          <w:color w:val="2E74B5" w:themeColor="accent1" w:themeShade="BF"/>
        </w:rPr>
        <w:t xml:space="preserve"> (AHRC Act)</w:t>
      </w:r>
    </w:p>
    <w:p w14:paraId="5807BB6B" w14:textId="1DF87A07" w:rsidR="00E80B4F" w:rsidRDefault="00E80B4F" w:rsidP="00E80B4F">
      <w:r>
        <w:t>Establishes the Commission and outlines its powers and functions.</w:t>
      </w:r>
    </w:p>
    <w:p w14:paraId="3BADCCD7" w14:textId="2F172514" w:rsidR="00E80B4F" w:rsidRDefault="00E80B4F" w:rsidP="00E80B4F">
      <w:r>
        <w:t xml:space="preserve">It defines </w:t>
      </w:r>
      <w:r w:rsidR="00244244">
        <w:t>‘</w:t>
      </w:r>
      <w:r>
        <w:t>human rights</w:t>
      </w:r>
      <w:r w:rsidR="00244244">
        <w:t>’</w:t>
      </w:r>
      <w:r>
        <w:t xml:space="preserve"> by reference to the following international instruments:</w:t>
      </w:r>
    </w:p>
    <w:p w14:paraId="15982D33" w14:textId="77777777" w:rsidR="00E80B4F" w:rsidRDefault="00E80B4F" w:rsidP="00A133BC">
      <w:pPr>
        <w:pStyle w:val="ListBullet"/>
        <w:numPr>
          <w:ilvl w:val="0"/>
          <w:numId w:val="67"/>
        </w:numPr>
        <w:tabs>
          <w:tab w:val="clear" w:pos="1134"/>
        </w:tabs>
        <w:spacing w:before="80" w:after="80"/>
        <w:contextualSpacing w:val="0"/>
      </w:pPr>
      <w:r>
        <w:t>International Covenant on Civil and Political Rights</w:t>
      </w:r>
    </w:p>
    <w:p w14:paraId="0A0AAFE2" w14:textId="77777777" w:rsidR="00E80B4F" w:rsidRDefault="00E80B4F" w:rsidP="00A133BC">
      <w:pPr>
        <w:pStyle w:val="ListBullet"/>
        <w:numPr>
          <w:ilvl w:val="0"/>
          <w:numId w:val="67"/>
        </w:numPr>
        <w:tabs>
          <w:tab w:val="clear" w:pos="1134"/>
        </w:tabs>
        <w:spacing w:before="80" w:after="80"/>
        <w:contextualSpacing w:val="0"/>
      </w:pPr>
      <w:r>
        <w:t>Convention on the Rights of the Child</w:t>
      </w:r>
    </w:p>
    <w:p w14:paraId="570A26F9" w14:textId="77777777" w:rsidR="00E80B4F" w:rsidRDefault="00E80B4F" w:rsidP="00A133BC">
      <w:pPr>
        <w:pStyle w:val="ListBullet"/>
        <w:numPr>
          <w:ilvl w:val="0"/>
          <w:numId w:val="67"/>
        </w:numPr>
        <w:tabs>
          <w:tab w:val="clear" w:pos="1134"/>
        </w:tabs>
        <w:spacing w:before="80" w:after="80"/>
        <w:contextualSpacing w:val="0"/>
      </w:pPr>
      <w:r>
        <w:t>Declaration of the Rights of the Child</w:t>
      </w:r>
    </w:p>
    <w:p w14:paraId="3B860F4D" w14:textId="77777777" w:rsidR="00E80B4F" w:rsidRDefault="00E80B4F" w:rsidP="00A133BC">
      <w:pPr>
        <w:pStyle w:val="ListBullet"/>
        <w:numPr>
          <w:ilvl w:val="0"/>
          <w:numId w:val="67"/>
        </w:numPr>
        <w:tabs>
          <w:tab w:val="clear" w:pos="1134"/>
        </w:tabs>
        <w:spacing w:before="80" w:after="80"/>
        <w:contextualSpacing w:val="0"/>
      </w:pPr>
      <w:r>
        <w:t>Convention on the Rights of Persons with Disabilities</w:t>
      </w:r>
    </w:p>
    <w:p w14:paraId="2105C595" w14:textId="77777777" w:rsidR="00E80B4F" w:rsidRDefault="00E80B4F" w:rsidP="00A133BC">
      <w:pPr>
        <w:pStyle w:val="ListBullet"/>
        <w:numPr>
          <w:ilvl w:val="0"/>
          <w:numId w:val="67"/>
        </w:numPr>
        <w:tabs>
          <w:tab w:val="clear" w:pos="1134"/>
        </w:tabs>
        <w:spacing w:before="80" w:after="80"/>
        <w:contextualSpacing w:val="0"/>
      </w:pPr>
      <w:r>
        <w:t>Declaration on the Rights of Disabled Persons</w:t>
      </w:r>
    </w:p>
    <w:p w14:paraId="757998FA" w14:textId="77777777" w:rsidR="00E80B4F" w:rsidRDefault="00E80B4F" w:rsidP="00A133BC">
      <w:pPr>
        <w:pStyle w:val="ListBullet"/>
        <w:numPr>
          <w:ilvl w:val="0"/>
          <w:numId w:val="67"/>
        </w:numPr>
        <w:tabs>
          <w:tab w:val="clear" w:pos="1134"/>
        </w:tabs>
        <w:spacing w:before="80" w:after="80"/>
        <w:contextualSpacing w:val="0"/>
      </w:pPr>
      <w:r>
        <w:t>Declaration on the Rights of Mentally Retarded Persons</w:t>
      </w:r>
    </w:p>
    <w:p w14:paraId="54EEA355" w14:textId="77777777" w:rsidR="00E80B4F" w:rsidRDefault="00E80B4F" w:rsidP="00A133BC">
      <w:pPr>
        <w:pStyle w:val="ListBullet"/>
        <w:numPr>
          <w:ilvl w:val="0"/>
          <w:numId w:val="67"/>
        </w:numPr>
        <w:tabs>
          <w:tab w:val="clear" w:pos="1134"/>
        </w:tabs>
        <w:spacing w:before="80" w:after="80"/>
        <w:contextualSpacing w:val="0"/>
      </w:pPr>
      <w:r>
        <w:t>Declaration on the Elimination of All Forms of Intolerance and of Discrimination Based on Religion or Belief</w:t>
      </w:r>
    </w:p>
    <w:p w14:paraId="28EF1CDC" w14:textId="06A6D4AF" w:rsidR="00E40FD6" w:rsidRDefault="00E80B4F" w:rsidP="00A133BC">
      <w:pPr>
        <w:pStyle w:val="ListBullet"/>
        <w:numPr>
          <w:ilvl w:val="0"/>
          <w:numId w:val="67"/>
        </w:numPr>
        <w:tabs>
          <w:tab w:val="clear" w:pos="1134"/>
        </w:tabs>
        <w:spacing w:before="80" w:after="80"/>
      </w:pPr>
      <w:r>
        <w:t>Convention Concerning Discrimination in Respect of Employment and Occupation</w:t>
      </w:r>
    </w:p>
    <w:p w14:paraId="4EA32C02" w14:textId="77777777" w:rsidR="00CA323E" w:rsidRDefault="00CA323E" w:rsidP="5DC198C2">
      <w:pPr>
        <w:pStyle w:val="ListBullet"/>
        <w:numPr>
          <w:ilvl w:val="0"/>
          <w:numId w:val="0"/>
        </w:numPr>
        <w:tabs>
          <w:tab w:val="clear" w:pos="1134"/>
        </w:tabs>
        <w:spacing w:before="80" w:after="80"/>
        <w:ind w:left="850"/>
      </w:pPr>
    </w:p>
    <w:p w14:paraId="33314797" w14:textId="2DB2E945" w:rsidR="00E40FD6" w:rsidRDefault="004200D0" w:rsidP="00430AC5">
      <w:pPr>
        <w:pStyle w:val="ListBullet"/>
        <w:numPr>
          <w:ilvl w:val="0"/>
          <w:numId w:val="0"/>
        </w:numPr>
        <w:tabs>
          <w:tab w:val="clear" w:pos="1134"/>
        </w:tabs>
        <w:spacing w:before="80" w:after="80"/>
        <w:contextualSpacing w:val="0"/>
      </w:pPr>
      <w:r w:rsidRPr="00FF6811">
        <w:t xml:space="preserve">Commission </w:t>
      </w:r>
      <w:r w:rsidR="00D874D3">
        <w:t>f</w:t>
      </w:r>
      <w:r w:rsidR="00777DC8">
        <w:t>unctions</w:t>
      </w:r>
      <w:r>
        <w:t xml:space="preserve"> </w:t>
      </w:r>
      <w:r w:rsidR="0097002C">
        <w:t>under the AHRC Act</w:t>
      </w:r>
      <w:r w:rsidRPr="00FF6811">
        <w:t xml:space="preserve"> include:</w:t>
      </w:r>
    </w:p>
    <w:p w14:paraId="0F498E70" w14:textId="77777777" w:rsidR="00751AC1" w:rsidRPr="00FF6811" w:rsidRDefault="00751AC1" w:rsidP="00430AC5">
      <w:pPr>
        <w:pStyle w:val="ListBullet"/>
        <w:numPr>
          <w:ilvl w:val="0"/>
          <w:numId w:val="0"/>
        </w:numPr>
        <w:tabs>
          <w:tab w:val="clear" w:pos="1134"/>
        </w:tabs>
        <w:spacing w:before="80" w:after="80"/>
        <w:contextualSpacing w:val="0"/>
      </w:pPr>
    </w:p>
    <w:p w14:paraId="122EBAF5" w14:textId="4AFC15E4" w:rsidR="004200D0" w:rsidRPr="00FF6811" w:rsidRDefault="00B9347E" w:rsidP="0038007C">
      <w:pPr>
        <w:pStyle w:val="ListBullet"/>
        <w:numPr>
          <w:ilvl w:val="0"/>
          <w:numId w:val="23"/>
        </w:numPr>
        <w:tabs>
          <w:tab w:val="clear" w:pos="1134"/>
        </w:tabs>
        <w:spacing w:before="80" w:after="80"/>
        <w:contextualSpacing w:val="0"/>
      </w:pPr>
      <w:r w:rsidRPr="00FF6811">
        <w:rPr>
          <w:color w:val="000000"/>
          <w:shd w:val="clear" w:color="auto" w:fill="FFFFFF"/>
        </w:rPr>
        <w:t>to inquire into, and attempt to conciliate, complaints of unlawful discrimination</w:t>
      </w:r>
    </w:p>
    <w:p w14:paraId="1E76B5B4" w14:textId="08EF897A" w:rsidR="00C92EA3" w:rsidRPr="00FF6811" w:rsidRDefault="00C92EA3" w:rsidP="0038007C">
      <w:pPr>
        <w:pStyle w:val="ListBullet"/>
        <w:numPr>
          <w:ilvl w:val="0"/>
          <w:numId w:val="23"/>
        </w:numPr>
        <w:tabs>
          <w:tab w:val="clear" w:pos="1134"/>
        </w:tabs>
        <w:spacing w:before="80" w:after="80"/>
        <w:contextualSpacing w:val="0"/>
      </w:pPr>
      <w:r w:rsidRPr="00FF6811">
        <w:rPr>
          <w:color w:val="000000"/>
          <w:shd w:val="clear" w:color="auto" w:fill="FFFFFF"/>
        </w:rPr>
        <w:t>inquire into any act or practice that may be inconsistent with or contrary to any human right</w:t>
      </w:r>
      <w:r w:rsidR="001C0B7C">
        <w:rPr>
          <w:color w:val="000000"/>
          <w:shd w:val="clear" w:color="auto" w:fill="FFFFFF"/>
        </w:rPr>
        <w:t xml:space="preserve">, and to </w:t>
      </w:r>
      <w:r w:rsidR="001B45BA">
        <w:rPr>
          <w:color w:val="000000"/>
          <w:shd w:val="clear" w:color="auto" w:fill="FFFFFF"/>
        </w:rPr>
        <w:t>give effect to settlement of such matters by way of conciliation where the Commission considers it appropriate to do so</w:t>
      </w:r>
    </w:p>
    <w:p w14:paraId="3C9FB79D" w14:textId="54132815" w:rsidR="00AF63CB" w:rsidRPr="00DF07B8" w:rsidRDefault="00AF63CB" w:rsidP="0038007C">
      <w:pPr>
        <w:pStyle w:val="ListBullet"/>
        <w:numPr>
          <w:ilvl w:val="0"/>
          <w:numId w:val="23"/>
        </w:numPr>
        <w:tabs>
          <w:tab w:val="clear" w:pos="1134"/>
        </w:tabs>
        <w:spacing w:before="80" w:after="80"/>
        <w:contextualSpacing w:val="0"/>
      </w:pPr>
      <w:r>
        <w:rPr>
          <w:color w:val="000000"/>
          <w:shd w:val="clear" w:color="auto" w:fill="FFFFFF"/>
        </w:rPr>
        <w:t>to deal with complaints made to the Commission under the AHRC Act</w:t>
      </w:r>
    </w:p>
    <w:p w14:paraId="673316F3" w14:textId="76E7035E" w:rsidR="00C92EA3" w:rsidRPr="00FF6811" w:rsidRDefault="00C92EA3" w:rsidP="0038007C">
      <w:pPr>
        <w:pStyle w:val="ListBullet"/>
        <w:numPr>
          <w:ilvl w:val="0"/>
          <w:numId w:val="23"/>
        </w:numPr>
        <w:tabs>
          <w:tab w:val="clear" w:pos="1134"/>
        </w:tabs>
        <w:spacing w:before="80" w:after="80"/>
        <w:contextualSpacing w:val="0"/>
      </w:pPr>
      <w:r w:rsidRPr="00FF6811">
        <w:rPr>
          <w:color w:val="000000"/>
          <w:shd w:val="clear" w:color="auto" w:fill="FFFFFF"/>
        </w:rPr>
        <w:t>to promote an understanding and acceptance, and the public discussion, of human rights in Australia</w:t>
      </w:r>
    </w:p>
    <w:p w14:paraId="1FA9DB61" w14:textId="0DBAECCC" w:rsidR="0040711F" w:rsidRPr="00DF07B8" w:rsidRDefault="0040711F" w:rsidP="0038007C">
      <w:pPr>
        <w:pStyle w:val="ListBullet"/>
        <w:numPr>
          <w:ilvl w:val="0"/>
          <w:numId w:val="23"/>
        </w:numPr>
        <w:tabs>
          <w:tab w:val="clear" w:pos="1134"/>
        </w:tabs>
        <w:spacing w:before="80" w:after="80"/>
        <w:contextualSpacing w:val="0"/>
      </w:pPr>
      <w:r>
        <w:rPr>
          <w:color w:val="000000"/>
          <w:shd w:val="clear" w:color="auto" w:fill="FFFFFF"/>
        </w:rPr>
        <w:t xml:space="preserve">to undertake </w:t>
      </w:r>
      <w:r w:rsidR="008345E5">
        <w:rPr>
          <w:color w:val="000000"/>
          <w:shd w:val="clear" w:color="auto" w:fill="FFFFFF"/>
        </w:rPr>
        <w:t xml:space="preserve">and coordinate </w:t>
      </w:r>
      <w:r>
        <w:rPr>
          <w:color w:val="000000"/>
          <w:shd w:val="clear" w:color="auto" w:fill="FFFFFF"/>
        </w:rPr>
        <w:t xml:space="preserve">research and educational programs </w:t>
      </w:r>
      <w:r w:rsidR="00C96A29" w:rsidRPr="00FF6811">
        <w:rPr>
          <w:color w:val="000000"/>
          <w:shd w:val="clear" w:color="auto" w:fill="FFFFFF"/>
        </w:rPr>
        <w:t xml:space="preserve">on </w:t>
      </w:r>
      <w:r w:rsidR="007B3BD6">
        <w:rPr>
          <w:color w:val="000000"/>
          <w:shd w:val="clear" w:color="auto" w:fill="FFFFFF"/>
        </w:rPr>
        <w:t xml:space="preserve">behalf of the Commonwealth </w:t>
      </w:r>
      <w:r w:rsidR="008345E5">
        <w:rPr>
          <w:color w:val="000000"/>
          <w:shd w:val="clear" w:color="auto" w:fill="FFFFFF"/>
        </w:rPr>
        <w:t>to promote human rights</w:t>
      </w:r>
    </w:p>
    <w:p w14:paraId="32049EE7" w14:textId="6D834DB7" w:rsidR="00C96A29" w:rsidRPr="00FF6811" w:rsidRDefault="00C96A29" w:rsidP="0038007C">
      <w:pPr>
        <w:pStyle w:val="ListBullet"/>
        <w:numPr>
          <w:ilvl w:val="0"/>
          <w:numId w:val="23"/>
        </w:numPr>
        <w:tabs>
          <w:tab w:val="clear" w:pos="1134"/>
        </w:tabs>
        <w:spacing w:before="80" w:after="80"/>
        <w:contextualSpacing w:val="0"/>
      </w:pPr>
      <w:r w:rsidRPr="00FF6811">
        <w:rPr>
          <w:color w:val="000000"/>
          <w:shd w:val="clear" w:color="auto" w:fill="FFFFFF"/>
        </w:rPr>
        <w:t>to report to the Minister as to the laws that should be made by the Parliament, or action that should be taken by the Commonwealth, on matters relating to human rights</w:t>
      </w:r>
    </w:p>
    <w:p w14:paraId="02641A7E" w14:textId="5F33555C" w:rsidR="00B778D8" w:rsidRPr="00DF07B8" w:rsidRDefault="00B778D8" w:rsidP="0038007C">
      <w:pPr>
        <w:pStyle w:val="ListBullet"/>
        <w:numPr>
          <w:ilvl w:val="0"/>
          <w:numId w:val="23"/>
        </w:numPr>
        <w:tabs>
          <w:tab w:val="clear" w:pos="1134"/>
        </w:tabs>
        <w:spacing w:before="80" w:after="80"/>
        <w:contextualSpacing w:val="0"/>
      </w:pPr>
      <w:r>
        <w:rPr>
          <w:color w:val="000000"/>
          <w:shd w:val="clear" w:color="auto" w:fill="FFFFFF"/>
        </w:rPr>
        <w:t xml:space="preserve">examine </w:t>
      </w:r>
      <w:r w:rsidR="00007EF5">
        <w:rPr>
          <w:color w:val="000000"/>
          <w:shd w:val="clear" w:color="auto" w:fill="FFFFFF"/>
        </w:rPr>
        <w:t xml:space="preserve">enactments, proposed enactments and or </w:t>
      </w:r>
      <w:r>
        <w:rPr>
          <w:color w:val="000000"/>
          <w:shd w:val="clear" w:color="auto" w:fill="FFFFFF"/>
        </w:rPr>
        <w:t xml:space="preserve">international instruments for determining consistency with human rights and international </w:t>
      </w:r>
      <w:r w:rsidR="00AF63CB">
        <w:rPr>
          <w:color w:val="000000"/>
          <w:shd w:val="clear" w:color="auto" w:fill="FFFFFF"/>
        </w:rPr>
        <w:t>instruments</w:t>
      </w:r>
    </w:p>
    <w:p w14:paraId="2496D8CD" w14:textId="614968AE" w:rsidR="0087054A" w:rsidRPr="00FF6811" w:rsidRDefault="0087054A" w:rsidP="0038007C">
      <w:pPr>
        <w:pStyle w:val="ListBullet"/>
        <w:numPr>
          <w:ilvl w:val="0"/>
          <w:numId w:val="23"/>
        </w:numPr>
        <w:tabs>
          <w:tab w:val="clear" w:pos="1134"/>
        </w:tabs>
        <w:spacing w:before="80" w:after="80"/>
        <w:contextualSpacing w:val="0"/>
      </w:pPr>
      <w:r w:rsidRPr="00FF6811">
        <w:rPr>
          <w:color w:val="000000"/>
          <w:shd w:val="clear" w:color="auto" w:fill="FFFFFF"/>
        </w:rPr>
        <w:t>to prepare, and to publish guidelines for the avoidance of acts or practices of a kind in respect of which the Commission has a function</w:t>
      </w:r>
    </w:p>
    <w:p w14:paraId="30F6D23B" w14:textId="77777777" w:rsidR="0087054A" w:rsidRPr="007740A7" w:rsidRDefault="0087054A" w:rsidP="0038007C">
      <w:pPr>
        <w:pStyle w:val="ListBullet"/>
        <w:numPr>
          <w:ilvl w:val="0"/>
          <w:numId w:val="23"/>
        </w:numPr>
        <w:tabs>
          <w:tab w:val="clear" w:pos="1134"/>
        </w:tabs>
        <w:spacing w:before="80" w:after="80"/>
        <w:contextualSpacing w:val="0"/>
        <w:rPr>
          <w:color w:val="000000"/>
          <w:shd w:val="clear" w:color="auto" w:fill="FFFFFF"/>
        </w:rPr>
      </w:pPr>
      <w:r w:rsidRPr="00FF6811">
        <w:rPr>
          <w:color w:val="000000"/>
          <w:shd w:val="clear" w:color="auto" w:fill="FFFFFF"/>
        </w:rPr>
        <w:t>where the Commission considers it appropriate to do so, with the leave of the court hearing the proceedings and subject to any conditions imposed by the court, to intervene in proceedings that involve human rights issues</w:t>
      </w:r>
    </w:p>
    <w:p w14:paraId="404F6835" w14:textId="0A291F55" w:rsidR="007740A7" w:rsidRPr="00AC401B" w:rsidRDefault="007740A7" w:rsidP="0038007C">
      <w:pPr>
        <w:pStyle w:val="ListBullet"/>
        <w:numPr>
          <w:ilvl w:val="0"/>
          <w:numId w:val="23"/>
        </w:numPr>
        <w:tabs>
          <w:tab w:val="clear" w:pos="1134"/>
        </w:tabs>
        <w:spacing w:before="80" w:after="80"/>
        <w:contextualSpacing w:val="0"/>
      </w:pPr>
      <w:r w:rsidRPr="00FF6811">
        <w:rPr>
          <w:color w:val="000000"/>
          <w:shd w:val="clear" w:color="auto" w:fill="FFFFFF"/>
        </w:rPr>
        <w:t>to inquire into, and attempt to conciliate, complaints of unlawful discrimination</w:t>
      </w:r>
    </w:p>
    <w:p w14:paraId="5F86EC84" w14:textId="629DFEDC" w:rsidR="0087054A" w:rsidRDefault="00E25E76" w:rsidP="0038007C">
      <w:pPr>
        <w:pStyle w:val="ListBullet"/>
        <w:numPr>
          <w:ilvl w:val="0"/>
          <w:numId w:val="23"/>
        </w:numPr>
        <w:tabs>
          <w:tab w:val="clear" w:pos="1134"/>
        </w:tabs>
        <w:spacing w:before="80" w:after="80"/>
        <w:contextualSpacing w:val="0"/>
      </w:pPr>
      <w:r>
        <w:rPr>
          <w:color w:val="000000"/>
          <w:shd w:val="clear" w:color="auto" w:fill="FFFFFF"/>
        </w:rPr>
        <w:t xml:space="preserve">the functions conferred on the Commission by </w:t>
      </w:r>
      <w:r w:rsidR="003F4E0A">
        <w:rPr>
          <w:color w:val="000000"/>
          <w:shd w:val="clear" w:color="auto" w:fill="FFFFFF"/>
        </w:rPr>
        <w:t>the various Acts concerning discrimination, as set out below</w:t>
      </w:r>
      <w:r w:rsidR="00F379F5">
        <w:rPr>
          <w:color w:val="000000"/>
          <w:shd w:val="clear" w:color="auto" w:fill="FFFFFF"/>
        </w:rPr>
        <w:t>.</w:t>
      </w:r>
    </w:p>
    <w:p w14:paraId="3D07BF83" w14:textId="6EE1C520" w:rsidR="00E80B4F" w:rsidRPr="001D6D43" w:rsidRDefault="0047603A" w:rsidP="00C924AC">
      <w:pPr>
        <w:pStyle w:val="Heading3"/>
        <w:numPr>
          <w:ilvl w:val="0"/>
          <w:numId w:val="0"/>
        </w:numPr>
        <w:ind w:left="851" w:hanging="851"/>
        <w:rPr>
          <w:b/>
          <w:bCs w:val="0"/>
          <w:color w:val="2E74B5" w:themeColor="accent1" w:themeShade="BF"/>
        </w:rPr>
      </w:pPr>
      <w:r w:rsidRPr="001D6D43">
        <w:rPr>
          <w:i/>
          <w:iCs/>
          <w:noProof/>
          <w:color w:val="2E74B5" w:themeColor="accent1" w:themeShade="BF"/>
        </w:rPr>
        <mc:AlternateContent>
          <mc:Choice Requires="wps">
            <w:drawing>
              <wp:anchor distT="0" distB="0" distL="114300" distR="114300" simplePos="0" relativeHeight="251658259" behindDoc="0" locked="0" layoutInCell="1" allowOverlap="1" wp14:anchorId="02EFDA8A" wp14:editId="33808B40">
                <wp:simplePos x="0" y="0"/>
                <wp:positionH relativeFrom="margin">
                  <wp:posOffset>-8890</wp:posOffset>
                </wp:positionH>
                <wp:positionV relativeFrom="paragraph">
                  <wp:posOffset>407035</wp:posOffset>
                </wp:positionV>
                <wp:extent cx="6256020" cy="53340"/>
                <wp:effectExtent l="0" t="0" r="30480" b="22860"/>
                <wp:wrapNone/>
                <wp:docPr id="7" name="Straight Connector 7"/>
                <wp:cNvGraphicFramePr/>
                <a:graphic xmlns:a="http://schemas.openxmlformats.org/drawingml/2006/main">
                  <a:graphicData uri="http://schemas.microsoft.com/office/word/2010/wordprocessingShape">
                    <wps:wsp>
                      <wps:cNvCnPr/>
                      <wps:spPr>
                        <a:xfrm flipV="1">
                          <a:off x="0" y="0"/>
                          <a:ext cx="6256020" cy="53340"/>
                        </a:xfrm>
                        <a:prstGeom prst="line">
                          <a:avLst/>
                        </a:prstGeom>
                        <a:noFill/>
                        <a:ln w="12700" cap="flat" cmpd="sng" algn="ctr">
                          <a:solidFill>
                            <a:srgbClr val="4472C4"/>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7C45AF52" id="Straight Connector 7" o:spid="_x0000_s1026" style="position:absolute;flip:y;z-index:25165825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7pt,32.05pt" to="491.9pt,36.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J/DouAEAAFQDAAAOAAAAZHJzL2Uyb0RvYy54bWysU01v2zAMvQ/YfxB0b+S6aVoYcXpI0F2G&#10;rcA+7ows2QL0BVGLk38/SsnSbrsN84GgROqR75FePx2dZQeV0ATf89tFw5nyMgzGjz3/9vX55pEz&#10;zOAHsMGrnp8U8qfN+3frOXaqDVOwg0qMQDx2c+z5lHPshEA5KQe4CFF5CuqQHGQ6plEMCWZCd1a0&#10;TbMSc0hDTEEqRLrdnYN8U/G1VjJ/1hpVZrbn1FuuNlW7L1Zs1tCNCeJk5KUN+IcuHBhPRa9QO8jA&#10;fiTzF5QzMgUMOi9kcCJobaSqHIjNbfMHmy8TRFW5kDgYrzLh/4OVnw5b/5JIhjlih/ElFRZHnRzT&#10;1sTvNNPKizplxyrb6SqbOmYm6XLV3q+altSVFLu/u1tWWcUZpsDFhPmDCo4Vp+fW+MIKOjh8xEyl&#10;KfVXSrn24dlYWydjPZuphfahKfBAC6ItZHJdHHqOfuQM7EibJ3OqkBisGcrzAoRp3G9tYgeg6S+X&#10;D+12WQZO5X5LK7V3gNM5r4bOe+FMpuW0xvX8sSnf5bX1BV3V9boweFWvePswnKqoopxodLXoZc3K&#10;brw9k//2Z9j8BAAA//8DAFBLAwQUAAYACAAAACEAxQioYNwAAAAIAQAADwAAAGRycy9kb3ducmV2&#10;LnhtbEyPzW7CMBCE75X6DtZW6g2cpJSfEAchVHoutA9g4iVJideR7UD69t2eynE0o5lvis1oO3FF&#10;H1pHCtJpAgKpcqalWsHX536yBBGiJqM7R6jgBwNsyseHQufG3eiA12OsBZdQyLWCJsY+lzJUDVod&#10;pq5HYu/svNWRpa+l8frG5baTWZLMpdUt8UKje9w1WF2Og1XwHd/Dua78x26/yJw5DJe3rUmUen4a&#10;t2sQEcf4H4Y/fEaHkplObiATRKdgks44qWA+S0Gwv1q+8JWTgkX2CrIs5P2B8hcAAP//AwBQSwEC&#10;LQAUAAYACAAAACEAtoM4kv4AAADhAQAAEwAAAAAAAAAAAAAAAAAAAAAAW0NvbnRlbnRfVHlwZXNd&#10;LnhtbFBLAQItABQABgAIAAAAIQA4/SH/1gAAAJQBAAALAAAAAAAAAAAAAAAAAC8BAABfcmVscy8u&#10;cmVsc1BLAQItABQABgAIAAAAIQCKJ/DouAEAAFQDAAAOAAAAAAAAAAAAAAAAAC4CAABkcnMvZTJv&#10;RG9jLnhtbFBLAQItABQABgAIAAAAIQDFCKhg3AAAAAgBAAAPAAAAAAAAAAAAAAAAABIEAABkcnMv&#10;ZG93bnJldi54bWxQSwUGAAAAAAQABADzAAAAGwUAAAAA&#10;" strokecolor="#4472c4" strokeweight="1pt">
                <v:stroke joinstyle="miter"/>
                <w10:wrap anchorx="margin"/>
              </v:line>
            </w:pict>
          </mc:Fallback>
        </mc:AlternateContent>
      </w:r>
      <w:r w:rsidR="00E80B4F" w:rsidRPr="001D6D43">
        <w:rPr>
          <w:b/>
          <w:bCs w:val="0"/>
          <w:i/>
          <w:iCs/>
          <w:color w:val="2E74B5" w:themeColor="accent1" w:themeShade="BF"/>
        </w:rPr>
        <w:t>Racial Discrimination Act 1975</w:t>
      </w:r>
      <w:r w:rsidR="00E80B4F" w:rsidRPr="001D6D43">
        <w:rPr>
          <w:b/>
          <w:bCs w:val="0"/>
          <w:color w:val="2E74B5" w:themeColor="accent1" w:themeShade="BF"/>
        </w:rPr>
        <w:t xml:space="preserve"> (Cth)</w:t>
      </w:r>
      <w:r w:rsidR="0097002C">
        <w:rPr>
          <w:b/>
          <w:bCs w:val="0"/>
          <w:color w:val="2E74B5" w:themeColor="accent1" w:themeShade="BF"/>
        </w:rPr>
        <w:t xml:space="preserve"> (RDA)</w:t>
      </w:r>
    </w:p>
    <w:p w14:paraId="6D4AE0F9" w14:textId="631C1046" w:rsidR="00E80B4F" w:rsidRPr="00C46232" w:rsidRDefault="00E80B4F" w:rsidP="00E80B4F">
      <w:pPr>
        <w:rPr>
          <w:i/>
          <w:iCs/>
        </w:rPr>
      </w:pPr>
      <w:r>
        <w:t xml:space="preserve">Gives effect to Australia’s obligations under the </w:t>
      </w:r>
      <w:r w:rsidRPr="00C46232">
        <w:rPr>
          <w:i/>
          <w:iCs/>
        </w:rPr>
        <w:t>International Convention on the Elimination of All Forms of Racial Discrimination.</w:t>
      </w:r>
    </w:p>
    <w:p w14:paraId="6CA5AF3C" w14:textId="4C31E39B" w:rsidR="00E80B4F" w:rsidRDefault="0097002C" w:rsidP="00E80B4F">
      <w:r>
        <w:t>The</w:t>
      </w:r>
      <w:r w:rsidR="00E80B4F">
        <w:t xml:space="preserve"> main aims </w:t>
      </w:r>
      <w:r>
        <w:t>of the RDA</w:t>
      </w:r>
      <w:r w:rsidR="00E80B4F">
        <w:t xml:space="preserve"> are to:</w:t>
      </w:r>
    </w:p>
    <w:p w14:paraId="2B407786" w14:textId="77777777" w:rsidR="00E80B4F" w:rsidRDefault="00E80B4F" w:rsidP="00A133BC">
      <w:pPr>
        <w:pStyle w:val="ListBullet"/>
        <w:numPr>
          <w:ilvl w:val="0"/>
          <w:numId w:val="68"/>
        </w:numPr>
        <w:tabs>
          <w:tab w:val="clear" w:pos="1134"/>
        </w:tabs>
        <w:spacing w:before="80" w:after="80"/>
        <w:contextualSpacing w:val="0"/>
      </w:pPr>
      <w:r>
        <w:t>promote equality before the law for all persons, regardless of their race, colour, descent or national or ethnic origin</w:t>
      </w:r>
    </w:p>
    <w:p w14:paraId="63362AB7" w14:textId="3D3A898E" w:rsidR="00E80B4F" w:rsidRDefault="560B004E" w:rsidP="00A133BC">
      <w:pPr>
        <w:pStyle w:val="ListBullet"/>
        <w:numPr>
          <w:ilvl w:val="0"/>
          <w:numId w:val="68"/>
        </w:numPr>
        <w:tabs>
          <w:tab w:val="clear" w:pos="1134"/>
        </w:tabs>
        <w:spacing w:before="80" w:after="80"/>
      </w:pPr>
      <w:r>
        <w:t>make discrimination on the basis of race, colour, descent or national or ethnic origin unlawful</w:t>
      </w:r>
    </w:p>
    <w:p w14:paraId="3011A2EC" w14:textId="77777777" w:rsidR="00E80B4F" w:rsidRDefault="00E80B4F" w:rsidP="00A133BC">
      <w:pPr>
        <w:pStyle w:val="ListBullet"/>
        <w:numPr>
          <w:ilvl w:val="0"/>
          <w:numId w:val="68"/>
        </w:numPr>
        <w:tabs>
          <w:tab w:val="clear" w:pos="1134"/>
        </w:tabs>
        <w:spacing w:before="80" w:after="80"/>
      </w:pPr>
      <w:r>
        <w:t>provide protection against racial hatred.</w:t>
      </w:r>
    </w:p>
    <w:p w14:paraId="6F62C119" w14:textId="77777777" w:rsidR="00CA323E" w:rsidRDefault="00CA323E" w:rsidP="000A1BB6">
      <w:pPr>
        <w:pStyle w:val="ListBullet"/>
        <w:numPr>
          <w:ilvl w:val="0"/>
          <w:numId w:val="0"/>
        </w:numPr>
        <w:tabs>
          <w:tab w:val="clear" w:pos="1134"/>
        </w:tabs>
        <w:spacing w:before="240" w:after="240"/>
        <w:ind w:left="851"/>
      </w:pPr>
    </w:p>
    <w:p w14:paraId="7FCCD792" w14:textId="5EDE0B40" w:rsidR="00676A27" w:rsidRDefault="00121282" w:rsidP="000A1BB6">
      <w:pPr>
        <w:pStyle w:val="ListBullet"/>
        <w:numPr>
          <w:ilvl w:val="0"/>
          <w:numId w:val="0"/>
        </w:numPr>
        <w:tabs>
          <w:tab w:val="clear" w:pos="1134"/>
        </w:tabs>
        <w:spacing w:before="240" w:after="240"/>
        <w:contextualSpacing w:val="0"/>
      </w:pPr>
      <w:r w:rsidRPr="00FF6811">
        <w:t xml:space="preserve">Commission functions </w:t>
      </w:r>
      <w:r w:rsidR="0097002C">
        <w:t xml:space="preserve">under the RDA </w:t>
      </w:r>
      <w:r w:rsidRPr="00FF6811">
        <w:t>include:</w:t>
      </w:r>
    </w:p>
    <w:p w14:paraId="43834EF4" w14:textId="39B4EE91" w:rsidR="00121282" w:rsidRPr="00FF6811" w:rsidRDefault="00507452" w:rsidP="0038007C">
      <w:pPr>
        <w:pStyle w:val="ListBullet"/>
        <w:numPr>
          <w:ilvl w:val="0"/>
          <w:numId w:val="24"/>
        </w:numPr>
        <w:tabs>
          <w:tab w:val="clear" w:pos="1134"/>
        </w:tabs>
        <w:spacing w:before="80" w:after="80"/>
        <w:contextualSpacing w:val="0"/>
        <w:rPr>
          <w:color w:val="000000"/>
          <w:shd w:val="clear" w:color="auto" w:fill="FFFFFF"/>
        </w:rPr>
      </w:pPr>
      <w:r>
        <w:rPr>
          <w:color w:val="000000"/>
          <w:shd w:val="clear" w:color="auto" w:fill="FFFFFF"/>
        </w:rPr>
        <w:t xml:space="preserve">to </w:t>
      </w:r>
      <w:r w:rsidR="004D071F" w:rsidRPr="00FF6811">
        <w:rPr>
          <w:color w:val="000000"/>
          <w:shd w:val="clear" w:color="auto" w:fill="FFFFFF"/>
        </w:rPr>
        <w:t xml:space="preserve">promote an understanding and acceptance of, and compliance with the </w:t>
      </w:r>
      <w:r w:rsidR="008D2975">
        <w:rPr>
          <w:color w:val="000000"/>
          <w:shd w:val="clear" w:color="auto" w:fill="FFFFFF"/>
        </w:rPr>
        <w:t>RDA</w:t>
      </w:r>
    </w:p>
    <w:p w14:paraId="0967AFDE" w14:textId="2D9A202E" w:rsidR="004D071F" w:rsidRPr="00FF6811" w:rsidRDefault="00E43CE5" w:rsidP="0038007C">
      <w:pPr>
        <w:pStyle w:val="ListBullet"/>
        <w:numPr>
          <w:ilvl w:val="0"/>
          <w:numId w:val="24"/>
        </w:numPr>
        <w:tabs>
          <w:tab w:val="clear" w:pos="1134"/>
        </w:tabs>
        <w:spacing w:before="80" w:after="80"/>
        <w:contextualSpacing w:val="0"/>
        <w:rPr>
          <w:color w:val="000000"/>
          <w:shd w:val="clear" w:color="auto" w:fill="FFFFFF"/>
        </w:rPr>
      </w:pPr>
      <w:r w:rsidRPr="00FF6811">
        <w:rPr>
          <w:color w:val="000000"/>
          <w:shd w:val="clear" w:color="auto" w:fill="FFFFFF"/>
        </w:rPr>
        <w:t>to develop, conduct and foster research and educational programs for the purpose</w:t>
      </w:r>
      <w:r w:rsidR="005B5B4B">
        <w:rPr>
          <w:color w:val="000000"/>
          <w:shd w:val="clear" w:color="auto" w:fill="FFFFFF"/>
        </w:rPr>
        <w:t>s</w:t>
      </w:r>
      <w:r w:rsidRPr="00FF6811">
        <w:rPr>
          <w:color w:val="000000"/>
          <w:shd w:val="clear" w:color="auto" w:fill="FFFFFF"/>
        </w:rPr>
        <w:t xml:space="preserve"> of combatting racial discrimination and pre</w:t>
      </w:r>
      <w:r w:rsidR="007B3A25" w:rsidRPr="00FF6811">
        <w:rPr>
          <w:color w:val="000000"/>
          <w:shd w:val="clear" w:color="auto" w:fill="FFFFFF"/>
        </w:rPr>
        <w:t>judice</w:t>
      </w:r>
      <w:r w:rsidR="0035525A">
        <w:rPr>
          <w:color w:val="000000"/>
          <w:shd w:val="clear" w:color="auto" w:fill="FFFFFF"/>
        </w:rPr>
        <w:t>s</w:t>
      </w:r>
      <w:r w:rsidR="008D2975">
        <w:rPr>
          <w:color w:val="000000"/>
          <w:shd w:val="clear" w:color="auto" w:fill="FFFFFF"/>
        </w:rPr>
        <w:t xml:space="preserve"> that lead</w:t>
      </w:r>
      <w:r w:rsidR="007B3A25" w:rsidRPr="00FF6811">
        <w:rPr>
          <w:color w:val="000000"/>
          <w:shd w:val="clear" w:color="auto" w:fill="FFFFFF"/>
        </w:rPr>
        <w:t xml:space="preserve"> </w:t>
      </w:r>
      <w:r w:rsidR="0035525A">
        <w:rPr>
          <w:color w:val="000000"/>
          <w:shd w:val="clear" w:color="auto" w:fill="FFFFFF"/>
        </w:rPr>
        <w:t xml:space="preserve">to racial discrimination, </w:t>
      </w:r>
      <w:r w:rsidR="0077490A">
        <w:rPr>
          <w:color w:val="000000"/>
          <w:shd w:val="clear" w:color="auto" w:fill="FFFFFF"/>
        </w:rPr>
        <w:t>to</w:t>
      </w:r>
      <w:r w:rsidR="007B3A25" w:rsidRPr="00FF6811">
        <w:rPr>
          <w:color w:val="000000"/>
          <w:shd w:val="clear" w:color="auto" w:fill="FFFFFF"/>
        </w:rPr>
        <w:t xml:space="preserve"> promote understanding, </w:t>
      </w:r>
      <w:r w:rsidR="00826127" w:rsidRPr="00FF6811">
        <w:rPr>
          <w:color w:val="000000"/>
          <w:shd w:val="clear" w:color="auto" w:fill="FFFFFF"/>
        </w:rPr>
        <w:t>tolerance,</w:t>
      </w:r>
      <w:r w:rsidR="007B3A25" w:rsidRPr="00FF6811">
        <w:rPr>
          <w:color w:val="000000"/>
          <w:shd w:val="clear" w:color="auto" w:fill="FFFFFF"/>
        </w:rPr>
        <w:t xml:space="preserve"> and friendship among racial and ethnic groups</w:t>
      </w:r>
      <w:r w:rsidR="005B5B4B">
        <w:rPr>
          <w:color w:val="000000"/>
          <w:shd w:val="clear" w:color="auto" w:fill="FFFFFF"/>
        </w:rPr>
        <w:t>, and to prop</w:t>
      </w:r>
      <w:r w:rsidR="00287E38">
        <w:rPr>
          <w:color w:val="000000"/>
          <w:shd w:val="clear" w:color="auto" w:fill="FFFFFF"/>
        </w:rPr>
        <w:t xml:space="preserve">agate the purposes and principles of the </w:t>
      </w:r>
      <w:r w:rsidR="00F6466E">
        <w:rPr>
          <w:color w:val="000000"/>
          <w:shd w:val="clear" w:color="auto" w:fill="FFFFFF"/>
        </w:rPr>
        <w:t xml:space="preserve">relevant </w:t>
      </w:r>
      <w:r w:rsidR="00287E38">
        <w:rPr>
          <w:color w:val="000000"/>
          <w:shd w:val="clear" w:color="auto" w:fill="FFFFFF"/>
        </w:rPr>
        <w:t>Co</w:t>
      </w:r>
      <w:r w:rsidR="006F24F7">
        <w:rPr>
          <w:color w:val="000000"/>
          <w:shd w:val="clear" w:color="auto" w:fill="FFFFFF"/>
        </w:rPr>
        <w:t>nventio</w:t>
      </w:r>
      <w:r w:rsidR="00F6466E">
        <w:rPr>
          <w:color w:val="000000"/>
          <w:shd w:val="clear" w:color="auto" w:fill="FFFFFF"/>
        </w:rPr>
        <w:t>n</w:t>
      </w:r>
    </w:p>
    <w:p w14:paraId="7CB51FF1" w14:textId="2EC55C7C" w:rsidR="007B3A25" w:rsidRPr="00FF6811" w:rsidRDefault="000A42F0" w:rsidP="0038007C">
      <w:pPr>
        <w:pStyle w:val="ListBullet"/>
        <w:numPr>
          <w:ilvl w:val="0"/>
          <w:numId w:val="24"/>
        </w:numPr>
        <w:tabs>
          <w:tab w:val="clear" w:pos="1134"/>
        </w:tabs>
        <w:spacing w:before="80" w:after="80"/>
        <w:contextualSpacing w:val="0"/>
        <w:rPr>
          <w:color w:val="000000"/>
          <w:shd w:val="clear" w:color="auto" w:fill="FFFFFF"/>
        </w:rPr>
      </w:pPr>
      <w:r w:rsidRPr="00FF6811">
        <w:rPr>
          <w:color w:val="000000"/>
          <w:shd w:val="clear" w:color="auto" w:fill="FFFFFF"/>
        </w:rPr>
        <w:t>to prepare, and to publish in such manner as the Commission considers appropriate, guidelines for the avoidance of infringements within the Act</w:t>
      </w:r>
    </w:p>
    <w:p w14:paraId="5FF1397B" w14:textId="6B78F691" w:rsidR="000A42F0" w:rsidRPr="00FF6811" w:rsidRDefault="008F6CA4" w:rsidP="0038007C">
      <w:pPr>
        <w:pStyle w:val="ListBullet"/>
        <w:numPr>
          <w:ilvl w:val="0"/>
          <w:numId w:val="24"/>
        </w:numPr>
        <w:tabs>
          <w:tab w:val="clear" w:pos="1134"/>
        </w:tabs>
        <w:spacing w:before="80" w:after="80"/>
        <w:contextualSpacing w:val="0"/>
      </w:pPr>
      <w:r>
        <w:rPr>
          <w:color w:val="000000"/>
          <w:shd w:val="clear" w:color="auto" w:fill="FFFFFF"/>
        </w:rPr>
        <w:t>w</w:t>
      </w:r>
      <w:r w:rsidR="000A42F0" w:rsidRPr="00FF6811">
        <w:rPr>
          <w:color w:val="000000"/>
          <w:shd w:val="clear" w:color="auto" w:fill="FFFFFF"/>
        </w:rPr>
        <w:t>here the Commission considers it appropriate to do so, with the leave of the court hearing the proceedings</w:t>
      </w:r>
      <w:r w:rsidR="0097002C">
        <w:rPr>
          <w:color w:val="000000"/>
          <w:shd w:val="clear" w:color="auto" w:fill="FFFFFF"/>
        </w:rPr>
        <w:t>,</w:t>
      </w:r>
      <w:r w:rsidR="000A42F0" w:rsidRPr="00FF6811">
        <w:rPr>
          <w:color w:val="000000"/>
          <w:shd w:val="clear" w:color="auto" w:fill="FFFFFF"/>
        </w:rPr>
        <w:t xml:space="preserve"> and subject to any conditions imposed by the court, to intervene in proceedings that involve racial discrimination issues</w:t>
      </w:r>
    </w:p>
    <w:p w14:paraId="360117C9" w14:textId="297DAEB4" w:rsidR="00F6466E" w:rsidRDefault="00F6466E" w:rsidP="0038007C">
      <w:pPr>
        <w:pStyle w:val="ListBullet"/>
        <w:numPr>
          <w:ilvl w:val="0"/>
          <w:numId w:val="24"/>
        </w:numPr>
        <w:tabs>
          <w:tab w:val="clear" w:pos="1134"/>
        </w:tabs>
        <w:spacing w:before="80" w:after="80"/>
        <w:contextualSpacing w:val="0"/>
      </w:pPr>
      <w:r>
        <w:rPr>
          <w:color w:val="000000"/>
          <w:shd w:val="clear" w:color="auto" w:fill="FFFFFF"/>
        </w:rPr>
        <w:t xml:space="preserve">to inquire into, and make determinations, on matters referred to it by the Race Discrimination Commissioner or the </w:t>
      </w:r>
      <w:r w:rsidR="00963DBD">
        <w:rPr>
          <w:color w:val="000000"/>
          <w:shd w:val="clear" w:color="auto" w:fill="FFFFFF"/>
        </w:rPr>
        <w:t>Minister</w:t>
      </w:r>
      <w:r w:rsidR="00963DBD" w:rsidRPr="00FE054A">
        <w:t>.</w:t>
      </w:r>
    </w:p>
    <w:p w14:paraId="2FA3F58D" w14:textId="55A40914" w:rsidR="00E80B4F" w:rsidRPr="001D6D43" w:rsidRDefault="004E5CF8" w:rsidP="00C924AC">
      <w:pPr>
        <w:pStyle w:val="Heading3"/>
        <w:numPr>
          <w:ilvl w:val="0"/>
          <w:numId w:val="0"/>
        </w:numPr>
        <w:ind w:left="851" w:hanging="851"/>
        <w:rPr>
          <w:b/>
          <w:bCs w:val="0"/>
          <w:color w:val="2E74B5" w:themeColor="accent1" w:themeShade="BF"/>
        </w:rPr>
      </w:pPr>
      <w:r w:rsidRPr="001D6D43">
        <w:rPr>
          <w:b/>
          <w:bCs w:val="0"/>
          <w:i/>
          <w:iCs/>
          <w:noProof/>
          <w:color w:val="2E74B5" w:themeColor="accent1" w:themeShade="BF"/>
        </w:rPr>
        <mc:AlternateContent>
          <mc:Choice Requires="wps">
            <w:drawing>
              <wp:anchor distT="0" distB="0" distL="114300" distR="114300" simplePos="0" relativeHeight="251658260" behindDoc="0" locked="0" layoutInCell="1" allowOverlap="1" wp14:anchorId="61466F03" wp14:editId="34C502B8">
                <wp:simplePos x="0" y="0"/>
                <wp:positionH relativeFrom="margin">
                  <wp:posOffset>-16510</wp:posOffset>
                </wp:positionH>
                <wp:positionV relativeFrom="paragraph">
                  <wp:posOffset>467995</wp:posOffset>
                </wp:positionV>
                <wp:extent cx="6202680" cy="0"/>
                <wp:effectExtent l="0" t="0" r="0" b="0"/>
                <wp:wrapNone/>
                <wp:docPr id="8" name="Straight Connector 8"/>
                <wp:cNvGraphicFramePr/>
                <a:graphic xmlns:a="http://schemas.openxmlformats.org/drawingml/2006/main">
                  <a:graphicData uri="http://schemas.microsoft.com/office/word/2010/wordprocessingShape">
                    <wps:wsp>
                      <wps:cNvCnPr/>
                      <wps:spPr>
                        <a:xfrm flipV="1">
                          <a:off x="0" y="0"/>
                          <a:ext cx="6202680" cy="0"/>
                        </a:xfrm>
                        <a:prstGeom prst="line">
                          <a:avLst/>
                        </a:prstGeom>
                        <a:noFill/>
                        <a:ln w="12700" cap="flat" cmpd="sng" algn="ctr">
                          <a:solidFill>
                            <a:srgbClr val="4472C4"/>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330579A7" id="Straight Connector 8" o:spid="_x0000_s1026" style="position:absolute;flip:y;z-index:2516582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1.3pt,36.85pt" to="487.1pt,36.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CEKxsgEAAFADAAAOAAAAZHJzL2Uyb0RvYy54bWysU01v2zAMvQ/ofxB0b+QaQRoYcXpI0F2G&#10;rcA+7ows2QL0BVGLk38/SkmzrrsN84GgROqR75HePJ2cZUeV0ATf84dFw5nyMgzGjz3//u35fs0Z&#10;ZvAD2OBVz88K+dP27sNmjp1qwxTsoBIjEI/dHHs+5Rw7IVBOygEuQlSegjokB5mOaRRDgpnQnRVt&#10;06zEHNIQU5AKkW73lyDfVnytlcxftEaVme059ZarTdUeihXbDXRjgjgZeW0D/qELB8ZT0RvUHjKw&#10;n8n8BeWMTAGDzgsZnAhaG6kqB2Lz0Lxj83WCqCoXEgfjTSb8f7Dy83HnXxLJMEfsML6kwuKkk2Pa&#10;mviDZlp5UafsVGU732RTp8wkXa7apl2tSV35GhMXiAIVE+aPKjhWnJ5b4wsj6OD4CTOVpdTXlHLt&#10;w7Oxtk7FejZT+faxKdBAy6EtZHJdHHqOfuQM7EhbJ3OqkBisGcrzAoRpPOxsYkegyS+Xj+1uWYZN&#10;5f5IK7X3gNMlr4YuO+FMpsW0xvV83ZTv+tr6gq7qal0Z/FaueIcwnKugopxobLXodcXKXrw9k//2&#10;R9j+AgAA//8DAFBLAwQUAAYACAAAACEApoezLdsAAAAIAQAADwAAAGRycy9kb3ducmV2LnhtbEyP&#10;wW7CMBBE75X4B2uRegOnoSIlxEEIQc+F9gOWeElS4nVkO5D+fV310B5nZzTzttiMphM3cr61rOBp&#10;noAgrqxuuVbw8X6YvYDwAVljZ5kUfJGHTTl5KDDX9s5Hup1CLWIJ+xwVNCH0uZS+asign9ueOHoX&#10;6wyGKF0ttcN7LDedTJNkKQ22HBca7GnXUHU9DUbBZ3j1l7pyb7tDllp9HK77rU6UepyO2zWIQGP4&#10;C8MPfkSHMjKd7cDai07BLF3GpIJskYGI/ip7TkGcfw+yLOT/B8pvAAAA//8DAFBLAQItABQABgAI&#10;AAAAIQC2gziS/gAAAOEBAAATAAAAAAAAAAAAAAAAAAAAAABbQ29udGVudF9UeXBlc10ueG1sUEsB&#10;Ai0AFAAGAAgAAAAhADj9If/WAAAAlAEAAAsAAAAAAAAAAAAAAAAALwEAAF9yZWxzLy5yZWxzUEsB&#10;Ai0AFAAGAAgAAAAhAMUIQrGyAQAAUAMAAA4AAAAAAAAAAAAAAAAALgIAAGRycy9lMm9Eb2MueG1s&#10;UEsBAi0AFAAGAAgAAAAhAKaHsy3bAAAACAEAAA8AAAAAAAAAAAAAAAAADAQAAGRycy9kb3ducmV2&#10;LnhtbFBLBQYAAAAABAAEAPMAAAAUBQAAAAA=&#10;" strokecolor="#4472c4" strokeweight="1pt">
                <v:stroke joinstyle="miter"/>
                <w10:wrap anchorx="margin"/>
              </v:line>
            </w:pict>
          </mc:Fallback>
        </mc:AlternateContent>
      </w:r>
      <w:r w:rsidR="00E80B4F" w:rsidRPr="001D6D43">
        <w:rPr>
          <w:b/>
          <w:bCs w:val="0"/>
          <w:i/>
          <w:iCs/>
          <w:color w:val="2E74B5" w:themeColor="accent1" w:themeShade="BF"/>
        </w:rPr>
        <w:t>Sex Discrimination Act 1984</w:t>
      </w:r>
      <w:r w:rsidR="00E80B4F" w:rsidRPr="001D6D43">
        <w:rPr>
          <w:b/>
          <w:bCs w:val="0"/>
          <w:color w:val="2E74B5" w:themeColor="accent1" w:themeShade="BF"/>
        </w:rPr>
        <w:t xml:space="preserve"> (Cth)</w:t>
      </w:r>
      <w:r w:rsidR="00EA6845">
        <w:rPr>
          <w:b/>
          <w:bCs w:val="0"/>
          <w:color w:val="2E74B5" w:themeColor="accent1" w:themeShade="BF"/>
        </w:rPr>
        <w:t xml:space="preserve"> (SDA)</w:t>
      </w:r>
    </w:p>
    <w:p w14:paraId="400FF671" w14:textId="2A111C03" w:rsidR="00E80B4F" w:rsidRDefault="00E80B4F" w:rsidP="00E80B4F">
      <w:r>
        <w:t xml:space="preserve">Gives effect to Australia’s obligations under the </w:t>
      </w:r>
      <w:r>
        <w:rPr>
          <w:i/>
        </w:rPr>
        <w:t>Convention on the Elimination of All Forms of Discrimination Against Women</w:t>
      </w:r>
      <w:r>
        <w:t xml:space="preserve"> and to other relevant international instruments including the </w:t>
      </w:r>
      <w:r>
        <w:rPr>
          <w:i/>
        </w:rPr>
        <w:t>International Covenant on Civil and Political Rights.</w:t>
      </w:r>
    </w:p>
    <w:p w14:paraId="3F6E2D2F" w14:textId="4532594C" w:rsidR="00E80B4F" w:rsidRDefault="00EA6845" w:rsidP="00E80B4F">
      <w:r>
        <w:t>The</w:t>
      </w:r>
      <w:r w:rsidR="00E80B4F">
        <w:t xml:space="preserve"> main aims </w:t>
      </w:r>
      <w:r>
        <w:t xml:space="preserve">of the SDA </w:t>
      </w:r>
      <w:r w:rsidR="00E80B4F">
        <w:t>are to:</w:t>
      </w:r>
    </w:p>
    <w:p w14:paraId="00C83FA4" w14:textId="77777777" w:rsidR="00E80B4F" w:rsidRDefault="00E80B4F" w:rsidP="00A133BC">
      <w:pPr>
        <w:pStyle w:val="ListBullet"/>
        <w:numPr>
          <w:ilvl w:val="0"/>
          <w:numId w:val="69"/>
        </w:numPr>
        <w:tabs>
          <w:tab w:val="clear" w:pos="1134"/>
        </w:tabs>
        <w:spacing w:before="80" w:after="80"/>
        <w:contextualSpacing w:val="0"/>
      </w:pPr>
      <w:r>
        <w:t>promote equality between men and women</w:t>
      </w:r>
    </w:p>
    <w:p w14:paraId="1D3E28B5" w14:textId="77777777" w:rsidR="00E80B4F" w:rsidRDefault="00E80B4F" w:rsidP="00A133BC">
      <w:pPr>
        <w:pStyle w:val="ListBullet"/>
        <w:numPr>
          <w:ilvl w:val="0"/>
          <w:numId w:val="69"/>
        </w:numPr>
        <w:tabs>
          <w:tab w:val="clear" w:pos="1134"/>
        </w:tabs>
        <w:spacing w:before="80" w:after="80"/>
        <w:contextualSpacing w:val="0"/>
      </w:pPr>
      <w:r>
        <w:t>eliminate discrimination on the ground of sex, sexual orientation, gender identity, intersex status, marital or relationship status, pregnancy (or potential pregnancy) and breastfeeding in work, education, and other areas of public life</w:t>
      </w:r>
    </w:p>
    <w:p w14:paraId="74AC6F15" w14:textId="77777777" w:rsidR="00E80B4F" w:rsidRDefault="00E80B4F" w:rsidP="00A133BC">
      <w:pPr>
        <w:pStyle w:val="ListBullet"/>
        <w:numPr>
          <w:ilvl w:val="0"/>
          <w:numId w:val="69"/>
        </w:numPr>
        <w:tabs>
          <w:tab w:val="clear" w:pos="1134"/>
        </w:tabs>
        <w:spacing w:before="80" w:after="80"/>
        <w:contextualSpacing w:val="0"/>
      </w:pPr>
      <w:r>
        <w:t>eliminate discrimination on the ground of family responsibilities in work</w:t>
      </w:r>
    </w:p>
    <w:p w14:paraId="162E8157" w14:textId="77777777" w:rsidR="00E80B4F" w:rsidRDefault="00E80B4F" w:rsidP="00A133BC">
      <w:pPr>
        <w:pStyle w:val="ListBullet"/>
        <w:numPr>
          <w:ilvl w:val="0"/>
          <w:numId w:val="69"/>
        </w:numPr>
        <w:tabs>
          <w:tab w:val="clear" w:pos="1134"/>
        </w:tabs>
        <w:spacing w:before="80" w:after="80"/>
      </w:pPr>
      <w:r>
        <w:t xml:space="preserve">eliminate sexual harassment in work, education, and other areas of public life. </w:t>
      </w:r>
    </w:p>
    <w:p w14:paraId="326C4395" w14:textId="77777777" w:rsidR="00CA323E" w:rsidRDefault="00CA323E" w:rsidP="5DC198C2">
      <w:pPr>
        <w:pStyle w:val="ListBullet"/>
        <w:numPr>
          <w:ilvl w:val="0"/>
          <w:numId w:val="0"/>
        </w:numPr>
        <w:tabs>
          <w:tab w:val="clear" w:pos="1134"/>
        </w:tabs>
        <w:spacing w:before="80" w:after="80"/>
        <w:ind w:left="850"/>
      </w:pPr>
    </w:p>
    <w:p w14:paraId="06380254" w14:textId="65E154CF" w:rsidR="00916199" w:rsidRDefault="00916199" w:rsidP="17201CA2">
      <w:pPr>
        <w:pStyle w:val="ListBullet"/>
        <w:numPr>
          <w:ilvl w:val="0"/>
          <w:numId w:val="0"/>
        </w:numPr>
        <w:tabs>
          <w:tab w:val="clear" w:pos="1134"/>
        </w:tabs>
        <w:spacing w:before="80" w:after="80"/>
      </w:pPr>
      <w:r w:rsidRPr="00FF6811">
        <w:t xml:space="preserve">Commission functions </w:t>
      </w:r>
      <w:r w:rsidR="00EA6845">
        <w:t>under the SDA</w:t>
      </w:r>
      <w:r>
        <w:t xml:space="preserve"> </w:t>
      </w:r>
      <w:r w:rsidRPr="00FF6811">
        <w:t>include:</w:t>
      </w:r>
    </w:p>
    <w:p w14:paraId="163D81A1" w14:textId="77777777" w:rsidR="00751AC1" w:rsidRPr="00FF6811" w:rsidRDefault="00751AC1" w:rsidP="17201CA2">
      <w:pPr>
        <w:pStyle w:val="ListBullet"/>
        <w:numPr>
          <w:ilvl w:val="0"/>
          <w:numId w:val="0"/>
        </w:numPr>
        <w:tabs>
          <w:tab w:val="clear" w:pos="1134"/>
        </w:tabs>
        <w:spacing w:before="80" w:after="80"/>
      </w:pPr>
    </w:p>
    <w:p w14:paraId="2DBDF5D5" w14:textId="4119CC6F" w:rsidR="00916199" w:rsidRPr="00FF6811" w:rsidRDefault="00507452">
      <w:pPr>
        <w:pStyle w:val="ListBullet"/>
        <w:numPr>
          <w:ilvl w:val="0"/>
          <w:numId w:val="24"/>
        </w:numPr>
        <w:tabs>
          <w:tab w:val="clear" w:pos="1134"/>
        </w:tabs>
        <w:spacing w:before="240" w:after="240"/>
        <w:ind w:left="714" w:hanging="357"/>
        <w:rPr>
          <w:color w:val="000000"/>
          <w:shd w:val="clear" w:color="auto" w:fill="FFFFFF"/>
        </w:rPr>
      </w:pPr>
      <w:r>
        <w:rPr>
          <w:color w:val="000000"/>
          <w:shd w:val="clear" w:color="auto" w:fill="FFFFFF"/>
        </w:rPr>
        <w:t xml:space="preserve">to </w:t>
      </w:r>
      <w:r w:rsidR="00916199" w:rsidRPr="00FF6811">
        <w:rPr>
          <w:color w:val="000000"/>
          <w:shd w:val="clear" w:color="auto" w:fill="FFFFFF"/>
        </w:rPr>
        <w:t>promote understanding and acceptance of, and compliance with</w:t>
      </w:r>
      <w:r w:rsidR="00BF61A5">
        <w:rPr>
          <w:color w:val="000000"/>
          <w:shd w:val="clear" w:color="auto" w:fill="FFFFFF"/>
        </w:rPr>
        <w:t>,</w:t>
      </w:r>
      <w:r w:rsidR="00916199" w:rsidRPr="00FF6811">
        <w:rPr>
          <w:color w:val="000000"/>
          <w:shd w:val="clear" w:color="auto" w:fill="FFFFFF"/>
        </w:rPr>
        <w:t xml:space="preserve"> the </w:t>
      </w:r>
      <w:r w:rsidR="00D744B2">
        <w:rPr>
          <w:color w:val="000000"/>
          <w:shd w:val="clear" w:color="auto" w:fill="FFFFFF"/>
        </w:rPr>
        <w:t>SDA</w:t>
      </w:r>
    </w:p>
    <w:p w14:paraId="0A53F368" w14:textId="465B35C1" w:rsidR="00916199" w:rsidRPr="00FF6811" w:rsidRDefault="00507452">
      <w:pPr>
        <w:pStyle w:val="ListBullet"/>
        <w:numPr>
          <w:ilvl w:val="0"/>
          <w:numId w:val="24"/>
        </w:numPr>
        <w:tabs>
          <w:tab w:val="clear" w:pos="1134"/>
        </w:tabs>
        <w:spacing w:before="240" w:after="240"/>
        <w:ind w:left="714" w:hanging="357"/>
        <w:rPr>
          <w:color w:val="000000"/>
          <w:shd w:val="clear" w:color="auto" w:fill="FFFFFF"/>
        </w:rPr>
      </w:pPr>
      <w:r>
        <w:rPr>
          <w:color w:val="000000"/>
          <w:shd w:val="clear" w:color="auto" w:fill="FFFFFF"/>
        </w:rPr>
        <w:t xml:space="preserve">to </w:t>
      </w:r>
      <w:r w:rsidR="0001317A" w:rsidRPr="00FF6811">
        <w:rPr>
          <w:color w:val="000000"/>
          <w:shd w:val="clear" w:color="auto" w:fill="FFFFFF"/>
        </w:rPr>
        <w:t>u</w:t>
      </w:r>
      <w:r w:rsidR="00E30AD9" w:rsidRPr="00FF6811">
        <w:rPr>
          <w:color w:val="000000"/>
          <w:shd w:val="clear" w:color="auto" w:fill="FFFFFF"/>
        </w:rPr>
        <w:t>ndertake research and educational programs</w:t>
      </w:r>
      <w:r w:rsidR="00BF61A5">
        <w:rPr>
          <w:color w:val="000000"/>
          <w:shd w:val="clear" w:color="auto" w:fill="FFFFFF"/>
        </w:rPr>
        <w:t xml:space="preserve"> </w:t>
      </w:r>
      <w:r w:rsidR="00E30AD9" w:rsidRPr="00FF6811">
        <w:rPr>
          <w:color w:val="000000"/>
          <w:shd w:val="clear" w:color="auto" w:fill="FFFFFF"/>
        </w:rPr>
        <w:t>on behalf of the Commonwealth for the purpose of promoting the objects of th</w:t>
      </w:r>
      <w:r w:rsidR="00BF61A5">
        <w:rPr>
          <w:color w:val="000000"/>
          <w:shd w:val="clear" w:color="auto" w:fill="FFFFFF"/>
        </w:rPr>
        <w:t>e</w:t>
      </w:r>
      <w:r w:rsidR="00E30AD9" w:rsidRPr="00FF6811">
        <w:rPr>
          <w:color w:val="000000"/>
          <w:shd w:val="clear" w:color="auto" w:fill="FFFFFF"/>
        </w:rPr>
        <w:t xml:space="preserve"> </w:t>
      </w:r>
      <w:r w:rsidR="00D744B2">
        <w:rPr>
          <w:color w:val="000000"/>
          <w:shd w:val="clear" w:color="auto" w:fill="FFFFFF"/>
        </w:rPr>
        <w:t>SDA</w:t>
      </w:r>
    </w:p>
    <w:p w14:paraId="09F36F1D" w14:textId="78133441" w:rsidR="003B2FF7" w:rsidRPr="00FF6811" w:rsidRDefault="00507452">
      <w:pPr>
        <w:pStyle w:val="ListBullet"/>
        <w:numPr>
          <w:ilvl w:val="0"/>
          <w:numId w:val="24"/>
        </w:numPr>
        <w:tabs>
          <w:tab w:val="clear" w:pos="1134"/>
        </w:tabs>
        <w:spacing w:before="240" w:after="240"/>
        <w:ind w:left="714" w:hanging="357"/>
        <w:rPr>
          <w:color w:val="000000"/>
          <w:shd w:val="clear" w:color="auto" w:fill="FFFFFF"/>
        </w:rPr>
      </w:pPr>
      <w:r>
        <w:rPr>
          <w:color w:val="000000"/>
          <w:shd w:val="clear" w:color="auto" w:fill="FFFFFF"/>
        </w:rPr>
        <w:t xml:space="preserve">to </w:t>
      </w:r>
      <w:r w:rsidR="0001317A" w:rsidRPr="00FF6811">
        <w:rPr>
          <w:color w:val="000000"/>
          <w:shd w:val="clear" w:color="auto" w:fill="FFFFFF"/>
        </w:rPr>
        <w:t>e</w:t>
      </w:r>
      <w:r w:rsidR="003B2FF7" w:rsidRPr="00FF6811">
        <w:rPr>
          <w:color w:val="000000"/>
          <w:shd w:val="clear" w:color="auto" w:fill="FFFFFF"/>
        </w:rPr>
        <w:t xml:space="preserve">xamine enactments, and proposed enactments </w:t>
      </w:r>
      <w:r w:rsidR="00D744B2">
        <w:rPr>
          <w:color w:val="000000"/>
          <w:shd w:val="clear" w:color="auto" w:fill="FFFFFF"/>
        </w:rPr>
        <w:t>to ensure consistency with</w:t>
      </w:r>
      <w:r w:rsidR="000F238A" w:rsidRPr="00FF6811">
        <w:rPr>
          <w:color w:val="000000"/>
          <w:shd w:val="clear" w:color="auto" w:fill="FFFFFF"/>
        </w:rPr>
        <w:t xml:space="preserve"> the </w:t>
      </w:r>
      <w:r w:rsidR="00D744B2">
        <w:rPr>
          <w:color w:val="000000"/>
          <w:shd w:val="clear" w:color="auto" w:fill="FFFFFF"/>
        </w:rPr>
        <w:t>SD</w:t>
      </w:r>
      <w:r w:rsidR="003F1811">
        <w:rPr>
          <w:color w:val="000000"/>
          <w:shd w:val="clear" w:color="auto" w:fill="FFFFFF"/>
        </w:rPr>
        <w:t>A and its objects</w:t>
      </w:r>
    </w:p>
    <w:p w14:paraId="170CD3D9" w14:textId="45C51543" w:rsidR="003F1811" w:rsidRPr="00FF6811" w:rsidRDefault="003F1811">
      <w:pPr>
        <w:pStyle w:val="ListBullet"/>
        <w:numPr>
          <w:ilvl w:val="0"/>
          <w:numId w:val="24"/>
        </w:numPr>
        <w:tabs>
          <w:tab w:val="clear" w:pos="1134"/>
        </w:tabs>
        <w:spacing w:before="240" w:after="240"/>
        <w:ind w:left="714" w:hanging="357"/>
        <w:rPr>
          <w:color w:val="000000"/>
          <w:shd w:val="clear" w:color="auto" w:fill="FFFFFF"/>
        </w:rPr>
      </w:pPr>
      <w:r>
        <w:rPr>
          <w:color w:val="000000"/>
          <w:shd w:val="clear" w:color="auto" w:fill="FFFFFF"/>
        </w:rPr>
        <w:t>to</w:t>
      </w:r>
      <w:r w:rsidR="005B2B60">
        <w:rPr>
          <w:color w:val="000000"/>
          <w:shd w:val="clear" w:color="auto" w:fill="FFFFFF"/>
        </w:rPr>
        <w:t xml:space="preserve"> consider</w:t>
      </w:r>
      <w:r>
        <w:rPr>
          <w:color w:val="000000"/>
          <w:shd w:val="clear" w:color="auto" w:fill="FFFFFF"/>
        </w:rPr>
        <w:t xml:space="preserve"> grant</w:t>
      </w:r>
      <w:r w:rsidR="005B2B60">
        <w:rPr>
          <w:color w:val="000000"/>
          <w:shd w:val="clear" w:color="auto" w:fill="FFFFFF"/>
        </w:rPr>
        <w:t xml:space="preserve"> appropriate</w:t>
      </w:r>
      <w:r>
        <w:rPr>
          <w:color w:val="000000"/>
          <w:shd w:val="clear" w:color="auto" w:fill="FFFFFF"/>
        </w:rPr>
        <w:t xml:space="preserve"> e</w:t>
      </w:r>
      <w:r w:rsidR="00E9277A">
        <w:rPr>
          <w:color w:val="000000"/>
          <w:shd w:val="clear" w:color="auto" w:fill="FFFFFF"/>
        </w:rPr>
        <w:t xml:space="preserve">xemptions </w:t>
      </w:r>
      <w:r w:rsidR="004C2483">
        <w:rPr>
          <w:color w:val="000000"/>
          <w:shd w:val="clear" w:color="auto" w:fill="FFFFFF"/>
        </w:rPr>
        <w:t xml:space="preserve">for compliance with the SDA </w:t>
      </w:r>
    </w:p>
    <w:p w14:paraId="6E1910B9" w14:textId="34B721B3" w:rsidR="008C0C93" w:rsidRPr="00FF6811" w:rsidRDefault="00507452">
      <w:pPr>
        <w:pStyle w:val="ListBullet"/>
        <w:numPr>
          <w:ilvl w:val="0"/>
          <w:numId w:val="24"/>
        </w:numPr>
        <w:tabs>
          <w:tab w:val="clear" w:pos="1134"/>
        </w:tabs>
        <w:spacing w:before="240" w:after="240"/>
        <w:ind w:left="714" w:hanging="357"/>
        <w:rPr>
          <w:color w:val="000000"/>
          <w:shd w:val="clear" w:color="auto" w:fill="FFFFFF"/>
        </w:rPr>
      </w:pPr>
      <w:r>
        <w:rPr>
          <w:color w:val="000000"/>
          <w:shd w:val="clear" w:color="auto" w:fill="FFFFFF"/>
        </w:rPr>
        <w:t xml:space="preserve">to </w:t>
      </w:r>
      <w:r w:rsidR="0001317A" w:rsidRPr="00FF6811">
        <w:rPr>
          <w:color w:val="000000"/>
          <w:shd w:val="clear" w:color="auto" w:fill="FFFFFF"/>
        </w:rPr>
        <w:t>r</w:t>
      </w:r>
      <w:r w:rsidR="008C0C93" w:rsidRPr="00FF6811">
        <w:rPr>
          <w:color w:val="000000"/>
          <w:shd w:val="clear" w:color="auto" w:fill="FFFFFF"/>
        </w:rPr>
        <w:t xml:space="preserve">eport to the Minister as to the laws that should be made by the Parliament, or action that should be taken by the Commonwealth, on matters relating to discrimination under the </w:t>
      </w:r>
      <w:r w:rsidR="001B207D">
        <w:rPr>
          <w:color w:val="000000"/>
          <w:shd w:val="clear" w:color="auto" w:fill="FFFFFF"/>
        </w:rPr>
        <w:t>SDA</w:t>
      </w:r>
    </w:p>
    <w:p w14:paraId="0E2605C4" w14:textId="30CAE35A" w:rsidR="0064611B" w:rsidRPr="00FF6811" w:rsidRDefault="0064611B">
      <w:pPr>
        <w:pStyle w:val="ListBullet"/>
        <w:numPr>
          <w:ilvl w:val="0"/>
          <w:numId w:val="24"/>
        </w:numPr>
        <w:tabs>
          <w:tab w:val="clear" w:pos="1134"/>
        </w:tabs>
        <w:spacing w:before="240" w:after="240"/>
        <w:ind w:left="714" w:hanging="357"/>
      </w:pPr>
      <w:r w:rsidRPr="00FF6811">
        <w:rPr>
          <w:color w:val="000000"/>
          <w:shd w:val="clear" w:color="auto" w:fill="FFFFFF"/>
        </w:rPr>
        <w:t xml:space="preserve">to prepare, and to publish in such manner as the Commission considers appropriate, guidelines for the avoidance of discrimination identified under the </w:t>
      </w:r>
      <w:r w:rsidR="00AE3493">
        <w:rPr>
          <w:color w:val="000000"/>
          <w:shd w:val="clear" w:color="auto" w:fill="FFFFFF"/>
        </w:rPr>
        <w:t>SDA</w:t>
      </w:r>
    </w:p>
    <w:p w14:paraId="69AB9971" w14:textId="7B9805E9" w:rsidR="003A64FB" w:rsidDel="004174FC" w:rsidRDefault="003A64FB" w:rsidP="0038007C">
      <w:pPr>
        <w:pStyle w:val="ListBullet"/>
        <w:numPr>
          <w:ilvl w:val="0"/>
          <w:numId w:val="24"/>
        </w:numPr>
        <w:tabs>
          <w:tab w:val="clear" w:pos="1134"/>
        </w:tabs>
        <w:spacing w:before="80" w:after="80"/>
        <w:rPr>
          <w:color w:val="000000" w:themeColor="text1"/>
        </w:rPr>
      </w:pPr>
      <w:r>
        <w:rPr>
          <w:color w:val="000000"/>
          <w:shd w:val="clear" w:color="auto" w:fill="FFFFFF"/>
        </w:rPr>
        <w:t>w</w:t>
      </w:r>
      <w:r w:rsidRPr="00FF6811">
        <w:rPr>
          <w:color w:val="000000"/>
          <w:shd w:val="clear" w:color="auto" w:fill="FFFFFF"/>
        </w:rPr>
        <w:t>here the Commission considers it appropriate to do so, with the leave of the court hearing the proceedings and subject to any conditions imposed by the court, to intervene in proceedings that involve discrimination issues</w:t>
      </w:r>
      <w:r w:rsidR="00AE3493">
        <w:rPr>
          <w:color w:val="000000"/>
          <w:shd w:val="clear" w:color="auto" w:fill="FFFFFF"/>
        </w:rPr>
        <w:t xml:space="preserve"> </w:t>
      </w:r>
      <w:r w:rsidR="004174FC">
        <w:rPr>
          <w:color w:val="000000"/>
          <w:shd w:val="clear" w:color="auto" w:fill="FFFFFF"/>
        </w:rPr>
        <w:t>arising from the SDA</w:t>
      </w:r>
      <w:r>
        <w:rPr>
          <w:color w:val="000000"/>
          <w:shd w:val="clear" w:color="auto" w:fill="FFFFFF"/>
        </w:rPr>
        <w:t>.</w:t>
      </w:r>
    </w:p>
    <w:p w14:paraId="1124967D" w14:textId="7BE3CDE8" w:rsidR="00E80B4F" w:rsidRPr="001D6D43" w:rsidRDefault="00FD5F1E" w:rsidP="00224BE8">
      <w:pPr>
        <w:pStyle w:val="Heading3"/>
        <w:numPr>
          <w:ilvl w:val="0"/>
          <w:numId w:val="0"/>
        </w:numPr>
        <w:ind w:left="851" w:hanging="851"/>
        <w:rPr>
          <w:b/>
          <w:bCs w:val="0"/>
          <w:color w:val="2E74B5" w:themeColor="accent1" w:themeShade="BF"/>
        </w:rPr>
      </w:pPr>
      <w:r>
        <w:rPr>
          <w:noProof/>
        </w:rPr>
        <mc:AlternateContent>
          <mc:Choice Requires="wps">
            <w:drawing>
              <wp:anchor distT="0" distB="0" distL="114300" distR="114300" simplePos="0" relativeHeight="251658275" behindDoc="0" locked="0" layoutInCell="1" allowOverlap="1" wp14:anchorId="071D9EB7" wp14:editId="5012FDD5">
                <wp:simplePos x="0" y="0"/>
                <wp:positionH relativeFrom="margin">
                  <wp:align>left</wp:align>
                </wp:positionH>
                <wp:positionV relativeFrom="paragraph">
                  <wp:posOffset>423545</wp:posOffset>
                </wp:positionV>
                <wp:extent cx="6362700" cy="15240"/>
                <wp:effectExtent l="0" t="0" r="19050" b="22860"/>
                <wp:wrapSquare wrapText="bothSides"/>
                <wp:docPr id="2003441930" name="Straight Connector 9"/>
                <wp:cNvGraphicFramePr/>
                <a:graphic xmlns:a="http://schemas.openxmlformats.org/drawingml/2006/main">
                  <a:graphicData uri="http://schemas.microsoft.com/office/word/2010/wordprocessingShape">
                    <wps:wsp>
                      <wps:cNvCnPr/>
                      <wps:spPr>
                        <a:xfrm flipV="1">
                          <a:off x="0" y="0"/>
                          <a:ext cx="6362700" cy="15240"/>
                        </a:xfrm>
                        <a:prstGeom prst="line">
                          <a:avLst/>
                        </a:prstGeom>
                        <a:noFill/>
                        <a:ln w="12700" cap="flat" cmpd="sng" algn="ctr">
                          <a:solidFill>
                            <a:srgbClr val="4472C4"/>
                          </a:solidFill>
                          <a:prstDash val="solid"/>
                          <a:miter lim="800000"/>
                        </a:ln>
                        <a:effectLst/>
                      </wps:spPr>
                      <wps:bodyPr/>
                    </wps:wsp>
                  </a:graphicData>
                </a:graphic>
              </wp:anchor>
            </w:drawing>
          </mc:Choice>
          <mc:Fallback>
            <w:pict>
              <v:line w14:anchorId="77384657" id="Straight Connector 9" o:spid="_x0000_s1026" style="position:absolute;flip:y;z-index:251658275;visibility:visible;mso-wrap-style:square;mso-wrap-distance-left:9pt;mso-wrap-distance-top:0;mso-wrap-distance-right:9pt;mso-wrap-distance-bottom:0;mso-position-horizontal:left;mso-position-horizontal-relative:margin;mso-position-vertical:absolute;mso-position-vertical-relative:text" from="0,33.35pt" to="501pt,34.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YpDjtgEAAFQDAAAOAAAAZHJzL2Uyb0RvYy54bWysU8tu2zAQvBfIPxC8x5IV1wkEyznYSC5F&#10;G6CP+5oiJQJ8gctY9t93SatO2t6K6kCQ3OXszuxo83iyhh1lRO1dx5eLmjPphO+1Gzr+/dvT7QNn&#10;mMD1YLyTHT9L5I/bmw+bKbSy8aM3vYyMQBy2U+j4mFJoqwrFKC3gwgfpKKh8tJDoGIeqjzARujVV&#10;U9fravKxD9ELiUi3+0uQbwu+UlKkL0qhTMx0nHpLZY1lPeS12m6gHSKEUYu5DfiHLixoR0WvUHtI&#10;wF6j/gvKahE9epUWwtvKK6WFLByIzbL+g83XEYIsXEgcDFeZ8P/Bis/HnXuJJMMUsMXwEjOLk4qW&#10;KaPDD5pp4UWdslOR7XyVTZ4SE3S5vls39zWpKyi2/NisiqzVBSbDhYjpWXrL8qbjRrvMClo4fsJE&#10;pSn1V0q+dv5JG1MmYxybCHOGBzKIMpCokg19x9ENnIEZyHkixQKJ3ug+P89AGIfDzkR2BJr+anXf&#10;7FZ54FTut7Rcew84XvJK6OILqxOZ02jb8Yc6f/Nr4zK6LPaaGbypl3cH35+LqFU+0ehK0dlm2Rvv&#10;z7R//zNsfwIAAP//AwBQSwMEFAAGAAgAAAAhAAXkaBXYAAAABwEAAA8AAABkcnMvZG93bnJldi54&#10;bWxMj8FuwjAQRO+V+g/WVuJWbHIIbRoHIQScC+0HmHhJUuJ1ZDsQ/r7LqT3OzGrmbbmaXC+uGGLn&#10;ScNirkAg1d521Gj4/tq9voGIyZA1vSfUcMcIq+r5qTSF9Tc64PWYGsElFAujoU1pKKSMdYvOxLkf&#10;kDg7++BMYhkaaYO5cbnrZaZULp3piBdaM+CmxfpyHJ2Gn7SP56YOn5vdMvP2MF62a6u0nr1M6w8Q&#10;Caf0dwwPfEaHiplOfiQbRa+BH0ka8nwJ4pEqlbFzYud9AbIq5X/+6hcAAP//AwBQSwECLQAUAAYA&#10;CAAAACEAtoM4kv4AAADhAQAAEwAAAAAAAAAAAAAAAAAAAAAAW0NvbnRlbnRfVHlwZXNdLnhtbFBL&#10;AQItABQABgAIAAAAIQA4/SH/1gAAAJQBAAALAAAAAAAAAAAAAAAAAC8BAABfcmVscy8ucmVsc1BL&#10;AQItABQABgAIAAAAIQCZYpDjtgEAAFQDAAAOAAAAAAAAAAAAAAAAAC4CAABkcnMvZTJvRG9jLnht&#10;bFBLAQItABQABgAIAAAAIQAF5GgV2AAAAAcBAAAPAAAAAAAAAAAAAAAAABAEAABkcnMvZG93bnJl&#10;di54bWxQSwUGAAAAAAQABADzAAAAFQUAAAAA&#10;" strokecolor="#4472c4" strokeweight="1pt">
                <v:stroke joinstyle="miter"/>
                <w10:wrap type="square" anchorx="margin"/>
              </v:line>
            </w:pict>
          </mc:Fallback>
        </mc:AlternateContent>
      </w:r>
      <w:r w:rsidR="00E80B4F" w:rsidRPr="001D6D43">
        <w:rPr>
          <w:b/>
          <w:bCs w:val="0"/>
          <w:i/>
          <w:iCs/>
          <w:color w:val="2E74B5" w:themeColor="accent1" w:themeShade="BF"/>
        </w:rPr>
        <w:t xml:space="preserve">Disability Discrimination Act </w:t>
      </w:r>
      <w:r w:rsidR="28081E36" w:rsidRPr="17201CA2">
        <w:rPr>
          <w:b/>
          <w:i/>
          <w:iCs/>
          <w:color w:val="2E74B5" w:themeColor="accent1" w:themeShade="BF"/>
        </w:rPr>
        <w:t>1992</w:t>
      </w:r>
      <w:r w:rsidR="00E80B4F" w:rsidRPr="001D6D43">
        <w:rPr>
          <w:b/>
          <w:bCs w:val="0"/>
          <w:color w:val="2E74B5" w:themeColor="accent1" w:themeShade="BF"/>
        </w:rPr>
        <w:t xml:space="preserve"> (Cth)</w:t>
      </w:r>
      <w:r w:rsidR="004174FC">
        <w:rPr>
          <w:b/>
          <w:bCs w:val="0"/>
          <w:color w:val="2E74B5" w:themeColor="accent1" w:themeShade="BF"/>
        </w:rPr>
        <w:t xml:space="preserve"> (DDA)</w:t>
      </w:r>
    </w:p>
    <w:p w14:paraId="43ADEF82" w14:textId="3710002F" w:rsidR="00E80B4F" w:rsidRDefault="002510E8" w:rsidP="008D7B8A">
      <w:pPr>
        <w:pStyle w:val="Heading3"/>
        <w:numPr>
          <w:ilvl w:val="0"/>
          <w:numId w:val="0"/>
        </w:numPr>
        <w:ind w:left="851" w:hanging="851"/>
      </w:pPr>
      <w:r>
        <w:t>The</w:t>
      </w:r>
      <w:r w:rsidR="00E80B4F">
        <w:t xml:space="preserve"> main aims </w:t>
      </w:r>
      <w:r>
        <w:t>of the DDA</w:t>
      </w:r>
      <w:r w:rsidR="00E80B4F">
        <w:t xml:space="preserve"> are to:</w:t>
      </w:r>
    </w:p>
    <w:p w14:paraId="02CA2D9D" w14:textId="77777777" w:rsidR="00E80B4F" w:rsidRDefault="00E80B4F" w:rsidP="00A133BC">
      <w:pPr>
        <w:pStyle w:val="ListBullet"/>
        <w:numPr>
          <w:ilvl w:val="0"/>
          <w:numId w:val="70"/>
        </w:numPr>
        <w:tabs>
          <w:tab w:val="clear" w:pos="1134"/>
        </w:tabs>
        <w:spacing w:before="80" w:after="80"/>
        <w:contextualSpacing w:val="0"/>
      </w:pPr>
      <w:r>
        <w:t>eliminate discrimination against people with disabilities as far as is possible</w:t>
      </w:r>
    </w:p>
    <w:p w14:paraId="21449C48" w14:textId="77777777" w:rsidR="00E80B4F" w:rsidRDefault="00E80B4F" w:rsidP="00A133BC">
      <w:pPr>
        <w:pStyle w:val="ListBullet"/>
        <w:numPr>
          <w:ilvl w:val="0"/>
          <w:numId w:val="70"/>
        </w:numPr>
        <w:tabs>
          <w:tab w:val="clear" w:pos="1134"/>
        </w:tabs>
        <w:spacing w:before="80" w:after="80"/>
        <w:contextualSpacing w:val="0"/>
      </w:pPr>
      <w:r>
        <w:t>promote community acceptance of the principle that people with disabilities have the same fundamental rights as all members of the community</w:t>
      </w:r>
    </w:p>
    <w:p w14:paraId="42C0C263" w14:textId="237599ED" w:rsidR="005A2B7B" w:rsidRDefault="00E80B4F" w:rsidP="00A133BC">
      <w:pPr>
        <w:pStyle w:val="ListBullet"/>
        <w:numPr>
          <w:ilvl w:val="0"/>
          <w:numId w:val="70"/>
        </w:numPr>
        <w:tabs>
          <w:tab w:val="clear" w:pos="1134"/>
        </w:tabs>
        <w:spacing w:before="80" w:after="80"/>
        <w:contextualSpacing w:val="0"/>
      </w:pPr>
      <w:r>
        <w:t xml:space="preserve">ensure as far as practicable that people with disabilities have the same rights to equality before the law as other people in the community. </w:t>
      </w:r>
    </w:p>
    <w:p w14:paraId="00367F84" w14:textId="5B6CCA48" w:rsidR="00751AC1" w:rsidRDefault="00A555C2" w:rsidP="00594457">
      <w:pPr>
        <w:pStyle w:val="ListBullet"/>
        <w:numPr>
          <w:ilvl w:val="0"/>
          <w:numId w:val="0"/>
        </w:numPr>
        <w:tabs>
          <w:tab w:val="clear" w:pos="1134"/>
        </w:tabs>
        <w:spacing w:before="240" w:after="240"/>
        <w:contextualSpacing w:val="0"/>
      </w:pPr>
      <w:r w:rsidRPr="00FF6811">
        <w:t xml:space="preserve">Commission functions </w:t>
      </w:r>
      <w:r w:rsidR="002510E8">
        <w:t>under the DDA</w:t>
      </w:r>
      <w:r>
        <w:t xml:space="preserve"> </w:t>
      </w:r>
      <w:r w:rsidRPr="00FF6811">
        <w:t>include:</w:t>
      </w:r>
    </w:p>
    <w:p w14:paraId="140A6177" w14:textId="7ECD67C7" w:rsidR="00DC5DA6" w:rsidRDefault="00DC5DA6">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Pr>
          <w:color w:val="000000"/>
          <w:shd w:val="clear" w:color="auto" w:fill="FFFFFF"/>
        </w:rPr>
        <w:t>to promote an understanding and acceptance of, and compliance with, the DDA</w:t>
      </w:r>
    </w:p>
    <w:p w14:paraId="22913237" w14:textId="01C595A4" w:rsidR="00306DE4" w:rsidRPr="00FF6811" w:rsidRDefault="00306DE4">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sidRPr="00FF6811">
        <w:rPr>
          <w:color w:val="000000"/>
          <w:shd w:val="clear" w:color="auto" w:fill="FFFFFF"/>
        </w:rPr>
        <w:t>to report to the Minister on matters relating to the development of disability standards</w:t>
      </w:r>
    </w:p>
    <w:p w14:paraId="02092404" w14:textId="6772662A" w:rsidR="00C85120" w:rsidRPr="00FF6811" w:rsidRDefault="00C85120">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sidRPr="00FF6811">
        <w:rPr>
          <w:color w:val="000000"/>
          <w:shd w:val="clear" w:color="auto" w:fill="FFFFFF"/>
        </w:rPr>
        <w:t>to monitor the operation of such standards and report to the Minister the results of such monitoring</w:t>
      </w:r>
    </w:p>
    <w:p w14:paraId="3539CFF3" w14:textId="207F5E76" w:rsidR="001554D8" w:rsidRPr="00FF6811" w:rsidRDefault="001554D8">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Pr>
          <w:color w:val="000000"/>
          <w:shd w:val="clear" w:color="auto" w:fill="FFFFFF"/>
        </w:rPr>
        <w:t>to consider and grant exemptions for compliance with the DDA</w:t>
      </w:r>
    </w:p>
    <w:p w14:paraId="6709767E" w14:textId="681AF8EF" w:rsidR="0001317A" w:rsidRPr="00FF6811" w:rsidRDefault="00C85120">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sidRPr="00FF6811">
        <w:rPr>
          <w:color w:val="000000"/>
          <w:shd w:val="clear" w:color="auto" w:fill="FFFFFF"/>
        </w:rPr>
        <w:t xml:space="preserve">to undertake research and educational programs, and other programs, on behalf of the Commonwealth for the purpose of promoting the objects of </w:t>
      </w:r>
      <w:r w:rsidR="00DC5DA6">
        <w:rPr>
          <w:color w:val="000000"/>
          <w:shd w:val="clear" w:color="auto" w:fill="FFFFFF"/>
        </w:rPr>
        <w:t>the DDA</w:t>
      </w:r>
    </w:p>
    <w:p w14:paraId="7BABDA18" w14:textId="7D3EA94D" w:rsidR="00DC5DA6" w:rsidRDefault="00DC5DA6">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Pr>
          <w:color w:val="000000"/>
          <w:shd w:val="clear" w:color="auto" w:fill="FFFFFF"/>
        </w:rPr>
        <w:t>to examine enactments, or proposed enactments, to determine compliance with the objects of the DDA</w:t>
      </w:r>
    </w:p>
    <w:p w14:paraId="1606ECBA" w14:textId="007978D7" w:rsidR="00296C31" w:rsidRPr="00FF6811" w:rsidRDefault="00296C31">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Pr>
          <w:color w:val="000000"/>
          <w:shd w:val="clear" w:color="auto" w:fill="FFFFFF"/>
        </w:rPr>
        <w:t xml:space="preserve">to </w:t>
      </w:r>
      <w:r w:rsidRPr="00FF6811">
        <w:rPr>
          <w:color w:val="000000"/>
          <w:shd w:val="clear" w:color="auto" w:fill="FFFFFF"/>
        </w:rPr>
        <w:t xml:space="preserve">report to the Minister as to the laws that should be made by the Parliament, or action that should be taken by the Commonwealth, on matters relating to discrimination under the </w:t>
      </w:r>
      <w:r>
        <w:rPr>
          <w:color w:val="000000"/>
          <w:shd w:val="clear" w:color="auto" w:fill="FFFFFF"/>
        </w:rPr>
        <w:t>DDA</w:t>
      </w:r>
    </w:p>
    <w:p w14:paraId="5F808427" w14:textId="77777777" w:rsidR="00A555C2" w:rsidRPr="00FF6811" w:rsidRDefault="0001317A">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sidRPr="23E6191D">
        <w:rPr>
          <w:color w:val="000000" w:themeColor="text1"/>
        </w:rPr>
        <w:t>to prepare, and to publish in such manner as the Commission considers appropriate, guidelines for the avoidance of discrimination on the ground of disability</w:t>
      </w:r>
    </w:p>
    <w:p w14:paraId="1603723B" w14:textId="77777777" w:rsidR="00A555C2" w:rsidRPr="00FF6811" w:rsidRDefault="00292591">
      <w:pPr>
        <w:pStyle w:val="ListBullet"/>
        <w:numPr>
          <w:ilvl w:val="0"/>
          <w:numId w:val="24"/>
        </w:numPr>
        <w:tabs>
          <w:tab w:val="clear" w:pos="1134"/>
        </w:tabs>
        <w:spacing w:beforeLines="80" w:before="192" w:afterLines="80" w:after="192"/>
        <w:ind w:left="714" w:hanging="357"/>
        <w:rPr>
          <w:color w:val="000000"/>
          <w:shd w:val="clear" w:color="auto" w:fill="FFFFFF"/>
        </w:rPr>
      </w:pPr>
      <w:r w:rsidRPr="23E6191D">
        <w:rPr>
          <w:color w:val="000000" w:themeColor="text1"/>
        </w:rPr>
        <w:t xml:space="preserve">where the Commission considers it appropriate to do so, with the leave of the court hearing the proceedings and subject to any conditions imposed by the court, to intervene in proceedings that involve discrimination </w:t>
      </w:r>
      <w:r w:rsidR="004E5CF8" w:rsidRPr="23E6191D">
        <w:rPr>
          <w:color w:val="000000" w:themeColor="text1"/>
        </w:rPr>
        <w:t>on the ground of disability</w:t>
      </w:r>
      <w:r w:rsidR="00211E83" w:rsidRPr="23E6191D">
        <w:rPr>
          <w:color w:val="000000" w:themeColor="text1"/>
        </w:rPr>
        <w:t>.</w:t>
      </w:r>
    </w:p>
    <w:p w14:paraId="197F91F1" w14:textId="4BC7FFEE" w:rsidR="00E80B4F" w:rsidRPr="001D6D43" w:rsidRDefault="000A719C" w:rsidP="00C924AC">
      <w:pPr>
        <w:pStyle w:val="Heading3"/>
        <w:numPr>
          <w:ilvl w:val="0"/>
          <w:numId w:val="0"/>
        </w:numPr>
        <w:ind w:left="851" w:hanging="851"/>
        <w:rPr>
          <w:b/>
          <w:bCs w:val="0"/>
          <w:color w:val="2E74B5" w:themeColor="accent1" w:themeShade="BF"/>
        </w:rPr>
      </w:pPr>
      <w:r w:rsidRPr="001D6D43">
        <w:rPr>
          <w:b/>
          <w:bCs w:val="0"/>
          <w:i/>
          <w:iCs/>
          <w:noProof/>
          <w:color w:val="2E74B5" w:themeColor="accent1" w:themeShade="BF"/>
        </w:rPr>
        <mc:AlternateContent>
          <mc:Choice Requires="wps">
            <w:drawing>
              <wp:anchor distT="0" distB="0" distL="114300" distR="114300" simplePos="0" relativeHeight="251658261" behindDoc="0" locked="0" layoutInCell="1" allowOverlap="1" wp14:anchorId="444F43ED" wp14:editId="37970EE9">
                <wp:simplePos x="0" y="0"/>
                <wp:positionH relativeFrom="margin">
                  <wp:align>left</wp:align>
                </wp:positionH>
                <wp:positionV relativeFrom="paragraph">
                  <wp:posOffset>408305</wp:posOffset>
                </wp:positionV>
                <wp:extent cx="6362700" cy="15240"/>
                <wp:effectExtent l="0" t="0" r="19050" b="22860"/>
                <wp:wrapNone/>
                <wp:docPr id="11" name="Straight Connector 11"/>
                <wp:cNvGraphicFramePr/>
                <a:graphic xmlns:a="http://schemas.openxmlformats.org/drawingml/2006/main">
                  <a:graphicData uri="http://schemas.microsoft.com/office/word/2010/wordprocessingShape">
                    <wps:wsp>
                      <wps:cNvCnPr/>
                      <wps:spPr>
                        <a:xfrm flipV="1">
                          <a:off x="0" y="0"/>
                          <a:ext cx="6362700" cy="15240"/>
                        </a:xfrm>
                        <a:prstGeom prst="line">
                          <a:avLst/>
                        </a:prstGeom>
                        <a:noFill/>
                        <a:ln w="12700" cap="flat" cmpd="sng" algn="ctr">
                          <a:solidFill>
                            <a:srgbClr val="4472C4"/>
                          </a:solidFill>
                          <a:prstDash val="solid"/>
                          <a:miter lim="800000"/>
                        </a:ln>
                        <a:effectLst/>
                      </wps:spPr>
                      <wps:bodyPr/>
                    </wps:wsp>
                  </a:graphicData>
                </a:graphic>
              </wp:anchor>
            </w:drawing>
          </mc:Choice>
          <mc:Fallback>
            <w:pict>
              <v:line w14:anchorId="2E448EF9" id="Straight Connector 11" o:spid="_x0000_s1026" style="position:absolute;flip:y;z-index:251658261;visibility:visible;mso-wrap-style:square;mso-wrap-distance-left:9pt;mso-wrap-distance-top:0;mso-wrap-distance-right:9pt;mso-wrap-distance-bottom:0;mso-position-horizontal:left;mso-position-horizontal-relative:margin;mso-position-vertical:absolute;mso-position-vertical-relative:text" from="0,32.15pt" to="501pt,33.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YpDjtgEAAFQDAAAOAAAAZHJzL2Uyb0RvYy54bWysU8tu2zAQvBfIPxC8x5IV1wkEyznYSC5F&#10;G6CP+5oiJQJ8gctY9t93SatO2t6K6kCQ3OXszuxo83iyhh1lRO1dx5eLmjPphO+1Gzr+/dvT7QNn&#10;mMD1YLyTHT9L5I/bmw+bKbSy8aM3vYyMQBy2U+j4mFJoqwrFKC3gwgfpKKh8tJDoGIeqjzARujVV&#10;U9fravKxD9ELiUi3+0uQbwu+UlKkL0qhTMx0nHpLZY1lPeS12m6gHSKEUYu5DfiHLixoR0WvUHtI&#10;wF6j/gvKahE9epUWwtvKK6WFLByIzbL+g83XEYIsXEgcDFeZ8P/Bis/HnXuJJMMUsMXwEjOLk4qW&#10;KaPDD5pp4UWdslOR7XyVTZ4SE3S5vls39zWpKyi2/NisiqzVBSbDhYjpWXrL8qbjRrvMClo4fsJE&#10;pSn1V0q+dv5JG1MmYxybCHOGBzKIMpCokg19x9ENnIEZyHkixQKJ3ug+P89AGIfDzkR2BJr+anXf&#10;7FZ54FTut7Rcew84XvJK6OILqxOZ02jb8Yc6f/Nr4zK6LPaaGbypl3cH35+LqFU+0ehK0dlm2Rvv&#10;z7R//zNsfwIAAP//AwBQSwMEFAAGAAgAAAAhAA00GFrZAAAABwEAAA8AAABkcnMvZG93bnJldi54&#10;bWxMj8FuwjAQRO+V+g/WVuqt2A1VqNI4CCHgXGg/wMRLkhKvI9uB9O9ZTu1xZlYzb8vl5HpxwRA7&#10;TxpeZwoEUu1tR42G76/tyzuImAxZ03tCDb8YYVk9PpSmsP5Ke7wcUiO4hGJhNLQpDYWUsW7RmTjz&#10;AxJnJx+cSSxDI20wVy53vcyUyqUzHfFCawZct1ifD6PT8JN28dTU4XO9XWTe7sfzZmWV1s9P0+oD&#10;RMIp/R3DHZ/RoWKmox/JRtFr4EeShvxtDuKeKpWxc2QnX4CsSvmfv7oBAAD//wMAUEsBAi0AFAAG&#10;AAgAAAAhALaDOJL+AAAA4QEAABMAAAAAAAAAAAAAAAAAAAAAAFtDb250ZW50X1R5cGVzXS54bWxQ&#10;SwECLQAUAAYACAAAACEAOP0h/9YAAACUAQAACwAAAAAAAAAAAAAAAAAvAQAAX3JlbHMvLnJlbHNQ&#10;SwECLQAUAAYACAAAACEAmWKQ47YBAABUAwAADgAAAAAAAAAAAAAAAAAuAgAAZHJzL2Uyb0RvYy54&#10;bWxQSwECLQAUAAYACAAAACEADTQYWtkAAAAHAQAADwAAAAAAAAAAAAAAAAAQBAAAZHJzL2Rvd25y&#10;ZXYueG1sUEsFBgAAAAAEAAQA8wAAABYFAAAAAA==&#10;" strokecolor="#4472c4" strokeweight="1pt">
                <v:stroke joinstyle="miter"/>
                <w10:wrap anchorx="margin"/>
              </v:line>
            </w:pict>
          </mc:Fallback>
        </mc:AlternateContent>
      </w:r>
      <w:r w:rsidR="00E80B4F" w:rsidRPr="001D6D43">
        <w:rPr>
          <w:b/>
          <w:bCs w:val="0"/>
          <w:i/>
          <w:iCs/>
          <w:color w:val="2E74B5" w:themeColor="accent1" w:themeShade="BF"/>
        </w:rPr>
        <w:t>Age Discrimination Act 2004</w:t>
      </w:r>
      <w:r w:rsidR="00E80B4F" w:rsidRPr="001D6D43">
        <w:rPr>
          <w:b/>
          <w:bCs w:val="0"/>
          <w:color w:val="2E74B5" w:themeColor="accent1" w:themeShade="BF"/>
        </w:rPr>
        <w:t xml:space="preserve"> (Cth)</w:t>
      </w:r>
      <w:r w:rsidR="004E5CF8">
        <w:rPr>
          <w:b/>
          <w:bCs w:val="0"/>
          <w:color w:val="2E74B5" w:themeColor="accent1" w:themeShade="BF"/>
        </w:rPr>
        <w:t xml:space="preserve"> (ADA)</w:t>
      </w:r>
    </w:p>
    <w:p w14:paraId="4E0E952E" w14:textId="00655DB1" w:rsidR="00E80B4F" w:rsidRDefault="004E5CF8" w:rsidP="00E80B4F">
      <w:r>
        <w:t>The</w:t>
      </w:r>
      <w:r w:rsidR="00E80B4F">
        <w:t xml:space="preserve"> main aims </w:t>
      </w:r>
      <w:r>
        <w:t xml:space="preserve">of the ADA </w:t>
      </w:r>
      <w:r w:rsidR="00E80B4F">
        <w:t>are to:</w:t>
      </w:r>
    </w:p>
    <w:p w14:paraId="207DDC41" w14:textId="77777777" w:rsidR="00E80B4F" w:rsidRDefault="00E80B4F" w:rsidP="00A133BC">
      <w:pPr>
        <w:pStyle w:val="ListBullet"/>
        <w:numPr>
          <w:ilvl w:val="0"/>
          <w:numId w:val="71"/>
        </w:numPr>
        <w:tabs>
          <w:tab w:val="clear" w:pos="1134"/>
        </w:tabs>
        <w:spacing w:before="80" w:after="80"/>
        <w:contextualSpacing w:val="0"/>
      </w:pPr>
      <w:r>
        <w:t>promote equality before the law for all persons regardless of their age</w:t>
      </w:r>
    </w:p>
    <w:p w14:paraId="069EC5F2" w14:textId="77777777" w:rsidR="00E80B4F" w:rsidRDefault="00E80B4F" w:rsidP="00A133BC">
      <w:pPr>
        <w:pStyle w:val="ListBullet"/>
        <w:numPr>
          <w:ilvl w:val="0"/>
          <w:numId w:val="71"/>
        </w:numPr>
        <w:tabs>
          <w:tab w:val="clear" w:pos="1134"/>
        </w:tabs>
        <w:spacing w:beforeLines="80" w:before="192" w:afterLines="80" w:after="192"/>
        <w:ind w:left="714" w:hanging="357"/>
        <w:contextualSpacing w:val="0"/>
      </w:pPr>
      <w:r w:rsidRPr="00B21B75">
        <w:t>eliminate</w:t>
      </w:r>
      <w:r>
        <w:t xml:space="preserve"> discrimination against persons on the ground of age in many areas of public life, such as employment, education and the provision of goods, services, or facilities</w:t>
      </w:r>
    </w:p>
    <w:p w14:paraId="3FB9126E" w14:textId="6B8273BB" w:rsidR="00751AC1" w:rsidRPr="00FF6811" w:rsidRDefault="00E80B4F" w:rsidP="00A133BC">
      <w:pPr>
        <w:pStyle w:val="ListBullet"/>
        <w:numPr>
          <w:ilvl w:val="0"/>
          <w:numId w:val="71"/>
        </w:numPr>
        <w:tabs>
          <w:tab w:val="clear" w:pos="1134"/>
        </w:tabs>
        <w:spacing w:beforeLines="80" w:before="192" w:afterLines="80" w:after="192"/>
        <w:ind w:left="714" w:hanging="357"/>
        <w:contextualSpacing w:val="0"/>
      </w:pPr>
      <w:r>
        <w:t>change negative stereotypes about people based on their age (young or old</w:t>
      </w:r>
      <w:r w:rsidRPr="00FF6811">
        <w:t>).</w:t>
      </w:r>
    </w:p>
    <w:p w14:paraId="6621E321" w14:textId="2877F615" w:rsidR="00751AC1" w:rsidRPr="002C5ECC" w:rsidRDefault="00FE643C" w:rsidP="00594457">
      <w:pPr>
        <w:pStyle w:val="ListBullet"/>
        <w:numPr>
          <w:ilvl w:val="0"/>
          <w:numId w:val="0"/>
        </w:numPr>
        <w:tabs>
          <w:tab w:val="clear" w:pos="1134"/>
        </w:tabs>
        <w:spacing w:before="240" w:after="240"/>
        <w:contextualSpacing w:val="0"/>
      </w:pPr>
      <w:r w:rsidRPr="002C5ECC">
        <w:t>Commission functions</w:t>
      </w:r>
      <w:r>
        <w:t xml:space="preserve"> </w:t>
      </w:r>
      <w:r w:rsidR="004E5CF8">
        <w:t>under the ADA</w:t>
      </w:r>
      <w:r w:rsidRPr="002C5ECC">
        <w:t xml:space="preserve"> include:</w:t>
      </w:r>
    </w:p>
    <w:p w14:paraId="6D108C6B" w14:textId="30D037D3" w:rsidR="00C11A24" w:rsidRPr="002C5ECC" w:rsidRDefault="007D2857">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sidRPr="002C5ECC">
        <w:rPr>
          <w:color w:val="000000"/>
          <w:shd w:val="clear" w:color="auto" w:fill="FFFFFF"/>
        </w:rPr>
        <w:t>to promot</w:t>
      </w:r>
      <w:r w:rsidR="00EA5CA0" w:rsidRPr="002C5ECC">
        <w:rPr>
          <w:color w:val="000000"/>
          <w:shd w:val="clear" w:color="auto" w:fill="FFFFFF"/>
        </w:rPr>
        <w:t>e</w:t>
      </w:r>
      <w:r w:rsidRPr="002C5ECC">
        <w:rPr>
          <w:color w:val="000000"/>
          <w:shd w:val="clear" w:color="auto" w:fill="FFFFFF"/>
        </w:rPr>
        <w:t xml:space="preserve"> </w:t>
      </w:r>
      <w:r w:rsidR="00A75A2D" w:rsidRPr="002C5ECC">
        <w:rPr>
          <w:color w:val="000000"/>
          <w:shd w:val="clear" w:color="auto" w:fill="FFFFFF"/>
        </w:rPr>
        <w:t>understanding and</w:t>
      </w:r>
      <w:r w:rsidRPr="002C5ECC">
        <w:rPr>
          <w:color w:val="000000"/>
          <w:shd w:val="clear" w:color="auto" w:fill="FFFFFF"/>
        </w:rPr>
        <w:t xml:space="preserve"> acceptance of</w:t>
      </w:r>
      <w:r w:rsidR="00A75A2D" w:rsidRPr="002C5ECC">
        <w:rPr>
          <w:color w:val="000000"/>
          <w:shd w:val="clear" w:color="auto" w:fill="FFFFFF"/>
        </w:rPr>
        <w:t>,</w:t>
      </w:r>
      <w:r w:rsidRPr="002C5ECC">
        <w:rPr>
          <w:color w:val="000000"/>
          <w:shd w:val="clear" w:color="auto" w:fill="FFFFFF"/>
        </w:rPr>
        <w:t xml:space="preserve"> and compliance with</w:t>
      </w:r>
      <w:r w:rsidR="00A75A2D" w:rsidRPr="002C5ECC">
        <w:rPr>
          <w:color w:val="000000"/>
          <w:shd w:val="clear" w:color="auto" w:fill="FFFFFF"/>
        </w:rPr>
        <w:t>,</w:t>
      </w:r>
      <w:r w:rsidRPr="002C5ECC">
        <w:rPr>
          <w:color w:val="000000"/>
          <w:shd w:val="clear" w:color="auto" w:fill="FFFFFF"/>
        </w:rPr>
        <w:t xml:space="preserve"> the </w:t>
      </w:r>
      <w:r w:rsidR="00A75A2D" w:rsidRPr="002C5ECC">
        <w:rPr>
          <w:color w:val="000000"/>
          <w:shd w:val="clear" w:color="auto" w:fill="FFFFFF"/>
        </w:rPr>
        <w:t>ADA</w:t>
      </w:r>
    </w:p>
    <w:p w14:paraId="758C4C57" w14:textId="48ECCD1C" w:rsidR="007D2857" w:rsidRDefault="0031311C">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sidRPr="00FF6811">
        <w:rPr>
          <w:color w:val="000000"/>
          <w:shd w:val="clear" w:color="auto" w:fill="FFFFFF"/>
        </w:rPr>
        <w:t xml:space="preserve">to undertake research and educational programs, and other programs, on behalf of the Commonwealth for the purpose of promoting the objects of </w:t>
      </w:r>
      <w:r w:rsidR="00A75A2D">
        <w:rPr>
          <w:color w:val="000000"/>
          <w:shd w:val="clear" w:color="auto" w:fill="FFFFFF"/>
        </w:rPr>
        <w:t>the ADA</w:t>
      </w:r>
    </w:p>
    <w:p w14:paraId="737C8083" w14:textId="77777777" w:rsidR="00A75A2D" w:rsidRPr="00FF6811" w:rsidRDefault="00A75A2D">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Pr>
          <w:color w:val="000000"/>
          <w:shd w:val="clear" w:color="auto" w:fill="FFFFFF"/>
        </w:rPr>
        <w:t>to consider and grant exemptions for compliance with the ADA</w:t>
      </w:r>
    </w:p>
    <w:p w14:paraId="457812D5" w14:textId="42B4AEF2" w:rsidR="00A75A2D" w:rsidRDefault="00A75A2D">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Pr>
          <w:color w:val="000000"/>
          <w:shd w:val="clear" w:color="auto" w:fill="FFFFFF"/>
        </w:rPr>
        <w:t>to examine enactments, or proposed enactments, to determine compliance with the objects of the ADA</w:t>
      </w:r>
    </w:p>
    <w:p w14:paraId="78D9EEB5" w14:textId="71E1363A" w:rsidR="0031311C" w:rsidRPr="002C5ECC" w:rsidRDefault="0031311C">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sidRPr="00FF6811">
        <w:rPr>
          <w:color w:val="000000"/>
          <w:shd w:val="clear" w:color="auto" w:fill="FFFFFF"/>
        </w:rPr>
        <w:t>to report to the Minister as to the laws that should be made by the Parliament, or action that should be taken by the Commonwealth, on matters relating to discrimination on the ground of age</w:t>
      </w:r>
    </w:p>
    <w:p w14:paraId="4F2EFC2D" w14:textId="2B6CBBB9" w:rsidR="00AB3339" w:rsidRPr="002C5ECC" w:rsidRDefault="00AB3339">
      <w:pPr>
        <w:pStyle w:val="ListBullet"/>
        <w:numPr>
          <w:ilvl w:val="0"/>
          <w:numId w:val="24"/>
        </w:numPr>
        <w:tabs>
          <w:tab w:val="clear" w:pos="1134"/>
        </w:tabs>
        <w:spacing w:beforeLines="80" w:before="192" w:afterLines="80" w:after="192"/>
        <w:ind w:left="714" w:hanging="357"/>
        <w:contextualSpacing w:val="0"/>
        <w:rPr>
          <w:color w:val="000000"/>
          <w:shd w:val="clear" w:color="auto" w:fill="FFFFFF"/>
        </w:rPr>
      </w:pPr>
      <w:r w:rsidRPr="00FF6811">
        <w:rPr>
          <w:color w:val="000000"/>
          <w:shd w:val="clear" w:color="auto" w:fill="FFFFFF"/>
        </w:rPr>
        <w:t>to prepare, and to publish in the manner the Commission considers appropriate, guidelines for avoiding discrimination on the ground of age</w:t>
      </w:r>
    </w:p>
    <w:p w14:paraId="73F242BB" w14:textId="2E10C4E5" w:rsidR="00AB3339" w:rsidRDefault="00AB3339" w:rsidP="334F7AEB">
      <w:pPr>
        <w:pStyle w:val="ListBullet"/>
        <w:numPr>
          <w:ilvl w:val="0"/>
          <w:numId w:val="24"/>
        </w:numPr>
        <w:tabs>
          <w:tab w:val="clear" w:pos="1134"/>
        </w:tabs>
        <w:spacing w:beforeLines="80" w:before="192" w:afterLines="80" w:after="192"/>
        <w:ind w:left="714" w:hanging="357"/>
        <w:rPr>
          <w:color w:val="000000"/>
          <w:shd w:val="clear" w:color="auto" w:fill="FFFFFF"/>
        </w:rPr>
      </w:pPr>
      <w:r w:rsidRPr="00FF6811">
        <w:rPr>
          <w:color w:val="000000"/>
          <w:shd w:val="clear" w:color="auto" w:fill="FFFFFF"/>
        </w:rPr>
        <w:t>where the Commission thinks it appropriate to do so, with the leave of the court hearing the proceedings and subject to any conditions imposed by the court, to intervene in proceedings that involve issues of discrimination on the ground of age</w:t>
      </w:r>
      <w:r w:rsidR="004D1198">
        <w:rPr>
          <w:color w:val="000000"/>
          <w:shd w:val="clear" w:color="auto" w:fill="FFFFFF"/>
        </w:rPr>
        <w:t>.</w:t>
      </w:r>
    </w:p>
    <w:p w14:paraId="1356B7F4" w14:textId="4594227F" w:rsidR="009F412E" w:rsidRPr="00417E5D" w:rsidRDefault="00FD5F1E" w:rsidP="00F7470E">
      <w:pPr>
        <w:rPr>
          <w:b/>
          <w:bCs/>
          <w:color w:val="2E74B5" w:themeColor="accent1" w:themeShade="BF"/>
          <w:sz w:val="36"/>
          <w:szCs w:val="36"/>
        </w:rPr>
      </w:pPr>
      <w:r w:rsidRPr="00417E5D">
        <w:rPr>
          <w:b/>
          <w:bCs/>
          <w:color w:val="0070C0"/>
          <w:sz w:val="36"/>
          <w:szCs w:val="36"/>
          <w:shd w:val="clear" w:color="auto" w:fill="FFFFFF"/>
        </w:rPr>
        <w:t>3.2</w:t>
      </w:r>
      <w:r w:rsidRPr="00417E5D">
        <w:rPr>
          <w:color w:val="0070C0"/>
          <w:sz w:val="36"/>
          <w:szCs w:val="36"/>
          <w:shd w:val="clear" w:color="auto" w:fill="FFFFFF"/>
        </w:rPr>
        <w:t xml:space="preserve"> </w:t>
      </w:r>
      <w:r w:rsidR="00E71183" w:rsidRPr="00417E5D">
        <w:rPr>
          <w:b/>
          <w:bCs/>
          <w:color w:val="2E74B5" w:themeColor="accent1" w:themeShade="BF"/>
          <w:sz w:val="36"/>
          <w:szCs w:val="36"/>
        </w:rPr>
        <w:t>The Commission</w:t>
      </w:r>
    </w:p>
    <w:p w14:paraId="6D684962" w14:textId="17715047" w:rsidR="00E71183" w:rsidRDefault="00E71183" w:rsidP="00F7470E">
      <w:r w:rsidRPr="00E71183">
        <w:t xml:space="preserve">We exercise our </w:t>
      </w:r>
      <w:r>
        <w:t xml:space="preserve">functions under this federal legislation by: </w:t>
      </w:r>
    </w:p>
    <w:p w14:paraId="1B1D4F2C" w14:textId="7172DB00" w:rsidR="00CE2CD2" w:rsidRDefault="008D3EAC">
      <w:pPr>
        <w:pStyle w:val="paragraph"/>
        <w:numPr>
          <w:ilvl w:val="0"/>
          <w:numId w:val="17"/>
        </w:numPr>
        <w:spacing w:before="80" w:beforeAutospacing="0" w:after="80" w:afterAutospacing="0"/>
        <w:ind w:left="714" w:hanging="357"/>
        <w:textAlignment w:val="baseline"/>
        <w:rPr>
          <w:rFonts w:ascii="Open Sans" w:hAnsi="Open Sans" w:cs="Open Sans"/>
          <w:lang w:val="en-US"/>
        </w:rPr>
      </w:pPr>
      <w:r>
        <w:rPr>
          <w:rStyle w:val="normaltextrun"/>
          <w:rFonts w:ascii="Open Sans" w:hAnsi="Open Sans" w:cs="Open Sans"/>
          <w:color w:val="000000"/>
          <w:position w:val="1"/>
          <w:lang w:val="en-US"/>
        </w:rPr>
        <w:t>p</w:t>
      </w:r>
      <w:r w:rsidRPr="00CE2CD2">
        <w:rPr>
          <w:rStyle w:val="normaltextrun"/>
          <w:rFonts w:ascii="Open Sans" w:hAnsi="Open Sans" w:cs="Open Sans"/>
          <w:color w:val="000000"/>
          <w:position w:val="1"/>
          <w:lang w:val="en-US"/>
        </w:rPr>
        <w:t>romoting</w:t>
      </w:r>
      <w:r w:rsidR="00EF1FFB" w:rsidRPr="00CE2CD2">
        <w:rPr>
          <w:rStyle w:val="normaltextrun"/>
          <w:rFonts w:ascii="Open Sans" w:hAnsi="Open Sans" w:cs="Open Sans"/>
          <w:color w:val="000000"/>
          <w:position w:val="1"/>
          <w:lang w:val="en-US"/>
        </w:rPr>
        <w:t xml:space="preserve"> understanding, </w:t>
      </w:r>
      <w:r w:rsidR="006778EA" w:rsidRPr="00CE2CD2">
        <w:rPr>
          <w:rStyle w:val="normaltextrun"/>
          <w:rFonts w:ascii="Open Sans" w:hAnsi="Open Sans" w:cs="Open Sans"/>
          <w:color w:val="000000"/>
          <w:position w:val="1"/>
          <w:lang w:val="en-US"/>
        </w:rPr>
        <w:t>acceptance,</w:t>
      </w:r>
      <w:r w:rsidR="00EF1FFB" w:rsidRPr="00CE2CD2">
        <w:rPr>
          <w:rStyle w:val="normaltextrun"/>
          <w:rFonts w:ascii="Open Sans" w:hAnsi="Open Sans" w:cs="Open Sans"/>
          <w:color w:val="000000"/>
          <w:position w:val="1"/>
          <w:lang w:val="en-US"/>
        </w:rPr>
        <w:t xml:space="preserve"> and public discussion of human rights in Australia (including through </w:t>
      </w:r>
      <w:r>
        <w:rPr>
          <w:rStyle w:val="normaltextrun"/>
          <w:rFonts w:ascii="Open Sans" w:hAnsi="Open Sans" w:cs="Open Sans"/>
          <w:color w:val="000000"/>
          <w:position w:val="1"/>
          <w:lang w:val="en-US"/>
        </w:rPr>
        <w:t xml:space="preserve">each </w:t>
      </w:r>
      <w:r w:rsidR="00EF1FFB" w:rsidRPr="00CE2CD2">
        <w:rPr>
          <w:rStyle w:val="normaltextrun"/>
          <w:rFonts w:ascii="Open Sans" w:hAnsi="Open Sans" w:cs="Open Sans"/>
          <w:color w:val="000000"/>
          <w:position w:val="1"/>
          <w:lang w:val="en-US"/>
        </w:rPr>
        <w:t>specialist Commissioners) </w:t>
      </w:r>
      <w:r w:rsidR="00EF1FFB" w:rsidRPr="00CE2CD2">
        <w:rPr>
          <w:rStyle w:val="eop"/>
          <w:rFonts w:ascii="Open Sans" w:eastAsia="MS Mincho" w:hAnsi="Open Sans" w:cs="Open Sans"/>
          <w:lang w:val="en-US"/>
        </w:rPr>
        <w:t>​</w:t>
      </w:r>
    </w:p>
    <w:p w14:paraId="0E327405" w14:textId="2C19D2B9" w:rsidR="00CE2CD2" w:rsidRDefault="008D3EAC">
      <w:pPr>
        <w:pStyle w:val="paragraph"/>
        <w:numPr>
          <w:ilvl w:val="0"/>
          <w:numId w:val="17"/>
        </w:numPr>
        <w:spacing w:before="80" w:beforeAutospacing="0" w:after="80" w:afterAutospacing="0"/>
        <w:ind w:left="714" w:hanging="357"/>
        <w:textAlignment w:val="baseline"/>
        <w:rPr>
          <w:rFonts w:ascii="Open Sans" w:hAnsi="Open Sans" w:cs="Open Sans"/>
          <w:lang w:val="en-US"/>
        </w:rPr>
      </w:pPr>
      <w:r>
        <w:rPr>
          <w:rStyle w:val="normaltextrun"/>
          <w:rFonts w:ascii="Open Sans" w:hAnsi="Open Sans" w:cs="Open Sans"/>
          <w:color w:val="000000"/>
          <w:position w:val="1"/>
          <w:lang w:val="en-US"/>
        </w:rPr>
        <w:t>i</w:t>
      </w:r>
      <w:r w:rsidR="00EF1FFB" w:rsidRPr="00CE2CD2">
        <w:rPr>
          <w:rStyle w:val="normaltextrun"/>
          <w:rFonts w:ascii="Open Sans" w:hAnsi="Open Sans" w:cs="Open Sans"/>
          <w:color w:val="000000"/>
          <w:position w:val="1"/>
          <w:lang w:val="en-US"/>
        </w:rPr>
        <w:t>mproving access to justice for all by investigatin</w:t>
      </w:r>
      <w:r>
        <w:rPr>
          <w:rStyle w:val="normaltextrun"/>
          <w:rFonts w:ascii="Open Sans" w:hAnsi="Open Sans" w:cs="Open Sans"/>
          <w:color w:val="000000"/>
          <w:position w:val="1"/>
          <w:lang w:val="en-US"/>
        </w:rPr>
        <w:t>g</w:t>
      </w:r>
      <w:r w:rsidR="00EF1FFB" w:rsidRPr="00CE2CD2">
        <w:rPr>
          <w:rStyle w:val="normaltextrun"/>
          <w:rFonts w:ascii="Open Sans" w:hAnsi="Open Sans" w:cs="Open Sans"/>
          <w:color w:val="000000"/>
          <w:position w:val="1"/>
          <w:lang w:val="en-US"/>
        </w:rPr>
        <w:t xml:space="preserve"> and conciliat</w:t>
      </w:r>
      <w:r w:rsidR="00EB041C">
        <w:rPr>
          <w:rStyle w:val="normaltextrun"/>
          <w:rFonts w:ascii="Open Sans" w:hAnsi="Open Sans" w:cs="Open Sans"/>
          <w:color w:val="000000"/>
          <w:position w:val="1"/>
          <w:lang w:val="en-US"/>
        </w:rPr>
        <w:t>ing</w:t>
      </w:r>
      <w:r w:rsidR="00EF1FFB" w:rsidRPr="00CE2CD2">
        <w:rPr>
          <w:rStyle w:val="normaltextrun"/>
          <w:rFonts w:ascii="Open Sans" w:hAnsi="Open Sans" w:cs="Open Sans"/>
          <w:color w:val="000000"/>
          <w:position w:val="1"/>
          <w:lang w:val="en-US"/>
        </w:rPr>
        <w:t xml:space="preserve"> complaints of unlawful discrimination, breaches of human rights</w:t>
      </w:r>
      <w:r w:rsidR="00EB041C">
        <w:rPr>
          <w:rStyle w:val="normaltextrun"/>
          <w:rFonts w:ascii="Open Sans" w:hAnsi="Open Sans" w:cs="Open Sans"/>
          <w:color w:val="000000"/>
          <w:position w:val="1"/>
          <w:lang w:val="en-US"/>
        </w:rPr>
        <w:t>,</w:t>
      </w:r>
      <w:r w:rsidR="00EF1FFB" w:rsidRPr="00CE2CD2">
        <w:rPr>
          <w:rStyle w:val="normaltextrun"/>
          <w:rFonts w:ascii="Open Sans" w:hAnsi="Open Sans" w:cs="Open Sans"/>
          <w:color w:val="000000"/>
          <w:position w:val="1"/>
          <w:lang w:val="en-US"/>
        </w:rPr>
        <w:t xml:space="preserve"> or discrimination in employment</w:t>
      </w:r>
      <w:r w:rsidR="00EF1FFB" w:rsidRPr="00CE2CD2">
        <w:rPr>
          <w:rStyle w:val="eop"/>
          <w:rFonts w:ascii="Open Sans" w:eastAsia="MS Mincho" w:hAnsi="Open Sans" w:cs="Open Sans"/>
          <w:lang w:val="en-US"/>
        </w:rPr>
        <w:t>​</w:t>
      </w:r>
    </w:p>
    <w:p w14:paraId="132A0091" w14:textId="50F59769" w:rsidR="00CE2CD2" w:rsidRDefault="008D3EAC">
      <w:pPr>
        <w:pStyle w:val="paragraph"/>
        <w:numPr>
          <w:ilvl w:val="0"/>
          <w:numId w:val="17"/>
        </w:numPr>
        <w:spacing w:before="80" w:beforeAutospacing="0" w:after="80" w:afterAutospacing="0"/>
        <w:ind w:left="714" w:hanging="357"/>
        <w:textAlignment w:val="baseline"/>
        <w:rPr>
          <w:rFonts w:ascii="Open Sans" w:hAnsi="Open Sans" w:cs="Open Sans"/>
          <w:lang w:val="en-US"/>
        </w:rPr>
      </w:pPr>
      <w:r>
        <w:rPr>
          <w:rStyle w:val="normaltextrun"/>
          <w:rFonts w:ascii="Open Sans" w:hAnsi="Open Sans" w:cs="Open Sans"/>
          <w:color w:val="000000"/>
          <w:position w:val="1"/>
          <w:lang w:val="en-US"/>
        </w:rPr>
        <w:t>p</w:t>
      </w:r>
      <w:r w:rsidR="00EF1FFB" w:rsidRPr="00CE2CD2">
        <w:rPr>
          <w:rStyle w:val="normaltextrun"/>
          <w:rFonts w:ascii="Open Sans" w:hAnsi="Open Sans" w:cs="Open Sans"/>
          <w:color w:val="000000"/>
          <w:position w:val="1"/>
          <w:lang w:val="en-US"/>
        </w:rPr>
        <w:t>romoting strengthening of, and compliance with, human rights and federal discrimination law (including through the preparation of guidelines, developing and monitoring disability standards, our intervention function and considering applications for exemptions under relevant discrimination laws)  </w:t>
      </w:r>
      <w:r w:rsidR="00EF1FFB" w:rsidRPr="00CE2CD2">
        <w:rPr>
          <w:rStyle w:val="eop"/>
          <w:rFonts w:ascii="Open Sans" w:eastAsia="MS Mincho" w:hAnsi="Open Sans" w:cs="Open Sans"/>
          <w:lang w:val="en-US"/>
        </w:rPr>
        <w:t>​</w:t>
      </w:r>
    </w:p>
    <w:p w14:paraId="4412689B" w14:textId="247CD42F" w:rsidR="00CE2CD2" w:rsidRDefault="008D3EAC">
      <w:pPr>
        <w:pStyle w:val="paragraph"/>
        <w:numPr>
          <w:ilvl w:val="0"/>
          <w:numId w:val="17"/>
        </w:numPr>
        <w:spacing w:before="80" w:beforeAutospacing="0" w:after="80" w:afterAutospacing="0"/>
        <w:ind w:left="714" w:hanging="357"/>
        <w:textAlignment w:val="baseline"/>
        <w:rPr>
          <w:rFonts w:ascii="Open Sans" w:hAnsi="Open Sans" w:cs="Open Sans"/>
          <w:lang w:val="en-US"/>
        </w:rPr>
      </w:pPr>
      <w:r>
        <w:rPr>
          <w:rStyle w:val="normaltextrun"/>
          <w:rFonts w:ascii="Open Sans" w:hAnsi="Open Sans" w:cs="Open Sans"/>
          <w:color w:val="000000"/>
          <w:position w:val="1"/>
          <w:lang w:val="en-US"/>
        </w:rPr>
        <w:t>u</w:t>
      </w:r>
      <w:r w:rsidR="00EF1FFB" w:rsidRPr="00CE2CD2">
        <w:rPr>
          <w:rStyle w:val="normaltextrun"/>
          <w:rFonts w:ascii="Open Sans" w:hAnsi="Open Sans" w:cs="Open Sans"/>
          <w:color w:val="000000"/>
          <w:position w:val="1"/>
          <w:lang w:val="en-US"/>
        </w:rPr>
        <w:t>ndertaking research, educational and other programs for promoting human rights, including by reporting to Parliament on the status of enjoyment of human rights by children and Aboriginal and Torres Strait Islander peoples </w:t>
      </w:r>
      <w:r w:rsidR="00EF1FFB" w:rsidRPr="00CE2CD2">
        <w:rPr>
          <w:rStyle w:val="eop"/>
          <w:rFonts w:ascii="Open Sans" w:eastAsia="MS Mincho" w:hAnsi="Open Sans" w:cs="Open Sans"/>
          <w:lang w:val="en-US"/>
        </w:rPr>
        <w:t>​</w:t>
      </w:r>
    </w:p>
    <w:p w14:paraId="2CFB6793" w14:textId="4D2DBFED" w:rsidR="00CE2CD2" w:rsidRDefault="008D3EAC">
      <w:pPr>
        <w:pStyle w:val="paragraph"/>
        <w:numPr>
          <w:ilvl w:val="0"/>
          <w:numId w:val="17"/>
        </w:numPr>
        <w:spacing w:before="80" w:beforeAutospacing="0" w:after="80" w:afterAutospacing="0"/>
        <w:ind w:left="714" w:hanging="357"/>
        <w:textAlignment w:val="baseline"/>
        <w:rPr>
          <w:rFonts w:ascii="Open Sans" w:hAnsi="Open Sans" w:cs="Open Sans"/>
          <w:lang w:val="en-US"/>
        </w:rPr>
      </w:pPr>
      <w:r>
        <w:rPr>
          <w:rStyle w:val="normaltextrun"/>
          <w:rFonts w:ascii="Open Sans" w:hAnsi="Open Sans" w:cs="Open Sans"/>
          <w:color w:val="000000"/>
          <w:position w:val="1"/>
          <w:lang w:val="en-US"/>
        </w:rPr>
        <w:t>c</w:t>
      </w:r>
      <w:r w:rsidR="00EF1FFB" w:rsidRPr="00CE2CD2">
        <w:rPr>
          <w:rStyle w:val="normaltextrun"/>
          <w:rFonts w:ascii="Open Sans" w:hAnsi="Open Sans" w:cs="Open Sans"/>
          <w:color w:val="000000"/>
          <w:position w:val="1"/>
          <w:lang w:val="en-US"/>
        </w:rPr>
        <w:t>onducting inquiries into acts or practices that may be contrary to human rights, report on laws that Parliament should make, or actions that the Commonwealth should take, to meet Australia’s international human rights obligations</w:t>
      </w:r>
      <w:r w:rsidR="00EF1FFB" w:rsidRPr="00CE2CD2">
        <w:rPr>
          <w:rStyle w:val="eop"/>
          <w:rFonts w:ascii="Open Sans" w:eastAsia="MS Mincho" w:hAnsi="Open Sans" w:cs="Open Sans"/>
          <w:lang w:val="en-US"/>
        </w:rPr>
        <w:t>​</w:t>
      </w:r>
    </w:p>
    <w:p w14:paraId="3EE9F8D8" w14:textId="19EB5CFA" w:rsidR="00EF1FFB" w:rsidRPr="00337D65" w:rsidRDefault="008D3EAC">
      <w:pPr>
        <w:pStyle w:val="paragraph"/>
        <w:numPr>
          <w:ilvl w:val="0"/>
          <w:numId w:val="17"/>
        </w:numPr>
        <w:spacing w:before="80" w:beforeAutospacing="0" w:after="80" w:afterAutospacing="0"/>
        <w:ind w:left="714" w:hanging="357"/>
        <w:textAlignment w:val="baseline"/>
        <w:rPr>
          <w:rStyle w:val="normaltextrun"/>
          <w:rFonts w:ascii="Open Sans" w:hAnsi="Open Sans" w:cs="Open Sans"/>
          <w:lang w:val="en-US"/>
        </w:rPr>
      </w:pPr>
      <w:r>
        <w:rPr>
          <w:rStyle w:val="normaltextrun"/>
          <w:rFonts w:ascii="Open Sans" w:hAnsi="Open Sans" w:cs="Open Sans"/>
          <w:color w:val="000000"/>
          <w:position w:val="1"/>
          <w:lang w:val="en-US"/>
        </w:rPr>
        <w:t>e</w:t>
      </w:r>
      <w:r w:rsidR="00EF1FFB" w:rsidRPr="00CE2CD2">
        <w:rPr>
          <w:rStyle w:val="normaltextrun"/>
          <w:rFonts w:ascii="Open Sans" w:hAnsi="Open Sans" w:cs="Open Sans"/>
          <w:color w:val="000000"/>
          <w:position w:val="1"/>
          <w:lang w:val="en-US"/>
        </w:rPr>
        <w:t>xamining laws and proposed laws for consistency with human rights. </w:t>
      </w:r>
    </w:p>
    <w:p w14:paraId="5D9472B6" w14:textId="110B9268" w:rsidR="00CC6FA9" w:rsidRDefault="00CC6FA9" w:rsidP="00CC6FA9">
      <w:r>
        <w:t xml:space="preserve">The </w:t>
      </w:r>
      <w:r w:rsidR="0045242D">
        <w:t xml:space="preserve">Commission has additional functions </w:t>
      </w:r>
      <w:r w:rsidR="00F42CC9">
        <w:t>arising from the Acts mentioned below, which also</w:t>
      </w:r>
      <w:r>
        <w:t xml:space="preserve"> </w:t>
      </w:r>
      <w:r w:rsidR="007A736C">
        <w:t>place additional responsibilities on each the</w:t>
      </w:r>
      <w:r>
        <w:t xml:space="preserve"> President, the Aboriginal and Torres Strait Islander Social Justice Commissioner, the National Children’s </w:t>
      </w:r>
      <w:r w:rsidR="00E63664">
        <w:t>Commissioner,</w:t>
      </w:r>
      <w:r>
        <w:t xml:space="preserve"> and the Sex Discrimination Commissioner.</w:t>
      </w:r>
    </w:p>
    <w:p w14:paraId="23018803" w14:textId="77777777" w:rsidR="00CC6FA9" w:rsidRPr="008D5E63" w:rsidRDefault="00CC6FA9" w:rsidP="00A133BC">
      <w:pPr>
        <w:pStyle w:val="Heading3"/>
      </w:pPr>
      <w:bookmarkStart w:id="7" w:name="mdheading-422"/>
      <w:r>
        <w:t xml:space="preserve">President and Accountable </w:t>
      </w:r>
      <w:r w:rsidRPr="008D5E63">
        <w:t>Authority</w:t>
      </w:r>
      <w:bookmarkEnd w:id="7"/>
    </w:p>
    <w:p w14:paraId="0CCB910B" w14:textId="249E36E4" w:rsidR="00CC6FA9" w:rsidRDefault="00CC6FA9" w:rsidP="00CC6FA9">
      <w:r>
        <w:t xml:space="preserve">The President is the </w:t>
      </w:r>
      <w:r w:rsidR="00BC7DCD">
        <w:t xml:space="preserve">Commission’s sole </w:t>
      </w:r>
      <w:r>
        <w:t xml:space="preserve">Accountable Authority </w:t>
      </w:r>
      <w:r w:rsidR="00BC7DCD">
        <w:t>under the</w:t>
      </w:r>
      <w:r w:rsidR="00BC7DCD" w:rsidRPr="00BC7DCD">
        <w:rPr>
          <w:i/>
        </w:rPr>
        <w:t xml:space="preserve"> </w:t>
      </w:r>
      <w:r w:rsidR="00BC7DCD">
        <w:rPr>
          <w:i/>
        </w:rPr>
        <w:t>Public Governance, Performance and Accountability Rule 2014</w:t>
      </w:r>
      <w:r w:rsidR="00BC7DCD">
        <w:t xml:space="preserve"> (Cth)</w:t>
      </w:r>
      <w:r>
        <w:t xml:space="preserve">, responsible for its financial and administrative affairs. The President is also responsible for the complaint-handling function of the Commission. </w:t>
      </w:r>
      <w:r w:rsidRPr="002C5ECC">
        <w:t xml:space="preserve">See Appendix 3 for Accountable Authority details provided under subsection 17BE(j) of the </w:t>
      </w:r>
      <w:r w:rsidRPr="002C5ECC">
        <w:rPr>
          <w:i/>
        </w:rPr>
        <w:t>Public Governance, Performance and Accountability Rule 2014</w:t>
      </w:r>
      <w:r w:rsidRPr="002C5ECC">
        <w:t xml:space="preserve"> (Cth).</w:t>
      </w:r>
    </w:p>
    <w:p w14:paraId="7887FE14" w14:textId="77777777" w:rsidR="00CC6FA9" w:rsidRDefault="00CC6FA9" w:rsidP="00A133BC">
      <w:pPr>
        <w:pStyle w:val="Heading3"/>
      </w:pPr>
      <w:bookmarkStart w:id="8" w:name="mdheading-430"/>
      <w:r>
        <w:t>Aboriginal and Torres Strait Islander Social Justice Commissioner</w:t>
      </w:r>
      <w:bookmarkEnd w:id="8"/>
    </w:p>
    <w:p w14:paraId="142B301E" w14:textId="77777777" w:rsidR="00CC6FA9" w:rsidRDefault="00CC6FA9" w:rsidP="00CC6FA9">
      <w:r>
        <w:t xml:space="preserve">Under the </w:t>
      </w:r>
      <w:r>
        <w:rPr>
          <w:i/>
        </w:rPr>
        <w:t>Australian Human Rights Commission Act 1986</w:t>
      </w:r>
      <w:r>
        <w:t xml:space="preserve"> (Cth), the Aboriginal and Torres Strait Islander Social Justice Commissioner may report to the Minister on the exercise and enjoyment of human rights of Indigenous peoples and undertakes social justice education and promotional activities.</w:t>
      </w:r>
    </w:p>
    <w:p w14:paraId="57E1A346" w14:textId="77777777" w:rsidR="00CC6FA9" w:rsidRDefault="00CC6FA9" w:rsidP="00CC6FA9">
      <w:r>
        <w:t xml:space="preserve">This Commissioner may report under the </w:t>
      </w:r>
      <w:r>
        <w:rPr>
          <w:i/>
        </w:rPr>
        <w:t>Native Title Act 1993</w:t>
      </w:r>
      <w:r>
        <w:t xml:space="preserve"> (Cth) on the operation of the Act and its effect on the exercise and enjoyment of human rights of Indigenous peoples. In addition, the Commissioner reports, when requested by the Minister, on any other matter relating to the rights of Indigenous peoples under this Act.</w:t>
      </w:r>
    </w:p>
    <w:p w14:paraId="06418D00" w14:textId="77777777" w:rsidR="00CC6FA9" w:rsidRDefault="00CC6FA9" w:rsidP="00A133BC">
      <w:pPr>
        <w:pStyle w:val="Heading3"/>
      </w:pPr>
      <w:bookmarkStart w:id="9" w:name="mdheading-437"/>
      <w:r>
        <w:t>Sex Discrimination Commissioner</w:t>
      </w:r>
      <w:bookmarkEnd w:id="9"/>
    </w:p>
    <w:p w14:paraId="1BCAE0F0" w14:textId="0ED54A79" w:rsidR="00CC6FA9" w:rsidRDefault="00CC6FA9" w:rsidP="00CC6FA9">
      <w:r>
        <w:t xml:space="preserve">The Sex Discrimination Commissioner has functions under the </w:t>
      </w:r>
      <w:r>
        <w:rPr>
          <w:i/>
        </w:rPr>
        <w:t>Fair Work Act 2009</w:t>
      </w:r>
      <w:r>
        <w:t xml:space="preserve"> (Cth) in relation to federal awards and equal pay</w:t>
      </w:r>
      <w:r w:rsidR="009B129E">
        <w:t>.</w:t>
      </w:r>
      <w:r w:rsidR="008252C5">
        <w:t xml:space="preserve"> </w:t>
      </w:r>
    </w:p>
    <w:p w14:paraId="512429E8" w14:textId="77777777" w:rsidR="00CC6FA9" w:rsidRDefault="00CC6FA9" w:rsidP="00A133BC">
      <w:pPr>
        <w:pStyle w:val="Heading3"/>
      </w:pPr>
      <w:bookmarkStart w:id="10" w:name="mdheading-518"/>
      <w:r>
        <w:t>National Children’s Commissioner</w:t>
      </w:r>
      <w:bookmarkEnd w:id="10"/>
    </w:p>
    <w:p w14:paraId="7368977F" w14:textId="77777777" w:rsidR="00CC6FA9" w:rsidRDefault="00CC6FA9" w:rsidP="00CC6FA9">
      <w:r>
        <w:t xml:space="preserve">Under the </w:t>
      </w:r>
      <w:r>
        <w:rPr>
          <w:i/>
        </w:rPr>
        <w:t>Australian Human Rights Commission Act 1986</w:t>
      </w:r>
      <w:r>
        <w:t xml:space="preserve"> (Cth), the National Children’s Commissioner may report to the Minister on the enjoyment and exercise of human rights by children in Australia.</w:t>
      </w:r>
    </w:p>
    <w:p w14:paraId="14D3F8C2" w14:textId="3C7039A2" w:rsidR="004F0067" w:rsidRPr="00417E5D" w:rsidRDefault="00FD5F1E" w:rsidP="00FD5F1E">
      <w:pPr>
        <w:pStyle w:val="Heading2"/>
        <w:numPr>
          <w:ilvl w:val="0"/>
          <w:numId w:val="0"/>
        </w:numPr>
        <w:rPr>
          <w:color w:val="2E74B5" w:themeColor="accent1" w:themeShade="BF"/>
          <w:sz w:val="36"/>
          <w:szCs w:val="36"/>
        </w:rPr>
      </w:pPr>
      <w:bookmarkStart w:id="11" w:name="mdheading-519"/>
      <w:r w:rsidRPr="00417E5D">
        <w:rPr>
          <w:color w:val="2E74B5" w:themeColor="accent1" w:themeShade="BF"/>
          <w:sz w:val="36"/>
          <w:szCs w:val="36"/>
        </w:rPr>
        <w:t xml:space="preserve">3.3 </w:t>
      </w:r>
      <w:r w:rsidR="004F0067" w:rsidRPr="00417E5D">
        <w:rPr>
          <w:color w:val="2E74B5" w:themeColor="accent1" w:themeShade="BF"/>
          <w:sz w:val="36"/>
          <w:szCs w:val="36"/>
        </w:rPr>
        <w:t>Responsible Minister</w:t>
      </w:r>
      <w:bookmarkEnd w:id="11"/>
    </w:p>
    <w:p w14:paraId="22FAE034" w14:textId="5703E02B" w:rsidR="004F0067" w:rsidRDefault="004F0067" w:rsidP="004F0067">
      <w:r>
        <w:t xml:space="preserve">In this period, </w:t>
      </w:r>
      <w:r w:rsidR="00CB6B5B">
        <w:t xml:space="preserve">Senator the Hon Michaelia Cash </w:t>
      </w:r>
      <w:r>
        <w:t xml:space="preserve">was the Attorney-General responsible for the Commission to </w:t>
      </w:r>
      <w:r w:rsidR="00144773">
        <w:t>23 May 2022</w:t>
      </w:r>
      <w:r>
        <w:t xml:space="preserve">. </w:t>
      </w:r>
      <w:r w:rsidR="002F67CB">
        <w:t xml:space="preserve">The </w:t>
      </w:r>
      <w:r w:rsidR="00377865">
        <w:t>Hon</w:t>
      </w:r>
      <w:r w:rsidR="006F18BE">
        <w:t xml:space="preserve"> Mark Dreyfus QC MP </w:t>
      </w:r>
      <w:r w:rsidR="009E136E">
        <w:t>Attorney-</w:t>
      </w:r>
      <w:r>
        <w:t xml:space="preserve">General, assumed office and became Minister in Parliament responsible for the Commission on </w:t>
      </w:r>
      <w:r w:rsidR="009E136E">
        <w:t>1 June</w:t>
      </w:r>
      <w:r>
        <w:t xml:space="preserve"> 202</w:t>
      </w:r>
      <w:r w:rsidR="009E136E">
        <w:t>2</w:t>
      </w:r>
      <w:r>
        <w:t>.</w:t>
      </w:r>
    </w:p>
    <w:p w14:paraId="0D77E770" w14:textId="77777777" w:rsidR="004F0067" w:rsidRDefault="004F0067" w:rsidP="004F0067">
      <w:r>
        <w:t xml:space="preserve">The Attorney-General has a number of powers under the </w:t>
      </w:r>
      <w:r>
        <w:rPr>
          <w:i/>
        </w:rPr>
        <w:t>Australian Human Rights Commission Act 1986</w:t>
      </w:r>
      <w:r>
        <w:t xml:space="preserve"> (Cth).</w:t>
      </w:r>
    </w:p>
    <w:p w14:paraId="4CBD9F42" w14:textId="01E72317" w:rsidR="00337D65" w:rsidRPr="00417E5D" w:rsidRDefault="00FD5F1E" w:rsidP="00FD5F1E">
      <w:pPr>
        <w:pStyle w:val="Heading2"/>
        <w:numPr>
          <w:ilvl w:val="0"/>
          <w:numId w:val="0"/>
        </w:numPr>
        <w:spacing w:before="0" w:after="0"/>
        <w:ind w:left="851" w:hanging="851"/>
        <w:textAlignment w:val="baseline"/>
        <w:rPr>
          <w:rFonts w:cs="Open Sans"/>
          <w:bCs/>
          <w:sz w:val="36"/>
          <w:szCs w:val="36"/>
          <w:lang w:val="en-US"/>
        </w:rPr>
      </w:pPr>
      <w:r w:rsidRPr="00417E5D">
        <w:rPr>
          <w:rFonts w:cs="Open Sans"/>
          <w:bCs/>
          <w:color w:val="2E74B5" w:themeColor="accent1" w:themeShade="BF"/>
          <w:sz w:val="36"/>
          <w:szCs w:val="36"/>
          <w:lang w:val="en-US"/>
        </w:rPr>
        <w:t xml:space="preserve">3.4 </w:t>
      </w:r>
      <w:r w:rsidR="00733307" w:rsidRPr="00417E5D">
        <w:rPr>
          <w:rFonts w:cs="Open Sans"/>
          <w:bCs/>
          <w:color w:val="2E74B5" w:themeColor="accent1" w:themeShade="BF"/>
          <w:sz w:val="36"/>
          <w:szCs w:val="36"/>
          <w:lang w:val="en-US"/>
        </w:rPr>
        <w:t>Governance</w:t>
      </w:r>
      <w:r w:rsidR="00733307" w:rsidRPr="00417E5D">
        <w:rPr>
          <w:rFonts w:cs="Open Sans"/>
          <w:bCs/>
          <w:sz w:val="36"/>
          <w:szCs w:val="36"/>
          <w:lang w:val="en-US"/>
        </w:rPr>
        <w:t xml:space="preserve"> </w:t>
      </w:r>
    </w:p>
    <w:p w14:paraId="46CF2989" w14:textId="5AF2DBC6" w:rsidR="00F9265E" w:rsidRDefault="0050119D" w:rsidP="00F314B8">
      <w:r>
        <w:t xml:space="preserve">The Commission operates under </w:t>
      </w:r>
      <w:r w:rsidRPr="205E263A">
        <w:rPr>
          <w:i/>
          <w:iCs/>
        </w:rPr>
        <w:t>the Australian Human Rights Commission Act 1986</w:t>
      </w:r>
      <w:r>
        <w:t xml:space="preserve"> (Cth), the </w:t>
      </w:r>
      <w:r w:rsidRPr="205E263A">
        <w:rPr>
          <w:i/>
          <w:iCs/>
        </w:rPr>
        <w:t>Public Service Act 1999</w:t>
      </w:r>
      <w:r>
        <w:t xml:space="preserve"> (Cth) and the </w:t>
      </w:r>
      <w:r w:rsidRPr="205E263A">
        <w:rPr>
          <w:i/>
          <w:iCs/>
        </w:rPr>
        <w:t>Public Governance, Performance and Accountability Act</w:t>
      </w:r>
      <w:r>
        <w:t xml:space="preserve"> 2013 (Cth</w:t>
      </w:r>
      <w:r w:rsidR="7015F99D">
        <w:t>).</w:t>
      </w:r>
      <w:r>
        <w:t xml:space="preserve"> The implementation </w:t>
      </w:r>
      <w:r w:rsidR="00042E02">
        <w:t xml:space="preserve">of </w:t>
      </w:r>
      <w:r>
        <w:t xml:space="preserve">these </w:t>
      </w:r>
      <w:r w:rsidR="00DA5C8F">
        <w:t xml:space="preserve">responsibilities </w:t>
      </w:r>
      <w:r w:rsidR="009F0818">
        <w:t>is</w:t>
      </w:r>
      <w:r w:rsidR="00DA5C8F">
        <w:t xml:space="preserve"> outlined in </w:t>
      </w:r>
      <w:r w:rsidR="00A27307">
        <w:t>t</w:t>
      </w:r>
      <w:r w:rsidR="00DA5C8F">
        <w:t>he Commission</w:t>
      </w:r>
      <w:r w:rsidR="00517EB5">
        <w:t>’s</w:t>
      </w:r>
      <w:r w:rsidR="00DA5C8F">
        <w:t xml:space="preserve"> Governance Framework 2022</w:t>
      </w:r>
      <w:r w:rsidR="00300AF4">
        <w:t>,</w:t>
      </w:r>
      <w:r w:rsidR="00517EB5">
        <w:t xml:space="preserve"> </w:t>
      </w:r>
      <w:r w:rsidR="00300AF4">
        <w:t>showing</w:t>
      </w:r>
      <w:r w:rsidR="00517EB5">
        <w:t xml:space="preserve"> how the Commission </w:t>
      </w:r>
      <w:r w:rsidR="0094456F">
        <w:t>is to be governed</w:t>
      </w:r>
      <w:r w:rsidR="000762DC">
        <w:t xml:space="preserve"> and its guiding principles</w:t>
      </w:r>
      <w:r w:rsidR="0094456F">
        <w:t xml:space="preserve">, </w:t>
      </w:r>
      <w:r w:rsidR="00121540">
        <w:t xml:space="preserve">how it is to </w:t>
      </w:r>
      <w:r w:rsidR="00517EB5">
        <w:t xml:space="preserve">implement </w:t>
      </w:r>
      <w:r w:rsidR="00260842">
        <w:t>its functions</w:t>
      </w:r>
      <w:r w:rsidR="000762DC">
        <w:t xml:space="preserve">, </w:t>
      </w:r>
      <w:r w:rsidR="000762DC" w:rsidDel="00E543B9">
        <w:t>r</w:t>
      </w:r>
      <w:r w:rsidR="00260842" w:rsidDel="00E543B9">
        <w:t>esponsibilities</w:t>
      </w:r>
      <w:r w:rsidR="0094456F" w:rsidDel="00E543B9">
        <w:t xml:space="preserve"> </w:t>
      </w:r>
      <w:r w:rsidR="00E543B9">
        <w:t>and</w:t>
      </w:r>
      <w:r w:rsidR="00FD4AC3">
        <w:t xml:space="preserve"> roles</w:t>
      </w:r>
      <w:r w:rsidR="00300AF4">
        <w:t>,</w:t>
      </w:r>
      <w:r w:rsidR="00FD4AC3">
        <w:t xml:space="preserve"> and operat</w:t>
      </w:r>
      <w:r w:rsidR="004E023C">
        <w:t xml:space="preserve">ing procedures necessary to fulfill the Commission’s </w:t>
      </w:r>
      <w:r w:rsidR="000762DC">
        <w:t>purpose and functions</w:t>
      </w:r>
      <w:r w:rsidR="004E023C">
        <w:t>.</w:t>
      </w:r>
    </w:p>
    <w:p w14:paraId="70A36401" w14:textId="679B0EB1" w:rsidR="00AF6FC6" w:rsidRDefault="00AF6FC6" w:rsidP="00F314B8">
      <w:r>
        <w:t>The Commission (consisting of the President</w:t>
      </w:r>
      <w:r w:rsidR="00F242EA">
        <w:t xml:space="preserve"> and</w:t>
      </w:r>
      <w:r w:rsidR="001B7063">
        <w:t xml:space="preserve"> </w:t>
      </w:r>
      <w:r>
        <w:t>Commissioners) hold</w:t>
      </w:r>
      <w:r w:rsidR="0062232B">
        <w:t>s</w:t>
      </w:r>
      <w:r>
        <w:t xml:space="preserve"> formal Commission meetings </w:t>
      </w:r>
      <w:r w:rsidR="00E24440">
        <w:t xml:space="preserve">for </w:t>
      </w:r>
      <w:r w:rsidR="00F242EA">
        <w:t>reporting by the Chief Executive</w:t>
      </w:r>
      <w:r>
        <w:t xml:space="preserve"> four times a year. These meetings facilitate high-level reporting of progress against the </w:t>
      </w:r>
      <w:r w:rsidR="00FB15B5">
        <w:t xml:space="preserve">Commission’s </w:t>
      </w:r>
      <w:r>
        <w:t>annual work plan</w:t>
      </w:r>
      <w:r w:rsidR="003924DD">
        <w:t>,</w:t>
      </w:r>
      <w:r>
        <w:t xml:space="preserve"> and </w:t>
      </w:r>
      <w:r w:rsidR="003924DD">
        <w:t xml:space="preserve">the </w:t>
      </w:r>
      <w:r>
        <w:t xml:space="preserve">President and Commissioners’ term goals, allow </w:t>
      </w:r>
      <w:r w:rsidR="003924DD">
        <w:t xml:space="preserve">senior </w:t>
      </w:r>
      <w:r>
        <w:t xml:space="preserve">management to provide updates from across the Commission’s work, and provide a space for key decisions by the President and Commissioners. Published materials by the Commission are formally approved, as required, through a process in accordance with the </w:t>
      </w:r>
      <w:r>
        <w:rPr>
          <w:i/>
        </w:rPr>
        <w:t>Australian Human Rights Commission Act 1986</w:t>
      </w:r>
      <w:r>
        <w:t xml:space="preserve"> (Cth). The Commission obtains appropriate ethics approval for all relevant major activities.</w:t>
      </w:r>
    </w:p>
    <w:p w14:paraId="682628D6" w14:textId="2B0B081C" w:rsidR="00AF6FC6" w:rsidRDefault="00AF6FC6" w:rsidP="00F314B8">
      <w:r>
        <w:t>Our risk management framework provides a mechanism for proactively identifying and mitigating risks across the organisation, and for monitoring the operating environment. We are supported by our Audit and Risk Committee as well as our internal auditors who conduct regular audit reviews and other assurance activities for our strategic planning and core business processes.</w:t>
      </w:r>
      <w:r>
        <w:rPr>
          <w:rStyle w:val="FootnoteReference"/>
        </w:rPr>
        <w:footnoteReference w:id="2"/>
      </w:r>
    </w:p>
    <w:p w14:paraId="42C84FD5" w14:textId="101C1BC4" w:rsidR="009F412E" w:rsidRDefault="0060013E" w:rsidP="00F7470E">
      <w:r>
        <w:rPr>
          <w:noProof/>
        </w:rPr>
        <w:drawing>
          <wp:anchor distT="0" distB="0" distL="114300" distR="114300" simplePos="0" relativeHeight="251658276" behindDoc="0" locked="0" layoutInCell="1" allowOverlap="1" wp14:anchorId="61BBDE84" wp14:editId="53A68086">
            <wp:simplePos x="0" y="0"/>
            <wp:positionH relativeFrom="margin">
              <wp:posOffset>-45720</wp:posOffset>
            </wp:positionH>
            <wp:positionV relativeFrom="paragraph">
              <wp:posOffset>1061720</wp:posOffset>
            </wp:positionV>
            <wp:extent cx="5621655" cy="7670800"/>
            <wp:effectExtent l="0" t="0" r="0" b="6350"/>
            <wp:wrapSquare wrapText="bothSides"/>
            <wp:docPr id="12" name="Picture 12" descr="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Timeline&#10;&#10;Description automatically generated"/>
                    <pic:cNvPicPr/>
                  </pic:nvPicPr>
                  <pic:blipFill>
                    <a:blip r:embed="rId32">
                      <a:extLst>
                        <a:ext uri="{28A0092B-C50C-407E-A947-70E740481C1C}">
                          <a14:useLocalDpi xmlns:a14="http://schemas.microsoft.com/office/drawing/2010/main" val="0"/>
                        </a:ext>
                      </a:extLst>
                    </a:blip>
                    <a:stretch>
                      <a:fillRect/>
                    </a:stretch>
                  </pic:blipFill>
                  <pic:spPr>
                    <a:xfrm>
                      <a:off x="0" y="0"/>
                      <a:ext cx="5621655" cy="7670800"/>
                    </a:xfrm>
                    <a:prstGeom prst="rect">
                      <a:avLst/>
                    </a:prstGeom>
                  </pic:spPr>
                </pic:pic>
              </a:graphicData>
            </a:graphic>
            <wp14:sizeRelH relativeFrom="margin">
              <wp14:pctWidth>0</wp14:pctWidth>
            </wp14:sizeRelH>
            <wp14:sizeRelV relativeFrom="margin">
              <wp14:pctHeight>0</wp14:pctHeight>
            </wp14:sizeRelV>
          </wp:anchor>
        </w:drawing>
      </w:r>
      <w:r w:rsidRPr="0060013E">
        <w:rPr>
          <w:noProof/>
        </w:rPr>
        <w:drawing>
          <wp:inline distT="0" distB="0" distL="0" distR="0" wp14:anchorId="0A51B4ED" wp14:editId="299EDCE6">
            <wp:extent cx="5730240" cy="929640"/>
            <wp:effectExtent l="0" t="0" r="0" b="0"/>
            <wp:docPr id="1039627090" name="Picture 10396270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5730240" cy="929640"/>
                    </a:xfrm>
                    <a:prstGeom prst="rect">
                      <a:avLst/>
                    </a:prstGeom>
                    <a:noFill/>
                    <a:ln>
                      <a:noFill/>
                    </a:ln>
                  </pic:spPr>
                </pic:pic>
              </a:graphicData>
            </a:graphic>
          </wp:inline>
        </w:drawing>
      </w:r>
    </w:p>
    <w:p w14:paraId="032AC895" w14:textId="36F36764" w:rsidR="007C4CEB" w:rsidRPr="00417E5D" w:rsidRDefault="00FD5F1E" w:rsidP="00FD5F1E">
      <w:pPr>
        <w:pStyle w:val="Heading2"/>
        <w:numPr>
          <w:ilvl w:val="0"/>
          <w:numId w:val="0"/>
        </w:numPr>
        <w:ind w:left="851" w:hanging="851"/>
        <w:rPr>
          <w:color w:val="0070C0"/>
          <w:sz w:val="36"/>
          <w:szCs w:val="36"/>
        </w:rPr>
      </w:pPr>
      <w:r w:rsidRPr="00417E5D">
        <w:rPr>
          <w:color w:val="0070C0"/>
          <w:sz w:val="36"/>
          <w:szCs w:val="36"/>
        </w:rPr>
        <w:t xml:space="preserve">3.5 </w:t>
      </w:r>
      <w:r w:rsidR="007C4CEB" w:rsidRPr="00417E5D">
        <w:rPr>
          <w:color w:val="0070C0"/>
          <w:sz w:val="36"/>
          <w:szCs w:val="36"/>
        </w:rPr>
        <w:t>Location</w:t>
      </w:r>
    </w:p>
    <w:p w14:paraId="4BA1DC60" w14:textId="7372AF2A" w:rsidR="007C4CEB" w:rsidRDefault="007C4CEB" w:rsidP="00F314B8">
      <w:r>
        <w:t xml:space="preserve">The office of the Australian Human Rights Commission is located in Sydney, with </w:t>
      </w:r>
      <w:r w:rsidR="0058337E">
        <w:t xml:space="preserve">three </w:t>
      </w:r>
      <w:r>
        <w:t xml:space="preserve">Commissioners </w:t>
      </w:r>
      <w:r w:rsidR="00BA11B7">
        <w:t>having their home bases</w:t>
      </w:r>
      <w:r>
        <w:t xml:space="preserve"> in Melbourne</w:t>
      </w:r>
      <w:r w:rsidR="001D3916">
        <w:t>, one in Canberra,</w:t>
      </w:r>
      <w:r>
        <w:t xml:space="preserve"> and one in the Kimberley region of Western Australia. The Australian Human Rights Commission conducts its activities nationally – including by maintaining a National Information Service, and conducting consultations, meetings, and events across Australia.</w:t>
      </w:r>
    </w:p>
    <w:p w14:paraId="75BECC9E" w14:textId="76A44C1D" w:rsidR="007C4CEB" w:rsidRPr="00417E5D" w:rsidRDefault="00FD5F1E" w:rsidP="00FD5F1E">
      <w:pPr>
        <w:pStyle w:val="Heading2"/>
        <w:numPr>
          <w:ilvl w:val="0"/>
          <w:numId w:val="0"/>
        </w:numPr>
        <w:ind w:left="851" w:hanging="851"/>
        <w:jc w:val="both"/>
        <w:rPr>
          <w:color w:val="0070C0"/>
          <w:sz w:val="36"/>
          <w:szCs w:val="36"/>
        </w:rPr>
      </w:pPr>
      <w:r w:rsidRPr="00417E5D">
        <w:rPr>
          <w:color w:val="0070C0"/>
          <w:sz w:val="36"/>
          <w:szCs w:val="36"/>
        </w:rPr>
        <w:t xml:space="preserve">3.6 </w:t>
      </w:r>
      <w:r w:rsidR="007C4CEB" w:rsidRPr="00417E5D">
        <w:rPr>
          <w:color w:val="0070C0"/>
          <w:sz w:val="36"/>
          <w:szCs w:val="36"/>
        </w:rPr>
        <w:t>Achieving a National Reach</w:t>
      </w:r>
    </w:p>
    <w:p w14:paraId="33BCB00D" w14:textId="2E1F7BBE" w:rsidR="007C4CEB" w:rsidRDefault="007C4CEB" w:rsidP="00F314B8">
      <w:r>
        <w:t>Being a small entity with limited resourc</w:t>
      </w:r>
      <w:r w:rsidR="001D3916">
        <w:t>es</w:t>
      </w:r>
      <w:r>
        <w:t xml:space="preserve"> creates challenges </w:t>
      </w:r>
      <w:r w:rsidR="001D3916">
        <w:t xml:space="preserve">in </w:t>
      </w:r>
      <w:r>
        <w:t>ensuring national coverage of our work and engaging with communities in rural, regional, and remote areas.</w:t>
      </w:r>
    </w:p>
    <w:p w14:paraId="30317A3F" w14:textId="18084B2E" w:rsidR="007C4CEB" w:rsidRDefault="0051732C" w:rsidP="00F314B8">
      <w:r>
        <w:rPr>
          <w:noProof/>
        </w:rPr>
        <w:drawing>
          <wp:anchor distT="0" distB="0" distL="114300" distR="114300" simplePos="0" relativeHeight="251658277" behindDoc="0" locked="0" layoutInCell="1" allowOverlap="1" wp14:anchorId="3BC7B9E6" wp14:editId="66516561">
            <wp:simplePos x="0" y="0"/>
            <wp:positionH relativeFrom="page">
              <wp:posOffset>2869565</wp:posOffset>
            </wp:positionH>
            <wp:positionV relativeFrom="paragraph">
              <wp:posOffset>906145</wp:posOffset>
            </wp:positionV>
            <wp:extent cx="4005580" cy="3529965"/>
            <wp:effectExtent l="0" t="0" r="0" b="0"/>
            <wp:wrapSquare wrapText="bothSides"/>
            <wp:docPr id="15" name="Picture 15" descr="Chart, bubbl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Chart, bubble chart&#10;&#10;Description automatically generated"/>
                    <pic:cNvPicPr/>
                  </pic:nvPicPr>
                  <pic:blipFill>
                    <a:blip r:embed="rId34" cstate="print">
                      <a:extLst>
                        <a:ext uri="{28A0092B-C50C-407E-A947-70E740481C1C}">
                          <a14:useLocalDpi xmlns:a14="http://schemas.microsoft.com/office/drawing/2010/main" val="0"/>
                        </a:ext>
                      </a:extLst>
                    </a:blip>
                    <a:stretch>
                      <a:fillRect/>
                    </a:stretch>
                  </pic:blipFill>
                  <pic:spPr>
                    <a:xfrm>
                      <a:off x="0" y="0"/>
                      <a:ext cx="4005580" cy="3529965"/>
                    </a:xfrm>
                    <a:prstGeom prst="rect">
                      <a:avLst/>
                    </a:prstGeom>
                  </pic:spPr>
                </pic:pic>
              </a:graphicData>
            </a:graphic>
            <wp14:sizeRelH relativeFrom="margin">
              <wp14:pctWidth>0</wp14:pctWidth>
            </wp14:sizeRelH>
            <wp14:sizeRelV relativeFrom="margin">
              <wp14:pctHeight>0</wp14:pctHeight>
            </wp14:sizeRelV>
          </wp:anchor>
        </w:drawing>
      </w:r>
      <w:r w:rsidR="007C4CEB">
        <w:t xml:space="preserve">In this reporting period, the Commission has had engagements in </w:t>
      </w:r>
      <w:r w:rsidR="009459FB">
        <w:t xml:space="preserve">across </w:t>
      </w:r>
      <w:r w:rsidR="007C4CEB">
        <w:t>state</w:t>
      </w:r>
      <w:r w:rsidR="009459FB">
        <w:t>s</w:t>
      </w:r>
      <w:r w:rsidR="007C4CEB">
        <w:t xml:space="preserve"> and territory. However, the COVID-19 pandemic has limited our ability to conduct engagements ‘in person’, especially due to state and territory border closures and lockdowns.</w:t>
      </w:r>
      <w:r w:rsidR="00124217">
        <w:t xml:space="preserve"> This has resulted in </w:t>
      </w:r>
      <w:r w:rsidR="00D52D07">
        <w:t xml:space="preserve">more </w:t>
      </w:r>
      <w:r w:rsidR="00124217">
        <w:t xml:space="preserve">online training, </w:t>
      </w:r>
      <w:r w:rsidR="00BC558C">
        <w:t xml:space="preserve">speeches and </w:t>
      </w:r>
      <w:r w:rsidR="00857949">
        <w:t>other engagements</w:t>
      </w:r>
      <w:r w:rsidR="00D52D07">
        <w:t xml:space="preserve"> than usual</w:t>
      </w:r>
      <w:r w:rsidR="00857949">
        <w:t>.</w:t>
      </w:r>
      <w:r w:rsidR="00D71B7C">
        <w:t xml:space="preserve"> </w:t>
      </w:r>
    </w:p>
    <w:p w14:paraId="752B9B00" w14:textId="5E525809" w:rsidR="007C4CEB" w:rsidRDefault="007C4CEB" w:rsidP="00F314B8">
      <w:r>
        <w:t xml:space="preserve">Our focus on </w:t>
      </w:r>
      <w:r w:rsidR="00D52D07">
        <w:t>ensuring a national reach with our work</w:t>
      </w:r>
      <w:r>
        <w:t xml:space="preserve"> will continue</w:t>
      </w:r>
      <w:r w:rsidR="007F7860">
        <w:t>,</w:t>
      </w:r>
      <w:r>
        <w:t xml:space="preserve"> with an emphasis on ensuring that the increased reliance on digital technologies does not impact negatively on the reach and </w:t>
      </w:r>
      <w:r w:rsidR="00CA6E23">
        <w:t xml:space="preserve">quality of </w:t>
      </w:r>
      <w:r>
        <w:t>access of vulnerable and marginalised groups</w:t>
      </w:r>
      <w:r w:rsidR="00D52D07">
        <w:t xml:space="preserve"> across Australia</w:t>
      </w:r>
      <w:r w:rsidR="00C852CA">
        <w:t xml:space="preserve"> to our work</w:t>
      </w:r>
      <w:r>
        <w:t>.</w:t>
      </w:r>
      <w:r w:rsidR="008D580D" w:rsidRPr="008D580D">
        <w:rPr>
          <w:noProof/>
        </w:rPr>
        <w:t xml:space="preserve"> </w:t>
      </w:r>
    </w:p>
    <w:p w14:paraId="1FADDEC3" w14:textId="70223F9A" w:rsidR="005F14C3" w:rsidRDefault="005F14C3" w:rsidP="00F7470E"/>
    <w:p w14:paraId="10D63E53" w14:textId="53937892" w:rsidR="005F14C3" w:rsidRDefault="005F14C3" w:rsidP="007817FB"/>
    <w:p w14:paraId="566F4066" w14:textId="42E06BE4" w:rsidR="005F14C3" w:rsidRDefault="005F14C3" w:rsidP="007817FB"/>
    <w:p w14:paraId="3FAC8AD2" w14:textId="156C984F" w:rsidR="006D2ADF" w:rsidRPr="00417E5D" w:rsidRDefault="006D2ADF" w:rsidP="00A133BC">
      <w:pPr>
        <w:pStyle w:val="Heading1"/>
        <w:numPr>
          <w:ilvl w:val="0"/>
          <w:numId w:val="63"/>
        </w:numPr>
        <w:rPr>
          <w:color w:val="0070C0"/>
          <w:sz w:val="56"/>
          <w:szCs w:val="56"/>
        </w:rPr>
      </w:pPr>
      <w:bookmarkStart w:id="12" w:name="_Toc96087232"/>
      <w:bookmarkStart w:id="13" w:name="_Toc96087243"/>
      <w:bookmarkStart w:id="14" w:name="_Toc96445857"/>
      <w:r w:rsidRPr="00417E5D">
        <w:rPr>
          <w:color w:val="0070C0"/>
          <w:sz w:val="56"/>
          <w:szCs w:val="56"/>
        </w:rPr>
        <w:t>The year in review</w:t>
      </w:r>
      <w:bookmarkEnd w:id="12"/>
      <w:bookmarkEnd w:id="13"/>
      <w:bookmarkEnd w:id="14"/>
    </w:p>
    <w:p w14:paraId="7E105428" w14:textId="24A7C86F" w:rsidR="008A7775" w:rsidRDefault="006D2ADF" w:rsidP="00A133BC">
      <w:pPr>
        <w:pStyle w:val="Heading2"/>
        <w:numPr>
          <w:ilvl w:val="1"/>
          <w:numId w:val="63"/>
        </w:numPr>
        <w:rPr>
          <w:color w:val="0070C0"/>
          <w:sz w:val="36"/>
          <w:szCs w:val="36"/>
        </w:rPr>
      </w:pPr>
      <w:r w:rsidRPr="006D2ADF">
        <w:rPr>
          <w:color w:val="0070C0"/>
          <w:sz w:val="36"/>
          <w:szCs w:val="36"/>
        </w:rPr>
        <w:t xml:space="preserve">From the </w:t>
      </w:r>
      <w:r w:rsidR="00B22865">
        <w:rPr>
          <w:color w:val="0070C0"/>
          <w:sz w:val="36"/>
          <w:szCs w:val="36"/>
        </w:rPr>
        <w:t>P</w:t>
      </w:r>
      <w:r w:rsidRPr="006D2ADF">
        <w:rPr>
          <w:color w:val="0070C0"/>
          <w:sz w:val="36"/>
          <w:szCs w:val="36"/>
        </w:rPr>
        <w:t>resident</w:t>
      </w:r>
    </w:p>
    <w:p w14:paraId="70B5FDFE" w14:textId="2E2B5BCC" w:rsidR="00FB2613" w:rsidRPr="00E8165F" w:rsidRDefault="00FB2613" w:rsidP="007817FB">
      <w:pPr>
        <w:pStyle w:val="NormalWeb"/>
        <w:rPr>
          <w:rFonts w:eastAsia="OpenSans" w:cs="Open Sans"/>
        </w:rPr>
      </w:pPr>
      <w:r w:rsidRPr="00E8165F">
        <w:rPr>
          <w:rFonts w:eastAsia="OpenSans" w:cs="Open Sans"/>
        </w:rPr>
        <w:t>The 2021</w:t>
      </w:r>
      <w:r>
        <w:rPr>
          <w:rFonts w:eastAsia="OpenSans" w:cs="Open Sans"/>
        </w:rPr>
        <w:t>–</w:t>
      </w:r>
      <w:r w:rsidRPr="00E8165F">
        <w:rPr>
          <w:rFonts w:eastAsia="OpenSans" w:cs="Open Sans"/>
        </w:rPr>
        <w:t xml:space="preserve">22 financial year has been an extremely </w:t>
      </w:r>
      <w:r>
        <w:rPr>
          <w:rFonts w:eastAsia="OpenSans" w:cs="Open Sans"/>
        </w:rPr>
        <w:t>challenging one</w:t>
      </w:r>
      <w:r w:rsidRPr="00E8165F">
        <w:rPr>
          <w:rFonts w:eastAsia="OpenSans" w:cs="Open Sans"/>
        </w:rPr>
        <w:t xml:space="preserve"> for the Australian Human Rights Commission, as we have </w:t>
      </w:r>
      <w:r>
        <w:rPr>
          <w:rFonts w:eastAsia="OpenSans" w:cs="Open Sans"/>
        </w:rPr>
        <w:t>sought to secure</w:t>
      </w:r>
      <w:r w:rsidRPr="00E8165F">
        <w:rPr>
          <w:rFonts w:eastAsia="OpenSans" w:cs="Open Sans"/>
        </w:rPr>
        <w:t xml:space="preserve"> </w:t>
      </w:r>
      <w:r>
        <w:rPr>
          <w:rFonts w:eastAsia="OpenSans" w:cs="Open Sans"/>
        </w:rPr>
        <w:t xml:space="preserve">the institution’s </w:t>
      </w:r>
      <w:r w:rsidRPr="00E8165F">
        <w:rPr>
          <w:rFonts w:eastAsia="OpenSans" w:cs="Open Sans"/>
        </w:rPr>
        <w:t xml:space="preserve">financial sustainability, </w:t>
      </w:r>
      <w:r>
        <w:rPr>
          <w:rFonts w:eastAsia="OpenSans" w:cs="Open Sans"/>
        </w:rPr>
        <w:t xml:space="preserve">faced threats to our international standing and </w:t>
      </w:r>
      <w:r w:rsidRPr="00E8165F">
        <w:rPr>
          <w:rFonts w:eastAsia="OpenSans" w:cs="Open Sans"/>
        </w:rPr>
        <w:t>institutional integrity</w:t>
      </w:r>
      <w:r w:rsidR="003F784A">
        <w:rPr>
          <w:rFonts w:eastAsia="OpenSans" w:cs="Open Sans"/>
        </w:rPr>
        <w:t>,</w:t>
      </w:r>
      <w:r w:rsidRPr="00E8165F">
        <w:rPr>
          <w:rFonts w:eastAsia="OpenSans" w:cs="Open Sans"/>
        </w:rPr>
        <w:t xml:space="preserve"> and </w:t>
      </w:r>
      <w:r>
        <w:rPr>
          <w:rFonts w:eastAsia="OpenSans" w:cs="Open Sans"/>
        </w:rPr>
        <w:t>strived to meet</w:t>
      </w:r>
      <w:r w:rsidRPr="00E8165F">
        <w:rPr>
          <w:rFonts w:eastAsia="OpenSans" w:cs="Open Sans"/>
        </w:rPr>
        <w:t xml:space="preserve"> the demand</w:t>
      </w:r>
      <w:r w:rsidR="00D41BA2">
        <w:rPr>
          <w:rFonts w:eastAsia="OpenSans" w:cs="Open Sans"/>
        </w:rPr>
        <w:t>s</w:t>
      </w:r>
      <w:r w:rsidRPr="00E8165F">
        <w:rPr>
          <w:rFonts w:eastAsia="OpenSans" w:cs="Open Sans"/>
        </w:rPr>
        <w:t xml:space="preserve"> for our </w:t>
      </w:r>
      <w:r>
        <w:rPr>
          <w:rFonts w:eastAsia="OpenSans" w:cs="Open Sans"/>
        </w:rPr>
        <w:t xml:space="preserve">investigation and conciliation </w:t>
      </w:r>
      <w:r w:rsidRPr="00E8165F">
        <w:rPr>
          <w:rFonts w:eastAsia="OpenSans" w:cs="Open Sans"/>
        </w:rPr>
        <w:t>services</w:t>
      </w:r>
      <w:r>
        <w:rPr>
          <w:rFonts w:eastAsia="OpenSans" w:cs="Open Sans"/>
        </w:rPr>
        <w:t xml:space="preserve">, </w:t>
      </w:r>
      <w:r w:rsidRPr="00E8165F">
        <w:rPr>
          <w:rFonts w:eastAsia="OpenSans" w:cs="Open Sans"/>
        </w:rPr>
        <w:t xml:space="preserve">for </w:t>
      </w:r>
      <w:r>
        <w:rPr>
          <w:rFonts w:eastAsia="OpenSans" w:cs="Open Sans"/>
        </w:rPr>
        <w:t xml:space="preserve">Australians’ </w:t>
      </w:r>
      <w:r w:rsidRPr="00E8165F">
        <w:rPr>
          <w:rFonts w:eastAsia="OpenSans" w:cs="Open Sans"/>
        </w:rPr>
        <w:t>COVID</w:t>
      </w:r>
      <w:r>
        <w:rPr>
          <w:rFonts w:eastAsia="OpenSans" w:cs="Open Sans"/>
        </w:rPr>
        <w:t>-</w:t>
      </w:r>
      <w:r w:rsidRPr="00E8165F">
        <w:rPr>
          <w:rFonts w:eastAsia="OpenSans" w:cs="Open Sans"/>
        </w:rPr>
        <w:t>related issues</w:t>
      </w:r>
      <w:r w:rsidR="00842588">
        <w:rPr>
          <w:rFonts w:eastAsia="OpenSans" w:cs="Open Sans"/>
        </w:rPr>
        <w:t xml:space="preserve"> as well as an increase in discrimination related complaints</w:t>
      </w:r>
      <w:r w:rsidRPr="00E8165F">
        <w:rPr>
          <w:rFonts w:eastAsia="OpenSans" w:cs="Open Sans"/>
        </w:rPr>
        <w:t>.</w:t>
      </w:r>
      <w:r w:rsidR="00A27D1C">
        <w:rPr>
          <w:rFonts w:eastAsia="OpenSans" w:cs="Open Sans"/>
        </w:rPr>
        <w:t xml:space="preserve"> </w:t>
      </w:r>
    </w:p>
    <w:p w14:paraId="10DDE7A5" w14:textId="533018DB" w:rsidR="00FB2613" w:rsidRPr="00E8165F" w:rsidRDefault="00FB2613" w:rsidP="007817FB">
      <w:pPr>
        <w:pStyle w:val="NormalWeb"/>
        <w:rPr>
          <w:rFonts w:eastAsia="OpenSans" w:cs="Open Sans"/>
        </w:rPr>
      </w:pPr>
      <w:r w:rsidRPr="00E8165F">
        <w:rPr>
          <w:rFonts w:eastAsia="OpenSans" w:cs="Open Sans"/>
        </w:rPr>
        <w:t>Over the past year, financial pressures that had been building over many years culminated in an unsustainable financial situation</w:t>
      </w:r>
      <w:r w:rsidR="005F6C91">
        <w:rPr>
          <w:rFonts w:eastAsia="OpenSans" w:cs="Open Sans"/>
        </w:rPr>
        <w:t xml:space="preserve"> which was reported to the Attorney-General, the Minister responsible for the Commission, as a</w:t>
      </w:r>
      <w:r w:rsidR="000E3D5F">
        <w:rPr>
          <w:rFonts w:eastAsia="OpenSans" w:cs="Open Sans"/>
        </w:rPr>
        <w:t xml:space="preserve"> significant issue</w:t>
      </w:r>
      <w:r w:rsidRPr="00E8165F">
        <w:rPr>
          <w:rFonts w:eastAsia="OpenSans" w:cs="Open Sans"/>
        </w:rPr>
        <w:t xml:space="preserve">. </w:t>
      </w:r>
      <w:r>
        <w:rPr>
          <w:rFonts w:eastAsia="OpenSans" w:cs="Open Sans"/>
        </w:rPr>
        <w:t>Through independent review it</w:t>
      </w:r>
      <w:r w:rsidRPr="00E8165F">
        <w:rPr>
          <w:rFonts w:eastAsia="OpenSans" w:cs="Open Sans"/>
        </w:rPr>
        <w:t xml:space="preserve"> became clear that</w:t>
      </w:r>
      <w:r>
        <w:rPr>
          <w:rFonts w:eastAsia="OpenSans" w:cs="Open Sans"/>
        </w:rPr>
        <w:t>,</w:t>
      </w:r>
      <w:r w:rsidRPr="00E8165F">
        <w:rPr>
          <w:rFonts w:eastAsia="OpenSans" w:cs="Open Sans"/>
        </w:rPr>
        <w:t xml:space="preserve"> </w:t>
      </w:r>
      <w:r>
        <w:rPr>
          <w:rFonts w:eastAsia="OpenSans" w:cs="Open Sans"/>
        </w:rPr>
        <w:t>for some time, the Commission has been structurally underfunded and</w:t>
      </w:r>
      <w:r w:rsidRPr="00E8165F">
        <w:rPr>
          <w:rFonts w:eastAsia="OpenSans" w:cs="Open Sans"/>
        </w:rPr>
        <w:t xml:space="preserve"> </w:t>
      </w:r>
      <w:r w:rsidR="00281B12">
        <w:rPr>
          <w:rFonts w:eastAsia="OpenSans" w:cs="Open Sans"/>
        </w:rPr>
        <w:t xml:space="preserve">that we </w:t>
      </w:r>
      <w:r w:rsidRPr="00E8165F">
        <w:rPr>
          <w:rFonts w:eastAsia="OpenSans" w:cs="Open Sans"/>
        </w:rPr>
        <w:t xml:space="preserve">had </w:t>
      </w:r>
      <w:r>
        <w:rPr>
          <w:rFonts w:eastAsia="OpenSans" w:cs="Open Sans"/>
        </w:rPr>
        <w:t xml:space="preserve">also </w:t>
      </w:r>
      <w:r w:rsidRPr="00E8165F">
        <w:rPr>
          <w:rFonts w:eastAsia="OpenSans" w:cs="Open Sans"/>
        </w:rPr>
        <w:t xml:space="preserve">been operating beyond </w:t>
      </w:r>
      <w:r w:rsidR="00281B12">
        <w:rPr>
          <w:rFonts w:eastAsia="OpenSans" w:cs="Open Sans"/>
        </w:rPr>
        <w:t>our</w:t>
      </w:r>
      <w:r w:rsidR="00A647EB">
        <w:rPr>
          <w:rFonts w:eastAsia="OpenSans" w:cs="Open Sans"/>
        </w:rPr>
        <w:t xml:space="preserve"> </w:t>
      </w:r>
      <w:r w:rsidRPr="00E8165F">
        <w:rPr>
          <w:rFonts w:eastAsia="OpenSans" w:cs="Open Sans"/>
        </w:rPr>
        <w:t>annual funding sources</w:t>
      </w:r>
      <w:r>
        <w:rPr>
          <w:rFonts w:eastAsia="OpenSans" w:cs="Open Sans"/>
        </w:rPr>
        <w:t xml:space="preserve">. This meant that we were </w:t>
      </w:r>
      <w:r w:rsidRPr="00E8165F">
        <w:rPr>
          <w:rFonts w:eastAsia="OpenSans" w:cs="Open Sans"/>
        </w:rPr>
        <w:t xml:space="preserve">no longer able to maintain </w:t>
      </w:r>
      <w:r>
        <w:rPr>
          <w:rFonts w:eastAsia="OpenSans" w:cs="Open Sans"/>
        </w:rPr>
        <w:t xml:space="preserve">the </w:t>
      </w:r>
      <w:r w:rsidRPr="00E8165F">
        <w:rPr>
          <w:rFonts w:eastAsia="OpenSans" w:cs="Open Sans"/>
        </w:rPr>
        <w:t>staffing levels that would enable us to undertake our statutory functions properly. A cash injection of $16</w:t>
      </w:r>
      <w:r>
        <w:rPr>
          <w:rFonts w:eastAsia="OpenSans" w:cs="Open Sans"/>
        </w:rPr>
        <w:t xml:space="preserve"> </w:t>
      </w:r>
      <w:r w:rsidRPr="00E8165F">
        <w:rPr>
          <w:rFonts w:eastAsia="OpenSans" w:cs="Open Sans"/>
        </w:rPr>
        <w:t xml:space="preserve">million was approved by the Government in the MYEFO budget process in December 2021 as an initial step to address the financial sustainability of the Commission. </w:t>
      </w:r>
    </w:p>
    <w:p w14:paraId="2C0C6DD9" w14:textId="48B64099" w:rsidR="00FB2613" w:rsidRDefault="00FB2613" w:rsidP="007817FB">
      <w:pPr>
        <w:pStyle w:val="NormalWeb"/>
        <w:rPr>
          <w:rFonts w:eastAsia="OpenSans" w:cs="Open Sans"/>
        </w:rPr>
      </w:pPr>
      <w:r w:rsidRPr="00E8165F">
        <w:rPr>
          <w:rFonts w:eastAsia="OpenSans" w:cs="Open Sans"/>
        </w:rPr>
        <w:t xml:space="preserve">Alongside this, the Commission undertook substantial changes to </w:t>
      </w:r>
      <w:r>
        <w:rPr>
          <w:rFonts w:eastAsia="OpenSans" w:cs="Open Sans"/>
        </w:rPr>
        <w:t>strengthen our</w:t>
      </w:r>
      <w:r w:rsidRPr="00E8165F">
        <w:rPr>
          <w:rFonts w:eastAsia="OpenSans" w:cs="Open Sans"/>
        </w:rPr>
        <w:t xml:space="preserve"> </w:t>
      </w:r>
      <w:r>
        <w:rPr>
          <w:rFonts w:eastAsia="OpenSans" w:cs="Open Sans"/>
        </w:rPr>
        <w:t>systems, procedures</w:t>
      </w:r>
      <w:r w:rsidR="00DD62CE">
        <w:rPr>
          <w:rFonts w:eastAsia="OpenSans" w:cs="Open Sans"/>
        </w:rPr>
        <w:t>,</w:t>
      </w:r>
      <w:r>
        <w:rPr>
          <w:rFonts w:eastAsia="OpenSans" w:cs="Open Sans"/>
        </w:rPr>
        <w:t xml:space="preserve"> and </w:t>
      </w:r>
      <w:r w:rsidRPr="00E8165F">
        <w:rPr>
          <w:rFonts w:eastAsia="OpenSans" w:cs="Open Sans"/>
        </w:rPr>
        <w:t>operations over the entire financial year period. We significantly reduced our expenditure</w:t>
      </w:r>
      <w:r>
        <w:rPr>
          <w:rFonts w:eastAsia="OpenSans" w:cs="Open Sans"/>
        </w:rPr>
        <w:t>,</w:t>
      </w:r>
      <w:r w:rsidRPr="00E8165F">
        <w:rPr>
          <w:rFonts w:eastAsia="OpenSans" w:cs="Open Sans"/>
        </w:rPr>
        <w:t xml:space="preserve"> by </w:t>
      </w:r>
      <w:r>
        <w:rPr>
          <w:rFonts w:eastAsia="OpenSans" w:cs="Open Sans"/>
        </w:rPr>
        <w:t xml:space="preserve">first freezing recruitment and non-critical expenditure, then by </w:t>
      </w:r>
      <w:r w:rsidRPr="00E8165F">
        <w:rPr>
          <w:rFonts w:eastAsia="OpenSans" w:cs="Open Sans"/>
        </w:rPr>
        <w:t>reducing our staffing profile</w:t>
      </w:r>
      <w:r>
        <w:rPr>
          <w:rFonts w:eastAsia="OpenSans" w:cs="Open Sans"/>
        </w:rPr>
        <w:t>.</w:t>
      </w:r>
      <w:r w:rsidRPr="00E8165F">
        <w:rPr>
          <w:rFonts w:eastAsia="OpenSans" w:cs="Open Sans"/>
        </w:rPr>
        <w:t xml:space="preserve"> </w:t>
      </w:r>
      <w:r>
        <w:rPr>
          <w:rFonts w:eastAsia="OpenSans" w:cs="Open Sans"/>
        </w:rPr>
        <w:t>As a result, t</w:t>
      </w:r>
      <w:r w:rsidRPr="00E8165F">
        <w:rPr>
          <w:rFonts w:eastAsia="OpenSans" w:cs="Open Sans"/>
        </w:rPr>
        <w:t xml:space="preserve">he work programs of our Commissioners </w:t>
      </w:r>
      <w:r w:rsidR="002F0DB2">
        <w:rPr>
          <w:rFonts w:eastAsia="OpenSans" w:cs="Open Sans"/>
        </w:rPr>
        <w:t>was heavily reliant</w:t>
      </w:r>
      <w:r w:rsidR="002F0DB2" w:rsidRPr="00E8165F">
        <w:rPr>
          <w:rFonts w:eastAsia="OpenSans" w:cs="Open Sans"/>
        </w:rPr>
        <w:t xml:space="preserve"> </w:t>
      </w:r>
      <w:r w:rsidRPr="00E8165F">
        <w:rPr>
          <w:rFonts w:eastAsia="OpenSans" w:cs="Open Sans"/>
        </w:rPr>
        <w:t xml:space="preserve">on the ability to source </w:t>
      </w:r>
      <w:r>
        <w:rPr>
          <w:rFonts w:eastAsia="OpenSans" w:cs="Open Sans"/>
        </w:rPr>
        <w:t xml:space="preserve">short-term </w:t>
      </w:r>
      <w:r w:rsidRPr="00E8165F">
        <w:rPr>
          <w:rFonts w:eastAsia="OpenSans" w:cs="Open Sans"/>
        </w:rPr>
        <w:t xml:space="preserve">funding from external sources. </w:t>
      </w:r>
      <w:r>
        <w:rPr>
          <w:rFonts w:eastAsia="OpenSans" w:cs="Open Sans"/>
        </w:rPr>
        <w:t xml:space="preserve">All Commission work areas are operating with reduced capacity that is limiting our ability to deliver our functions. </w:t>
      </w:r>
    </w:p>
    <w:p w14:paraId="73DEED8E" w14:textId="12EAA446" w:rsidR="00FB2613" w:rsidRPr="00E8165F" w:rsidRDefault="00FB2613" w:rsidP="007817FB">
      <w:pPr>
        <w:pStyle w:val="NormalWeb"/>
        <w:rPr>
          <w:rFonts w:eastAsia="OpenSans" w:cs="Open Sans"/>
        </w:rPr>
      </w:pPr>
      <w:r>
        <w:rPr>
          <w:rFonts w:eastAsia="OpenSans" w:cs="Open Sans"/>
        </w:rPr>
        <w:t xml:space="preserve">With the support of a Tripartite Steering Committee, of the Attorney-General’s Department, the Department of Finance and the Commission, the evidence base for the </w:t>
      </w:r>
      <w:r w:rsidR="00E77B78">
        <w:rPr>
          <w:rFonts w:eastAsia="OpenSans" w:cs="Open Sans"/>
        </w:rPr>
        <w:t>long-term</w:t>
      </w:r>
      <w:r>
        <w:rPr>
          <w:rFonts w:eastAsia="OpenSans" w:cs="Open Sans"/>
        </w:rPr>
        <w:t xml:space="preserve"> funding needs of the Commission has been prepared for government’s consideration in </w:t>
      </w:r>
      <w:r w:rsidRPr="00E8165F">
        <w:rPr>
          <w:rFonts w:eastAsia="OpenSans" w:cs="Open Sans"/>
        </w:rPr>
        <w:t xml:space="preserve">the </w:t>
      </w:r>
      <w:r>
        <w:rPr>
          <w:rFonts w:eastAsia="OpenSans" w:cs="Open Sans"/>
        </w:rPr>
        <w:t xml:space="preserve">October 2022 </w:t>
      </w:r>
      <w:r w:rsidRPr="00E8165F">
        <w:rPr>
          <w:rFonts w:eastAsia="OpenSans" w:cs="Open Sans"/>
        </w:rPr>
        <w:t xml:space="preserve">Federal Budget.  </w:t>
      </w:r>
    </w:p>
    <w:p w14:paraId="4A4C449D" w14:textId="4237FF55" w:rsidR="00FB2613" w:rsidRPr="00E8165F" w:rsidRDefault="00FB2613" w:rsidP="007817FB">
      <w:pPr>
        <w:rPr>
          <w:rFonts w:eastAsia="OpenSans" w:cs="Open Sans"/>
        </w:rPr>
      </w:pPr>
      <w:r w:rsidRPr="00E8165F">
        <w:rPr>
          <w:rFonts w:eastAsia="OpenSans" w:cs="Open Sans"/>
        </w:rPr>
        <w:t>Our institutional integrity has also been under challenge, with the Commission’s ‘A status’ as a national human rights institution (</w:t>
      </w:r>
      <w:r w:rsidRPr="008045B9">
        <w:rPr>
          <w:rFonts w:eastAsia="OpenSans" w:cs="Open Sans"/>
          <w:b/>
        </w:rPr>
        <w:t>NHRI</w:t>
      </w:r>
      <w:r w:rsidRPr="00E8165F">
        <w:rPr>
          <w:rFonts w:eastAsia="OpenSans" w:cs="Open Sans"/>
        </w:rPr>
        <w:t>) under threat. In March 2022, the Sub-Committee on Accreditation (</w:t>
      </w:r>
      <w:r w:rsidRPr="008045B9">
        <w:rPr>
          <w:rFonts w:eastAsia="OpenSans" w:cs="Open Sans"/>
          <w:b/>
        </w:rPr>
        <w:t>SCA</w:t>
      </w:r>
      <w:r w:rsidRPr="00E8165F">
        <w:rPr>
          <w:rFonts w:eastAsia="OpenSans" w:cs="Open Sans"/>
        </w:rPr>
        <w:t xml:space="preserve">) of the Global Alliance of National Human Rights Institutions conducted its regular, five yearly review of the Commission’s compliance with the </w:t>
      </w:r>
      <w:r w:rsidRPr="00E8165F">
        <w:rPr>
          <w:rFonts w:eastAsia="OpenSans" w:cs="Open Sans"/>
          <w:i/>
          <w:iCs/>
        </w:rPr>
        <w:t>Paris Principles relating to the status of national institutions</w:t>
      </w:r>
      <w:r w:rsidRPr="00E8165F">
        <w:rPr>
          <w:rFonts w:eastAsia="OpenSans" w:cs="Open Sans"/>
        </w:rPr>
        <w:t xml:space="preserve">. These principles set out the necessary conditions for a national human rights institution to be considered robust and credible </w:t>
      </w:r>
      <w:r w:rsidR="003F119A">
        <w:rPr>
          <w:rFonts w:eastAsia="OpenSans" w:cs="Open Sans"/>
        </w:rPr>
        <w:t>–</w:t>
      </w:r>
      <w:r w:rsidRPr="00E8165F">
        <w:rPr>
          <w:rFonts w:eastAsia="OpenSans" w:cs="Open Sans"/>
        </w:rPr>
        <w:t xml:space="preserve"> a sufficiently broad mandate to protect and promote human rights, the necessary independence from government to hold it to account, and the resources to perform its functions appropriately. National human rights institutions that meet these standards are accredited as ‘A status’ and accorded participation rights in United Nations human rights processes. The existence of an A status NHRI</w:t>
      </w:r>
      <w:r w:rsidRPr="00E8165F">
        <w:rPr>
          <w:rFonts w:cs="Open Sans"/>
        </w:rPr>
        <w:t xml:space="preserve"> is an international marker of a government's commitment to promoting and protecting human rights</w:t>
      </w:r>
      <w:r w:rsidRPr="00E8165F">
        <w:rPr>
          <w:rFonts w:eastAsia="OpenSans" w:cs="Open Sans"/>
        </w:rPr>
        <w:t xml:space="preserve">, with over 120 </w:t>
      </w:r>
      <w:r>
        <w:rPr>
          <w:rFonts w:eastAsia="OpenSans" w:cs="Open Sans"/>
        </w:rPr>
        <w:t xml:space="preserve">nations having </w:t>
      </w:r>
      <w:r w:rsidRPr="00E8165F">
        <w:rPr>
          <w:rFonts w:eastAsia="OpenSans" w:cs="Open Sans"/>
        </w:rPr>
        <w:t xml:space="preserve">such institutions </w:t>
      </w:r>
      <w:r>
        <w:rPr>
          <w:rFonts w:eastAsia="OpenSans" w:cs="Open Sans"/>
        </w:rPr>
        <w:t xml:space="preserve">across the </w:t>
      </w:r>
      <w:r w:rsidRPr="00E8165F">
        <w:rPr>
          <w:rFonts w:eastAsia="OpenSans" w:cs="Open Sans"/>
        </w:rPr>
        <w:t>glob</w:t>
      </w:r>
      <w:r>
        <w:rPr>
          <w:rFonts w:eastAsia="OpenSans" w:cs="Open Sans"/>
        </w:rPr>
        <w:t>e</w:t>
      </w:r>
      <w:r w:rsidRPr="00E8165F">
        <w:rPr>
          <w:rFonts w:eastAsia="OpenSans" w:cs="Open Sans"/>
        </w:rPr>
        <w:t xml:space="preserve">.  </w:t>
      </w:r>
    </w:p>
    <w:p w14:paraId="6AF127C1" w14:textId="326D4C7C" w:rsidR="00FB2613" w:rsidRPr="00E8165F" w:rsidRDefault="00FB2613" w:rsidP="007817FB">
      <w:pPr>
        <w:pStyle w:val="NormalWeb"/>
        <w:rPr>
          <w:rFonts w:eastAsia="OpenSans" w:cs="Open Sans"/>
        </w:rPr>
      </w:pPr>
      <w:r w:rsidRPr="00E8165F">
        <w:rPr>
          <w:rFonts w:eastAsia="OpenSans" w:cs="Open Sans"/>
        </w:rPr>
        <w:t>The SCA decided to defer a decision on the accreditation of the Commission until October 2023</w:t>
      </w:r>
      <w:r>
        <w:rPr>
          <w:rFonts w:eastAsia="OpenSans" w:cs="Open Sans"/>
        </w:rPr>
        <w:t>, rather than re-accrediting our institution,</w:t>
      </w:r>
      <w:r w:rsidRPr="00E8165F">
        <w:rPr>
          <w:rFonts w:eastAsia="OpenSans" w:cs="Open Sans"/>
        </w:rPr>
        <w:t xml:space="preserve"> because of concerns about the selection and appointment process of Commissioners</w:t>
      </w:r>
      <w:r>
        <w:rPr>
          <w:rFonts w:eastAsia="OpenSans" w:cs="Open Sans"/>
        </w:rPr>
        <w:t>, while also noting the resourcing challenges being faced by the Commission</w:t>
      </w:r>
      <w:r w:rsidRPr="00E8165F">
        <w:rPr>
          <w:rFonts w:eastAsia="OpenSans" w:cs="Open Sans"/>
        </w:rPr>
        <w:t>. This is the first time that the A status of the Commission has been in doubt.</w:t>
      </w:r>
    </w:p>
    <w:p w14:paraId="408F0675" w14:textId="56347EE8" w:rsidR="00FB2613" w:rsidRPr="00E8165F" w:rsidRDefault="00FB2613" w:rsidP="007817FB">
      <w:pPr>
        <w:pStyle w:val="NormalWeb"/>
        <w:rPr>
          <w:rFonts w:eastAsia="OpenSans" w:cs="Open Sans"/>
        </w:rPr>
      </w:pPr>
      <w:r w:rsidRPr="00E8165F">
        <w:rPr>
          <w:rFonts w:eastAsia="OpenSans" w:cs="Open Sans"/>
        </w:rPr>
        <w:t>In addition, the work of the Commission has increased substantially over the course of the past two years because of the COVID-19 pandemic. Overall</w:t>
      </w:r>
      <w:r w:rsidR="003D6D1B">
        <w:rPr>
          <w:rFonts w:eastAsia="OpenSans" w:cs="Open Sans"/>
        </w:rPr>
        <w:t>,</w:t>
      </w:r>
      <w:r w:rsidRPr="00E8165F">
        <w:rPr>
          <w:rFonts w:eastAsia="OpenSans" w:cs="Open Sans"/>
        </w:rPr>
        <w:t xml:space="preserve"> </w:t>
      </w:r>
      <w:r>
        <w:rPr>
          <w:rFonts w:eastAsia="OpenSans" w:cs="Open Sans"/>
        </w:rPr>
        <w:t>we have experienced</w:t>
      </w:r>
      <w:r w:rsidRPr="00E8165F">
        <w:rPr>
          <w:rFonts w:eastAsia="OpenSans" w:cs="Open Sans"/>
        </w:rPr>
        <w:t xml:space="preserve"> an </w:t>
      </w:r>
      <w:r>
        <w:rPr>
          <w:rFonts w:eastAsia="OpenSans" w:cs="Open Sans"/>
        </w:rPr>
        <w:t xml:space="preserve">unprecedented increase in </w:t>
      </w:r>
      <w:r w:rsidRPr="00E8165F">
        <w:rPr>
          <w:rFonts w:eastAsia="OpenSans" w:cs="Open Sans"/>
        </w:rPr>
        <w:t xml:space="preserve">the </w:t>
      </w:r>
      <w:r w:rsidR="00CE2089">
        <w:rPr>
          <w:rFonts w:eastAsia="OpenSans" w:cs="Open Sans"/>
        </w:rPr>
        <w:t xml:space="preserve">number of </w:t>
      </w:r>
      <w:r w:rsidRPr="00E8165F">
        <w:rPr>
          <w:rFonts w:eastAsia="OpenSans" w:cs="Open Sans"/>
        </w:rPr>
        <w:t xml:space="preserve">complaints </w:t>
      </w:r>
      <w:r w:rsidR="00CE2089">
        <w:rPr>
          <w:rFonts w:eastAsia="OpenSans" w:cs="Open Sans"/>
        </w:rPr>
        <w:t>received</w:t>
      </w:r>
      <w:r w:rsidR="00335794">
        <w:rPr>
          <w:rFonts w:eastAsia="OpenSans" w:cs="Open Sans"/>
        </w:rPr>
        <w:t>,</w:t>
      </w:r>
      <w:r w:rsidR="00CE2089" w:rsidRPr="00E8165F">
        <w:rPr>
          <w:rFonts w:eastAsia="OpenSans" w:cs="Open Sans"/>
        </w:rPr>
        <w:t xml:space="preserve"> </w:t>
      </w:r>
      <w:r w:rsidRPr="00E8165F">
        <w:rPr>
          <w:rFonts w:eastAsia="OpenSans" w:cs="Open Sans"/>
        </w:rPr>
        <w:t xml:space="preserve">from </w:t>
      </w:r>
      <w:r w:rsidR="003A3246">
        <w:rPr>
          <w:rFonts w:eastAsia="OpenSans" w:cs="Open Sans"/>
        </w:rPr>
        <w:t xml:space="preserve">a </w:t>
      </w:r>
      <w:r w:rsidR="007F4480">
        <w:rPr>
          <w:rFonts w:eastAsia="OpenSans" w:cs="Open Sans"/>
        </w:rPr>
        <w:t>pre-COVID</w:t>
      </w:r>
      <w:r w:rsidRPr="015C07ED">
        <w:rPr>
          <w:rFonts w:eastAsia="OpenSans" w:cs="Open Sans"/>
        </w:rPr>
        <w:t xml:space="preserve"> </w:t>
      </w:r>
      <w:r w:rsidR="003D6D1B" w:rsidRPr="015C07ED">
        <w:rPr>
          <w:rFonts w:eastAsia="OpenSans" w:cs="Open Sans"/>
        </w:rPr>
        <w:t>five-year</w:t>
      </w:r>
      <w:r w:rsidRPr="00E8165F">
        <w:rPr>
          <w:rFonts w:eastAsia="OpenSans" w:cs="Open Sans"/>
        </w:rPr>
        <w:t xml:space="preserve"> average of 15,000 inquiries and 2,000 complaints a year</w:t>
      </w:r>
      <w:r w:rsidR="007F4480">
        <w:rPr>
          <w:rFonts w:eastAsia="OpenSans" w:cs="Open Sans"/>
        </w:rPr>
        <w:t>,</w:t>
      </w:r>
      <w:r>
        <w:rPr>
          <w:rFonts w:eastAsia="OpenSans" w:cs="Open Sans"/>
        </w:rPr>
        <w:t xml:space="preserve"> to </w:t>
      </w:r>
      <w:r w:rsidRPr="015C07ED">
        <w:rPr>
          <w:rFonts w:eastAsia="OpenSans" w:cs="Open Sans"/>
        </w:rPr>
        <w:t>23,200 inquiries</w:t>
      </w:r>
      <w:r>
        <w:rPr>
          <w:rFonts w:eastAsia="OpenSans" w:cs="Open Sans"/>
        </w:rPr>
        <w:t xml:space="preserve"> and </w:t>
      </w:r>
      <w:r w:rsidRPr="015C07ED">
        <w:rPr>
          <w:rFonts w:eastAsia="OpenSans" w:cs="Open Sans"/>
        </w:rPr>
        <w:t>3,736 complaints in 2021</w:t>
      </w:r>
      <w:r w:rsidR="000536FA">
        <w:rPr>
          <w:rFonts w:eastAsia="OpenSans" w:cs="Open Sans"/>
        </w:rPr>
        <w:t>–</w:t>
      </w:r>
      <w:r w:rsidRPr="015C07ED">
        <w:rPr>
          <w:rFonts w:eastAsia="OpenSans" w:cs="Open Sans"/>
        </w:rPr>
        <w:t>22</w:t>
      </w:r>
      <w:r w:rsidR="00E01EAA">
        <w:rPr>
          <w:rFonts w:eastAsia="OpenSans" w:cs="Open Sans"/>
        </w:rPr>
        <w:t xml:space="preserve">, </w:t>
      </w:r>
      <w:r w:rsidR="00F43F9A">
        <w:rPr>
          <w:rFonts w:eastAsia="OpenSans" w:cs="Open Sans"/>
        </w:rPr>
        <w:t xml:space="preserve">1,960 of which were complaints </w:t>
      </w:r>
      <w:r w:rsidR="002B0A64">
        <w:rPr>
          <w:rFonts w:eastAsia="OpenSans" w:cs="Open Sans"/>
        </w:rPr>
        <w:t>under the Disability Discrimination Act</w:t>
      </w:r>
      <w:r w:rsidRPr="00E8165F">
        <w:rPr>
          <w:rFonts w:eastAsia="OpenSans" w:cs="Open Sans"/>
        </w:rPr>
        <w:t>.</w:t>
      </w:r>
    </w:p>
    <w:p w14:paraId="49F78D58" w14:textId="4C0D2773" w:rsidR="00FB2613" w:rsidRPr="00E8165F" w:rsidRDefault="00FB2613" w:rsidP="007817FB">
      <w:pPr>
        <w:pStyle w:val="NormalWeb"/>
        <w:rPr>
          <w:rFonts w:eastAsia="OpenSans" w:cs="Open Sans"/>
        </w:rPr>
      </w:pPr>
      <w:r w:rsidRPr="00E8165F">
        <w:rPr>
          <w:rFonts w:eastAsia="OpenSans" w:cs="Open Sans"/>
        </w:rPr>
        <w:t xml:space="preserve">I must commend the efforts of our staff during this time. They have faced enormous work pressures in addressing the unprecedented increase in complaints and inquiries, </w:t>
      </w:r>
      <w:r>
        <w:rPr>
          <w:rFonts w:eastAsia="OpenSans" w:cs="Open Sans"/>
        </w:rPr>
        <w:t>they have s</w:t>
      </w:r>
      <w:r w:rsidRPr="00E8165F">
        <w:rPr>
          <w:rFonts w:eastAsia="OpenSans" w:cs="Open Sans"/>
        </w:rPr>
        <w:t>upport</w:t>
      </w:r>
      <w:r>
        <w:rPr>
          <w:rFonts w:eastAsia="OpenSans" w:cs="Open Sans"/>
        </w:rPr>
        <w:t>ed</w:t>
      </w:r>
      <w:r w:rsidRPr="00E8165F">
        <w:rPr>
          <w:rFonts w:eastAsia="OpenSans" w:cs="Open Sans"/>
        </w:rPr>
        <w:t xml:space="preserve"> our statutory Commissioners with manifestly inadequate staff and resources, and </w:t>
      </w:r>
      <w:r>
        <w:rPr>
          <w:rFonts w:eastAsia="OpenSans" w:cs="Open Sans"/>
        </w:rPr>
        <w:t xml:space="preserve">they have </w:t>
      </w:r>
      <w:r w:rsidRPr="00E8165F">
        <w:rPr>
          <w:rFonts w:eastAsia="OpenSans" w:cs="Open Sans"/>
        </w:rPr>
        <w:t>implement</w:t>
      </w:r>
      <w:r>
        <w:rPr>
          <w:rFonts w:eastAsia="OpenSans" w:cs="Open Sans"/>
        </w:rPr>
        <w:t xml:space="preserve">ed </w:t>
      </w:r>
      <w:r w:rsidRPr="00E8165F">
        <w:rPr>
          <w:rFonts w:eastAsia="OpenSans" w:cs="Open Sans"/>
        </w:rPr>
        <w:t>major reforms to our governance and financial management practices. This has been done in a period of great upheaval and an environment of great uncertainty. I</w:t>
      </w:r>
      <w:r w:rsidR="003D6D1B">
        <w:rPr>
          <w:rFonts w:eastAsia="OpenSans" w:cs="Open Sans"/>
        </w:rPr>
        <w:t> </w:t>
      </w:r>
      <w:r w:rsidRPr="00E8165F">
        <w:rPr>
          <w:rFonts w:eastAsia="OpenSans" w:cs="Open Sans"/>
        </w:rPr>
        <w:t>acknowledge the significant impact on them and thank them wholeheartedly.</w:t>
      </w:r>
    </w:p>
    <w:p w14:paraId="38F656D0" w14:textId="77777777" w:rsidR="00FB2613" w:rsidRPr="00E8165F" w:rsidRDefault="00FB2613" w:rsidP="007817FB">
      <w:pPr>
        <w:pStyle w:val="NormalWeb"/>
        <w:rPr>
          <w:rFonts w:eastAsia="OpenSans" w:cs="Open Sans"/>
        </w:rPr>
      </w:pPr>
      <w:r w:rsidRPr="00E8165F">
        <w:rPr>
          <w:rFonts w:eastAsia="OpenSans" w:cs="Open Sans"/>
        </w:rPr>
        <w:t xml:space="preserve">Over the financial year, the Commission has instituted significant reforms to its internal governance and financial management frameworks to ensure rigorous accountability and oversight. We have implemented these reforms with the close involvement, advice and support of </w:t>
      </w:r>
      <w:r>
        <w:rPr>
          <w:rFonts w:eastAsia="OpenSans" w:cs="Open Sans"/>
        </w:rPr>
        <w:t xml:space="preserve">our external Audit and Risk Committee, </w:t>
      </w:r>
      <w:r w:rsidRPr="00E8165F">
        <w:rPr>
          <w:rFonts w:eastAsia="OpenSans" w:cs="Open Sans"/>
        </w:rPr>
        <w:t>the Attorney-General’s Department and the Department of Finance. We have embraced the challenges before us. I am confident that as we end the financial year, we have robust systems in place.</w:t>
      </w:r>
    </w:p>
    <w:p w14:paraId="5D6D4E57" w14:textId="1877E654" w:rsidR="00FB2613" w:rsidRPr="00E8165F" w:rsidRDefault="00FB2613" w:rsidP="007817FB">
      <w:pPr>
        <w:pStyle w:val="NormalWeb"/>
        <w:rPr>
          <w:rFonts w:eastAsia="OpenSans" w:cs="Open Sans"/>
        </w:rPr>
      </w:pPr>
      <w:r w:rsidRPr="00E8165F">
        <w:rPr>
          <w:rFonts w:eastAsia="OpenSans" w:cs="Open Sans"/>
        </w:rPr>
        <w:t xml:space="preserve">We have, however, said goodbye to many colleagues over the course of the year, </w:t>
      </w:r>
      <w:r w:rsidR="007F4480">
        <w:rPr>
          <w:rFonts w:eastAsia="OpenSans" w:cs="Open Sans"/>
        </w:rPr>
        <w:t>many</w:t>
      </w:r>
      <w:r w:rsidRPr="00E8165F">
        <w:rPr>
          <w:rFonts w:eastAsia="OpenSans" w:cs="Open Sans"/>
        </w:rPr>
        <w:t xml:space="preserve"> having served the Commission for very long periods. At the end of the year</w:t>
      </w:r>
      <w:r w:rsidR="00D70A3B">
        <w:rPr>
          <w:rFonts w:eastAsia="OpenSans" w:cs="Open Sans"/>
        </w:rPr>
        <w:t>,</w:t>
      </w:r>
      <w:r w:rsidRPr="00E8165F">
        <w:rPr>
          <w:rFonts w:eastAsia="OpenSans" w:cs="Open Sans"/>
        </w:rPr>
        <w:t xml:space="preserve"> we had approximately </w:t>
      </w:r>
      <w:r w:rsidRPr="008045B9">
        <w:rPr>
          <w:rFonts w:eastAsia="OpenSans" w:cs="Open Sans"/>
          <w:b/>
        </w:rPr>
        <w:t>30%</w:t>
      </w:r>
      <w:r w:rsidRPr="00E8165F">
        <w:rPr>
          <w:rFonts w:eastAsia="OpenSans" w:cs="Open Sans"/>
        </w:rPr>
        <w:t xml:space="preserve"> fewer staff than at its beginning. Our current staffing is not adequate to meet our statutory obligations properly, and decisions about the Commission’s budget taken in 2022–23 will be critical in determining our capacity as an agency</w:t>
      </w:r>
      <w:r w:rsidR="0043377B">
        <w:rPr>
          <w:rFonts w:eastAsia="OpenSans" w:cs="Open Sans"/>
        </w:rPr>
        <w:t>, and potentially, our international standing and status</w:t>
      </w:r>
      <w:r w:rsidRPr="00E8165F">
        <w:rPr>
          <w:rFonts w:eastAsia="OpenSans" w:cs="Open Sans"/>
        </w:rPr>
        <w:t>.</w:t>
      </w:r>
      <w:r>
        <w:rPr>
          <w:rFonts w:eastAsia="OpenSans" w:cs="Open Sans"/>
        </w:rPr>
        <w:t xml:space="preserve"> Those decisions will also be essential </w:t>
      </w:r>
      <w:r w:rsidRPr="00E8165F">
        <w:rPr>
          <w:rFonts w:eastAsia="OpenSans" w:cs="Open Sans"/>
        </w:rPr>
        <w:t xml:space="preserve">to ensure that we have independent capacity to support the work of our statutory Commissioners and address the exponential increase in discrimination and human rights complaints received over recent years. </w:t>
      </w:r>
    </w:p>
    <w:p w14:paraId="45634535" w14:textId="77777777" w:rsidR="00FB2613" w:rsidRPr="00E8165F" w:rsidRDefault="00FB2613" w:rsidP="007817FB">
      <w:pPr>
        <w:pStyle w:val="NormalWeb"/>
        <w:rPr>
          <w:rFonts w:eastAsia="OpenSans" w:cs="Open Sans"/>
        </w:rPr>
      </w:pPr>
      <w:r>
        <w:rPr>
          <w:rFonts w:eastAsia="OpenSans" w:cs="Open Sans"/>
        </w:rPr>
        <w:t xml:space="preserve">Despite these challenges, </w:t>
      </w:r>
      <w:r w:rsidRPr="00E8165F">
        <w:rPr>
          <w:rFonts w:eastAsia="OpenSans" w:cs="Open Sans"/>
        </w:rPr>
        <w:t>we have continued to contribute to the protection and promotion of human rights at the national level over the course of the financial year.</w:t>
      </w:r>
    </w:p>
    <w:p w14:paraId="0C62E7C9" w14:textId="51B1E437" w:rsidR="00FB2613" w:rsidRPr="00E8165F" w:rsidRDefault="00FB2613" w:rsidP="007817FB">
      <w:pPr>
        <w:pStyle w:val="NormalWeb"/>
        <w:rPr>
          <w:rFonts w:eastAsia="OpenSans" w:cs="Open Sans"/>
        </w:rPr>
      </w:pPr>
      <w:r w:rsidRPr="00E8165F">
        <w:rPr>
          <w:rFonts w:eastAsia="OpenSans" w:cs="Open Sans"/>
        </w:rPr>
        <w:t xml:space="preserve">As an example, when the Government needed an independent, robust mechanism to examine the culture of the Australian Parliament as a workplace, it put its trust in the Commission to deliver it. Led by the Sex Discrimination Commissioner, the Commission’s </w:t>
      </w:r>
      <w:r w:rsidRPr="00E8165F">
        <w:rPr>
          <w:rFonts w:eastAsia="OpenSans" w:cs="Open Sans"/>
          <w:i/>
          <w:iCs/>
        </w:rPr>
        <w:t>Set the Standard</w:t>
      </w:r>
      <w:r w:rsidRPr="00E8165F">
        <w:rPr>
          <w:rFonts w:eastAsia="OpenSans" w:cs="Open Sans"/>
        </w:rPr>
        <w:t xml:space="preserve"> inquiry and report has </w:t>
      </w:r>
      <w:r>
        <w:rPr>
          <w:rFonts w:eastAsia="OpenSans" w:cs="Open Sans"/>
        </w:rPr>
        <w:t>launched</w:t>
      </w:r>
      <w:r w:rsidRPr="00E8165F">
        <w:rPr>
          <w:rFonts w:eastAsia="OpenSans" w:cs="Open Sans"/>
        </w:rPr>
        <w:t xml:space="preserve"> a process of significant cultural reform of this key institution in our democracy. Related reforms are also being implemented in response to the Commission’s earlier </w:t>
      </w:r>
      <w:r w:rsidRPr="00E8165F">
        <w:rPr>
          <w:rFonts w:eastAsia="OpenSans" w:cs="Open Sans"/>
          <w:i/>
          <w:iCs/>
        </w:rPr>
        <w:t xml:space="preserve">Respect@Work </w:t>
      </w:r>
      <w:r w:rsidRPr="00E8165F">
        <w:rPr>
          <w:rFonts w:eastAsia="OpenSans" w:cs="Open Sans"/>
        </w:rPr>
        <w:t>report, to ensure the scourge of sexual harassment can be more effectively tackled through law and cultural reform initiatives.</w:t>
      </w:r>
    </w:p>
    <w:p w14:paraId="4962C237" w14:textId="646CB7A7" w:rsidR="00FB2613" w:rsidRPr="00E8165F" w:rsidRDefault="00FB2613" w:rsidP="007817FB">
      <w:pPr>
        <w:pStyle w:val="NormalWeb"/>
        <w:rPr>
          <w:rFonts w:eastAsia="OpenSans" w:cs="Open Sans"/>
        </w:rPr>
      </w:pPr>
      <w:r w:rsidRPr="00E8165F">
        <w:rPr>
          <w:rFonts w:eastAsia="OpenSans" w:cs="Open Sans"/>
        </w:rPr>
        <w:t>It is telling that when the Government needed to ensure public confidence and trust in its response to allegations of abuse within the Parliament, it is the Commission to whom it turned. This trust was built due to previous work</w:t>
      </w:r>
      <w:r w:rsidR="00BA3FAC">
        <w:rPr>
          <w:rFonts w:eastAsia="OpenSans" w:cs="Open Sans"/>
        </w:rPr>
        <w:t>,</w:t>
      </w:r>
      <w:r w:rsidRPr="00E8165F">
        <w:rPr>
          <w:rFonts w:eastAsia="OpenSans" w:cs="Open Sans"/>
        </w:rPr>
        <w:t xml:space="preserve"> such as the </w:t>
      </w:r>
      <w:r w:rsidRPr="00E8165F">
        <w:rPr>
          <w:rFonts w:eastAsia="OpenSans" w:cs="Open Sans"/>
          <w:i/>
          <w:iCs/>
        </w:rPr>
        <w:t>Respect@Work</w:t>
      </w:r>
      <w:r w:rsidRPr="00E8165F">
        <w:rPr>
          <w:rFonts w:eastAsia="OpenSans" w:cs="Open Sans"/>
        </w:rPr>
        <w:t xml:space="preserve"> report, successive national prevalence studies on sexual harassment, and cultural reform partnerships across key areas such as the Australian Defence Force.</w:t>
      </w:r>
    </w:p>
    <w:p w14:paraId="6CC19AA9" w14:textId="77777777" w:rsidR="00FB2613" w:rsidRPr="00E8165F" w:rsidRDefault="00FB2613" w:rsidP="007817FB">
      <w:pPr>
        <w:pStyle w:val="NormalWeb"/>
        <w:rPr>
          <w:rFonts w:eastAsia="OpenSans" w:cs="Open Sans"/>
        </w:rPr>
      </w:pPr>
      <w:r w:rsidRPr="2633EC73">
        <w:rPr>
          <w:rFonts w:eastAsia="OpenSans" w:cs="Open Sans"/>
        </w:rPr>
        <w:t>This inquiry was only possible due to a significant, single purpose short-term injection of funding to the Commission. It is a powerful example of what a properly funded Commission can achieve.</w:t>
      </w:r>
    </w:p>
    <w:p w14:paraId="2DAF9CD4" w14:textId="37A5E5E1" w:rsidR="00FB2613" w:rsidRPr="00E8165F" w:rsidRDefault="54AF8B12" w:rsidP="007817FB">
      <w:r w:rsidRPr="2633EC73">
        <w:rPr>
          <w:rFonts w:eastAsia="Open Sans" w:cs="Open Sans"/>
        </w:rPr>
        <w:t xml:space="preserve">In her first full year at the Commission, the National Children’s Commissioner </w:t>
      </w:r>
      <w:r w:rsidR="00A441BB">
        <w:rPr>
          <w:rFonts w:eastAsia="Open Sans" w:cs="Open Sans"/>
        </w:rPr>
        <w:t>focused</w:t>
      </w:r>
      <w:r w:rsidRPr="2633EC73">
        <w:rPr>
          <w:rFonts w:eastAsia="Open Sans" w:cs="Open Sans"/>
        </w:rPr>
        <w:t xml:space="preserve"> on systems reform to improve child wellbeing and ensure the ‘voices’ of children and families inform the design of policy that is meant to help them. Key reports included ‘Keeping Kids Safe and Well’ and ‘Mental health shapes my life: COVID and Kids’ Wellbeing’. She convened multidisciplinary roundtables, and contributed to policy development on several national strategies affecting children and young people, especially those living with poverty and disadvantage. The Government announced funding for the National Children’s Commissioner to develop cross-portfolio processes for consultations with children, young people and their families, to inform five national strategies over the next two years, including domestic and family violence, disability, child sexual abuse, and Aboriginal and Torres Strait Islander early years development.</w:t>
      </w:r>
    </w:p>
    <w:p w14:paraId="5C9AE3DA" w14:textId="56C674E4" w:rsidR="00FB2613" w:rsidRPr="00E8165F" w:rsidRDefault="00FB2613" w:rsidP="007817FB">
      <w:pPr>
        <w:pStyle w:val="NormalWeb"/>
        <w:rPr>
          <w:rFonts w:eastAsia="OpenSans" w:cs="Open Sans"/>
        </w:rPr>
      </w:pPr>
      <w:r w:rsidRPr="00E8165F">
        <w:rPr>
          <w:rFonts w:eastAsia="OpenSans" w:cs="Open Sans"/>
        </w:rPr>
        <w:t xml:space="preserve">The Race Discrimination Commissioner, also with </w:t>
      </w:r>
      <w:r>
        <w:rPr>
          <w:rFonts w:eastAsia="OpenSans" w:cs="Open Sans"/>
        </w:rPr>
        <w:t xml:space="preserve">short-term </w:t>
      </w:r>
      <w:r w:rsidRPr="00E8165F">
        <w:rPr>
          <w:rFonts w:eastAsia="OpenSans" w:cs="Open Sans"/>
        </w:rPr>
        <w:t xml:space="preserve">external funding support, launched the next iteration of the Commission’s </w:t>
      </w:r>
      <w:r w:rsidRPr="00DA0A80">
        <w:rPr>
          <w:rFonts w:eastAsia="OpenSans" w:cs="Open Sans"/>
          <w:i/>
          <w:iCs/>
        </w:rPr>
        <w:t>Racism.</w:t>
      </w:r>
      <w:r w:rsidR="008C6DC1">
        <w:rPr>
          <w:rFonts w:eastAsia="OpenSans" w:cs="Open Sans"/>
          <w:i/>
          <w:iCs/>
        </w:rPr>
        <w:t xml:space="preserve"> </w:t>
      </w:r>
      <w:r w:rsidRPr="00DA0A80">
        <w:rPr>
          <w:rFonts w:eastAsia="OpenSans" w:cs="Open Sans"/>
          <w:i/>
          <w:iCs/>
        </w:rPr>
        <w:t xml:space="preserve">It Stops with </w:t>
      </w:r>
      <w:r w:rsidRPr="00E8165F">
        <w:rPr>
          <w:rFonts w:eastAsia="OpenSans" w:cs="Open Sans"/>
          <w:i/>
          <w:iCs/>
        </w:rPr>
        <w:t>M</w:t>
      </w:r>
      <w:r w:rsidRPr="00DA0A80">
        <w:rPr>
          <w:rFonts w:eastAsia="OpenSans" w:cs="Open Sans"/>
          <w:i/>
          <w:iCs/>
        </w:rPr>
        <w:t>e</w:t>
      </w:r>
      <w:r w:rsidRPr="00E8165F">
        <w:rPr>
          <w:rFonts w:eastAsia="OpenSans" w:cs="Open Sans"/>
        </w:rPr>
        <w:t xml:space="preserve"> campaign, with a compelling community service announcement and associated materials challenging us to see the world through the eyes of others to understand how our ethnicity or racial background affects life experiences. After several years of advocating for the federal government to adopt a national anti-racism framework, the new Government announced funding for this and the </w:t>
      </w:r>
      <w:r w:rsidRPr="00DA0A80">
        <w:rPr>
          <w:rFonts w:eastAsia="OpenSans" w:cs="Open Sans"/>
          <w:i/>
          <w:iCs/>
        </w:rPr>
        <w:t>Racism.</w:t>
      </w:r>
      <w:r w:rsidR="008C6DC1">
        <w:rPr>
          <w:rFonts w:eastAsia="OpenSans" w:cs="Open Sans"/>
          <w:i/>
          <w:iCs/>
        </w:rPr>
        <w:t xml:space="preserve"> </w:t>
      </w:r>
      <w:r w:rsidRPr="00DA0A80">
        <w:rPr>
          <w:rFonts w:eastAsia="OpenSans" w:cs="Open Sans"/>
          <w:i/>
          <w:iCs/>
        </w:rPr>
        <w:t xml:space="preserve">It Stops with Me </w:t>
      </w:r>
      <w:r w:rsidRPr="00E8165F">
        <w:rPr>
          <w:rFonts w:eastAsia="OpenSans" w:cs="Open Sans"/>
        </w:rPr>
        <w:t>campaign for the next four years. This will provide the Race Discrimination Commissioner with the much-needed capacity to significantly advance partnerships, research</w:t>
      </w:r>
      <w:r w:rsidR="00086724">
        <w:rPr>
          <w:rFonts w:eastAsia="OpenSans" w:cs="Open Sans"/>
        </w:rPr>
        <w:t>,</w:t>
      </w:r>
      <w:r w:rsidRPr="00E8165F">
        <w:rPr>
          <w:rFonts w:eastAsia="OpenSans" w:cs="Open Sans"/>
        </w:rPr>
        <w:t xml:space="preserve"> and data to address racism in Australia.</w:t>
      </w:r>
    </w:p>
    <w:p w14:paraId="5D63AD9F" w14:textId="308CE321" w:rsidR="00D749F9" w:rsidRDefault="00FB2613" w:rsidP="007817FB">
      <w:pPr>
        <w:pStyle w:val="NormalWeb"/>
        <w:rPr>
          <w:rFonts w:eastAsia="OpenSans" w:cs="Open Sans"/>
        </w:rPr>
      </w:pPr>
      <w:r w:rsidRPr="00E8165F">
        <w:rPr>
          <w:rFonts w:eastAsia="OpenSans" w:cs="Open Sans"/>
        </w:rPr>
        <w:t>The Disability Discrimination Commissioner advanced a significant new project</w:t>
      </w:r>
      <w:r>
        <w:rPr>
          <w:rFonts w:eastAsia="OpenSans" w:cs="Open Sans"/>
        </w:rPr>
        <w:t xml:space="preserve">, </w:t>
      </w:r>
      <w:r w:rsidR="00953ADC">
        <w:rPr>
          <w:rFonts w:eastAsia="OpenSans" w:cs="Open Sans"/>
          <w:i/>
          <w:iCs/>
        </w:rPr>
        <w:t>IncludeAbility</w:t>
      </w:r>
      <w:r>
        <w:rPr>
          <w:rFonts w:eastAsia="OpenSans" w:cs="Open Sans"/>
          <w:i/>
          <w:iCs/>
        </w:rPr>
        <w:t>,</w:t>
      </w:r>
      <w:r w:rsidRPr="00E8165F">
        <w:rPr>
          <w:rFonts w:eastAsia="OpenSans" w:cs="Open Sans"/>
        </w:rPr>
        <w:t xml:space="preserve"> to </w:t>
      </w:r>
      <w:r w:rsidR="00D749F9">
        <w:rPr>
          <w:rFonts w:eastAsia="OpenSans" w:cs="Open Sans"/>
        </w:rPr>
        <w:t>increase</w:t>
      </w:r>
      <w:r w:rsidRPr="00E8165F">
        <w:rPr>
          <w:rFonts w:eastAsia="OpenSans" w:cs="Open Sans"/>
        </w:rPr>
        <w:t xml:space="preserve"> the employment </w:t>
      </w:r>
      <w:r w:rsidR="00D749F9">
        <w:rPr>
          <w:rFonts w:eastAsia="OpenSans" w:cs="Open Sans"/>
        </w:rPr>
        <w:t>opportunities</w:t>
      </w:r>
      <w:r w:rsidR="00D749F9" w:rsidRPr="00E8165F">
        <w:rPr>
          <w:rFonts w:eastAsia="OpenSans" w:cs="Open Sans"/>
        </w:rPr>
        <w:t xml:space="preserve"> </w:t>
      </w:r>
      <w:r w:rsidRPr="00E8165F">
        <w:rPr>
          <w:rFonts w:eastAsia="OpenSans" w:cs="Open Sans"/>
        </w:rPr>
        <w:t>of persons with disability</w:t>
      </w:r>
      <w:r>
        <w:rPr>
          <w:rFonts w:eastAsia="OpenSans" w:cs="Open Sans"/>
        </w:rPr>
        <w:t xml:space="preserve"> </w:t>
      </w:r>
      <w:r w:rsidR="00D749F9">
        <w:rPr>
          <w:rFonts w:eastAsia="OpenSans" w:cs="Open Sans"/>
        </w:rPr>
        <w:t xml:space="preserve">by developing a website, resources for people with disability and employers, an ambassador advisory group and meeting </w:t>
      </w:r>
      <w:r w:rsidRPr="00E8165F">
        <w:rPr>
          <w:rFonts w:eastAsia="OpenSans" w:cs="Open Sans"/>
        </w:rPr>
        <w:t xml:space="preserve">with the </w:t>
      </w:r>
      <w:r w:rsidR="00D749F9">
        <w:rPr>
          <w:rFonts w:eastAsia="OpenSans" w:cs="Open Sans"/>
        </w:rPr>
        <w:t>diversity and inclusion practitioners and</w:t>
      </w:r>
      <w:r w:rsidR="00D749F9" w:rsidRPr="00E8165F">
        <w:rPr>
          <w:rFonts w:eastAsia="OpenSans" w:cs="Open Sans"/>
        </w:rPr>
        <w:t xml:space="preserve"> </w:t>
      </w:r>
      <w:r w:rsidRPr="00E8165F">
        <w:rPr>
          <w:rFonts w:eastAsia="OpenSans" w:cs="Open Sans"/>
        </w:rPr>
        <w:t xml:space="preserve">CEOs of some of Australia’s largest employers. </w:t>
      </w:r>
      <w:r w:rsidR="00D749F9">
        <w:rPr>
          <w:rFonts w:eastAsia="OpenSans" w:cs="Open Sans"/>
        </w:rPr>
        <w:t>The housing needs of people with disability were also considered through a project with Monash University where universal design principles were considered when renovating houses in Melbourne. An exhibition of the house designs was exhibited for Melbourne Design Week and featured in Architecture Australia.</w:t>
      </w:r>
    </w:p>
    <w:p w14:paraId="50DEB857" w14:textId="77777777" w:rsidR="00D76D2E" w:rsidRDefault="00FB2613" w:rsidP="007817FB">
      <w:pPr>
        <w:pStyle w:val="NormalWeb"/>
        <w:rPr>
          <w:rFonts w:eastAsia="OpenSans" w:cs="Open Sans"/>
        </w:rPr>
      </w:pPr>
      <w:r w:rsidRPr="00E8165F">
        <w:rPr>
          <w:rFonts w:eastAsia="OpenSans" w:cs="Open Sans"/>
        </w:rPr>
        <w:t xml:space="preserve">The new Human Rights Commissioner entered into partnerships with key industries to develop guidance materials to meet the human rights challenges associated with the rollout of new technologies and the use of artificial intelligence in decision-making. </w:t>
      </w:r>
    </w:p>
    <w:p w14:paraId="3D241CA1" w14:textId="48466D5F" w:rsidR="00FB2613" w:rsidRPr="00E8165F" w:rsidRDefault="00FB2613" w:rsidP="007817FB">
      <w:pPr>
        <w:pStyle w:val="NormalWeb"/>
        <w:rPr>
          <w:rFonts w:eastAsia="OpenSans" w:cs="Open Sans"/>
        </w:rPr>
      </w:pPr>
      <w:r w:rsidRPr="00E8165F">
        <w:rPr>
          <w:rFonts w:eastAsia="OpenSans" w:cs="Open Sans"/>
        </w:rPr>
        <w:t>These initiatives were also dependent on external funding support from philanthropist organisations and corporate partners.</w:t>
      </w:r>
    </w:p>
    <w:p w14:paraId="07B64329" w14:textId="77777777" w:rsidR="007139D2" w:rsidRDefault="007139D2" w:rsidP="007139D2">
      <w:pPr>
        <w:pStyle w:val="NormalWeb"/>
        <w:rPr>
          <w:rFonts w:eastAsiaTheme="minorHAnsi" w:cs="Open Sans"/>
          <w:sz w:val="22"/>
          <w:szCs w:val="22"/>
        </w:rPr>
      </w:pPr>
      <w:r>
        <w:rPr>
          <w:rFonts w:cs="Open Sans"/>
        </w:rPr>
        <w:t xml:space="preserve">The Age Discrimination Commissioner continued to deepen relationships across the community sector to promote awareness of elder abuse, as well as the challenges facing older women at risk of homelessness, and to combat ageism and age discrimination in the workplace. For example, the Commission launched the </w:t>
      </w:r>
      <w:r>
        <w:rPr>
          <w:rFonts w:cs="Open Sans"/>
          <w:i/>
          <w:iCs/>
        </w:rPr>
        <w:t xml:space="preserve">What’s age got to do with it? </w:t>
      </w:r>
      <w:r>
        <w:rPr>
          <w:rFonts w:cs="Open Sans"/>
        </w:rPr>
        <w:t>research report, which contributed national evidence to the body of research on the existence of ageist attitudes and prejudice in Australian society and provided insights into how ageism operates within and between generations. Ongoing efforts to raise awareness of elder abuse in the community has also culminated in the release of a new elder abuse awareness video and the promotion of elder abuse awareness resources in 20 languages.</w:t>
      </w:r>
    </w:p>
    <w:p w14:paraId="01850362" w14:textId="77777777" w:rsidR="00FB2613" w:rsidRPr="00E8165F" w:rsidRDefault="00FB2613" w:rsidP="007817FB">
      <w:pPr>
        <w:pStyle w:val="NormalWeb"/>
        <w:rPr>
          <w:rFonts w:eastAsia="OpenSans" w:cs="Open Sans"/>
        </w:rPr>
      </w:pPr>
      <w:r w:rsidRPr="00E8165F">
        <w:rPr>
          <w:rFonts w:eastAsia="OpenSans" w:cs="Open Sans"/>
        </w:rPr>
        <w:t xml:space="preserve">The Aboriginal and Torres Strait Islander Social Justice Commissioner continued with efforts to implement the recommendations of the </w:t>
      </w:r>
      <w:r w:rsidRPr="00E8165F">
        <w:rPr>
          <w:rFonts w:eastAsia="OpenSans" w:cs="Open Sans"/>
          <w:i/>
          <w:iCs/>
        </w:rPr>
        <w:t xml:space="preserve">Wiyi Yanu U Thangani </w:t>
      </w:r>
      <w:r w:rsidRPr="00E8165F">
        <w:rPr>
          <w:rFonts w:eastAsia="OpenSans" w:cs="Open Sans"/>
        </w:rPr>
        <w:t>(Women’s Voices) report. These efforts will culminate in 2022–23 with an online safety summit to contribute to a variety of national action plans and frameworks on violence against women, and a national summit of Indigenous women and girls to lay out the key elements of a new national approach to advancing the rights of Aboriginal and Torres Strait Islander women and girls.</w:t>
      </w:r>
    </w:p>
    <w:p w14:paraId="66DF77FA" w14:textId="04479CBE" w:rsidR="00FB2613" w:rsidRPr="00E8165F" w:rsidRDefault="00FB2613" w:rsidP="007817FB">
      <w:pPr>
        <w:pStyle w:val="NormalWeb"/>
        <w:rPr>
          <w:rFonts w:eastAsia="OpenSans" w:cs="Open Sans"/>
        </w:rPr>
      </w:pPr>
      <w:r w:rsidRPr="00E8165F">
        <w:rPr>
          <w:rFonts w:eastAsia="OpenSans" w:cs="Open Sans"/>
        </w:rPr>
        <w:t>As we look forward, the financial challenges facing the Commission will remain the dominating focus for the foreseeable future. Statutorily appointed Commissioners cannot be expected to ‘fund-raise’ in order to perform their functions. Our complaint handling section needs sufficient staff to address complaints and inquiries in a reasonable timeframe – before complaints become entrenched and too difficult to resolve. And we must have the base resourcing to maintain core corporate functions</w:t>
      </w:r>
      <w:r>
        <w:rPr>
          <w:rFonts w:eastAsia="OpenSans" w:cs="Open Sans"/>
        </w:rPr>
        <w:t xml:space="preserve"> in support of these important outcomes</w:t>
      </w:r>
      <w:r w:rsidRPr="00E8165F">
        <w:rPr>
          <w:rFonts w:eastAsia="OpenSans" w:cs="Open Sans"/>
        </w:rPr>
        <w:t>.</w:t>
      </w:r>
    </w:p>
    <w:p w14:paraId="01A4A11B" w14:textId="29E9EDEF" w:rsidR="00FB2613" w:rsidRPr="00E8165F" w:rsidRDefault="00453639" w:rsidP="007817FB">
      <w:pPr>
        <w:pStyle w:val="NormalWeb"/>
        <w:rPr>
          <w:rFonts w:eastAsia="OpenSans" w:cs="Open Sans"/>
        </w:rPr>
      </w:pPr>
      <w:r>
        <w:rPr>
          <w:rFonts w:eastAsia="OpenSans" w:cs="Open Sans"/>
        </w:rPr>
        <w:t>There</w:t>
      </w:r>
      <w:r w:rsidR="00FB2613" w:rsidRPr="00E8165F">
        <w:rPr>
          <w:rFonts w:eastAsia="OpenSans" w:cs="Open Sans"/>
        </w:rPr>
        <w:t xml:space="preserve"> are also many exciting opportunities on the horizon. We will see the rollout of new national child engagement practices to feed into federal policy processes, and the initial stage of a national anti-racism framework, as referred to above.</w:t>
      </w:r>
      <w:r w:rsidR="00FB2613">
        <w:rPr>
          <w:rFonts w:eastAsia="OpenSans" w:cs="Open Sans"/>
        </w:rPr>
        <w:t xml:space="preserve"> Long term work of the Commission encouraging the establishment of national preventive mechanisms to prevent torture, cruel, inhumane and degrading treatment will also culminate with significant external review of Australia’s progress to achieve this (by the </w:t>
      </w:r>
      <w:r w:rsidR="00D31F96">
        <w:rPr>
          <w:rFonts w:eastAsia="OpenSans" w:cs="Open Sans"/>
        </w:rPr>
        <w:t xml:space="preserve">United Nations </w:t>
      </w:r>
      <w:r w:rsidR="00FB2613">
        <w:rPr>
          <w:rFonts w:eastAsia="OpenSans" w:cs="Open Sans"/>
        </w:rPr>
        <w:t xml:space="preserve">Sub-Committee on the Prevention of Torture and a periodic review by the </w:t>
      </w:r>
      <w:r w:rsidR="00D31F96">
        <w:rPr>
          <w:rFonts w:eastAsia="OpenSans" w:cs="Open Sans"/>
        </w:rPr>
        <w:t>United Nations</w:t>
      </w:r>
      <w:r w:rsidR="00FB2613">
        <w:rPr>
          <w:rFonts w:eastAsia="OpenSans" w:cs="Open Sans"/>
        </w:rPr>
        <w:t xml:space="preserve"> Committee Against Torture), as Australia faces a deadline in January 2023 to have appropriate oversight mechanisms in place. The Human Rights Commissioner will bring together her </w:t>
      </w:r>
      <w:r w:rsidR="005E5FB2">
        <w:rPr>
          <w:rFonts w:eastAsia="OpenSans" w:cs="Open Sans"/>
        </w:rPr>
        <w:t>C</w:t>
      </w:r>
      <w:r w:rsidR="00FB2613">
        <w:rPr>
          <w:rFonts w:eastAsia="OpenSans" w:cs="Open Sans"/>
        </w:rPr>
        <w:t>ommissioner colleagues</w:t>
      </w:r>
      <w:r w:rsidR="00CF1AC4">
        <w:rPr>
          <w:rFonts w:eastAsia="OpenSans" w:cs="Open Sans"/>
        </w:rPr>
        <w:t xml:space="preserve"> from the AHRC and state and territory commissions,</w:t>
      </w:r>
      <w:r w:rsidR="00FB2613">
        <w:rPr>
          <w:rFonts w:eastAsia="OpenSans" w:cs="Open Sans"/>
        </w:rPr>
        <w:t xml:space="preserve"> state, territory and federal governments, oversight bodies and NGOs</w:t>
      </w:r>
      <w:r w:rsidR="00737106">
        <w:rPr>
          <w:rFonts w:eastAsia="OpenSans" w:cs="Open Sans"/>
        </w:rPr>
        <w:t>,</w:t>
      </w:r>
      <w:r w:rsidR="00FB2613">
        <w:rPr>
          <w:rFonts w:eastAsia="OpenSans" w:cs="Open Sans"/>
        </w:rPr>
        <w:t xml:space="preserve"> to contribute to a pathway to fully implementing appropriate preventive oversight mechanisms in all Australian jurisdictions by 2023.</w:t>
      </w:r>
    </w:p>
    <w:p w14:paraId="23C54487" w14:textId="547CAFA4" w:rsidR="00FB2613" w:rsidRPr="00E8165F" w:rsidRDefault="00FB2613" w:rsidP="007817FB">
      <w:pPr>
        <w:pStyle w:val="NormalWeb"/>
        <w:rPr>
          <w:rFonts w:eastAsia="OpenSans" w:cs="Open Sans"/>
        </w:rPr>
      </w:pPr>
      <w:r w:rsidRPr="00E8165F">
        <w:rPr>
          <w:rFonts w:eastAsia="OpenSans" w:cs="Open Sans"/>
        </w:rPr>
        <w:t xml:space="preserve">Law reform occurs over a long horizon. Work of the Commission today may not be realised for several years – or may even take decades to come to fruition </w:t>
      </w:r>
      <w:r w:rsidR="009413A5">
        <w:rPr>
          <w:rFonts w:eastAsia="OpenSans" w:cs="Open Sans"/>
        </w:rPr>
        <w:t>as, for example,</w:t>
      </w:r>
      <w:r w:rsidRPr="00E8165F">
        <w:rPr>
          <w:rFonts w:eastAsia="OpenSans" w:cs="Open Sans"/>
        </w:rPr>
        <w:t xml:space="preserve"> the implementation of a recommendation in the </w:t>
      </w:r>
      <w:r w:rsidRPr="0014527E">
        <w:rPr>
          <w:rFonts w:eastAsia="OpenSans" w:cs="Open Sans"/>
          <w:i/>
          <w:iCs/>
        </w:rPr>
        <w:t xml:space="preserve">Bringing </w:t>
      </w:r>
      <w:r w:rsidR="0014527E" w:rsidRPr="0014527E">
        <w:rPr>
          <w:rFonts w:eastAsia="OpenSans" w:cs="Open Sans"/>
          <w:i/>
          <w:iCs/>
        </w:rPr>
        <w:t>T</w:t>
      </w:r>
      <w:r w:rsidRPr="0014527E">
        <w:rPr>
          <w:rFonts w:eastAsia="OpenSans" w:cs="Open Sans"/>
          <w:i/>
          <w:iCs/>
        </w:rPr>
        <w:t xml:space="preserve">hem </w:t>
      </w:r>
      <w:r w:rsidR="0014527E" w:rsidRPr="0014527E">
        <w:rPr>
          <w:rFonts w:eastAsia="OpenSans" w:cs="Open Sans"/>
          <w:i/>
          <w:iCs/>
        </w:rPr>
        <w:t>H</w:t>
      </w:r>
      <w:r w:rsidRPr="0014527E">
        <w:rPr>
          <w:rFonts w:eastAsia="OpenSans" w:cs="Open Sans"/>
          <w:i/>
          <w:iCs/>
        </w:rPr>
        <w:t>ome</w:t>
      </w:r>
      <w:r w:rsidRPr="00E8165F">
        <w:rPr>
          <w:rFonts w:eastAsia="OpenSans" w:cs="Open Sans"/>
        </w:rPr>
        <w:t xml:space="preserve"> report of 1997 to provide financial compensation to members of the stolen generations</w:t>
      </w:r>
      <w:r w:rsidR="001F5DF9">
        <w:rPr>
          <w:rFonts w:eastAsia="OpenSans" w:cs="Open Sans"/>
        </w:rPr>
        <w:t>,</w:t>
      </w:r>
      <w:r w:rsidRPr="00E8165F">
        <w:rPr>
          <w:rFonts w:eastAsia="OpenSans" w:cs="Open Sans"/>
        </w:rPr>
        <w:t xml:space="preserve"> which was finally implemented by the federal Government in 2022</w:t>
      </w:r>
      <w:r w:rsidR="009D3B1A" w:rsidRPr="00E8165F">
        <w:rPr>
          <w:rFonts w:eastAsia="OpenSans" w:cs="Open Sans"/>
        </w:rPr>
        <w:t>.</w:t>
      </w:r>
      <w:r w:rsidR="009D3B1A">
        <w:rPr>
          <w:rFonts w:eastAsia="OpenSans" w:cs="Open Sans"/>
        </w:rPr>
        <w:t xml:space="preserve"> </w:t>
      </w:r>
      <w:r w:rsidRPr="00E8165F">
        <w:rPr>
          <w:rFonts w:eastAsia="OpenSans" w:cs="Open Sans"/>
        </w:rPr>
        <w:t xml:space="preserve">Achieving the implementation of </w:t>
      </w:r>
      <w:r w:rsidRPr="00E8165F">
        <w:rPr>
          <w:rFonts w:eastAsia="OpenSans" w:cs="Open Sans"/>
          <w:i/>
          <w:iCs/>
        </w:rPr>
        <w:t>Respect</w:t>
      </w:r>
      <w:r w:rsidRPr="009D3B1A">
        <w:rPr>
          <w:rFonts w:eastAsia="OpenSans" w:cs="Open Sans"/>
          <w:i/>
          <w:iCs/>
        </w:rPr>
        <w:t>@Work</w:t>
      </w:r>
      <w:r w:rsidRPr="00E8165F">
        <w:rPr>
          <w:rFonts w:eastAsia="OpenSans" w:cs="Open Sans"/>
        </w:rPr>
        <w:t xml:space="preserve"> has been a multi-year endeavour</w:t>
      </w:r>
      <w:r w:rsidR="00153F16">
        <w:rPr>
          <w:rFonts w:eastAsia="OpenSans" w:cs="Open Sans"/>
        </w:rPr>
        <w:t xml:space="preserve"> and</w:t>
      </w:r>
      <w:r w:rsidR="00795C72">
        <w:rPr>
          <w:rFonts w:eastAsia="OpenSans" w:cs="Open Sans"/>
        </w:rPr>
        <w:t>,</w:t>
      </w:r>
      <w:r w:rsidR="00153F16">
        <w:rPr>
          <w:rFonts w:eastAsia="OpenSans" w:cs="Open Sans"/>
        </w:rPr>
        <w:t xml:space="preserve"> over </w:t>
      </w:r>
      <w:r w:rsidR="00153F16" w:rsidRPr="00E8165F">
        <w:rPr>
          <w:rFonts w:eastAsia="OpenSans" w:cs="Open Sans"/>
        </w:rPr>
        <w:t xml:space="preserve">this coming financial year, we will see </w:t>
      </w:r>
      <w:r w:rsidR="00FC1D7C">
        <w:rPr>
          <w:rFonts w:eastAsia="OpenSans" w:cs="Open Sans"/>
        </w:rPr>
        <w:t xml:space="preserve">improvements to </w:t>
      </w:r>
      <w:r w:rsidR="00153F16" w:rsidRPr="00E8165F">
        <w:rPr>
          <w:rFonts w:eastAsia="OpenSans" w:cs="Open Sans"/>
        </w:rPr>
        <w:t xml:space="preserve">a range of laws and policies to achieve a more effective response to sexual harassment and the building of a preventative culture to ensure it does not occur in the first place. </w:t>
      </w:r>
    </w:p>
    <w:p w14:paraId="61E2BFF7" w14:textId="2FF880B7" w:rsidR="00FB2613" w:rsidRPr="00E8165F" w:rsidRDefault="00FB2613" w:rsidP="007817FB">
      <w:pPr>
        <w:pStyle w:val="NormalWeb"/>
        <w:rPr>
          <w:rFonts w:eastAsia="OpenSans" w:cs="Open Sans"/>
        </w:rPr>
      </w:pPr>
      <w:r>
        <w:rPr>
          <w:rFonts w:eastAsia="OpenSans" w:cs="Open Sans"/>
        </w:rPr>
        <w:t>The year ahead will also be an exciting one for the Commission’s</w:t>
      </w:r>
      <w:r w:rsidRPr="00E8165F">
        <w:rPr>
          <w:rFonts w:eastAsia="OpenSans" w:cs="Open Sans"/>
        </w:rPr>
        <w:t xml:space="preserve"> </w:t>
      </w:r>
      <w:r w:rsidRPr="00E8165F">
        <w:rPr>
          <w:rFonts w:eastAsia="OpenSans" w:cs="Open Sans"/>
          <w:i/>
          <w:iCs/>
        </w:rPr>
        <w:t xml:space="preserve">Free and Equal </w:t>
      </w:r>
      <w:r w:rsidRPr="00E8165F">
        <w:rPr>
          <w:rFonts w:eastAsia="OpenSans" w:cs="Open Sans"/>
        </w:rPr>
        <w:t xml:space="preserve">project – setting out a national law and policy reform agenda for human rights. In December 2021, we released a Position Paper on federal discrimination law reform, setting out an ambitious agenda to reform these outdated laws. The current and forthcoming reforms to implement the </w:t>
      </w:r>
      <w:r w:rsidRPr="00E8165F">
        <w:rPr>
          <w:rFonts w:eastAsia="OpenSans" w:cs="Open Sans"/>
          <w:i/>
          <w:iCs/>
        </w:rPr>
        <w:t>Respect@Work</w:t>
      </w:r>
      <w:r w:rsidRPr="00E8165F">
        <w:rPr>
          <w:rFonts w:eastAsia="OpenSans" w:cs="Open Sans"/>
        </w:rPr>
        <w:t xml:space="preserve"> report are only the beginning</w:t>
      </w:r>
      <w:r w:rsidR="00246F24">
        <w:rPr>
          <w:rFonts w:eastAsia="OpenSans" w:cs="Open Sans"/>
        </w:rPr>
        <w:t>,</w:t>
      </w:r>
      <w:r w:rsidRPr="00E8165F">
        <w:rPr>
          <w:rFonts w:eastAsia="OpenSans" w:cs="Open Sans"/>
        </w:rPr>
        <w:t xml:space="preserve"> and in the </w:t>
      </w:r>
      <w:r w:rsidRPr="00A175B7">
        <w:rPr>
          <w:rFonts w:eastAsia="OpenSans" w:cs="Open Sans"/>
        </w:rPr>
        <w:t>Position Paper</w:t>
      </w:r>
      <w:r w:rsidRPr="00E8165F">
        <w:rPr>
          <w:rFonts w:eastAsia="OpenSans" w:cs="Open Sans"/>
        </w:rPr>
        <w:t xml:space="preserve"> we have laid out the agenda for reform</w:t>
      </w:r>
      <w:r w:rsidR="0038275D">
        <w:rPr>
          <w:rFonts w:eastAsia="OpenSans" w:cs="Open Sans"/>
        </w:rPr>
        <w:t>ing</w:t>
      </w:r>
      <w:r w:rsidRPr="00E8165F">
        <w:rPr>
          <w:rFonts w:eastAsia="OpenSans" w:cs="Open Sans"/>
        </w:rPr>
        <w:t xml:space="preserve"> </w:t>
      </w:r>
      <w:r w:rsidRPr="00E8165F">
        <w:rPr>
          <w:rFonts w:eastAsia="OpenSans" w:cs="Open Sans"/>
          <w:b/>
          <w:bCs/>
        </w:rPr>
        <w:t>all</w:t>
      </w:r>
      <w:r>
        <w:rPr>
          <w:rFonts w:eastAsia="OpenSans" w:cs="Open Sans"/>
          <w:b/>
        </w:rPr>
        <w:t xml:space="preserve"> </w:t>
      </w:r>
      <w:r w:rsidR="001D2A32">
        <w:rPr>
          <w:rFonts w:eastAsia="OpenSans" w:cs="Open Sans"/>
        </w:rPr>
        <w:t>federal</w:t>
      </w:r>
      <w:r w:rsidRPr="00E8165F">
        <w:rPr>
          <w:rFonts w:eastAsia="OpenSans" w:cs="Open Sans"/>
        </w:rPr>
        <w:t xml:space="preserve"> discrimination laws to ensure that they are operating effectively and in a preventive manner.</w:t>
      </w:r>
      <w:r w:rsidR="004E573D">
        <w:rPr>
          <w:rFonts w:eastAsia="OpenSans" w:cs="Open Sans"/>
        </w:rPr>
        <w:t xml:space="preserve"> </w:t>
      </w:r>
      <w:r w:rsidRPr="00E8165F">
        <w:rPr>
          <w:rFonts w:eastAsia="OpenSans" w:cs="Open Sans"/>
        </w:rPr>
        <w:t xml:space="preserve">In the forthcoming year, we will finalise the </w:t>
      </w:r>
      <w:r w:rsidRPr="00E8165F">
        <w:rPr>
          <w:rFonts w:eastAsia="OpenSans" w:cs="Open Sans"/>
          <w:i/>
          <w:iCs/>
        </w:rPr>
        <w:t xml:space="preserve">Free and Equal </w:t>
      </w:r>
      <w:r w:rsidRPr="00E8165F">
        <w:rPr>
          <w:rFonts w:eastAsia="OpenSans" w:cs="Open Sans"/>
        </w:rPr>
        <w:t xml:space="preserve">project with two final papers: a </w:t>
      </w:r>
      <w:r w:rsidRPr="00A175B7">
        <w:rPr>
          <w:rFonts w:eastAsia="OpenSans" w:cs="Open Sans"/>
        </w:rPr>
        <w:t>Position Paper</w:t>
      </w:r>
      <w:r w:rsidRPr="00E8165F">
        <w:rPr>
          <w:rFonts w:eastAsia="OpenSans" w:cs="Open Sans"/>
        </w:rPr>
        <w:t xml:space="preserve"> setting out an agenda for the positive framing of human rights, centred on a national Human Rights Act; and a final report setting out the key elements of a revamped national framework on human rights to ensure that we adequately protect and advance human rights in Australia.</w:t>
      </w:r>
    </w:p>
    <w:p w14:paraId="52EB52AA" w14:textId="77777777" w:rsidR="00FB2613" w:rsidRPr="00E8165F" w:rsidRDefault="00FB2613" w:rsidP="007817FB">
      <w:pPr>
        <w:pStyle w:val="NormalWeb"/>
        <w:rPr>
          <w:rFonts w:eastAsia="OpenSans" w:cs="Open Sans"/>
        </w:rPr>
      </w:pPr>
      <w:r w:rsidRPr="00E8165F">
        <w:rPr>
          <w:rFonts w:eastAsia="OpenSans" w:cs="Open Sans"/>
        </w:rPr>
        <w:t xml:space="preserve">The necessity for such reforms is pressing. There are weaknesses in our system of human rights protection that have been exposed during the COVID pandemic, and as we face </w:t>
      </w:r>
      <w:r>
        <w:rPr>
          <w:rFonts w:eastAsia="OpenSans" w:cs="Open Sans"/>
        </w:rPr>
        <w:t xml:space="preserve">the impacts of climate change and </w:t>
      </w:r>
      <w:r w:rsidRPr="00E8165F">
        <w:rPr>
          <w:rFonts w:eastAsia="OpenSans" w:cs="Open Sans"/>
        </w:rPr>
        <w:t xml:space="preserve">natural disasters with increasing regularity. </w:t>
      </w:r>
    </w:p>
    <w:p w14:paraId="28CF2385" w14:textId="77777777" w:rsidR="00FB2613" w:rsidRPr="00E8165F" w:rsidRDefault="00FB2613" w:rsidP="007817FB">
      <w:pPr>
        <w:pStyle w:val="NormalWeb"/>
        <w:rPr>
          <w:rFonts w:eastAsia="OpenSans" w:cs="Open Sans"/>
        </w:rPr>
      </w:pPr>
      <w:r w:rsidRPr="00E8165F">
        <w:rPr>
          <w:rFonts w:eastAsia="OpenSans" w:cs="Open Sans"/>
        </w:rPr>
        <w:t xml:space="preserve">Human rights reform remains a missing piece in ensuring the integrity of government – ensuring that the human impact of decision making by parliament and government is at the core of law, policy and practice. The outcomes of the </w:t>
      </w:r>
      <w:r w:rsidRPr="00E8165F">
        <w:rPr>
          <w:rFonts w:eastAsia="OpenSans" w:cs="Open Sans"/>
          <w:i/>
          <w:iCs/>
        </w:rPr>
        <w:t xml:space="preserve">Free and Equal </w:t>
      </w:r>
      <w:r w:rsidRPr="00E8165F">
        <w:rPr>
          <w:rFonts w:eastAsia="OpenSans" w:cs="Open Sans"/>
        </w:rPr>
        <w:t>project will provide guidance for law reform for years to come.</w:t>
      </w:r>
    </w:p>
    <w:p w14:paraId="2D925E0A" w14:textId="77777777" w:rsidR="00FB2613" w:rsidRPr="00E8165F" w:rsidRDefault="00FB2613" w:rsidP="007817FB">
      <w:pPr>
        <w:pStyle w:val="NormalWeb"/>
        <w:rPr>
          <w:rFonts w:eastAsia="OpenSans" w:cs="Open Sans"/>
        </w:rPr>
      </w:pPr>
      <w:r w:rsidRPr="00E8165F">
        <w:rPr>
          <w:rFonts w:eastAsia="OpenSans" w:cs="Open Sans"/>
        </w:rPr>
        <w:t xml:space="preserve">In the meantime, the Commission will also look to continue to engage in discussions about the Uluru Statement from the Heart. The Commission has played a significant role in the momentum towards constitutional recognition of Aboriginal and Torres Strait Islander peoples over the past decade. Successive Social Justice Commissioners have led the call for this, with the Commission hosting the independent secretariats to various advisory panels and steering committees on the road to constitutional recognition over this time period. Most recently, the Commission hosted the secretariat that led the consultation process that culminated in the Uluru </w:t>
      </w:r>
      <w:r>
        <w:rPr>
          <w:rFonts w:eastAsia="OpenSans" w:cs="Open Sans"/>
        </w:rPr>
        <w:t>Statement</w:t>
      </w:r>
      <w:r w:rsidRPr="00E8165F">
        <w:rPr>
          <w:rFonts w:eastAsia="OpenSans" w:cs="Open Sans"/>
        </w:rPr>
        <w:t xml:space="preserve">. </w:t>
      </w:r>
    </w:p>
    <w:p w14:paraId="632E6C5D" w14:textId="77777777" w:rsidR="00FB2613" w:rsidRPr="00E8165F" w:rsidRDefault="00FB2613" w:rsidP="007817FB">
      <w:pPr>
        <w:pStyle w:val="NormalWeb"/>
        <w:rPr>
          <w:rFonts w:eastAsia="OpenSans" w:cs="Open Sans"/>
        </w:rPr>
      </w:pPr>
      <w:r w:rsidRPr="00E8165F">
        <w:rPr>
          <w:rFonts w:eastAsia="OpenSans" w:cs="Open Sans"/>
        </w:rPr>
        <w:t xml:space="preserve">As we move towards referendum, the Commission will seek to encourage respectful </w:t>
      </w:r>
      <w:r>
        <w:rPr>
          <w:rFonts w:eastAsia="OpenSans" w:cs="Open Sans"/>
        </w:rPr>
        <w:t xml:space="preserve">and inclusive </w:t>
      </w:r>
      <w:r w:rsidRPr="00E8165F">
        <w:rPr>
          <w:rFonts w:eastAsia="OpenSans" w:cs="Open Sans"/>
        </w:rPr>
        <w:t xml:space="preserve">debate about </w:t>
      </w:r>
      <w:r w:rsidRPr="0022082C">
        <w:rPr>
          <w:rFonts w:eastAsia="OpenSans" w:cs="Open Sans"/>
          <w:i/>
          <w:iCs/>
        </w:rPr>
        <w:t>The Voice</w:t>
      </w:r>
      <w:r w:rsidRPr="00E8165F">
        <w:rPr>
          <w:rFonts w:eastAsia="OpenSans" w:cs="Open Sans"/>
        </w:rPr>
        <w:t>, including by ensuring that debate is based in fact</w:t>
      </w:r>
      <w:r>
        <w:rPr>
          <w:rFonts w:eastAsia="OpenSans" w:cs="Open Sans"/>
        </w:rPr>
        <w:t>, history and context</w:t>
      </w:r>
      <w:r w:rsidRPr="00E8165F">
        <w:rPr>
          <w:rFonts w:eastAsia="OpenSans" w:cs="Open Sans"/>
        </w:rPr>
        <w:t xml:space="preserve">. </w:t>
      </w:r>
    </w:p>
    <w:p w14:paraId="0700179C" w14:textId="34E92A39" w:rsidR="00FB2613" w:rsidRPr="00E8165F" w:rsidRDefault="00FB2613" w:rsidP="007817FB">
      <w:pPr>
        <w:pStyle w:val="NormalWeb"/>
        <w:rPr>
          <w:rFonts w:eastAsia="OpenSans" w:cs="Open Sans"/>
        </w:rPr>
      </w:pPr>
      <w:r w:rsidRPr="00E8165F">
        <w:rPr>
          <w:rFonts w:eastAsia="OpenSans" w:cs="Open Sans"/>
        </w:rPr>
        <w:t xml:space="preserve">We will also continue to work with the Government to ensure that the institutional integrity issues facing the Commission are fully addressed. Parliament is currently considering a bill to amend the selection and appointment process of Commissioners. The Government has also committed to developing supporting guidance materials that will further enhance these reforms, and to conduct all future appointments through publicly advertised, merit-based selection processes. There will be </w:t>
      </w:r>
      <w:r w:rsidR="00842BE7">
        <w:rPr>
          <w:rFonts w:eastAsia="OpenSans" w:cs="Open Sans"/>
        </w:rPr>
        <w:t>three</w:t>
      </w:r>
      <w:r w:rsidRPr="00E8165F">
        <w:rPr>
          <w:rFonts w:eastAsia="OpenSans" w:cs="Open Sans"/>
        </w:rPr>
        <w:t xml:space="preserve"> such appointments due before the SCA reconsiders the Commission’s ‘A status’ in October 2023.</w:t>
      </w:r>
    </w:p>
    <w:p w14:paraId="29967DC3" w14:textId="1BAFE861" w:rsidR="00FB2613" w:rsidRDefault="00FB2613" w:rsidP="007817FB">
      <w:pPr>
        <w:pStyle w:val="NormalWeb"/>
        <w:rPr>
          <w:rFonts w:eastAsia="OpenSans" w:cs="Open Sans"/>
        </w:rPr>
      </w:pPr>
      <w:r w:rsidRPr="00E8165F">
        <w:rPr>
          <w:rFonts w:eastAsia="OpenSans" w:cs="Open Sans"/>
        </w:rPr>
        <w:t>All of this points to 2022</w:t>
      </w:r>
      <w:r w:rsidR="00BC0CAA">
        <w:rPr>
          <w:rFonts w:eastAsia="OpenSans" w:cs="Open Sans"/>
        </w:rPr>
        <w:t>–</w:t>
      </w:r>
      <w:r w:rsidRPr="00E8165F">
        <w:rPr>
          <w:rFonts w:eastAsia="OpenSans" w:cs="Open Sans"/>
        </w:rPr>
        <w:t>23 being a significant period of renewal for the Commission, with our eyes remaining firmly on our mandate of protecting and promoting the human rights of all in Australia.</w:t>
      </w:r>
    </w:p>
    <w:p w14:paraId="04FC9793" w14:textId="0178BE41" w:rsidR="00D92579" w:rsidRPr="00D92579" w:rsidRDefault="00D92579" w:rsidP="007817FB">
      <w:pPr>
        <w:pStyle w:val="NormalWeb"/>
        <w:rPr>
          <w:rFonts w:eastAsia="OpenSans" w:cs="Open Sans"/>
          <w:b/>
          <w:bCs/>
        </w:rPr>
      </w:pPr>
      <w:r w:rsidRPr="00D92579">
        <w:rPr>
          <w:rFonts w:eastAsia="OpenSans" w:cs="Open Sans"/>
          <w:b/>
          <w:bCs/>
        </w:rPr>
        <w:t>Emeritus Professor Rosalind Croucher AM</w:t>
      </w:r>
    </w:p>
    <w:p w14:paraId="52981B7B" w14:textId="435C36F0" w:rsidR="00D92579" w:rsidRDefault="00D92579" w:rsidP="007817FB">
      <w:pPr>
        <w:pStyle w:val="NormalWeb"/>
        <w:rPr>
          <w:rFonts w:eastAsia="OpenSans" w:cs="Open Sans"/>
        </w:rPr>
      </w:pPr>
      <w:r>
        <w:rPr>
          <w:rFonts w:eastAsia="OpenSans" w:cs="Open Sans"/>
        </w:rPr>
        <w:t xml:space="preserve">President </w:t>
      </w:r>
    </w:p>
    <w:p w14:paraId="7DFAF2D5" w14:textId="77777777" w:rsidR="004B5064" w:rsidRPr="00E8165F" w:rsidRDefault="004B5064" w:rsidP="007817FB">
      <w:pPr>
        <w:pStyle w:val="NormalWeb"/>
        <w:rPr>
          <w:rFonts w:eastAsia="OpenSans" w:cs="Open Sans"/>
        </w:rPr>
      </w:pPr>
    </w:p>
    <w:p w14:paraId="4F27F736" w14:textId="74A60F9E" w:rsidR="00723812" w:rsidRDefault="00167702" w:rsidP="007817FB">
      <w:pPr>
        <w:pStyle w:val="paragraph"/>
        <w:spacing w:before="0" w:beforeAutospacing="0" w:after="0" w:afterAutospacing="0"/>
        <w:textAlignment w:val="baseline"/>
        <w:rPr>
          <w:rFonts w:eastAsia="MS Mincho"/>
        </w:rPr>
      </w:pPr>
      <w:r w:rsidRPr="00FC53C7">
        <w:rPr>
          <w:rStyle w:val="eop"/>
          <w:rFonts w:ascii="Open Sans" w:hAnsi="Open Sans" w:cs="Open Sans"/>
          <w:color w:val="191919"/>
          <w:sz w:val="22"/>
          <w:szCs w:val="22"/>
        </w:rPr>
        <w:t> </w:t>
      </w:r>
    </w:p>
    <w:p w14:paraId="5EF60CA5" w14:textId="77777777" w:rsidR="00723812" w:rsidRDefault="00723812" w:rsidP="00F42013">
      <w:pPr>
        <w:pStyle w:val="paragraph"/>
        <w:spacing w:before="0" w:beforeAutospacing="0" w:after="0" w:afterAutospacing="0"/>
        <w:jc w:val="both"/>
        <w:textAlignment w:val="baseline"/>
        <w:rPr>
          <w:rStyle w:val="normaltextrun"/>
          <w:rFonts w:ascii="Open Sans" w:eastAsia="MS Mincho" w:hAnsi="Open Sans" w:cs="Open Sans"/>
          <w:color w:val="0070C0"/>
          <w:sz w:val="80"/>
          <w:szCs w:val="80"/>
        </w:rPr>
      </w:pPr>
    </w:p>
    <w:p w14:paraId="104362EE" w14:textId="77777777" w:rsidR="00723812" w:rsidRDefault="00723812" w:rsidP="00F42013">
      <w:pPr>
        <w:pStyle w:val="paragraph"/>
        <w:spacing w:before="0" w:beforeAutospacing="0" w:after="0" w:afterAutospacing="0"/>
        <w:jc w:val="both"/>
        <w:textAlignment w:val="baseline"/>
        <w:rPr>
          <w:rStyle w:val="normaltextrun"/>
          <w:rFonts w:ascii="Open Sans" w:eastAsia="MS Mincho" w:hAnsi="Open Sans" w:cs="Open Sans"/>
          <w:color w:val="0070C0"/>
          <w:sz w:val="80"/>
          <w:szCs w:val="80"/>
        </w:rPr>
      </w:pPr>
    </w:p>
    <w:p w14:paraId="2BA969FD" w14:textId="77777777" w:rsidR="00723812" w:rsidRDefault="00723812" w:rsidP="42F8BE4F">
      <w:pPr>
        <w:pStyle w:val="paragraph"/>
        <w:spacing w:before="0" w:beforeAutospacing="0" w:after="0" w:afterAutospacing="0"/>
        <w:textAlignment w:val="baseline"/>
        <w:rPr>
          <w:rStyle w:val="normaltextrun"/>
          <w:rFonts w:ascii="Open Sans" w:eastAsia="MS Mincho" w:hAnsi="Open Sans" w:cs="Open Sans"/>
          <w:color w:val="0070C0"/>
          <w:sz w:val="80"/>
          <w:szCs w:val="80"/>
        </w:rPr>
      </w:pPr>
    </w:p>
    <w:p w14:paraId="7C21B34E" w14:textId="77777777" w:rsidR="00723812" w:rsidRDefault="00723812" w:rsidP="42F8BE4F">
      <w:pPr>
        <w:pStyle w:val="paragraph"/>
        <w:spacing w:before="0" w:beforeAutospacing="0" w:after="0" w:afterAutospacing="0"/>
        <w:textAlignment w:val="baseline"/>
        <w:rPr>
          <w:rStyle w:val="normaltextrun"/>
          <w:rFonts w:ascii="Open Sans" w:eastAsia="MS Mincho" w:hAnsi="Open Sans" w:cs="Open Sans"/>
          <w:color w:val="0070C0"/>
          <w:sz w:val="80"/>
          <w:szCs w:val="80"/>
        </w:rPr>
      </w:pPr>
    </w:p>
    <w:p w14:paraId="00F2E507" w14:textId="77777777" w:rsidR="00723812" w:rsidRDefault="00723812" w:rsidP="42F8BE4F">
      <w:pPr>
        <w:pStyle w:val="paragraph"/>
        <w:spacing w:before="0" w:beforeAutospacing="0" w:after="0" w:afterAutospacing="0"/>
        <w:textAlignment w:val="baseline"/>
        <w:rPr>
          <w:rStyle w:val="normaltextrun"/>
          <w:rFonts w:ascii="Open Sans" w:eastAsia="MS Mincho" w:hAnsi="Open Sans" w:cs="Open Sans"/>
          <w:color w:val="0070C0"/>
          <w:sz w:val="80"/>
          <w:szCs w:val="80"/>
        </w:rPr>
      </w:pPr>
    </w:p>
    <w:p w14:paraId="5EE59758" w14:textId="43912439" w:rsidR="00723812" w:rsidRDefault="00723812" w:rsidP="6D04CE45">
      <w:pPr>
        <w:pStyle w:val="paragraph"/>
        <w:spacing w:before="0" w:beforeAutospacing="0" w:after="0" w:afterAutospacing="0"/>
        <w:rPr>
          <w:rStyle w:val="normaltextrun"/>
          <w:rFonts w:ascii="Open Sans" w:eastAsia="MS Mincho" w:hAnsi="Open Sans" w:cs="Open Sans"/>
          <w:color w:val="0070C0"/>
          <w:sz w:val="80"/>
          <w:szCs w:val="80"/>
        </w:rPr>
      </w:pPr>
    </w:p>
    <w:p w14:paraId="6932665A" w14:textId="648EFDE0" w:rsidR="00FC1739" w:rsidRPr="003C15DF" w:rsidRDefault="00FD5F1E" w:rsidP="00FC1739">
      <w:pPr>
        <w:pStyle w:val="paragraph"/>
        <w:spacing w:before="0" w:beforeAutospacing="0" w:after="0" w:afterAutospacing="0"/>
        <w:textAlignment w:val="baseline"/>
        <w:rPr>
          <w:rFonts w:ascii="Open Sans" w:hAnsi="Open Sans" w:cs="Open Sans"/>
          <w:b/>
          <w:bCs/>
          <w:sz w:val="56"/>
          <w:szCs w:val="56"/>
        </w:rPr>
      </w:pPr>
      <w:r w:rsidRPr="003C15DF">
        <w:rPr>
          <w:rStyle w:val="normaltextrun"/>
          <w:rFonts w:ascii="Open Sans" w:eastAsia="MS Mincho" w:hAnsi="Open Sans" w:cs="Open Sans"/>
          <w:b/>
          <w:bCs/>
          <w:color w:val="0070C0"/>
          <w:sz w:val="56"/>
          <w:szCs w:val="56"/>
        </w:rPr>
        <w:t>5</w:t>
      </w:r>
      <w:r w:rsidR="00C95591" w:rsidRPr="003C15DF">
        <w:rPr>
          <w:rStyle w:val="normaltextrun"/>
          <w:rFonts w:ascii="Open Sans" w:eastAsia="MS Mincho" w:hAnsi="Open Sans" w:cs="Open Sans"/>
          <w:b/>
          <w:bCs/>
          <w:color w:val="0070C0"/>
          <w:sz w:val="56"/>
          <w:szCs w:val="56"/>
        </w:rPr>
        <w:t xml:space="preserve">. </w:t>
      </w:r>
      <w:r w:rsidR="00FC1739" w:rsidRPr="003C15DF">
        <w:rPr>
          <w:rStyle w:val="normaltextrun"/>
          <w:rFonts w:ascii="Open Sans" w:eastAsia="MS Mincho" w:hAnsi="Open Sans" w:cs="Open Sans"/>
          <w:b/>
          <w:bCs/>
          <w:color w:val="0070C0"/>
          <w:sz w:val="56"/>
          <w:szCs w:val="56"/>
        </w:rPr>
        <w:t>Annual Performance Statement </w:t>
      </w:r>
      <w:r w:rsidR="00FC1739" w:rsidRPr="003C15DF">
        <w:rPr>
          <w:rStyle w:val="eop"/>
          <w:rFonts w:ascii="Open Sans" w:hAnsi="Open Sans" w:cs="Open Sans"/>
          <w:b/>
          <w:bCs/>
          <w:color w:val="0070C0"/>
          <w:sz w:val="56"/>
          <w:szCs w:val="56"/>
        </w:rPr>
        <w:t> </w:t>
      </w:r>
    </w:p>
    <w:p w14:paraId="4D8D8A26" w14:textId="20967FE7" w:rsidR="00FC1739" w:rsidRDefault="00FC1739" w:rsidP="00FC1739">
      <w:pPr>
        <w:pStyle w:val="paragraph"/>
        <w:spacing w:before="0" w:beforeAutospacing="0" w:after="0" w:afterAutospacing="0"/>
        <w:textAlignment w:val="baseline"/>
        <w:rPr>
          <w:rFonts w:ascii="Segoe UI" w:hAnsi="Segoe UI" w:cs="Segoe UI"/>
          <w:sz w:val="18"/>
          <w:szCs w:val="18"/>
        </w:rPr>
      </w:pPr>
      <w:r>
        <w:rPr>
          <w:rStyle w:val="eop"/>
          <w:rFonts w:cs="Open Sans"/>
          <w:color w:val="0070C0"/>
          <w:sz w:val="28"/>
          <w:szCs w:val="28"/>
        </w:rPr>
        <w:t> </w:t>
      </w:r>
    </w:p>
    <w:p w14:paraId="49F9AC85" w14:textId="7528FDFA" w:rsidR="00FC1739" w:rsidRPr="0032002D" w:rsidRDefault="00DD7216" w:rsidP="00FC1739">
      <w:pPr>
        <w:pStyle w:val="paragraph"/>
        <w:spacing w:before="0" w:beforeAutospacing="0" w:after="0" w:afterAutospacing="0"/>
        <w:textAlignment w:val="baseline"/>
        <w:rPr>
          <w:rFonts w:ascii="Open Sans" w:hAnsi="Open Sans" w:cs="Open Sans"/>
          <w:sz w:val="36"/>
          <w:szCs w:val="36"/>
        </w:rPr>
      </w:pPr>
      <w:r>
        <w:rPr>
          <w:noProof/>
        </w:rPr>
        <w:drawing>
          <wp:anchor distT="0" distB="0" distL="114300" distR="114300" simplePos="0" relativeHeight="251658313" behindDoc="0" locked="0" layoutInCell="1" allowOverlap="1" wp14:anchorId="5F1585B1" wp14:editId="6D0F8DC0">
            <wp:simplePos x="0" y="0"/>
            <wp:positionH relativeFrom="column">
              <wp:posOffset>356870</wp:posOffset>
            </wp:positionH>
            <wp:positionV relativeFrom="paragraph">
              <wp:posOffset>590550</wp:posOffset>
            </wp:positionV>
            <wp:extent cx="4584700" cy="6530340"/>
            <wp:effectExtent l="190500" t="190500" r="196850" b="194310"/>
            <wp:wrapSquare wrapText="bothSides"/>
            <wp:docPr id="1039627078" name="Picture 4" descr="Text, letter&#10;&#10;Description automatically generated">
              <a:extLst xmlns:a="http://schemas.openxmlformats.org/drawingml/2006/main">
                <a:ext uri="{FF2B5EF4-FFF2-40B4-BE49-F238E27FC236}">
                  <a16:creationId xmlns:a16="http://schemas.microsoft.com/office/drawing/2014/main" id="{A290A385-9458-D205-79F5-4027AE62928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627078" name="Picture 4" descr="Text, letter&#10;&#10;Description automatically generated">
                      <a:extLst>
                        <a:ext uri="{FF2B5EF4-FFF2-40B4-BE49-F238E27FC236}">
                          <a16:creationId xmlns:a16="http://schemas.microsoft.com/office/drawing/2014/main" id="{A290A385-9458-D205-79F5-4027AE629288}"/>
                        </a:ext>
                      </a:extLst>
                    </pic:cNvPr>
                    <pic:cNvPicPr>
                      <a:picLocks noChangeAspect="1"/>
                    </pic:cNvPicPr>
                  </pic:nvPicPr>
                  <pic:blipFill>
                    <a:blip r:embed="rId35" cstate="print">
                      <a:extLst>
                        <a:ext uri="{28A0092B-C50C-407E-A947-70E740481C1C}">
                          <a14:useLocalDpi xmlns:a14="http://schemas.microsoft.com/office/drawing/2010/main" val="0"/>
                        </a:ext>
                      </a:extLst>
                    </a:blip>
                    <a:stretch>
                      <a:fillRect/>
                    </a:stretch>
                  </pic:blipFill>
                  <pic:spPr>
                    <a:xfrm>
                      <a:off x="0" y="0"/>
                      <a:ext cx="4584700" cy="6530340"/>
                    </a:xfrm>
                    <a:prstGeom prst="rect">
                      <a:avLst/>
                    </a:prstGeom>
                    <a:ln>
                      <a:noFill/>
                    </a:ln>
                    <a:effectLst>
                      <a:outerShdw blurRad="190500" algn="tl" rotWithShape="0">
                        <a:srgbClr val="000000">
                          <a:alpha val="70000"/>
                        </a:srgbClr>
                      </a:outerShdw>
                    </a:effectLst>
                  </pic:spPr>
                </pic:pic>
              </a:graphicData>
            </a:graphic>
          </wp:anchor>
        </w:drawing>
      </w:r>
      <w:r w:rsidR="00FD5F1E">
        <w:rPr>
          <w:rStyle w:val="normaltextrun"/>
          <w:rFonts w:ascii="Open Sans" w:eastAsia="MS Mincho" w:hAnsi="Open Sans" w:cs="Open Sans"/>
          <w:b/>
          <w:color w:val="0070C0"/>
          <w:sz w:val="36"/>
          <w:szCs w:val="36"/>
        </w:rPr>
        <w:t>5</w:t>
      </w:r>
      <w:r w:rsidR="00C95591" w:rsidRPr="0032002D">
        <w:rPr>
          <w:rStyle w:val="normaltextrun"/>
          <w:rFonts w:ascii="Open Sans" w:eastAsia="MS Mincho" w:hAnsi="Open Sans" w:cs="Open Sans"/>
          <w:b/>
          <w:color w:val="0070C0"/>
          <w:sz w:val="36"/>
          <w:szCs w:val="36"/>
        </w:rPr>
        <w:t xml:space="preserve">.1 </w:t>
      </w:r>
      <w:r w:rsidR="00FC1739" w:rsidRPr="0032002D">
        <w:rPr>
          <w:rStyle w:val="normaltextrun"/>
          <w:rFonts w:ascii="Open Sans" w:eastAsia="MS Mincho" w:hAnsi="Open Sans" w:cs="Open Sans"/>
          <w:b/>
          <w:color w:val="0070C0"/>
          <w:sz w:val="36"/>
          <w:szCs w:val="36"/>
        </w:rPr>
        <w:t>Introductory Statement </w:t>
      </w:r>
      <w:r w:rsidR="00FC1739" w:rsidRPr="0032002D">
        <w:rPr>
          <w:rStyle w:val="eop"/>
          <w:rFonts w:ascii="Open Sans" w:hAnsi="Open Sans" w:cs="Open Sans"/>
          <w:color w:val="0070C0"/>
          <w:sz w:val="36"/>
          <w:szCs w:val="36"/>
        </w:rPr>
        <w:t> </w:t>
      </w:r>
    </w:p>
    <w:p w14:paraId="1BB39128" w14:textId="499D7F1B" w:rsidR="003340D6" w:rsidRDefault="006E2B79" w:rsidP="00FC1739">
      <w:pPr>
        <w:pStyle w:val="paragraph"/>
        <w:spacing w:before="0" w:beforeAutospacing="0" w:after="0" w:afterAutospacing="0"/>
        <w:textAlignment w:val="baseline"/>
        <w:rPr>
          <w:rFonts w:ascii="Open Sans" w:eastAsia="MS Mincho" w:hAnsi="Open Sans"/>
          <w:b/>
          <w:bCs/>
          <w:noProof/>
          <w:color w:val="0070C0"/>
          <w:sz w:val="76"/>
          <w:szCs w:val="76"/>
        </w:rPr>
      </w:pPr>
      <w:r>
        <w:rPr>
          <w:rFonts w:ascii="Open Sans" w:eastAsia="MS Mincho" w:hAnsi="Open Sans"/>
          <w:b/>
          <w:bCs/>
          <w:noProof/>
          <w:color w:val="0070C0"/>
          <w:sz w:val="76"/>
          <w:szCs w:val="76"/>
        </w:rPr>
        <w:t xml:space="preserve"> </w:t>
      </w:r>
    </w:p>
    <w:p w14:paraId="31DD8277" w14:textId="7364381F" w:rsidR="00FC1739" w:rsidRPr="003C15DF" w:rsidRDefault="00FD5F1E" w:rsidP="00FC1739">
      <w:pPr>
        <w:pStyle w:val="paragraph"/>
        <w:spacing w:before="0" w:beforeAutospacing="0" w:after="0" w:afterAutospacing="0"/>
        <w:textAlignment w:val="baseline"/>
        <w:rPr>
          <w:rFonts w:ascii="Open Sans" w:hAnsi="Open Sans" w:cs="Open Sans"/>
          <w:sz w:val="36"/>
          <w:szCs w:val="36"/>
        </w:rPr>
      </w:pPr>
      <w:r w:rsidRPr="003C15DF">
        <w:rPr>
          <w:rStyle w:val="normaltextrun"/>
          <w:rFonts w:ascii="Open Sans" w:eastAsia="MS Mincho" w:hAnsi="Open Sans" w:cs="Open Sans"/>
          <w:b/>
          <w:bCs/>
          <w:color w:val="0070C0"/>
          <w:sz w:val="36"/>
          <w:szCs w:val="36"/>
        </w:rPr>
        <w:t>5</w:t>
      </w:r>
      <w:r w:rsidR="00C95591" w:rsidRPr="003C15DF">
        <w:rPr>
          <w:rStyle w:val="normaltextrun"/>
          <w:rFonts w:ascii="Open Sans" w:eastAsia="MS Mincho" w:hAnsi="Open Sans" w:cs="Open Sans"/>
          <w:b/>
          <w:bCs/>
          <w:color w:val="0070C0"/>
          <w:sz w:val="36"/>
          <w:szCs w:val="36"/>
        </w:rPr>
        <w:t xml:space="preserve">.2 </w:t>
      </w:r>
      <w:r w:rsidR="00FC1739" w:rsidRPr="003C15DF">
        <w:rPr>
          <w:rStyle w:val="normaltextrun"/>
          <w:rFonts w:ascii="Open Sans" w:eastAsia="MS Mincho" w:hAnsi="Open Sans" w:cs="Open Sans"/>
          <w:b/>
          <w:bCs/>
          <w:color w:val="0070C0"/>
          <w:sz w:val="36"/>
          <w:szCs w:val="36"/>
        </w:rPr>
        <w:t>Results </w:t>
      </w:r>
      <w:r w:rsidR="00FC1739" w:rsidRPr="003C15DF">
        <w:rPr>
          <w:rStyle w:val="eop"/>
          <w:rFonts w:ascii="Open Sans" w:hAnsi="Open Sans" w:cs="Open Sans"/>
          <w:color w:val="0070C0"/>
          <w:sz w:val="36"/>
          <w:szCs w:val="36"/>
        </w:rPr>
        <w:t> </w:t>
      </w:r>
    </w:p>
    <w:p w14:paraId="1691CE5E" w14:textId="77777777" w:rsidR="00E32B89" w:rsidRDefault="00E32B89" w:rsidP="00FC1739">
      <w:pPr>
        <w:pStyle w:val="paragraph"/>
        <w:spacing w:before="0" w:beforeAutospacing="0" w:after="0" w:afterAutospacing="0"/>
        <w:textAlignment w:val="baseline"/>
        <w:rPr>
          <w:rStyle w:val="normaltextrun"/>
          <w:rFonts w:ascii="Open Sans" w:eastAsia="MS Mincho" w:hAnsi="Open Sans" w:cs="Open Sans"/>
          <w:b/>
          <w:bCs/>
          <w:color w:val="0070C0"/>
          <w:sz w:val="28"/>
          <w:szCs w:val="28"/>
        </w:rPr>
      </w:pPr>
    </w:p>
    <w:p w14:paraId="19E2CF5F" w14:textId="374CC0EB" w:rsidR="00FC1739" w:rsidRPr="00FC1739" w:rsidRDefault="00FC1739" w:rsidP="00FC1739">
      <w:pPr>
        <w:pStyle w:val="paragraph"/>
        <w:spacing w:before="0" w:beforeAutospacing="0" w:after="0" w:afterAutospacing="0"/>
        <w:textAlignment w:val="baseline"/>
        <w:rPr>
          <w:rFonts w:ascii="Open Sans" w:hAnsi="Open Sans" w:cs="Open Sans"/>
          <w:sz w:val="18"/>
          <w:szCs w:val="18"/>
        </w:rPr>
      </w:pPr>
      <w:r w:rsidRPr="00FC1739">
        <w:rPr>
          <w:rStyle w:val="normaltextrun"/>
          <w:rFonts w:ascii="Open Sans" w:eastAsia="MS Mincho" w:hAnsi="Open Sans" w:cs="Open Sans"/>
          <w:b/>
          <w:bCs/>
          <w:color w:val="0070C0"/>
          <w:sz w:val="28"/>
          <w:szCs w:val="28"/>
        </w:rPr>
        <w:t>Introduction</w:t>
      </w:r>
      <w:r w:rsidRPr="00FC1739">
        <w:rPr>
          <w:rStyle w:val="eop"/>
          <w:rFonts w:ascii="Open Sans" w:hAnsi="Open Sans" w:cs="Open Sans"/>
          <w:color w:val="0070C0"/>
          <w:sz w:val="28"/>
          <w:szCs w:val="28"/>
        </w:rPr>
        <w:t> </w:t>
      </w:r>
    </w:p>
    <w:p w14:paraId="4D356F5C" w14:textId="77777777" w:rsidR="00FC1739" w:rsidRDefault="00FC1739" w:rsidP="00FC1739">
      <w:pPr>
        <w:pStyle w:val="paragraph"/>
        <w:spacing w:before="0" w:beforeAutospacing="0" w:after="0" w:afterAutospacing="0"/>
        <w:textAlignment w:val="baseline"/>
        <w:rPr>
          <w:rStyle w:val="normaltextrun"/>
          <w:rFonts w:ascii="Open Sans" w:eastAsia="MS Mincho" w:hAnsi="Open Sans" w:cs="Open Sans"/>
          <w:sz w:val="22"/>
          <w:szCs w:val="22"/>
        </w:rPr>
      </w:pPr>
    </w:p>
    <w:p w14:paraId="2D25F583" w14:textId="587DB60B" w:rsidR="00FC1739" w:rsidRPr="00B01F7E" w:rsidRDefault="00FC1739" w:rsidP="00FC1739">
      <w:pPr>
        <w:pStyle w:val="paragraph"/>
        <w:spacing w:before="0" w:beforeAutospacing="0" w:after="0" w:afterAutospacing="0"/>
        <w:textAlignment w:val="baseline"/>
        <w:rPr>
          <w:rStyle w:val="eop"/>
          <w:rFonts w:ascii="Open Sans" w:hAnsi="Open Sans" w:cs="Open Sans"/>
        </w:rPr>
      </w:pPr>
      <w:r w:rsidRPr="3A794BBB">
        <w:rPr>
          <w:rStyle w:val="normaltextrun"/>
          <w:rFonts w:ascii="Open Sans" w:eastAsia="MS Mincho" w:hAnsi="Open Sans" w:cs="Open Sans"/>
        </w:rPr>
        <w:t xml:space="preserve">The Commission undertakes a wide range of activities in pursuit of our statutory functions. We focus our work on issues that constitute ‘protected attributes’ under federal discrimination law or for which there is a mandated </w:t>
      </w:r>
      <w:r w:rsidR="00E24931">
        <w:rPr>
          <w:rStyle w:val="normaltextrun"/>
          <w:rFonts w:ascii="Open Sans" w:eastAsia="MS Mincho" w:hAnsi="Open Sans" w:cs="Open Sans"/>
        </w:rPr>
        <w:t>S</w:t>
      </w:r>
      <w:r w:rsidRPr="3A794BBB">
        <w:rPr>
          <w:rStyle w:val="normaltextrun"/>
          <w:rFonts w:ascii="Open Sans" w:eastAsia="MS Mincho" w:hAnsi="Open Sans" w:cs="Open Sans"/>
        </w:rPr>
        <w:t xml:space="preserve">pecial </w:t>
      </w:r>
      <w:r w:rsidR="00E24931">
        <w:rPr>
          <w:rStyle w:val="normaltextrun"/>
          <w:rFonts w:ascii="Open Sans" w:eastAsia="MS Mincho" w:hAnsi="Open Sans" w:cs="Open Sans"/>
        </w:rPr>
        <w:t>P</w:t>
      </w:r>
      <w:r w:rsidRPr="3A794BBB">
        <w:rPr>
          <w:rStyle w:val="normaltextrun"/>
          <w:rFonts w:ascii="Open Sans" w:eastAsia="MS Mincho" w:hAnsi="Open Sans" w:cs="Open Sans"/>
        </w:rPr>
        <w:t xml:space="preserve">urpose Commissioner. </w:t>
      </w:r>
      <w:r>
        <w:rPr>
          <w:rStyle w:val="normaltextrun"/>
          <w:rFonts w:ascii="Open Sans" w:eastAsia="MS Mincho" w:hAnsi="Open Sans" w:cs="Open Sans"/>
        </w:rPr>
        <w:t>This</w:t>
      </w:r>
      <w:r w:rsidRPr="3A794BBB">
        <w:rPr>
          <w:rStyle w:val="normaltextrun"/>
          <w:rFonts w:ascii="Open Sans" w:eastAsia="MS Mincho" w:hAnsi="Open Sans" w:cs="Open Sans"/>
        </w:rPr>
        <w:t xml:space="preserve"> includes race, age, disability, sex discrimination, Aboriginal and Torres Strait Islander social justice, children, sexual orientation, gender identity and intersex status, and issues within the </w:t>
      </w:r>
      <w:r w:rsidR="001D23C7" w:rsidRPr="3A794BBB">
        <w:rPr>
          <w:rStyle w:val="normaltextrun"/>
          <w:rFonts w:ascii="Open Sans" w:eastAsia="MS Mincho" w:hAnsi="Open Sans" w:cs="Open Sans"/>
        </w:rPr>
        <w:t>responsibilities</w:t>
      </w:r>
      <w:r w:rsidR="0076226E" w:rsidRPr="3A794BBB">
        <w:rPr>
          <w:rStyle w:val="normaltextrun"/>
          <w:rFonts w:ascii="Open Sans" w:eastAsia="MS Mincho" w:hAnsi="Open Sans" w:cs="Open Sans"/>
        </w:rPr>
        <w:t xml:space="preserve"> </w:t>
      </w:r>
      <w:r w:rsidRPr="3A794BBB">
        <w:rPr>
          <w:rStyle w:val="normaltextrun"/>
          <w:rFonts w:ascii="Open Sans" w:eastAsia="MS Mincho" w:hAnsi="Open Sans" w:cs="Open Sans"/>
        </w:rPr>
        <w:t>of the Human Rights Commissioner, including asylum seekers and immigration, national security, and technology issues.</w:t>
      </w:r>
      <w:r w:rsidRPr="3A794BBB">
        <w:rPr>
          <w:rStyle w:val="eop"/>
          <w:rFonts w:ascii="Open Sans" w:hAnsi="Open Sans" w:cs="Open Sans"/>
        </w:rPr>
        <w:t> </w:t>
      </w:r>
    </w:p>
    <w:p w14:paraId="35A15AAC" w14:textId="21F28A1C" w:rsidR="00D32391" w:rsidRPr="00B01F7E" w:rsidRDefault="00D32391" w:rsidP="00FC1739">
      <w:pPr>
        <w:pStyle w:val="paragraph"/>
        <w:spacing w:before="0" w:beforeAutospacing="0" w:after="0" w:afterAutospacing="0"/>
        <w:textAlignment w:val="baseline"/>
        <w:rPr>
          <w:rFonts w:ascii="Open Sans" w:hAnsi="Open Sans" w:cs="Open Sans"/>
        </w:rPr>
      </w:pPr>
    </w:p>
    <w:p w14:paraId="72CF4DC2" w14:textId="1EA275E5" w:rsidR="00FC1739" w:rsidRPr="00B01F7E" w:rsidRDefault="00FC1739" w:rsidP="00FC1739">
      <w:pPr>
        <w:pStyle w:val="paragraph"/>
        <w:spacing w:before="0" w:beforeAutospacing="0" w:after="0" w:afterAutospacing="0"/>
        <w:textAlignment w:val="baseline"/>
        <w:rPr>
          <w:rStyle w:val="eop"/>
          <w:rFonts w:ascii="Open Sans" w:hAnsi="Open Sans" w:cs="Open Sans"/>
        </w:rPr>
      </w:pPr>
      <w:r w:rsidRPr="3A794BBB">
        <w:rPr>
          <w:rStyle w:val="normaltextrun"/>
          <w:rFonts w:ascii="Open Sans" w:eastAsia="MS Mincho" w:hAnsi="Open Sans" w:cs="Open Sans"/>
        </w:rPr>
        <w:t xml:space="preserve">The </w:t>
      </w:r>
      <w:r w:rsidRPr="00B01F7E">
        <w:rPr>
          <w:rStyle w:val="normaltextrun"/>
          <w:rFonts w:ascii="Open Sans" w:eastAsia="MS Mincho" w:hAnsi="Open Sans" w:cs="Open Sans"/>
          <w:i/>
        </w:rPr>
        <w:t>Australian Human Rights Commission Act 1986</w:t>
      </w:r>
      <w:r w:rsidRPr="3A794BBB">
        <w:rPr>
          <w:rStyle w:val="normaltextrun"/>
          <w:rFonts w:ascii="Open Sans" w:eastAsia="MS Mincho" w:hAnsi="Open Sans" w:cs="Open Sans"/>
        </w:rPr>
        <w:t xml:space="preserve"> (Cth) requires us to exercise our functions in a manner that achieves the ‘greatest possible benefit to the people of Australia’ and ‘with regard for the indivisibility and universality of human rights’. Accordingly, we also conduct human rights education, </w:t>
      </w:r>
      <w:r w:rsidR="004E4281" w:rsidRPr="3A794BBB">
        <w:rPr>
          <w:rStyle w:val="normaltextrun"/>
          <w:rFonts w:ascii="Open Sans" w:eastAsia="MS Mincho" w:hAnsi="Open Sans" w:cs="Open Sans"/>
        </w:rPr>
        <w:t xml:space="preserve">work with partners on </w:t>
      </w:r>
      <w:r w:rsidR="00185C7A" w:rsidRPr="3A794BBB">
        <w:rPr>
          <w:rStyle w:val="normaltextrun"/>
          <w:rFonts w:ascii="Open Sans" w:eastAsia="MS Mincho" w:hAnsi="Open Sans" w:cs="Open Sans"/>
        </w:rPr>
        <w:t>cultural</w:t>
      </w:r>
      <w:r w:rsidR="004E4281" w:rsidRPr="3A794BBB">
        <w:rPr>
          <w:rStyle w:val="normaltextrun"/>
          <w:rFonts w:ascii="Open Sans" w:eastAsia="MS Mincho" w:hAnsi="Open Sans" w:cs="Open Sans"/>
        </w:rPr>
        <w:t xml:space="preserve"> workplace reform, </w:t>
      </w:r>
      <w:r w:rsidRPr="3A794BBB">
        <w:rPr>
          <w:rStyle w:val="normaltextrun"/>
          <w:rFonts w:ascii="Open Sans" w:eastAsia="MS Mincho" w:hAnsi="Open Sans" w:cs="Open Sans"/>
        </w:rPr>
        <w:t>intervene in human rights matters before the courts, and promote the role of business in addressing human rights.</w:t>
      </w:r>
      <w:r w:rsidRPr="3A794BBB">
        <w:rPr>
          <w:rStyle w:val="eop"/>
          <w:rFonts w:ascii="Open Sans" w:hAnsi="Open Sans" w:cs="Open Sans"/>
        </w:rPr>
        <w:t> </w:t>
      </w:r>
    </w:p>
    <w:p w14:paraId="336093E7" w14:textId="77777777" w:rsidR="00FC1739" w:rsidRPr="00B01F7E" w:rsidRDefault="00FC1739" w:rsidP="00FC1739">
      <w:pPr>
        <w:pStyle w:val="paragraph"/>
        <w:spacing w:before="0" w:beforeAutospacing="0" w:after="0" w:afterAutospacing="0"/>
        <w:textAlignment w:val="baseline"/>
        <w:rPr>
          <w:rFonts w:ascii="Open Sans" w:hAnsi="Open Sans" w:cs="Open Sans"/>
        </w:rPr>
      </w:pPr>
    </w:p>
    <w:p w14:paraId="15E6F607" w14:textId="77777777" w:rsidR="00FC1739" w:rsidRPr="00B01F7E" w:rsidRDefault="00FC1739" w:rsidP="00FC1739">
      <w:pPr>
        <w:pStyle w:val="paragraph"/>
        <w:spacing w:before="0" w:beforeAutospacing="0" w:after="0" w:afterAutospacing="0"/>
        <w:textAlignment w:val="baseline"/>
        <w:rPr>
          <w:rStyle w:val="eop"/>
          <w:rFonts w:ascii="Open Sans" w:hAnsi="Open Sans" w:cs="Open Sans"/>
        </w:rPr>
      </w:pPr>
      <w:r w:rsidRPr="00B01F7E">
        <w:rPr>
          <w:rStyle w:val="normaltextrun"/>
          <w:rFonts w:ascii="Open Sans" w:eastAsia="MS Mincho" w:hAnsi="Open Sans" w:cs="Open Sans"/>
        </w:rPr>
        <w:t>Our work priorities are set through an annual planning process framed by the four goals in our 2021–2022 Corporate Plan. In addition, the Commission ensures its work helps achieve the outcome articulated in its Portfolio Budget Statement (PBS), being:</w:t>
      </w:r>
      <w:r w:rsidRPr="00B01F7E">
        <w:rPr>
          <w:rStyle w:val="eop"/>
          <w:rFonts w:ascii="Open Sans" w:hAnsi="Open Sans" w:cs="Open Sans"/>
        </w:rPr>
        <w:t> </w:t>
      </w:r>
    </w:p>
    <w:p w14:paraId="5583E022" w14:textId="77777777" w:rsidR="00FC1739" w:rsidRPr="00B01F7E" w:rsidRDefault="00FC1739" w:rsidP="00FC1739">
      <w:pPr>
        <w:pStyle w:val="paragraph"/>
        <w:spacing w:before="0" w:beforeAutospacing="0" w:after="0" w:afterAutospacing="0"/>
        <w:textAlignment w:val="baseline"/>
        <w:rPr>
          <w:rFonts w:ascii="Open Sans" w:hAnsi="Open Sans" w:cs="Open Sans"/>
        </w:rPr>
      </w:pPr>
    </w:p>
    <w:p w14:paraId="58792968" w14:textId="3C6C7323" w:rsidR="00FC1739" w:rsidRPr="00B01F7E" w:rsidRDefault="00FC1739" w:rsidP="00FC1739">
      <w:pPr>
        <w:pStyle w:val="paragraph"/>
        <w:shd w:val="clear" w:color="auto" w:fill="4472C4"/>
        <w:spacing w:before="0" w:beforeAutospacing="0" w:after="0" w:afterAutospacing="0"/>
        <w:ind w:left="255" w:right="255"/>
        <w:jc w:val="center"/>
        <w:textAlignment w:val="baseline"/>
        <w:rPr>
          <w:rFonts w:ascii="Open Sans" w:hAnsi="Open Sans" w:cs="Open Sans"/>
          <w:b/>
          <w:color w:val="FFFFFF"/>
        </w:rPr>
      </w:pPr>
      <w:r w:rsidRPr="00B01F7E">
        <w:rPr>
          <w:rStyle w:val="normaltextrun"/>
          <w:rFonts w:ascii="Open Sans" w:eastAsia="MS Mincho" w:hAnsi="Open Sans" w:cs="Open Sans"/>
          <w:b/>
          <w:color w:val="FFFFFF"/>
          <w:shd w:val="clear" w:color="auto" w:fill="4472C4"/>
        </w:rPr>
        <w:t>An Australian society in which human rights are respected, protected and promoted through independent investigation and resolution of complaints, education and research to promote and eliminate discrimination, and monitoring and reporting on human rights.</w:t>
      </w:r>
      <w:r w:rsidRPr="00B01F7E">
        <w:rPr>
          <w:rStyle w:val="eop"/>
          <w:rFonts w:ascii="Open Sans" w:hAnsi="Open Sans" w:cs="Open Sans"/>
          <w:b/>
          <w:color w:val="FFFFFF"/>
        </w:rPr>
        <w:t> </w:t>
      </w:r>
    </w:p>
    <w:p w14:paraId="3CDFE2EB" w14:textId="77777777" w:rsidR="00FC1739" w:rsidRPr="00B01F7E" w:rsidRDefault="00FC1739" w:rsidP="00FC1739">
      <w:pPr>
        <w:pStyle w:val="paragraph"/>
        <w:spacing w:before="0" w:beforeAutospacing="0" w:after="0" w:afterAutospacing="0"/>
        <w:textAlignment w:val="baseline"/>
        <w:rPr>
          <w:rStyle w:val="normaltextrun"/>
          <w:rFonts w:ascii="Open Sans" w:eastAsia="MS Mincho" w:hAnsi="Open Sans" w:cs="Open Sans"/>
          <w:b/>
          <w:color w:val="0070C0"/>
        </w:rPr>
      </w:pPr>
    </w:p>
    <w:p w14:paraId="4BAEA9FC" w14:textId="342351DB" w:rsidR="00E80E36" w:rsidRDefault="00E80E36" w:rsidP="1C29464E">
      <w:pPr>
        <w:pStyle w:val="paragraph"/>
        <w:spacing w:before="0" w:beforeAutospacing="0" w:after="0" w:afterAutospacing="0"/>
        <w:textAlignment w:val="baseline"/>
        <w:rPr>
          <w:rStyle w:val="normaltextrun"/>
          <w:rFonts w:ascii="Open Sans" w:eastAsia="MS Mincho" w:hAnsi="Open Sans" w:cs="Open Sans"/>
          <w:b/>
          <w:bCs/>
          <w:color w:val="0070C0"/>
        </w:rPr>
      </w:pPr>
    </w:p>
    <w:p w14:paraId="3B3663D5" w14:textId="26B11EFE" w:rsidR="00FC1739" w:rsidRPr="00A122BA" w:rsidRDefault="00FC1739" w:rsidP="00FC1739">
      <w:pPr>
        <w:pStyle w:val="paragraph"/>
        <w:spacing w:before="0" w:beforeAutospacing="0" w:after="0" w:afterAutospacing="0"/>
        <w:textAlignment w:val="baseline"/>
        <w:rPr>
          <w:rStyle w:val="eop"/>
          <w:rFonts w:ascii="Open Sans" w:hAnsi="Open Sans" w:cs="Open Sans"/>
          <w:b/>
          <w:bCs/>
          <w:color w:val="0070C0"/>
          <w:sz w:val="28"/>
          <w:szCs w:val="28"/>
        </w:rPr>
      </w:pPr>
      <w:r w:rsidRPr="00A122BA">
        <w:rPr>
          <w:rStyle w:val="normaltextrun"/>
          <w:rFonts w:ascii="Open Sans" w:eastAsia="MS Mincho" w:hAnsi="Open Sans" w:cs="Open Sans"/>
          <w:b/>
          <w:color w:val="0070C0"/>
          <w:sz w:val="28"/>
          <w:szCs w:val="28"/>
        </w:rPr>
        <w:t>Performance Measurement</w:t>
      </w:r>
      <w:r w:rsidRPr="00A122BA">
        <w:rPr>
          <w:rStyle w:val="eop"/>
          <w:rFonts w:ascii="Open Sans" w:hAnsi="Open Sans" w:cs="Open Sans"/>
          <w:b/>
          <w:color w:val="0070C0"/>
          <w:sz w:val="28"/>
          <w:szCs w:val="28"/>
        </w:rPr>
        <w:t> </w:t>
      </w:r>
    </w:p>
    <w:p w14:paraId="02724054" w14:textId="77777777" w:rsidR="00FC1739" w:rsidRPr="00E32B89" w:rsidRDefault="00FC1739" w:rsidP="00FC1739">
      <w:pPr>
        <w:pStyle w:val="paragraph"/>
        <w:spacing w:before="0" w:beforeAutospacing="0" w:after="0" w:afterAutospacing="0"/>
        <w:textAlignment w:val="baseline"/>
        <w:rPr>
          <w:rFonts w:ascii="Open Sans" w:hAnsi="Open Sans" w:cs="Open Sans"/>
          <w:b/>
          <w:bCs/>
          <w:color w:val="000000"/>
        </w:rPr>
      </w:pPr>
    </w:p>
    <w:p w14:paraId="38BF6BDD" w14:textId="77777777" w:rsidR="00FC1739" w:rsidRPr="00E32B89" w:rsidRDefault="00FC1739" w:rsidP="00FC1739">
      <w:pPr>
        <w:pStyle w:val="paragraph"/>
        <w:spacing w:before="0" w:beforeAutospacing="0" w:after="0" w:afterAutospacing="0"/>
        <w:textAlignment w:val="baseline"/>
        <w:rPr>
          <w:rStyle w:val="normaltextrun"/>
          <w:rFonts w:ascii="Open Sans" w:eastAsia="MS Mincho" w:hAnsi="Open Sans" w:cs="Open Sans"/>
        </w:rPr>
      </w:pPr>
      <w:r w:rsidRPr="00E32B89">
        <w:rPr>
          <w:rStyle w:val="normaltextrun"/>
          <w:rFonts w:ascii="Open Sans" w:eastAsia="MS Mincho" w:hAnsi="Open Sans" w:cs="Open Sans"/>
        </w:rPr>
        <w:t>The performance statement in this report identifies how the Commission has met its purpose. These results are reported in relation to our performance measurement framework, published in the 2020–2021 Corporate Plan.</w:t>
      </w:r>
      <w:r w:rsidRPr="00E32B89">
        <w:rPr>
          <w:rStyle w:val="superscript"/>
          <w:rFonts w:ascii="Open Sans" w:eastAsia="MS Mincho" w:hAnsi="Open Sans" w:cs="Open Sans"/>
          <w:vertAlign w:val="superscript"/>
        </w:rPr>
        <w:t>1</w:t>
      </w:r>
      <w:r w:rsidRPr="00E32B89">
        <w:rPr>
          <w:rStyle w:val="normaltextrun"/>
          <w:rFonts w:ascii="Open Sans" w:eastAsia="MS Mincho" w:hAnsi="Open Sans" w:cs="Open Sans"/>
        </w:rPr>
        <w:t xml:space="preserve"> In this framework, our purpose and functions are reflected in the organisational goals and outcomes. </w:t>
      </w:r>
    </w:p>
    <w:p w14:paraId="00FBCE07" w14:textId="77777777" w:rsidR="00FC1739" w:rsidRPr="00E32B89" w:rsidRDefault="00FC1739" w:rsidP="00FC1739">
      <w:pPr>
        <w:pStyle w:val="paragraph"/>
        <w:spacing w:before="0" w:beforeAutospacing="0" w:after="0" w:afterAutospacing="0"/>
        <w:textAlignment w:val="baseline"/>
        <w:rPr>
          <w:rStyle w:val="normaltextrun"/>
          <w:rFonts w:ascii="Open Sans" w:eastAsia="MS Mincho" w:hAnsi="Open Sans" w:cs="Open Sans"/>
        </w:rPr>
      </w:pPr>
    </w:p>
    <w:p w14:paraId="30A0AF2F" w14:textId="7A5E43F6" w:rsidR="00FC1739" w:rsidRPr="00E32B89" w:rsidRDefault="00FC1739" w:rsidP="00FC1739">
      <w:pPr>
        <w:pStyle w:val="paragraph"/>
        <w:spacing w:before="0" w:beforeAutospacing="0" w:after="0" w:afterAutospacing="0"/>
        <w:textAlignment w:val="baseline"/>
        <w:rPr>
          <w:rFonts w:ascii="Open Sans" w:hAnsi="Open Sans" w:cs="Open Sans"/>
        </w:rPr>
      </w:pPr>
      <w:r w:rsidRPr="00E32B89">
        <w:rPr>
          <w:rStyle w:val="normaltextrun"/>
          <w:rFonts w:ascii="Open Sans" w:eastAsia="MS Mincho" w:hAnsi="Open Sans" w:cs="Open Sans"/>
        </w:rPr>
        <w:t xml:space="preserve">The </w:t>
      </w:r>
      <w:r w:rsidR="006643F4">
        <w:rPr>
          <w:rStyle w:val="normaltextrun"/>
          <w:rFonts w:ascii="Open Sans" w:eastAsia="MS Mincho" w:hAnsi="Open Sans" w:cs="Open Sans"/>
        </w:rPr>
        <w:t xml:space="preserve">goals and </w:t>
      </w:r>
      <w:r w:rsidRPr="00E32B89">
        <w:rPr>
          <w:rStyle w:val="normaltextrun"/>
          <w:rFonts w:ascii="Open Sans" w:eastAsia="MS Mincho" w:hAnsi="Open Sans" w:cs="Open Sans"/>
        </w:rPr>
        <w:t>outcomes are pitched to a level where we can reasonably expect to contribute to them:</w:t>
      </w:r>
      <w:r w:rsidRPr="00E32B89">
        <w:rPr>
          <w:rStyle w:val="eop"/>
          <w:rFonts w:ascii="Open Sans" w:hAnsi="Open Sans" w:cs="Open Sans"/>
        </w:rPr>
        <w:t> </w:t>
      </w:r>
    </w:p>
    <w:p w14:paraId="1F6D5885" w14:textId="77777777" w:rsidR="00FC1739" w:rsidRPr="00E32B89" w:rsidRDefault="00FC1739" w:rsidP="0038007C">
      <w:pPr>
        <w:pStyle w:val="paragraph"/>
        <w:numPr>
          <w:ilvl w:val="0"/>
          <w:numId w:val="19"/>
        </w:numPr>
        <w:spacing w:before="0" w:beforeAutospacing="0" w:after="0" w:afterAutospacing="0"/>
        <w:ind w:left="1290" w:hanging="439"/>
        <w:textAlignment w:val="baseline"/>
        <w:rPr>
          <w:rFonts w:ascii="Open Sans" w:hAnsi="Open Sans" w:cs="Open Sans"/>
        </w:rPr>
      </w:pPr>
      <w:r w:rsidRPr="00E32B89">
        <w:rPr>
          <w:rStyle w:val="normaltextrun"/>
          <w:rFonts w:ascii="Open Sans" w:eastAsia="MS Mincho" w:hAnsi="Open Sans" w:cs="Open Sans"/>
        </w:rPr>
        <w:t>within the four-year outlook of each corporate plan</w:t>
      </w:r>
      <w:r w:rsidRPr="00E32B89">
        <w:rPr>
          <w:rStyle w:val="eop"/>
          <w:rFonts w:ascii="Open Sans" w:hAnsi="Open Sans" w:cs="Open Sans"/>
        </w:rPr>
        <w:t> </w:t>
      </w:r>
    </w:p>
    <w:p w14:paraId="40E9B3DE" w14:textId="77777777" w:rsidR="00FC1739" w:rsidRPr="00E32B89" w:rsidRDefault="00FC1739" w:rsidP="0038007C">
      <w:pPr>
        <w:pStyle w:val="paragraph"/>
        <w:numPr>
          <w:ilvl w:val="0"/>
          <w:numId w:val="19"/>
        </w:numPr>
        <w:spacing w:before="0" w:beforeAutospacing="0" w:after="0" w:afterAutospacing="0"/>
        <w:ind w:left="1290" w:hanging="439"/>
        <w:textAlignment w:val="baseline"/>
        <w:rPr>
          <w:rFonts w:ascii="Open Sans" w:hAnsi="Open Sans" w:cs="Open Sans"/>
        </w:rPr>
      </w:pPr>
      <w:r w:rsidRPr="00E32B89">
        <w:rPr>
          <w:rStyle w:val="normaltextrun"/>
          <w:rFonts w:ascii="Open Sans" w:eastAsia="MS Mincho" w:hAnsi="Open Sans" w:cs="Open Sans"/>
        </w:rPr>
        <w:t>through the collective contributions of our President and Commissioners across their individual terms</w:t>
      </w:r>
      <w:r w:rsidRPr="00E32B89">
        <w:rPr>
          <w:rStyle w:val="eop"/>
          <w:rFonts w:ascii="Open Sans" w:hAnsi="Open Sans" w:cs="Open Sans"/>
        </w:rPr>
        <w:t> </w:t>
      </w:r>
    </w:p>
    <w:p w14:paraId="60A62569" w14:textId="77777777" w:rsidR="00FC1739" w:rsidRPr="00E32B89" w:rsidRDefault="00FC1739" w:rsidP="0038007C">
      <w:pPr>
        <w:pStyle w:val="paragraph"/>
        <w:numPr>
          <w:ilvl w:val="0"/>
          <w:numId w:val="19"/>
        </w:numPr>
        <w:spacing w:before="0" w:beforeAutospacing="0" w:after="0" w:afterAutospacing="0"/>
        <w:ind w:left="1290" w:hanging="439"/>
        <w:textAlignment w:val="baseline"/>
        <w:rPr>
          <w:rFonts w:ascii="Open Sans" w:hAnsi="Open Sans" w:cs="Open Sans"/>
        </w:rPr>
      </w:pPr>
      <w:r w:rsidRPr="00E32B89">
        <w:rPr>
          <w:rStyle w:val="normaltextrun"/>
          <w:rFonts w:ascii="Open Sans" w:eastAsia="MS Mincho" w:hAnsi="Open Sans" w:cs="Open Sans"/>
        </w:rPr>
        <w:t>through our ongoing programs and services, and</w:t>
      </w:r>
      <w:r w:rsidRPr="00E32B89">
        <w:rPr>
          <w:rStyle w:val="eop"/>
          <w:rFonts w:ascii="Open Sans" w:hAnsi="Open Sans" w:cs="Open Sans"/>
        </w:rPr>
        <w:t> </w:t>
      </w:r>
    </w:p>
    <w:p w14:paraId="60F61E36" w14:textId="77777777" w:rsidR="00FC1739" w:rsidRPr="00E32B89" w:rsidRDefault="00FC1739" w:rsidP="0038007C">
      <w:pPr>
        <w:pStyle w:val="paragraph"/>
        <w:numPr>
          <w:ilvl w:val="0"/>
          <w:numId w:val="20"/>
        </w:numPr>
        <w:spacing w:before="0" w:beforeAutospacing="0" w:after="0" w:afterAutospacing="0"/>
        <w:ind w:left="1290" w:hanging="439"/>
        <w:textAlignment w:val="baseline"/>
        <w:rPr>
          <w:rFonts w:ascii="Open Sans" w:hAnsi="Open Sans" w:cs="Open Sans"/>
        </w:rPr>
      </w:pPr>
      <w:r w:rsidRPr="00E32B89">
        <w:rPr>
          <w:rStyle w:val="normaltextrun"/>
          <w:rFonts w:ascii="Open Sans" w:eastAsia="MS Mincho" w:hAnsi="Open Sans" w:cs="Open Sans"/>
        </w:rPr>
        <w:t>in an operating context that remains stable.</w:t>
      </w:r>
      <w:r w:rsidRPr="00E32B89">
        <w:rPr>
          <w:rStyle w:val="eop"/>
          <w:rFonts w:ascii="Open Sans" w:hAnsi="Open Sans" w:cs="Open Sans"/>
        </w:rPr>
        <w:t> </w:t>
      </w:r>
    </w:p>
    <w:p w14:paraId="588ACD29" w14:textId="77777777" w:rsidR="00FC1739" w:rsidRPr="00E32B89" w:rsidRDefault="00FC1739" w:rsidP="00FC1739">
      <w:pPr>
        <w:pStyle w:val="paragraph"/>
        <w:spacing w:before="0" w:beforeAutospacing="0" w:after="0" w:afterAutospacing="0"/>
        <w:textAlignment w:val="baseline"/>
        <w:rPr>
          <w:rStyle w:val="normaltextrun"/>
          <w:rFonts w:ascii="Open Sans" w:eastAsia="MS Mincho" w:hAnsi="Open Sans" w:cs="Open Sans"/>
        </w:rPr>
      </w:pPr>
    </w:p>
    <w:p w14:paraId="5CF1DB20" w14:textId="571B975E" w:rsidR="00FC1739" w:rsidRPr="00E32B89" w:rsidRDefault="00FC1739" w:rsidP="00FC1739">
      <w:pPr>
        <w:pStyle w:val="paragraph"/>
        <w:spacing w:before="0" w:beforeAutospacing="0" w:after="0" w:afterAutospacing="0"/>
        <w:textAlignment w:val="baseline"/>
        <w:rPr>
          <w:rStyle w:val="eop"/>
          <w:rFonts w:ascii="Open Sans" w:hAnsi="Open Sans" w:cs="Open Sans"/>
        </w:rPr>
      </w:pPr>
      <w:r w:rsidRPr="00E32B89">
        <w:rPr>
          <w:rStyle w:val="normaltextrun"/>
          <w:rFonts w:ascii="Open Sans" w:eastAsia="MS Mincho" w:hAnsi="Open Sans" w:cs="Open Sans"/>
        </w:rPr>
        <w:t>Progress indicators are mapped to each of the outcomes. They are designed to provide reasonable evidence of contribution to the outcome, and include output, process, and outcome measures. They are, in turn, supported by a range of data from monitoring and evaluation strategies implemented across the Commission’s programs and services.</w:t>
      </w:r>
      <w:r w:rsidRPr="00E32B89">
        <w:rPr>
          <w:rStyle w:val="eop"/>
          <w:rFonts w:ascii="Open Sans" w:hAnsi="Open Sans" w:cs="Open Sans"/>
        </w:rPr>
        <w:t> </w:t>
      </w:r>
    </w:p>
    <w:p w14:paraId="3A28A8CC" w14:textId="77777777" w:rsidR="00AD208D" w:rsidRPr="00E32B89" w:rsidRDefault="00AD208D" w:rsidP="00FC1739">
      <w:pPr>
        <w:pStyle w:val="paragraph"/>
        <w:spacing w:before="0" w:beforeAutospacing="0" w:after="0" w:afterAutospacing="0"/>
        <w:textAlignment w:val="baseline"/>
        <w:rPr>
          <w:rFonts w:ascii="Open Sans" w:hAnsi="Open Sans" w:cs="Open Sans"/>
        </w:rPr>
      </w:pPr>
    </w:p>
    <w:p w14:paraId="45704ED7" w14:textId="384F1FDB" w:rsidR="00FC1739" w:rsidRDefault="00FC1739" w:rsidP="00FC1739">
      <w:pPr>
        <w:pStyle w:val="paragraph"/>
        <w:spacing w:before="0" w:beforeAutospacing="0" w:after="0" w:afterAutospacing="0"/>
        <w:textAlignment w:val="baseline"/>
        <w:rPr>
          <w:rStyle w:val="eop"/>
          <w:rFonts w:ascii="Open Sans" w:hAnsi="Open Sans" w:cs="Open Sans"/>
        </w:rPr>
      </w:pPr>
      <w:r w:rsidRPr="00E32B89">
        <w:rPr>
          <w:rStyle w:val="normaltextrun"/>
          <w:rFonts w:ascii="Open Sans" w:eastAsia="MS Mincho" w:hAnsi="Open Sans" w:cs="Open Sans"/>
        </w:rPr>
        <w:t xml:space="preserve">Six of the outcomes correspond to the performance criteria in the Commission’s </w:t>
      </w:r>
      <w:r w:rsidR="001D7A9E" w:rsidRPr="00E32B89">
        <w:rPr>
          <w:rStyle w:val="normaltextrun"/>
          <w:rFonts w:ascii="Open Sans" w:eastAsia="MS Mincho" w:hAnsi="Open Sans" w:cs="Open Sans"/>
        </w:rPr>
        <w:t>Portfolio Budget Statement (PBS)</w:t>
      </w:r>
      <w:r w:rsidRPr="00E32B89">
        <w:rPr>
          <w:rStyle w:val="normaltextrun"/>
          <w:rFonts w:ascii="Open Sans" w:eastAsia="MS Mincho" w:hAnsi="Open Sans" w:cs="Open Sans"/>
        </w:rPr>
        <w:t xml:space="preserve">, and </w:t>
      </w:r>
      <w:r w:rsidR="00121B63">
        <w:rPr>
          <w:rStyle w:val="normaltextrun"/>
          <w:rFonts w:ascii="Open Sans" w:eastAsia="MS Mincho" w:hAnsi="Open Sans" w:cs="Open Sans"/>
        </w:rPr>
        <w:t>11</w:t>
      </w:r>
      <w:r w:rsidRPr="00E32B89">
        <w:rPr>
          <w:rStyle w:val="normaltextrun"/>
          <w:rFonts w:ascii="Open Sans" w:eastAsia="MS Mincho" w:hAnsi="Open Sans" w:cs="Open Sans"/>
        </w:rPr>
        <w:t xml:space="preserve"> of the indicators correspond to the performance targets in our PBS. This relationship is indicated in the full framework table, located in Appendix 1, and throughout the following statement. In this way, a clear line of sight is maintained between our PBS, work plan, and results.</w:t>
      </w:r>
      <w:r w:rsidRPr="00E32B89">
        <w:rPr>
          <w:rStyle w:val="eop"/>
          <w:rFonts w:ascii="Open Sans" w:hAnsi="Open Sans" w:cs="Open Sans"/>
        </w:rPr>
        <w:t> </w:t>
      </w:r>
    </w:p>
    <w:p w14:paraId="36DA4838" w14:textId="77777777" w:rsidR="005B0BA2" w:rsidRDefault="005B0BA2" w:rsidP="00FC1739">
      <w:pPr>
        <w:pStyle w:val="paragraph"/>
        <w:spacing w:before="0" w:beforeAutospacing="0" w:after="0" w:afterAutospacing="0"/>
        <w:textAlignment w:val="baseline"/>
        <w:rPr>
          <w:rStyle w:val="eop"/>
          <w:rFonts w:ascii="Open Sans" w:hAnsi="Open Sans" w:cs="Open Sans"/>
        </w:rPr>
      </w:pPr>
    </w:p>
    <w:p w14:paraId="008D5D62" w14:textId="701A513F" w:rsidR="00FC1739" w:rsidRPr="00BE0046" w:rsidRDefault="0071422D" w:rsidP="00FC1739">
      <w:pPr>
        <w:pStyle w:val="paragraph"/>
        <w:spacing w:before="0" w:beforeAutospacing="0" w:after="0" w:afterAutospacing="0"/>
        <w:textAlignment w:val="baseline"/>
        <w:rPr>
          <w:rFonts w:ascii="Open Sans" w:hAnsi="Open Sans" w:cs="Open Sans"/>
        </w:rPr>
      </w:pPr>
      <w:r>
        <w:rPr>
          <w:rStyle w:val="eop"/>
          <w:rFonts w:ascii="Open Sans" w:hAnsi="Open Sans" w:cs="Open Sans"/>
        </w:rPr>
        <w:t xml:space="preserve">The goals and outcomes of the Corporate Plan are reflected in this Annual Performance Statement. </w:t>
      </w:r>
      <w:r>
        <w:rPr>
          <w:rStyle w:val="eop"/>
          <w:rFonts w:ascii="Open Sans" w:eastAsia="MS Mincho" w:hAnsi="Open Sans" w:cs="Open Sans"/>
        </w:rPr>
        <w:t>I</w:t>
      </w:r>
      <w:r w:rsidR="00FC1739" w:rsidRPr="00E32B89">
        <w:rPr>
          <w:rStyle w:val="normaltextrun"/>
          <w:rFonts w:ascii="Open Sans" w:eastAsia="MS Mincho" w:hAnsi="Open Sans" w:cs="Open Sans"/>
        </w:rPr>
        <w:t xml:space="preserve">n reporting against all the progress indicators, we have focused on case studies, </w:t>
      </w:r>
      <w:r w:rsidR="005F3A89" w:rsidRPr="00E32B89">
        <w:rPr>
          <w:rStyle w:val="normaltextrun"/>
          <w:rFonts w:ascii="Open Sans" w:eastAsia="MS Mincho" w:hAnsi="Open Sans" w:cs="Open Sans"/>
        </w:rPr>
        <w:t>partnerships,</w:t>
      </w:r>
      <w:r w:rsidR="00FC1739" w:rsidRPr="00E32B89">
        <w:rPr>
          <w:rStyle w:val="normaltextrun"/>
          <w:rFonts w:ascii="Open Sans" w:eastAsia="MS Mincho" w:hAnsi="Open Sans" w:cs="Open Sans"/>
        </w:rPr>
        <w:t xml:space="preserve"> and projects to demonstrate our performance.</w:t>
      </w:r>
      <w:r w:rsidR="00FC1739" w:rsidRPr="00E32B89">
        <w:rPr>
          <w:rStyle w:val="eop"/>
          <w:rFonts w:ascii="Open Sans" w:hAnsi="Open Sans" w:cs="Open Sans"/>
        </w:rPr>
        <w:t> </w:t>
      </w:r>
    </w:p>
    <w:p w14:paraId="4A4432D2" w14:textId="77777777" w:rsidR="00FC1739" w:rsidRPr="00BE0046" w:rsidRDefault="00FC1739" w:rsidP="00FC1739">
      <w:pPr>
        <w:pStyle w:val="paragraph"/>
        <w:spacing w:before="0" w:beforeAutospacing="0" w:after="0" w:afterAutospacing="0"/>
        <w:textAlignment w:val="baseline"/>
        <w:rPr>
          <w:rFonts w:ascii="Open Sans" w:hAnsi="Open Sans" w:cs="Open Sans"/>
        </w:rPr>
      </w:pPr>
      <w:r w:rsidRPr="00BE0046">
        <w:rPr>
          <w:rStyle w:val="eop"/>
          <w:rFonts w:ascii="Open Sans" w:hAnsi="Open Sans" w:cs="Open Sans"/>
        </w:rPr>
        <w:t> </w:t>
      </w:r>
    </w:p>
    <w:p w14:paraId="27CE5094" w14:textId="289C76B2" w:rsidR="00972CFA" w:rsidRDefault="00FC1739" w:rsidP="00FC1739">
      <w:pPr>
        <w:pStyle w:val="paragraph"/>
        <w:spacing w:before="0" w:beforeAutospacing="0" w:after="0" w:afterAutospacing="0"/>
        <w:textAlignment w:val="baseline"/>
        <w:rPr>
          <w:rStyle w:val="eop"/>
          <w:rFonts w:ascii="Open Sans" w:hAnsi="Open Sans" w:cs="Open Sans"/>
        </w:rPr>
      </w:pPr>
      <w:r w:rsidRPr="00BE0046">
        <w:rPr>
          <w:rStyle w:val="eop"/>
          <w:rFonts w:ascii="Open Sans" w:hAnsi="Open Sans" w:cs="Open Sans"/>
        </w:rPr>
        <w:t> </w:t>
      </w:r>
    </w:p>
    <w:p w14:paraId="713853F5"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4410B189"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3EF0B725"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55272F9D"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3A8BEDFC"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16C87AFA"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5E207213"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32676318"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26063C37" w14:textId="77777777" w:rsidR="005F3A89" w:rsidRDefault="005F3A89" w:rsidP="00FC1739">
      <w:pPr>
        <w:pStyle w:val="paragraph"/>
        <w:spacing w:before="0" w:beforeAutospacing="0" w:after="0" w:afterAutospacing="0"/>
        <w:textAlignment w:val="baseline"/>
        <w:rPr>
          <w:rStyle w:val="eop"/>
          <w:rFonts w:ascii="Open Sans" w:hAnsi="Open Sans" w:cs="Open Sans"/>
        </w:rPr>
      </w:pPr>
    </w:p>
    <w:p w14:paraId="4C796093" w14:textId="77777777" w:rsidR="005F3A89" w:rsidRDefault="005F3A89" w:rsidP="00FC1739">
      <w:pPr>
        <w:pStyle w:val="paragraph"/>
        <w:spacing w:before="0" w:beforeAutospacing="0" w:after="0" w:afterAutospacing="0"/>
        <w:textAlignment w:val="baseline"/>
        <w:rPr>
          <w:rStyle w:val="eop"/>
          <w:rFonts w:cs="Open Sans"/>
          <w:color w:val="000000"/>
          <w:sz w:val="28"/>
          <w:szCs w:val="28"/>
        </w:rPr>
      </w:pPr>
    </w:p>
    <w:p w14:paraId="67683B5B" w14:textId="77777777" w:rsidR="00972CFA" w:rsidRDefault="00972CFA" w:rsidP="00FC1739">
      <w:pPr>
        <w:pStyle w:val="paragraph"/>
        <w:spacing w:before="0" w:beforeAutospacing="0" w:after="0" w:afterAutospacing="0"/>
        <w:textAlignment w:val="baseline"/>
        <w:rPr>
          <w:rStyle w:val="eop"/>
          <w:rFonts w:cs="Open Sans"/>
          <w:color w:val="000000"/>
          <w:sz w:val="28"/>
          <w:szCs w:val="28"/>
        </w:rPr>
      </w:pPr>
    </w:p>
    <w:p w14:paraId="2E61032B" w14:textId="77777777" w:rsidR="00E43EF2" w:rsidRDefault="00E43EF2" w:rsidP="00FC1739">
      <w:pPr>
        <w:pStyle w:val="paragraph"/>
        <w:spacing w:before="0" w:beforeAutospacing="0" w:after="0" w:afterAutospacing="0"/>
        <w:textAlignment w:val="baseline"/>
        <w:rPr>
          <w:rStyle w:val="eop"/>
          <w:rFonts w:cs="Open Sans"/>
          <w:color w:val="000000"/>
          <w:sz w:val="28"/>
          <w:szCs w:val="28"/>
        </w:rPr>
      </w:pPr>
    </w:p>
    <w:p w14:paraId="64885957" w14:textId="77777777" w:rsidR="00E43EF2" w:rsidRDefault="00E43EF2" w:rsidP="00FC1739">
      <w:pPr>
        <w:pStyle w:val="paragraph"/>
        <w:spacing w:before="0" w:beforeAutospacing="0" w:after="0" w:afterAutospacing="0"/>
        <w:textAlignment w:val="baseline"/>
        <w:rPr>
          <w:rStyle w:val="eop"/>
          <w:rFonts w:cs="Open Sans"/>
          <w:color w:val="000000"/>
          <w:sz w:val="28"/>
          <w:szCs w:val="28"/>
        </w:rPr>
      </w:pPr>
    </w:p>
    <w:p w14:paraId="0C17CE0F" w14:textId="77777777" w:rsidR="00E43EF2" w:rsidRDefault="00E43EF2" w:rsidP="00FC1739">
      <w:pPr>
        <w:pStyle w:val="paragraph"/>
        <w:spacing w:before="0" w:beforeAutospacing="0" w:after="0" w:afterAutospacing="0"/>
        <w:textAlignment w:val="baseline"/>
        <w:rPr>
          <w:rStyle w:val="eop"/>
          <w:rFonts w:cs="Open Sans"/>
          <w:color w:val="000000"/>
          <w:sz w:val="28"/>
          <w:szCs w:val="28"/>
        </w:rPr>
      </w:pPr>
    </w:p>
    <w:p w14:paraId="1B241796" w14:textId="77777777" w:rsidR="004E573D" w:rsidRDefault="004E573D" w:rsidP="00FC1739">
      <w:pPr>
        <w:pStyle w:val="paragraph"/>
        <w:spacing w:before="0" w:beforeAutospacing="0" w:after="0" w:afterAutospacing="0"/>
        <w:textAlignment w:val="baseline"/>
        <w:rPr>
          <w:rStyle w:val="eop"/>
          <w:rFonts w:cs="Open Sans"/>
          <w:color w:val="000000"/>
          <w:sz w:val="28"/>
          <w:szCs w:val="28"/>
        </w:rPr>
      </w:pPr>
    </w:p>
    <w:p w14:paraId="5A12BB2E" w14:textId="7328E889" w:rsidR="00E43EF2" w:rsidRPr="00F93FDE" w:rsidRDefault="00FD5F1E" w:rsidP="00E43EF2">
      <w:pPr>
        <w:pStyle w:val="paragraph"/>
        <w:spacing w:before="0" w:beforeAutospacing="0" w:after="0" w:afterAutospacing="0"/>
        <w:textAlignment w:val="baseline"/>
        <w:rPr>
          <w:rFonts w:ascii="Open Sans" w:hAnsi="Open Sans" w:cs="Open Sans"/>
          <w:color w:val="2F5496"/>
          <w:sz w:val="36"/>
          <w:szCs w:val="36"/>
        </w:rPr>
      </w:pPr>
      <w:r w:rsidRPr="00F93FDE">
        <w:rPr>
          <w:rStyle w:val="normaltextrun"/>
          <w:rFonts w:ascii="Open Sans" w:eastAsia="MS Mincho" w:hAnsi="Open Sans" w:cs="Open Sans"/>
          <w:b/>
          <w:bCs/>
          <w:color w:val="0070C0"/>
          <w:sz w:val="36"/>
          <w:szCs w:val="36"/>
        </w:rPr>
        <w:t>5.</w:t>
      </w:r>
      <w:r w:rsidR="00F93FDE" w:rsidRPr="00F93FDE">
        <w:rPr>
          <w:rStyle w:val="normaltextrun"/>
          <w:rFonts w:ascii="Open Sans" w:eastAsia="MS Mincho" w:hAnsi="Open Sans" w:cs="Open Sans"/>
          <w:b/>
          <w:bCs/>
          <w:color w:val="0070C0"/>
          <w:sz w:val="36"/>
          <w:szCs w:val="36"/>
        </w:rPr>
        <w:t>3</w:t>
      </w:r>
      <w:r w:rsidRPr="00F93FDE">
        <w:rPr>
          <w:rStyle w:val="normaltextrun"/>
          <w:rFonts w:ascii="Open Sans" w:eastAsia="MS Mincho" w:hAnsi="Open Sans" w:cs="Open Sans"/>
          <w:b/>
          <w:bCs/>
          <w:color w:val="0070C0"/>
          <w:sz w:val="36"/>
          <w:szCs w:val="36"/>
        </w:rPr>
        <w:t xml:space="preserve"> </w:t>
      </w:r>
      <w:r w:rsidR="00E43EF2" w:rsidRPr="00F93FDE">
        <w:rPr>
          <w:rStyle w:val="normaltextrun"/>
          <w:rFonts w:ascii="Open Sans" w:eastAsia="MS Mincho" w:hAnsi="Open Sans" w:cs="Open Sans"/>
          <w:b/>
          <w:bCs/>
          <w:color w:val="0070C0"/>
          <w:sz w:val="36"/>
          <w:szCs w:val="36"/>
        </w:rPr>
        <w:t>Audit and Risk Committee</w:t>
      </w:r>
      <w:r w:rsidR="00E43EF2" w:rsidRPr="00F93FDE">
        <w:rPr>
          <w:rStyle w:val="eop"/>
          <w:rFonts w:ascii="Open Sans" w:hAnsi="Open Sans" w:cs="Open Sans"/>
          <w:color w:val="0070C0"/>
          <w:sz w:val="36"/>
          <w:szCs w:val="36"/>
        </w:rPr>
        <w:t> </w:t>
      </w:r>
    </w:p>
    <w:p w14:paraId="1BA3AAC8" w14:textId="77777777" w:rsidR="00E43EF2" w:rsidRPr="00BE0046" w:rsidRDefault="00E43EF2" w:rsidP="00E43EF2">
      <w:pPr>
        <w:pStyle w:val="paragraph"/>
        <w:spacing w:before="0" w:beforeAutospacing="0" w:after="0" w:afterAutospacing="0"/>
        <w:textAlignment w:val="baseline"/>
        <w:rPr>
          <w:rFonts w:ascii="Open Sans" w:hAnsi="Open Sans" w:cs="Open Sans"/>
        </w:rPr>
      </w:pPr>
      <w:r w:rsidRPr="00BE0046">
        <w:rPr>
          <w:rStyle w:val="eop"/>
          <w:rFonts w:ascii="Open Sans" w:hAnsi="Open Sans" w:cs="Open Sans"/>
        </w:rPr>
        <w:t> </w:t>
      </w:r>
    </w:p>
    <w:p w14:paraId="70DB70AD" w14:textId="77777777" w:rsidR="00E43EF2" w:rsidRPr="00BE0046" w:rsidRDefault="00E43EF2" w:rsidP="00E43EF2">
      <w:pPr>
        <w:pStyle w:val="paragraph"/>
        <w:spacing w:before="0" w:beforeAutospacing="0" w:after="0" w:afterAutospacing="0"/>
        <w:textAlignment w:val="baseline"/>
        <w:rPr>
          <w:rStyle w:val="eop"/>
          <w:rFonts w:ascii="Open Sans" w:hAnsi="Open Sans" w:cs="Open Sans"/>
        </w:rPr>
      </w:pPr>
      <w:r w:rsidRPr="00BE0046">
        <w:rPr>
          <w:rStyle w:val="normaltextrun"/>
          <w:rFonts w:ascii="Open Sans" w:eastAsia="MS Mincho" w:hAnsi="Open Sans" w:cs="Open Sans"/>
        </w:rPr>
        <w:t xml:space="preserve">Under the </w:t>
      </w:r>
      <w:r w:rsidRPr="00BE0046">
        <w:rPr>
          <w:rStyle w:val="normaltextrun"/>
          <w:rFonts w:ascii="Open Sans" w:eastAsia="MS Mincho" w:hAnsi="Open Sans" w:cs="Open Sans"/>
          <w:i/>
          <w:iCs/>
        </w:rPr>
        <w:t>Public Governance, Performance and Accountability Rule 2014</w:t>
      </w:r>
      <w:r w:rsidRPr="00BE0046">
        <w:rPr>
          <w:rStyle w:val="normaltextrun"/>
          <w:rFonts w:ascii="Open Sans" w:eastAsia="MS Mincho" w:hAnsi="Open Sans" w:cs="Open Sans"/>
        </w:rPr>
        <w:t xml:space="preserve"> (Cth) (PGPA rule) requirement (subsection 17(2)(b)), our Audit and Risk Committee has assessed this performance statement, reviewing the completeness and appropriateness of the performance information, systems and framework, and the completeness and appropriateness of our performance reporting.</w:t>
      </w:r>
      <w:r w:rsidRPr="00BE0046">
        <w:rPr>
          <w:rStyle w:val="eop"/>
          <w:rFonts w:ascii="Open Sans" w:hAnsi="Open Sans" w:cs="Open Sans"/>
        </w:rPr>
        <w:t> </w:t>
      </w:r>
    </w:p>
    <w:p w14:paraId="2D7E9BA1" w14:textId="77777777" w:rsidR="00E43EF2" w:rsidRPr="00BE0046" w:rsidRDefault="00E43EF2" w:rsidP="00E43EF2">
      <w:pPr>
        <w:pStyle w:val="paragraph"/>
        <w:spacing w:before="0" w:beforeAutospacing="0" w:after="0" w:afterAutospacing="0"/>
        <w:textAlignment w:val="baseline"/>
        <w:rPr>
          <w:rFonts w:ascii="Open Sans" w:hAnsi="Open Sans" w:cs="Open Sans"/>
        </w:rPr>
      </w:pPr>
    </w:p>
    <w:p w14:paraId="6D252FD9" w14:textId="77777777" w:rsidR="00E43EF2" w:rsidRDefault="00E43EF2" w:rsidP="00E43EF2">
      <w:pPr>
        <w:pStyle w:val="paragraph"/>
        <w:spacing w:before="0" w:beforeAutospacing="0" w:after="0" w:afterAutospacing="0"/>
        <w:textAlignment w:val="baseline"/>
        <w:rPr>
          <w:rStyle w:val="eop"/>
          <w:rFonts w:ascii="Open Sans" w:hAnsi="Open Sans" w:cs="Open Sans"/>
        </w:rPr>
      </w:pPr>
      <w:r w:rsidRPr="00BE0046">
        <w:rPr>
          <w:rStyle w:val="normaltextrun"/>
          <w:rFonts w:ascii="Open Sans" w:eastAsia="MS Mincho" w:hAnsi="Open Sans" w:cs="Open Sans"/>
        </w:rPr>
        <w:t>Under the PGPA Rule requirement (subsection 17BE(taa)), the following information is provided:</w:t>
      </w:r>
      <w:r w:rsidRPr="00BE0046">
        <w:rPr>
          <w:rStyle w:val="eop"/>
          <w:rFonts w:ascii="Open Sans" w:hAnsi="Open Sans" w:cs="Open Sans"/>
        </w:rPr>
        <w:t> </w:t>
      </w:r>
    </w:p>
    <w:p w14:paraId="73658126" w14:textId="77777777" w:rsidR="00E43EF2" w:rsidRPr="00BE0046" w:rsidRDefault="00E43EF2" w:rsidP="00E43EF2">
      <w:pPr>
        <w:pStyle w:val="paragraph"/>
        <w:spacing w:before="0" w:beforeAutospacing="0" w:after="0" w:afterAutospacing="0"/>
        <w:textAlignment w:val="baseline"/>
        <w:rPr>
          <w:rFonts w:ascii="Open Sans" w:hAnsi="Open Sans" w:cs="Open Sans"/>
        </w:rPr>
      </w:pPr>
    </w:p>
    <w:p w14:paraId="1818850B" w14:textId="77777777" w:rsidR="00E43EF2" w:rsidRPr="00BE0046" w:rsidRDefault="00E43EF2" w:rsidP="00E43EF2">
      <w:pPr>
        <w:pStyle w:val="paragraph"/>
        <w:spacing w:before="0" w:beforeAutospacing="0" w:after="0" w:afterAutospacing="0"/>
        <w:textAlignment w:val="baseline"/>
        <w:rPr>
          <w:rFonts w:ascii="Open Sans" w:hAnsi="Open Sans" w:cs="Open Sans"/>
        </w:rPr>
      </w:pPr>
      <w:r w:rsidRPr="00BE0046">
        <w:rPr>
          <w:rStyle w:val="normaltextrun"/>
          <w:rFonts w:ascii="Open Sans" w:eastAsia="MS Mincho" w:hAnsi="Open Sans" w:cs="Open Sans"/>
          <w:b/>
          <w:bCs/>
        </w:rPr>
        <w:t>(a) Electronic address of the audit committee charter:</w:t>
      </w:r>
      <w:r w:rsidRPr="00BE0046">
        <w:rPr>
          <w:rStyle w:val="eop"/>
          <w:rFonts w:ascii="Open Sans" w:hAnsi="Open Sans" w:cs="Open Sans"/>
        </w:rPr>
        <w:t> </w:t>
      </w:r>
    </w:p>
    <w:p w14:paraId="7FB4C2BF" w14:textId="77777777" w:rsidR="00E43EF2" w:rsidRPr="00BE0046" w:rsidRDefault="00415402" w:rsidP="004E573D">
      <w:pPr>
        <w:rPr>
          <w:rStyle w:val="normaltextrun"/>
          <w:rFonts w:cs="Open Sans"/>
          <w:b/>
          <w:bCs/>
          <w:color w:val="000000"/>
          <w:shd w:val="clear" w:color="auto" w:fill="FFFF00"/>
        </w:rPr>
      </w:pPr>
      <w:hyperlink r:id="rId36" w:history="1">
        <w:r w:rsidR="00E43EF2" w:rsidRPr="004E573D">
          <w:rPr>
            <w:rStyle w:val="Hyperlink"/>
          </w:rPr>
          <w:t>https://humanrights.gov.au/sites/default/files/ahrc_audit_and_risk_committee_charter.pdf</w:t>
        </w:r>
      </w:hyperlink>
      <w:r w:rsidR="00E43EF2" w:rsidRPr="00BE0046">
        <w:rPr>
          <w:rStyle w:val="normaltextrun"/>
          <w:rFonts w:cs="Open Sans"/>
          <w:b/>
          <w:bCs/>
          <w:color w:val="000000"/>
          <w:shd w:val="clear" w:color="auto" w:fill="FFFF00"/>
        </w:rPr>
        <w:t xml:space="preserve"> </w:t>
      </w:r>
    </w:p>
    <w:p w14:paraId="54A00BBA" w14:textId="77777777" w:rsidR="00E43EF2" w:rsidRPr="00BE0046" w:rsidRDefault="00E43EF2" w:rsidP="00E43EF2">
      <w:pPr>
        <w:pStyle w:val="paragraph"/>
        <w:spacing w:before="0" w:beforeAutospacing="0" w:after="0" w:afterAutospacing="0"/>
        <w:textAlignment w:val="baseline"/>
        <w:rPr>
          <w:rStyle w:val="normaltextrun"/>
          <w:rFonts w:ascii="Open Sans" w:eastAsia="MS Mincho" w:hAnsi="Open Sans" w:cs="Open Sans"/>
          <w:b/>
          <w:bCs/>
          <w:color w:val="000000"/>
          <w:shd w:val="clear" w:color="auto" w:fill="FFFF00"/>
        </w:rPr>
      </w:pPr>
    </w:p>
    <w:p w14:paraId="1AEEBF9B" w14:textId="77777777" w:rsidR="00E43EF2" w:rsidRPr="00BE0046" w:rsidRDefault="00E43EF2" w:rsidP="00E43EF2">
      <w:pPr>
        <w:pStyle w:val="paragraph"/>
        <w:spacing w:before="0" w:beforeAutospacing="0" w:after="0" w:afterAutospacing="0"/>
        <w:textAlignment w:val="baseline"/>
        <w:rPr>
          <w:rFonts w:ascii="Open Sans" w:hAnsi="Open Sans" w:cs="Open Sans"/>
        </w:rPr>
      </w:pPr>
      <w:r w:rsidRPr="00BE0046">
        <w:rPr>
          <w:rStyle w:val="normaltextrun"/>
          <w:rFonts w:ascii="Open Sans" w:eastAsia="MS Mincho" w:hAnsi="Open Sans" w:cs="Open Sans"/>
          <w:b/>
          <w:bCs/>
        </w:rPr>
        <w:t>(b) Audit and Risk Committee members in 2021–2022:</w:t>
      </w:r>
      <w:r w:rsidRPr="00BE0046">
        <w:rPr>
          <w:rStyle w:val="eop"/>
          <w:rFonts w:ascii="Open Sans" w:hAnsi="Open Sans" w:cs="Open Sans"/>
        </w:rPr>
        <w:t> </w:t>
      </w:r>
    </w:p>
    <w:p w14:paraId="54395966" w14:textId="77777777" w:rsidR="00E43EF2" w:rsidRPr="00E32B89" w:rsidRDefault="00E43EF2" w:rsidP="0038007C">
      <w:pPr>
        <w:pStyle w:val="paragraph"/>
        <w:numPr>
          <w:ilvl w:val="0"/>
          <w:numId w:val="21"/>
        </w:numPr>
        <w:spacing w:before="0" w:beforeAutospacing="0" w:after="0" w:afterAutospacing="0"/>
        <w:ind w:left="1080" w:firstLine="0"/>
        <w:textAlignment w:val="baseline"/>
        <w:rPr>
          <w:rFonts w:ascii="Open Sans" w:hAnsi="Open Sans" w:cs="Open Sans"/>
        </w:rPr>
      </w:pPr>
      <w:r w:rsidRPr="00E32B89">
        <w:rPr>
          <w:rStyle w:val="normaltextrun"/>
          <w:rFonts w:ascii="Open Sans" w:eastAsia="MS Mincho" w:hAnsi="Open Sans" w:cs="Open Sans"/>
        </w:rPr>
        <w:t>Linda Waugh (Chair)</w:t>
      </w:r>
      <w:r w:rsidRPr="00E32B89">
        <w:rPr>
          <w:rStyle w:val="eop"/>
          <w:rFonts w:ascii="Open Sans" w:hAnsi="Open Sans" w:cs="Open Sans"/>
        </w:rPr>
        <w:t> </w:t>
      </w:r>
    </w:p>
    <w:p w14:paraId="372791D2" w14:textId="77777777" w:rsidR="00E43EF2" w:rsidRPr="00E32B89" w:rsidRDefault="00E43EF2" w:rsidP="0038007C">
      <w:pPr>
        <w:pStyle w:val="paragraph"/>
        <w:numPr>
          <w:ilvl w:val="0"/>
          <w:numId w:val="21"/>
        </w:numPr>
        <w:spacing w:before="0" w:beforeAutospacing="0" w:after="0" w:afterAutospacing="0"/>
        <w:ind w:left="1080" w:firstLine="0"/>
        <w:textAlignment w:val="baseline"/>
        <w:rPr>
          <w:rFonts w:ascii="Open Sans" w:hAnsi="Open Sans" w:cs="Open Sans"/>
        </w:rPr>
      </w:pPr>
      <w:r w:rsidRPr="00E32B89">
        <w:rPr>
          <w:rStyle w:val="normaltextrun"/>
          <w:rFonts w:ascii="Open Sans" w:eastAsia="MS Mincho" w:hAnsi="Open Sans" w:cs="Open Sans"/>
        </w:rPr>
        <w:t>Navaka Arachchige </w:t>
      </w:r>
      <w:r w:rsidRPr="00E32B89">
        <w:rPr>
          <w:rStyle w:val="eop"/>
          <w:rFonts w:ascii="Open Sans" w:hAnsi="Open Sans" w:cs="Open Sans"/>
        </w:rPr>
        <w:t> </w:t>
      </w:r>
    </w:p>
    <w:p w14:paraId="0411F11F" w14:textId="77777777" w:rsidR="00E43EF2" w:rsidRPr="00E32B89" w:rsidRDefault="00E43EF2" w:rsidP="0038007C">
      <w:pPr>
        <w:pStyle w:val="paragraph"/>
        <w:numPr>
          <w:ilvl w:val="0"/>
          <w:numId w:val="21"/>
        </w:numPr>
        <w:spacing w:before="0" w:beforeAutospacing="0" w:after="0" w:afterAutospacing="0"/>
        <w:ind w:left="1080" w:firstLine="0"/>
        <w:textAlignment w:val="baseline"/>
        <w:rPr>
          <w:rFonts w:ascii="Open Sans" w:hAnsi="Open Sans" w:cs="Open Sans"/>
        </w:rPr>
      </w:pPr>
      <w:r w:rsidRPr="00E32B89">
        <w:rPr>
          <w:rStyle w:val="normaltextrun"/>
          <w:rFonts w:ascii="Open Sans" w:eastAsia="MS Mincho" w:hAnsi="Open Sans" w:cs="Open Sans"/>
        </w:rPr>
        <w:t>Clare Bower </w:t>
      </w:r>
      <w:r w:rsidRPr="00E32B89">
        <w:rPr>
          <w:rStyle w:val="eop"/>
          <w:rFonts w:ascii="Open Sans" w:hAnsi="Open Sans" w:cs="Open Sans"/>
        </w:rPr>
        <w:t> </w:t>
      </w:r>
    </w:p>
    <w:p w14:paraId="3F5BDED8"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E32B89">
        <w:rPr>
          <w:rStyle w:val="eop"/>
          <w:rFonts w:ascii="Open Sans" w:hAnsi="Open Sans" w:cs="Open Sans"/>
        </w:rPr>
        <w:t> </w:t>
      </w:r>
    </w:p>
    <w:p w14:paraId="4280E13B"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5F0A8A">
        <w:rPr>
          <w:rStyle w:val="normaltextrun"/>
          <w:rFonts w:ascii="Open Sans" w:eastAsia="MS Mincho" w:hAnsi="Open Sans" w:cs="Open Sans"/>
          <w:b/>
          <w:bCs/>
        </w:rPr>
        <w:t>(c) Qualifications, knowledge, and experience of committee members:</w:t>
      </w:r>
      <w:r w:rsidRPr="005F0A8A">
        <w:rPr>
          <w:rStyle w:val="eop"/>
          <w:rFonts w:ascii="Open Sans" w:hAnsi="Open Sans" w:cs="Open Sans"/>
        </w:rPr>
        <w:t> </w:t>
      </w:r>
    </w:p>
    <w:p w14:paraId="654D6953"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5F0A8A">
        <w:rPr>
          <w:rStyle w:val="eop"/>
          <w:rFonts w:ascii="Open Sans" w:hAnsi="Open Sans" w:cs="Open Sans"/>
        </w:rPr>
        <w:t> </w:t>
      </w:r>
    </w:p>
    <w:p w14:paraId="65CE8DA3"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5F0A8A">
        <w:rPr>
          <w:rStyle w:val="normaltextrun"/>
          <w:rFonts w:ascii="Open Sans" w:eastAsia="MS Mincho" w:hAnsi="Open Sans" w:cs="Open Sans"/>
        </w:rPr>
        <w:t>Linda Waugh is the Chair of the Audit and Risk Committee. She is the Merit Protection Commissioner (Australian Public Service and Parliamentary Services). Ms Waugh has over 20 years’ experience working in public sector integrity and oversight bodies in both the Commonwealth and state governments. She has a breadth of experience across complaints and investigations, risk and governance, policy reform and education, systems reviews, and auditing and legislative reviews. Ms Waugh holds a Bachelor of Arts, a Post Graduate Diploma of Psychology, and a Master of Business Administration.</w:t>
      </w:r>
      <w:r w:rsidRPr="005F0A8A">
        <w:rPr>
          <w:rStyle w:val="eop"/>
          <w:rFonts w:ascii="Open Sans" w:hAnsi="Open Sans" w:cs="Open Sans"/>
        </w:rPr>
        <w:t> </w:t>
      </w:r>
    </w:p>
    <w:p w14:paraId="401C830D"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E32B89">
        <w:rPr>
          <w:rStyle w:val="eop"/>
          <w:rFonts w:ascii="Open Sans" w:hAnsi="Open Sans" w:cs="Open Sans"/>
        </w:rPr>
        <w:t> </w:t>
      </w:r>
    </w:p>
    <w:p w14:paraId="20DC6596"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5F0A8A">
        <w:rPr>
          <w:rStyle w:val="normaltextrun"/>
          <w:rFonts w:ascii="Open Sans" w:eastAsia="MS Mincho" w:hAnsi="Open Sans" w:cs="Open Sans"/>
        </w:rPr>
        <w:t>Navaka Arachchige is an independent external member of the Audit and Risk Committee. He is the Chief Financial Officer of the Administrative Appeals Tribunal and has over 15 years of public sector experience in finance and corporate services including governance, audit, risk, and procurement. Mr</w:t>
      </w:r>
      <w:r>
        <w:rPr>
          <w:rStyle w:val="normaltextrun"/>
          <w:rFonts w:ascii="Open Sans" w:eastAsia="MS Mincho" w:hAnsi="Open Sans" w:cs="Open Sans"/>
        </w:rPr>
        <w:t> </w:t>
      </w:r>
      <w:r w:rsidRPr="005F0A8A">
        <w:rPr>
          <w:rStyle w:val="normaltextrun"/>
          <w:rFonts w:ascii="Open Sans" w:eastAsia="MS Mincho" w:hAnsi="Open Sans" w:cs="Open Sans"/>
        </w:rPr>
        <w:t>Arachchige holds membership of the Association of Certified Chartered Accountants (ACCA) UK and the Chartered Institute of Management Accountants (CIMA) UK. He also holds a Master of Commerce degree specialising in Management Information Systems from the University of NSW.</w:t>
      </w:r>
      <w:r w:rsidRPr="005F0A8A">
        <w:rPr>
          <w:rStyle w:val="eop"/>
          <w:rFonts w:ascii="Open Sans" w:hAnsi="Open Sans" w:cs="Open Sans"/>
        </w:rPr>
        <w:t> </w:t>
      </w:r>
    </w:p>
    <w:p w14:paraId="4231F97E"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5F0A8A">
        <w:rPr>
          <w:rStyle w:val="eop"/>
          <w:rFonts w:ascii="Open Sans" w:hAnsi="Open Sans" w:cs="Open Sans"/>
        </w:rPr>
        <w:t> </w:t>
      </w:r>
    </w:p>
    <w:p w14:paraId="123D33FD" w14:textId="1F9106D8" w:rsidR="00E43EF2" w:rsidRPr="005F0A8A" w:rsidRDefault="00294EED" w:rsidP="00E43EF2">
      <w:pPr>
        <w:pStyle w:val="paragraph"/>
        <w:spacing w:before="0" w:beforeAutospacing="0" w:after="0" w:afterAutospacing="0"/>
        <w:textAlignment w:val="baseline"/>
        <w:rPr>
          <w:rStyle w:val="eop"/>
          <w:rFonts w:ascii="Open Sans" w:hAnsi="Open Sans" w:cs="Open Sans"/>
        </w:rPr>
      </w:pPr>
      <w:r>
        <w:rPr>
          <w:rStyle w:val="normaltextrun"/>
          <w:rFonts w:ascii="Open Sans" w:eastAsia="MS Mincho" w:hAnsi="Open Sans" w:cs="Open Sans"/>
        </w:rPr>
        <w:t>Clare</w:t>
      </w:r>
      <w:r w:rsidR="00E43EF2">
        <w:rPr>
          <w:rStyle w:val="normaltextrun"/>
          <w:rFonts w:ascii="Open Sans" w:eastAsia="MS Mincho" w:hAnsi="Open Sans" w:cs="Open Sans"/>
        </w:rPr>
        <w:t xml:space="preserve"> Bower</w:t>
      </w:r>
      <w:r w:rsidR="00E43EF2" w:rsidRPr="005F0A8A">
        <w:rPr>
          <w:rStyle w:val="normaltextrun"/>
          <w:rFonts w:ascii="Open Sans" w:eastAsia="MS Mincho" w:hAnsi="Open Sans" w:cs="Open Sans"/>
        </w:rPr>
        <w:t xml:space="preserve"> is an experienced governance, risk and audit professional with more than 20 years’ advising and serving Australian and global organisations, including federal and NSW public sector departments, major ASX listed companies, and the not-for-profit sector. Her most recent full-time role was as a senior Partner at Deloitte Australia. She was the Australian leader of Deloitte’s Risk Services Public Sector and Not for Profit Industry Group. </w:t>
      </w:r>
      <w:r w:rsidR="00E43EF2" w:rsidRPr="005F0A8A">
        <w:rPr>
          <w:rStyle w:val="eop"/>
          <w:rFonts w:ascii="Open Sans" w:hAnsi="Open Sans" w:cs="Open Sans"/>
        </w:rPr>
        <w:t> </w:t>
      </w:r>
    </w:p>
    <w:p w14:paraId="510022E3" w14:textId="77777777" w:rsidR="00E43EF2" w:rsidRPr="005F0A8A" w:rsidRDefault="00E43EF2" w:rsidP="00E43EF2">
      <w:pPr>
        <w:pStyle w:val="paragraph"/>
        <w:spacing w:before="0" w:beforeAutospacing="0" w:after="0" w:afterAutospacing="0"/>
        <w:textAlignment w:val="baseline"/>
        <w:rPr>
          <w:rFonts w:ascii="Open Sans" w:hAnsi="Open Sans" w:cs="Open Sans"/>
        </w:rPr>
      </w:pPr>
    </w:p>
    <w:p w14:paraId="0D473E3A"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Pr>
          <w:rStyle w:val="normaltextrun"/>
          <w:rFonts w:ascii="Open Sans" w:eastAsia="MS Mincho" w:hAnsi="Open Sans" w:cs="Open Sans"/>
        </w:rPr>
        <w:t>Ms Bower</w:t>
      </w:r>
      <w:r w:rsidRPr="005F0A8A">
        <w:rPr>
          <w:rStyle w:val="normaltextrun"/>
          <w:rFonts w:ascii="Open Sans" w:eastAsia="MS Mincho" w:hAnsi="Open Sans" w:cs="Open Sans"/>
        </w:rPr>
        <w:t xml:space="preserve"> completed her graduate studies in accounting, law and tax at the University of Technology Sydney, was certified as an internal auditor in 2001, is an affiliate member of the institute of Chartered Accountants  2002–2015 and is a current member of the Australian Institute of Compony Directors. </w:t>
      </w:r>
      <w:r w:rsidRPr="005F0A8A">
        <w:rPr>
          <w:rStyle w:val="eop"/>
          <w:rFonts w:ascii="Open Sans" w:hAnsi="Open Sans" w:cs="Open Sans"/>
        </w:rPr>
        <w:t> </w:t>
      </w:r>
    </w:p>
    <w:p w14:paraId="012AEFCC"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5F0A8A">
        <w:rPr>
          <w:rStyle w:val="eop"/>
          <w:rFonts w:ascii="Open Sans" w:hAnsi="Open Sans" w:cs="Open Sans"/>
        </w:rPr>
        <w:t> </w:t>
      </w:r>
    </w:p>
    <w:p w14:paraId="673E057A" w14:textId="77777777" w:rsidR="00E43EF2" w:rsidRPr="005F0A8A" w:rsidRDefault="00E43EF2" w:rsidP="00E43EF2">
      <w:pPr>
        <w:pStyle w:val="paragraph"/>
        <w:spacing w:before="0" w:beforeAutospacing="0" w:after="0" w:afterAutospacing="0"/>
        <w:textAlignment w:val="baseline"/>
        <w:rPr>
          <w:rFonts w:ascii="Open Sans" w:hAnsi="Open Sans" w:cs="Open Sans"/>
        </w:rPr>
      </w:pPr>
      <w:r w:rsidRPr="005F0A8A">
        <w:rPr>
          <w:rStyle w:val="normaltextrun"/>
          <w:rFonts w:ascii="Open Sans" w:eastAsia="MS Mincho" w:hAnsi="Open Sans" w:cs="Open Sans"/>
          <w:b/>
          <w:bCs/>
        </w:rPr>
        <w:t>(d) The Audit and Risk Committee held 5 meetings in 2021–2022 on these dates:</w:t>
      </w:r>
      <w:r w:rsidRPr="005F0A8A">
        <w:rPr>
          <w:rStyle w:val="eop"/>
          <w:rFonts w:ascii="Open Sans" w:hAnsi="Open Sans" w:cs="Open Sans"/>
        </w:rPr>
        <w:t> </w:t>
      </w:r>
    </w:p>
    <w:p w14:paraId="51650524" w14:textId="77777777" w:rsidR="00E43EF2" w:rsidRPr="005F0A8A" w:rsidRDefault="00E43EF2" w:rsidP="0038007C">
      <w:pPr>
        <w:pStyle w:val="paragraph"/>
        <w:numPr>
          <w:ilvl w:val="0"/>
          <w:numId w:val="22"/>
        </w:numPr>
        <w:spacing w:before="0" w:beforeAutospacing="0" w:after="0" w:afterAutospacing="0"/>
        <w:ind w:left="1290" w:firstLine="0"/>
        <w:textAlignment w:val="baseline"/>
        <w:rPr>
          <w:rFonts w:ascii="Open Sans" w:hAnsi="Open Sans" w:cs="Open Sans"/>
        </w:rPr>
      </w:pPr>
      <w:r w:rsidRPr="005F0A8A">
        <w:rPr>
          <w:rStyle w:val="normaltextrun"/>
          <w:rFonts w:ascii="Open Sans" w:eastAsia="MS Mincho" w:hAnsi="Open Sans" w:cs="Open Sans"/>
        </w:rPr>
        <w:t>17 and 26 August 2021 </w:t>
      </w:r>
      <w:r w:rsidRPr="005F0A8A">
        <w:rPr>
          <w:rStyle w:val="eop"/>
          <w:rFonts w:ascii="Open Sans" w:hAnsi="Open Sans" w:cs="Open Sans"/>
        </w:rPr>
        <w:t> </w:t>
      </w:r>
    </w:p>
    <w:p w14:paraId="2B8329FE" w14:textId="77777777" w:rsidR="00E43EF2" w:rsidRPr="005F0A8A" w:rsidRDefault="00E43EF2" w:rsidP="0038007C">
      <w:pPr>
        <w:pStyle w:val="paragraph"/>
        <w:numPr>
          <w:ilvl w:val="0"/>
          <w:numId w:val="22"/>
        </w:numPr>
        <w:spacing w:before="0" w:beforeAutospacing="0" w:after="0" w:afterAutospacing="0"/>
        <w:ind w:left="1290" w:firstLine="0"/>
        <w:textAlignment w:val="baseline"/>
        <w:rPr>
          <w:rFonts w:ascii="Open Sans" w:hAnsi="Open Sans" w:cs="Open Sans"/>
        </w:rPr>
      </w:pPr>
      <w:r w:rsidRPr="005F0A8A">
        <w:rPr>
          <w:rStyle w:val="normaltextrun"/>
          <w:rFonts w:ascii="Open Sans" w:eastAsia="MS Mincho" w:hAnsi="Open Sans" w:cs="Open Sans"/>
        </w:rPr>
        <w:t>14 October 2021 </w:t>
      </w:r>
      <w:r w:rsidRPr="005F0A8A">
        <w:rPr>
          <w:rStyle w:val="eop"/>
          <w:rFonts w:ascii="Open Sans" w:hAnsi="Open Sans" w:cs="Open Sans"/>
        </w:rPr>
        <w:t> </w:t>
      </w:r>
    </w:p>
    <w:p w14:paraId="61EECF09" w14:textId="77777777" w:rsidR="00E43EF2" w:rsidRPr="005F0A8A" w:rsidRDefault="00E43EF2" w:rsidP="0038007C">
      <w:pPr>
        <w:pStyle w:val="paragraph"/>
        <w:numPr>
          <w:ilvl w:val="0"/>
          <w:numId w:val="22"/>
        </w:numPr>
        <w:spacing w:before="0" w:beforeAutospacing="0" w:after="0" w:afterAutospacing="0"/>
        <w:ind w:left="1290" w:firstLine="0"/>
        <w:textAlignment w:val="baseline"/>
        <w:rPr>
          <w:rFonts w:ascii="Open Sans" w:hAnsi="Open Sans" w:cs="Open Sans"/>
        </w:rPr>
      </w:pPr>
      <w:r w:rsidRPr="005F0A8A">
        <w:rPr>
          <w:rStyle w:val="normaltextrun"/>
          <w:rFonts w:ascii="Open Sans" w:eastAsia="MS Mincho" w:hAnsi="Open Sans" w:cs="Open Sans"/>
        </w:rPr>
        <w:t>7 December 2021</w:t>
      </w:r>
      <w:r w:rsidRPr="005F0A8A">
        <w:rPr>
          <w:rStyle w:val="eop"/>
          <w:rFonts w:ascii="Open Sans" w:hAnsi="Open Sans" w:cs="Open Sans"/>
        </w:rPr>
        <w:t> </w:t>
      </w:r>
    </w:p>
    <w:p w14:paraId="21897D57" w14:textId="77777777" w:rsidR="00E43EF2" w:rsidRPr="005F0A8A" w:rsidRDefault="00E43EF2" w:rsidP="0038007C">
      <w:pPr>
        <w:pStyle w:val="paragraph"/>
        <w:numPr>
          <w:ilvl w:val="0"/>
          <w:numId w:val="22"/>
        </w:numPr>
        <w:spacing w:before="0" w:beforeAutospacing="0" w:after="0" w:afterAutospacing="0"/>
        <w:ind w:left="1290" w:firstLine="0"/>
        <w:textAlignment w:val="baseline"/>
        <w:rPr>
          <w:rFonts w:ascii="Open Sans" w:hAnsi="Open Sans" w:cs="Open Sans"/>
        </w:rPr>
      </w:pPr>
      <w:r w:rsidRPr="005F0A8A">
        <w:rPr>
          <w:rStyle w:val="normaltextrun"/>
          <w:rFonts w:ascii="Open Sans" w:eastAsia="MS Mincho" w:hAnsi="Open Sans" w:cs="Open Sans"/>
        </w:rPr>
        <w:t>8 March 2022</w:t>
      </w:r>
      <w:r w:rsidRPr="005F0A8A">
        <w:rPr>
          <w:rStyle w:val="eop"/>
          <w:rFonts w:ascii="Open Sans" w:hAnsi="Open Sans" w:cs="Open Sans"/>
        </w:rPr>
        <w:t> </w:t>
      </w:r>
    </w:p>
    <w:p w14:paraId="329A29C1" w14:textId="77777777" w:rsidR="00E43EF2" w:rsidRDefault="00E43EF2" w:rsidP="0038007C">
      <w:pPr>
        <w:pStyle w:val="paragraph"/>
        <w:numPr>
          <w:ilvl w:val="0"/>
          <w:numId w:val="22"/>
        </w:numPr>
        <w:spacing w:before="0" w:beforeAutospacing="0" w:after="0" w:afterAutospacing="0"/>
        <w:ind w:left="1290" w:firstLine="0"/>
        <w:textAlignment w:val="baseline"/>
        <w:rPr>
          <w:rStyle w:val="eop"/>
          <w:rFonts w:ascii="Open Sans" w:hAnsi="Open Sans" w:cs="Open Sans"/>
        </w:rPr>
      </w:pPr>
      <w:r w:rsidRPr="005F0A8A">
        <w:rPr>
          <w:rStyle w:val="normaltextrun"/>
          <w:rFonts w:ascii="Open Sans" w:eastAsia="MS Mincho" w:hAnsi="Open Sans" w:cs="Open Sans"/>
        </w:rPr>
        <w:t>12 May 2022</w:t>
      </w:r>
      <w:r w:rsidRPr="005F0A8A">
        <w:rPr>
          <w:rStyle w:val="eop"/>
          <w:rFonts w:ascii="Open Sans" w:hAnsi="Open Sans" w:cs="Open Sans"/>
        </w:rPr>
        <w:t> </w:t>
      </w:r>
    </w:p>
    <w:p w14:paraId="5F409EF6" w14:textId="77777777" w:rsidR="00E43EF2" w:rsidRPr="00C82CF6" w:rsidRDefault="00E43EF2" w:rsidP="00E43EF2">
      <w:pPr>
        <w:pStyle w:val="paragraph"/>
        <w:spacing w:before="0" w:beforeAutospacing="0" w:after="0" w:afterAutospacing="0"/>
        <w:ind w:left="1290"/>
        <w:textAlignment w:val="baseline"/>
        <w:rPr>
          <w:rFonts w:ascii="Open Sans" w:hAnsi="Open Sans" w:cs="Open Sans"/>
        </w:rPr>
      </w:pPr>
    </w:p>
    <w:p w14:paraId="4D1F3901" w14:textId="77777777" w:rsidR="00E43EF2" w:rsidRPr="00C82CF6" w:rsidRDefault="00E43EF2" w:rsidP="00E43EF2">
      <w:pPr>
        <w:pStyle w:val="paragraph"/>
        <w:spacing w:before="0" w:beforeAutospacing="0" w:after="0" w:afterAutospacing="0"/>
        <w:textAlignment w:val="baseline"/>
        <w:rPr>
          <w:rStyle w:val="eop"/>
          <w:rFonts w:ascii="Open Sans" w:hAnsi="Open Sans" w:cs="Open Sans"/>
          <w:color w:val="000000"/>
        </w:rPr>
      </w:pPr>
      <w:r w:rsidRPr="00C82CF6">
        <w:rPr>
          <w:rStyle w:val="eop"/>
          <w:rFonts w:ascii="Open Sans" w:hAnsi="Open Sans" w:cs="Open Sans"/>
          <w:color w:val="000000"/>
        </w:rPr>
        <w:t xml:space="preserve"> All Committee members attended all meetings. </w:t>
      </w:r>
    </w:p>
    <w:p w14:paraId="41DABBF2" w14:textId="77777777" w:rsidR="00E43EF2" w:rsidRPr="00C82CF6" w:rsidRDefault="00E43EF2" w:rsidP="00E43EF2">
      <w:pPr>
        <w:pStyle w:val="paragraph"/>
        <w:spacing w:before="0" w:beforeAutospacing="0" w:after="0" w:afterAutospacing="0"/>
        <w:textAlignment w:val="baseline"/>
        <w:rPr>
          <w:rFonts w:ascii="Open Sans" w:hAnsi="Open Sans" w:cs="Open Sans"/>
        </w:rPr>
      </w:pPr>
    </w:p>
    <w:p w14:paraId="7F6911EB" w14:textId="77777777" w:rsidR="00E43EF2" w:rsidRDefault="00E43EF2" w:rsidP="00E43EF2">
      <w:pPr>
        <w:pStyle w:val="paragraph"/>
        <w:spacing w:before="0" w:beforeAutospacing="0" w:after="0" w:afterAutospacing="0"/>
        <w:textAlignment w:val="baseline"/>
        <w:rPr>
          <w:rStyle w:val="eop"/>
          <w:rFonts w:ascii="Open Sans" w:hAnsi="Open Sans" w:cs="Open Sans"/>
        </w:rPr>
      </w:pPr>
      <w:r w:rsidRPr="00C82CF6">
        <w:rPr>
          <w:rStyle w:val="normaltextrun"/>
          <w:rFonts w:ascii="Open Sans" w:eastAsia="MS Mincho" w:hAnsi="Open Sans" w:cs="Open Sans"/>
          <w:b/>
          <w:bCs/>
        </w:rPr>
        <w:t>(e) Member remuneration:</w:t>
      </w:r>
      <w:r w:rsidRPr="00C82CF6">
        <w:rPr>
          <w:rStyle w:val="eop"/>
          <w:rFonts w:ascii="Open Sans" w:hAnsi="Open Sans" w:cs="Open Sans"/>
        </w:rPr>
        <w:t> </w:t>
      </w:r>
    </w:p>
    <w:p w14:paraId="3AB26351" w14:textId="77777777" w:rsidR="00487ABC" w:rsidRPr="00C82CF6" w:rsidRDefault="00487ABC" w:rsidP="00E43EF2">
      <w:pPr>
        <w:pStyle w:val="paragraph"/>
        <w:spacing w:before="0" w:beforeAutospacing="0" w:after="0" w:afterAutospacing="0"/>
        <w:textAlignment w:val="baseline"/>
        <w:rPr>
          <w:rFonts w:ascii="Open Sans" w:hAnsi="Open Sans" w:cs="Open Sans"/>
        </w:rPr>
      </w:pPr>
    </w:p>
    <w:p w14:paraId="7CE170DC" w14:textId="77777777" w:rsidR="00E43EF2" w:rsidRPr="00C82CF6" w:rsidRDefault="00E43EF2" w:rsidP="00E43EF2">
      <w:pPr>
        <w:pStyle w:val="paragraph"/>
        <w:spacing w:before="0" w:beforeAutospacing="0" w:after="0" w:afterAutospacing="0"/>
        <w:textAlignment w:val="baseline"/>
        <w:rPr>
          <w:rFonts w:ascii="Open Sans" w:hAnsi="Open Sans" w:cs="Open Sans"/>
        </w:rPr>
      </w:pPr>
      <w:r w:rsidRPr="00C82CF6">
        <w:rPr>
          <w:rStyle w:val="normaltextrun"/>
          <w:rFonts w:ascii="Open Sans" w:eastAsia="MS Mincho" w:hAnsi="Open Sans" w:cs="Open Sans"/>
        </w:rPr>
        <w:t>No Audit and Risk Committee member was remunerated for their service on the committee during this period.</w:t>
      </w:r>
      <w:r w:rsidRPr="00C82CF6">
        <w:rPr>
          <w:rStyle w:val="eop"/>
          <w:rFonts w:ascii="Open Sans" w:hAnsi="Open Sans" w:cs="Open Sans"/>
        </w:rPr>
        <w:t> </w:t>
      </w:r>
    </w:p>
    <w:p w14:paraId="6FB397F0" w14:textId="77777777" w:rsidR="00E43EF2" w:rsidRPr="00C82CF6" w:rsidRDefault="00E43EF2" w:rsidP="00E43EF2">
      <w:pPr>
        <w:pStyle w:val="paragraph"/>
        <w:spacing w:before="0" w:beforeAutospacing="0" w:after="0" w:afterAutospacing="0"/>
        <w:textAlignment w:val="baseline"/>
        <w:rPr>
          <w:rFonts w:ascii="Open Sans" w:hAnsi="Open Sans" w:cs="Open Sans"/>
        </w:rPr>
      </w:pPr>
      <w:r w:rsidRPr="00C82CF6">
        <w:rPr>
          <w:rStyle w:val="eop"/>
          <w:rFonts w:ascii="Open Sans" w:hAnsi="Open Sans" w:cs="Open Sans"/>
          <w:color w:val="000000"/>
        </w:rPr>
        <w:t> </w:t>
      </w:r>
    </w:p>
    <w:p w14:paraId="57D8C14E" w14:textId="77777777" w:rsidR="00E43EF2" w:rsidRPr="00C82CF6" w:rsidRDefault="00E43EF2" w:rsidP="00E43EF2">
      <w:pPr>
        <w:pStyle w:val="paragraph"/>
        <w:spacing w:before="0" w:beforeAutospacing="0" w:after="0" w:afterAutospacing="0"/>
        <w:textAlignment w:val="baseline"/>
        <w:rPr>
          <w:rFonts w:ascii="Open Sans" w:hAnsi="Open Sans" w:cs="Open Sans"/>
        </w:rPr>
      </w:pPr>
      <w:r w:rsidRPr="00C82CF6">
        <w:rPr>
          <w:rStyle w:val="eop"/>
          <w:rFonts w:ascii="Open Sans" w:hAnsi="Open Sans" w:cs="Open Sans"/>
          <w:color w:val="000000"/>
        </w:rPr>
        <w:t> </w:t>
      </w:r>
    </w:p>
    <w:p w14:paraId="317CB590" w14:textId="77777777" w:rsidR="00E43EF2" w:rsidRPr="00C82CF6" w:rsidRDefault="00E43EF2" w:rsidP="00E43EF2">
      <w:pPr>
        <w:pStyle w:val="paragraph"/>
        <w:spacing w:before="0" w:beforeAutospacing="0" w:after="0" w:afterAutospacing="0"/>
        <w:textAlignment w:val="baseline"/>
        <w:rPr>
          <w:rFonts w:ascii="Open Sans" w:hAnsi="Open Sans" w:cs="Open Sans"/>
        </w:rPr>
      </w:pPr>
      <w:r w:rsidRPr="00C82CF6">
        <w:rPr>
          <w:rStyle w:val="eop"/>
          <w:rFonts w:ascii="Open Sans" w:hAnsi="Open Sans" w:cs="Open Sans"/>
          <w:color w:val="000000"/>
        </w:rPr>
        <w:t> </w:t>
      </w:r>
    </w:p>
    <w:p w14:paraId="4717CA64" w14:textId="77777777" w:rsidR="00972CFA" w:rsidRDefault="00972CFA" w:rsidP="00FC1739">
      <w:pPr>
        <w:pStyle w:val="paragraph"/>
        <w:spacing w:before="0" w:beforeAutospacing="0" w:after="0" w:afterAutospacing="0"/>
        <w:textAlignment w:val="baseline"/>
        <w:rPr>
          <w:rStyle w:val="eop"/>
          <w:rFonts w:cs="Open Sans"/>
          <w:color w:val="000000"/>
          <w:sz w:val="28"/>
          <w:szCs w:val="28"/>
        </w:rPr>
      </w:pPr>
    </w:p>
    <w:p w14:paraId="301C6044" w14:textId="77777777" w:rsidR="00972CFA" w:rsidRDefault="00972CFA" w:rsidP="00FC1739">
      <w:pPr>
        <w:pStyle w:val="paragraph"/>
        <w:spacing w:before="0" w:beforeAutospacing="0" w:after="0" w:afterAutospacing="0"/>
        <w:textAlignment w:val="baseline"/>
        <w:rPr>
          <w:rStyle w:val="eop"/>
          <w:rFonts w:cs="Open Sans"/>
          <w:color w:val="000000"/>
          <w:sz w:val="28"/>
          <w:szCs w:val="28"/>
        </w:rPr>
      </w:pPr>
    </w:p>
    <w:p w14:paraId="6E6234CA" w14:textId="77777777" w:rsidR="00E43EF2" w:rsidRDefault="00E43EF2" w:rsidP="1C29464E">
      <w:pPr>
        <w:pStyle w:val="paragraph"/>
        <w:spacing w:before="0" w:beforeAutospacing="0" w:after="0" w:afterAutospacing="0"/>
        <w:textAlignment w:val="baseline"/>
        <w:rPr>
          <w:rStyle w:val="eop"/>
          <w:rFonts w:cs="Open Sans"/>
          <w:color w:val="000000"/>
          <w:sz w:val="28"/>
          <w:szCs w:val="28"/>
        </w:rPr>
      </w:pPr>
    </w:p>
    <w:p w14:paraId="53C39091" w14:textId="77777777" w:rsidR="00E43EF2" w:rsidRDefault="00E43EF2" w:rsidP="1C29464E">
      <w:pPr>
        <w:pStyle w:val="paragraph"/>
        <w:spacing w:before="0" w:beforeAutospacing="0" w:after="0" w:afterAutospacing="0"/>
        <w:textAlignment w:val="baseline"/>
        <w:rPr>
          <w:rStyle w:val="eop"/>
          <w:rFonts w:cs="Open Sans"/>
          <w:color w:val="000000"/>
          <w:sz w:val="28"/>
          <w:szCs w:val="28"/>
        </w:rPr>
      </w:pPr>
    </w:p>
    <w:p w14:paraId="615C2DFA" w14:textId="77777777" w:rsidR="00E43EF2" w:rsidRDefault="00E43EF2" w:rsidP="1C29464E">
      <w:pPr>
        <w:pStyle w:val="paragraph"/>
        <w:spacing w:before="0" w:beforeAutospacing="0" w:after="0" w:afterAutospacing="0"/>
        <w:textAlignment w:val="baseline"/>
        <w:rPr>
          <w:rStyle w:val="eop"/>
          <w:rFonts w:cs="Open Sans"/>
          <w:color w:val="000000"/>
          <w:sz w:val="28"/>
          <w:szCs w:val="28"/>
        </w:rPr>
      </w:pPr>
    </w:p>
    <w:p w14:paraId="48E18B70" w14:textId="77777777" w:rsidR="00E43EF2" w:rsidRDefault="00E43EF2" w:rsidP="1C29464E">
      <w:pPr>
        <w:pStyle w:val="paragraph"/>
        <w:spacing w:before="0" w:beforeAutospacing="0" w:after="0" w:afterAutospacing="0"/>
        <w:textAlignment w:val="baseline"/>
        <w:rPr>
          <w:rStyle w:val="eop"/>
          <w:rFonts w:cs="Open Sans"/>
          <w:color w:val="000000"/>
          <w:sz w:val="28"/>
          <w:szCs w:val="28"/>
        </w:rPr>
      </w:pPr>
    </w:p>
    <w:p w14:paraId="4145B181" w14:textId="77777777" w:rsidR="00E43EF2" w:rsidRDefault="00E43EF2" w:rsidP="1C29464E">
      <w:pPr>
        <w:pStyle w:val="paragraph"/>
        <w:spacing w:before="0" w:beforeAutospacing="0" w:after="0" w:afterAutospacing="0"/>
        <w:textAlignment w:val="baseline"/>
        <w:rPr>
          <w:rStyle w:val="eop"/>
          <w:rFonts w:cs="Open Sans"/>
          <w:color w:val="000000"/>
          <w:sz w:val="28"/>
          <w:szCs w:val="28"/>
        </w:rPr>
      </w:pPr>
    </w:p>
    <w:p w14:paraId="482F6CF9" w14:textId="77777777" w:rsidR="00E43EF2" w:rsidRDefault="00E43EF2" w:rsidP="1C29464E">
      <w:pPr>
        <w:pStyle w:val="paragraph"/>
        <w:spacing w:before="0" w:beforeAutospacing="0" w:after="0" w:afterAutospacing="0"/>
        <w:textAlignment w:val="baseline"/>
        <w:rPr>
          <w:rStyle w:val="eop"/>
          <w:rFonts w:cs="Open Sans"/>
          <w:color w:val="000000"/>
          <w:sz w:val="28"/>
          <w:szCs w:val="28"/>
        </w:rPr>
      </w:pPr>
    </w:p>
    <w:p w14:paraId="298D9688" w14:textId="528168BE" w:rsidR="00972CFA" w:rsidRPr="00BC2CB5" w:rsidRDefault="00FD5F1E" w:rsidP="000C6115">
      <w:pPr>
        <w:pStyle w:val="Heading2"/>
        <w:numPr>
          <w:ilvl w:val="0"/>
          <w:numId w:val="0"/>
        </w:numPr>
        <w:rPr>
          <w:rFonts w:cs="Open Sans"/>
          <w:b w:val="0"/>
          <w:bCs/>
          <w:color w:val="0070C0"/>
          <w:sz w:val="36"/>
          <w:szCs w:val="36"/>
        </w:rPr>
      </w:pPr>
      <w:r w:rsidRPr="00BC2CB5">
        <w:rPr>
          <w:rFonts w:cs="Open Sans"/>
          <w:bCs/>
          <w:color w:val="0070C0"/>
          <w:sz w:val="36"/>
          <w:szCs w:val="36"/>
        </w:rPr>
        <w:t>5.</w:t>
      </w:r>
      <w:r w:rsidR="00BC2CB5" w:rsidRPr="00BC2CB5">
        <w:rPr>
          <w:rFonts w:cs="Open Sans"/>
          <w:bCs/>
          <w:color w:val="0070C0"/>
          <w:sz w:val="36"/>
          <w:szCs w:val="36"/>
        </w:rPr>
        <w:t>4</w:t>
      </w:r>
      <w:r w:rsidRPr="00BC2CB5">
        <w:rPr>
          <w:rFonts w:cs="Open Sans"/>
          <w:bCs/>
          <w:color w:val="0070C0"/>
          <w:sz w:val="36"/>
          <w:szCs w:val="36"/>
        </w:rPr>
        <w:t xml:space="preserve"> </w:t>
      </w:r>
      <w:r w:rsidR="00972CFA" w:rsidRPr="00BC2CB5">
        <w:rPr>
          <w:rFonts w:cs="Open Sans"/>
          <w:bCs/>
          <w:color w:val="0070C0"/>
          <w:sz w:val="36"/>
          <w:szCs w:val="36"/>
        </w:rPr>
        <w:t>Commission activity</w:t>
      </w:r>
    </w:p>
    <w:p w14:paraId="37D4A59D" w14:textId="77777777" w:rsidR="00972CFA" w:rsidRPr="001749CE" w:rsidRDefault="00972CFA" w:rsidP="00972CFA">
      <w:pPr>
        <w:rPr>
          <w:sz w:val="22"/>
          <w:szCs w:val="22"/>
        </w:rPr>
      </w:pPr>
      <w:r w:rsidRPr="001749CE">
        <w:rPr>
          <w:sz w:val="22"/>
          <w:szCs w:val="22"/>
        </w:rPr>
        <w:t>The following provides a snapshot of the Commission’s monitored activity for 2021–2022.</w:t>
      </w:r>
    </w:p>
    <w:tbl>
      <w:tblPr>
        <w:tblStyle w:val="TableGrid"/>
        <w:tblW w:w="5000" w:type="pct"/>
        <w:tblLayout w:type="fixed"/>
        <w:tblLook w:val="0600" w:firstRow="0" w:lastRow="0" w:firstColumn="0" w:lastColumn="0" w:noHBand="1" w:noVBand="1"/>
      </w:tblPr>
      <w:tblGrid>
        <w:gridCol w:w="2451"/>
        <w:gridCol w:w="6667"/>
      </w:tblGrid>
      <w:tr w:rsidR="00972CFA" w14:paraId="60E0FCC7" w14:textId="77777777">
        <w:tc>
          <w:tcPr>
            <w:tcW w:w="1344" w:type="pct"/>
            <w:vMerge w:val="restart"/>
          </w:tcPr>
          <w:p w14:paraId="73E25970" w14:textId="77777777" w:rsidR="00972CFA" w:rsidRPr="00E85163" w:rsidRDefault="00972CFA">
            <w:pPr>
              <w:pStyle w:val="TableTextPortrait"/>
              <w:spacing w:after="0"/>
              <w:rPr>
                <w:b/>
                <w:bCs/>
              </w:rPr>
            </w:pPr>
            <w:r w:rsidRPr="00E85163">
              <w:rPr>
                <w:b/>
                <w:bCs/>
              </w:rPr>
              <w:t>Public presence</w:t>
            </w:r>
          </w:p>
        </w:tc>
        <w:tc>
          <w:tcPr>
            <w:tcW w:w="3656" w:type="pct"/>
          </w:tcPr>
          <w:p w14:paraId="4D8E22FC" w14:textId="08D7D754" w:rsidR="00972CFA" w:rsidRDefault="007A2C5D">
            <w:pPr>
              <w:pStyle w:val="TableTextPortrait"/>
              <w:spacing w:after="0"/>
            </w:pPr>
            <w:r w:rsidRPr="00E10E03">
              <w:rPr>
                <w:b/>
              </w:rPr>
              <w:t>23</w:t>
            </w:r>
            <w:r w:rsidRPr="001749CE">
              <w:t xml:space="preserve"> </w:t>
            </w:r>
            <w:r w:rsidR="00972CFA" w:rsidRPr="001749CE">
              <w:t xml:space="preserve">Major </w:t>
            </w:r>
          </w:p>
        </w:tc>
      </w:tr>
      <w:tr w:rsidR="00972CFA" w14:paraId="73E6F721" w14:textId="77777777">
        <w:tc>
          <w:tcPr>
            <w:tcW w:w="1344" w:type="pct"/>
            <w:vMerge/>
          </w:tcPr>
          <w:p w14:paraId="324E5954" w14:textId="77777777" w:rsidR="00972CFA" w:rsidRDefault="00972CFA"/>
        </w:tc>
        <w:tc>
          <w:tcPr>
            <w:tcW w:w="3656" w:type="pct"/>
          </w:tcPr>
          <w:p w14:paraId="02C5A8BC" w14:textId="77777777" w:rsidR="00972CFA" w:rsidRDefault="00972CFA">
            <w:pPr>
              <w:pStyle w:val="TableTextPortrait"/>
              <w:spacing w:after="0"/>
            </w:pPr>
            <w:r w:rsidRPr="00E10E03">
              <w:rPr>
                <w:b/>
              </w:rPr>
              <w:t>74</w:t>
            </w:r>
            <w:r>
              <w:t xml:space="preserve"> Web news</w:t>
            </w:r>
          </w:p>
        </w:tc>
      </w:tr>
      <w:tr w:rsidR="00972CFA" w14:paraId="76832467" w14:textId="77777777">
        <w:tc>
          <w:tcPr>
            <w:tcW w:w="1344" w:type="pct"/>
            <w:vMerge/>
          </w:tcPr>
          <w:p w14:paraId="7EA3AE17" w14:textId="77777777" w:rsidR="00972CFA" w:rsidRDefault="00972CFA"/>
        </w:tc>
        <w:tc>
          <w:tcPr>
            <w:tcW w:w="3656" w:type="pct"/>
          </w:tcPr>
          <w:p w14:paraId="685A97EC" w14:textId="77777777" w:rsidR="00972CFA" w:rsidRDefault="00972CFA">
            <w:pPr>
              <w:pStyle w:val="TableTextPortrait"/>
              <w:spacing w:after="0"/>
            </w:pPr>
            <w:r>
              <w:rPr>
                <w:b/>
              </w:rPr>
              <w:t>1358</w:t>
            </w:r>
            <w:r>
              <w:t xml:space="preserve"> Media enquiries</w:t>
            </w:r>
          </w:p>
        </w:tc>
      </w:tr>
      <w:tr w:rsidR="00972CFA" w14:paraId="515B00BB" w14:textId="77777777">
        <w:tc>
          <w:tcPr>
            <w:tcW w:w="1344" w:type="pct"/>
            <w:vMerge/>
          </w:tcPr>
          <w:p w14:paraId="2018844C" w14:textId="77777777" w:rsidR="00972CFA" w:rsidRDefault="00972CFA"/>
        </w:tc>
        <w:tc>
          <w:tcPr>
            <w:tcW w:w="3656" w:type="pct"/>
          </w:tcPr>
          <w:p w14:paraId="67981B44" w14:textId="77777777" w:rsidR="00972CFA" w:rsidRDefault="00972CFA">
            <w:pPr>
              <w:pStyle w:val="TableTextPortrait"/>
              <w:spacing w:after="0"/>
            </w:pPr>
            <w:r>
              <w:rPr>
                <w:b/>
              </w:rPr>
              <w:t>197</w:t>
            </w:r>
            <w:r>
              <w:t xml:space="preserve"> Interviews</w:t>
            </w:r>
          </w:p>
        </w:tc>
      </w:tr>
      <w:tr w:rsidR="00972CFA" w14:paraId="7560ED5C" w14:textId="77777777">
        <w:tc>
          <w:tcPr>
            <w:tcW w:w="1344" w:type="pct"/>
            <w:vMerge/>
          </w:tcPr>
          <w:p w14:paraId="2B37D788" w14:textId="77777777" w:rsidR="00972CFA" w:rsidRDefault="00972CFA"/>
        </w:tc>
        <w:tc>
          <w:tcPr>
            <w:tcW w:w="3656" w:type="pct"/>
          </w:tcPr>
          <w:p w14:paraId="18544ED5" w14:textId="07B322A9" w:rsidR="00972CFA" w:rsidRDefault="00972CFA">
            <w:pPr>
              <w:pStyle w:val="TableTextPortrait"/>
              <w:spacing w:after="0"/>
            </w:pPr>
            <w:r>
              <w:rPr>
                <w:b/>
              </w:rPr>
              <w:t>17</w:t>
            </w:r>
            <w:r w:rsidR="00DF75FC">
              <w:rPr>
                <w:b/>
              </w:rPr>
              <w:t xml:space="preserve"> </w:t>
            </w:r>
            <w:r>
              <w:t>Opinion pieces</w:t>
            </w:r>
          </w:p>
        </w:tc>
      </w:tr>
      <w:tr w:rsidR="00972CFA" w14:paraId="2B148758" w14:textId="77777777">
        <w:tc>
          <w:tcPr>
            <w:tcW w:w="1344" w:type="pct"/>
          </w:tcPr>
          <w:p w14:paraId="227ED42A" w14:textId="77777777" w:rsidR="00972CFA" w:rsidRPr="00E85163" w:rsidRDefault="00972CFA">
            <w:pPr>
              <w:pStyle w:val="TableTextPortrait"/>
              <w:spacing w:after="0"/>
              <w:rPr>
                <w:b/>
                <w:bCs/>
              </w:rPr>
            </w:pPr>
            <w:r w:rsidRPr="00E85163">
              <w:rPr>
                <w:b/>
                <w:bCs/>
              </w:rPr>
              <w:t>Key speaking engagements</w:t>
            </w:r>
          </w:p>
        </w:tc>
        <w:tc>
          <w:tcPr>
            <w:tcW w:w="3656" w:type="pct"/>
          </w:tcPr>
          <w:p w14:paraId="769E1EE7" w14:textId="0C99B01E" w:rsidR="00972CFA" w:rsidRDefault="00972CFA">
            <w:pPr>
              <w:pStyle w:val="TableTextPortrait"/>
              <w:spacing w:after="0"/>
            </w:pPr>
            <w:r>
              <w:rPr>
                <w:b/>
              </w:rPr>
              <w:t>2</w:t>
            </w:r>
            <w:r w:rsidR="00FE1E68">
              <w:rPr>
                <w:b/>
              </w:rPr>
              <w:t>6</w:t>
            </w:r>
            <w:r>
              <w:rPr>
                <w:b/>
              </w:rPr>
              <w:t xml:space="preserve">3 </w:t>
            </w:r>
            <w:r>
              <w:t xml:space="preserve">Combined </w:t>
            </w:r>
            <w:r w:rsidR="00034D56">
              <w:t xml:space="preserve">President and </w:t>
            </w:r>
            <w:r>
              <w:t>Commission</w:t>
            </w:r>
            <w:r w:rsidR="00034D56">
              <w:t>er</w:t>
            </w:r>
            <w:r>
              <w:t xml:space="preserve"> orations, keynotes, and other speeches</w:t>
            </w:r>
          </w:p>
        </w:tc>
      </w:tr>
      <w:tr w:rsidR="00972CFA" w14:paraId="78B754B4" w14:textId="77777777">
        <w:tc>
          <w:tcPr>
            <w:tcW w:w="1344" w:type="pct"/>
            <w:vMerge w:val="restart"/>
          </w:tcPr>
          <w:p w14:paraId="4D990586" w14:textId="77777777" w:rsidR="00972CFA" w:rsidRPr="00E85163" w:rsidRDefault="00972CFA">
            <w:pPr>
              <w:pStyle w:val="TableTextPortrait"/>
              <w:spacing w:after="0"/>
              <w:rPr>
                <w:b/>
                <w:bCs/>
              </w:rPr>
            </w:pPr>
            <w:r w:rsidRPr="00E85163">
              <w:rPr>
                <w:b/>
                <w:bCs/>
              </w:rPr>
              <w:t>Digital engagement</w:t>
            </w:r>
          </w:p>
        </w:tc>
        <w:tc>
          <w:tcPr>
            <w:tcW w:w="3656" w:type="pct"/>
          </w:tcPr>
          <w:p w14:paraId="0275B542" w14:textId="77777777" w:rsidR="00972CFA" w:rsidRDefault="00972CFA">
            <w:pPr>
              <w:pStyle w:val="TableTextPortrait"/>
              <w:spacing w:after="0"/>
            </w:pPr>
            <w:r>
              <w:rPr>
                <w:b/>
              </w:rPr>
              <w:t xml:space="preserve">53 </w:t>
            </w:r>
            <w:r>
              <w:t>YouTube videos</w:t>
            </w:r>
          </w:p>
        </w:tc>
      </w:tr>
      <w:tr w:rsidR="00972CFA" w14:paraId="250643E6" w14:textId="77777777">
        <w:tc>
          <w:tcPr>
            <w:tcW w:w="1344" w:type="pct"/>
            <w:vMerge/>
          </w:tcPr>
          <w:p w14:paraId="2C397248" w14:textId="77777777" w:rsidR="00972CFA" w:rsidRDefault="00972CFA"/>
        </w:tc>
        <w:tc>
          <w:tcPr>
            <w:tcW w:w="3656" w:type="pct"/>
          </w:tcPr>
          <w:p w14:paraId="32E20C7F" w14:textId="77777777" w:rsidR="00972CFA" w:rsidRDefault="00972CFA">
            <w:pPr>
              <w:pStyle w:val="TableTextPortrait"/>
              <w:spacing w:after="0"/>
            </w:pPr>
            <w:r>
              <w:rPr>
                <w:b/>
              </w:rPr>
              <w:t>7,181</w:t>
            </w:r>
            <w:r>
              <w:t xml:space="preserve"> YouTube subscribers</w:t>
            </w:r>
          </w:p>
        </w:tc>
      </w:tr>
      <w:tr w:rsidR="00972CFA" w14:paraId="41528180" w14:textId="77777777">
        <w:tc>
          <w:tcPr>
            <w:tcW w:w="1344" w:type="pct"/>
            <w:vMerge/>
          </w:tcPr>
          <w:p w14:paraId="7C678746" w14:textId="77777777" w:rsidR="00972CFA" w:rsidRDefault="00972CFA"/>
        </w:tc>
        <w:tc>
          <w:tcPr>
            <w:tcW w:w="3656" w:type="pct"/>
          </w:tcPr>
          <w:p w14:paraId="2ABD7587" w14:textId="77777777" w:rsidR="00972CFA" w:rsidRDefault="00972CFA">
            <w:pPr>
              <w:pStyle w:val="TableTextPortrait"/>
              <w:spacing w:after="0"/>
            </w:pPr>
            <w:r w:rsidRPr="0076390F">
              <w:rPr>
                <w:rStyle w:val="normaltextrun"/>
                <w:rFonts w:cs="Open Sans"/>
                <w:b/>
                <w:bCs/>
                <w:color w:val="000000" w:themeColor="text1"/>
                <w:szCs w:val="20"/>
                <w:bdr w:val="none" w:sz="0" w:space="0" w:color="auto" w:frame="1"/>
              </w:rPr>
              <w:t>7,732,245</w:t>
            </w:r>
            <w:r w:rsidRPr="0076390F">
              <w:rPr>
                <w:color w:val="000000" w:themeColor="text1"/>
              </w:rPr>
              <w:t xml:space="preserve"> </w:t>
            </w:r>
            <w:r>
              <w:t xml:space="preserve">Website visits </w:t>
            </w:r>
            <w:r w:rsidRPr="0076390F">
              <w:rPr>
                <w:rStyle w:val="normaltextrun"/>
                <w:rFonts w:cs="Open Sans"/>
                <w:b/>
                <w:bCs/>
                <w:color w:val="000000" w:themeColor="text1"/>
                <w:szCs w:val="20"/>
              </w:rPr>
              <w:t>(&gt; 17.9%)</w:t>
            </w:r>
          </w:p>
        </w:tc>
      </w:tr>
      <w:tr w:rsidR="00972CFA" w14:paraId="421381DD" w14:textId="77777777">
        <w:tc>
          <w:tcPr>
            <w:tcW w:w="1344" w:type="pct"/>
            <w:vMerge/>
          </w:tcPr>
          <w:p w14:paraId="153EF3F4" w14:textId="77777777" w:rsidR="00972CFA" w:rsidRDefault="00972CFA"/>
        </w:tc>
        <w:tc>
          <w:tcPr>
            <w:tcW w:w="3656" w:type="pct"/>
          </w:tcPr>
          <w:p w14:paraId="2B21930F" w14:textId="77777777" w:rsidR="00972CFA" w:rsidRPr="00C143AF" w:rsidRDefault="00972CFA">
            <w:pPr>
              <w:pStyle w:val="TableTextPortrait"/>
              <w:spacing w:after="0"/>
              <w:rPr>
                <w:color w:val="000000" w:themeColor="text1"/>
              </w:rPr>
            </w:pPr>
            <w:r w:rsidRPr="00C143AF">
              <w:rPr>
                <w:rStyle w:val="normaltextrun"/>
                <w:rFonts w:cs="Open Sans"/>
                <w:b/>
                <w:bCs/>
                <w:color w:val="000000" w:themeColor="text1"/>
                <w:szCs w:val="20"/>
                <w:bdr w:val="none" w:sz="0" w:space="0" w:color="auto" w:frame="1"/>
              </w:rPr>
              <w:t>12,174,780</w:t>
            </w:r>
            <w:r w:rsidRPr="00C143AF">
              <w:rPr>
                <w:color w:val="000000" w:themeColor="text1"/>
              </w:rPr>
              <w:t xml:space="preserve"> Website pageviews </w:t>
            </w:r>
            <w:r w:rsidRPr="00C143AF">
              <w:rPr>
                <w:rStyle w:val="normaltextrun"/>
                <w:rFonts w:cs="Open Sans"/>
                <w:b/>
                <w:bCs/>
                <w:color w:val="000000" w:themeColor="text1"/>
                <w:szCs w:val="20"/>
                <w:bdr w:val="none" w:sz="0" w:space="0" w:color="auto" w:frame="1"/>
              </w:rPr>
              <w:t>(&gt; 12.72%)</w:t>
            </w:r>
          </w:p>
        </w:tc>
      </w:tr>
      <w:tr w:rsidR="00972CFA" w14:paraId="5709214E" w14:textId="77777777">
        <w:tc>
          <w:tcPr>
            <w:tcW w:w="1344" w:type="pct"/>
            <w:vMerge/>
          </w:tcPr>
          <w:p w14:paraId="0169C5D8" w14:textId="77777777" w:rsidR="00972CFA" w:rsidRDefault="00972CFA"/>
        </w:tc>
        <w:tc>
          <w:tcPr>
            <w:tcW w:w="3656" w:type="pct"/>
          </w:tcPr>
          <w:p w14:paraId="51D798AE" w14:textId="77777777" w:rsidR="00972CFA" w:rsidRPr="00C143AF" w:rsidRDefault="00972CFA">
            <w:pPr>
              <w:pStyle w:val="TableTextPortrait"/>
              <w:spacing w:after="0"/>
              <w:rPr>
                <w:color w:val="000000" w:themeColor="text1"/>
              </w:rPr>
            </w:pPr>
            <w:r w:rsidRPr="00C143AF">
              <w:rPr>
                <w:rStyle w:val="normaltextrun"/>
                <w:rFonts w:cs="Open Sans"/>
                <w:b/>
                <w:bCs/>
                <w:color w:val="000000" w:themeColor="text1"/>
                <w:szCs w:val="20"/>
                <w:bdr w:val="none" w:sz="0" w:space="0" w:color="auto" w:frame="1"/>
              </w:rPr>
              <w:t>109,358</w:t>
            </w:r>
            <w:r w:rsidRPr="00C143AF">
              <w:rPr>
                <w:color w:val="000000" w:themeColor="text1"/>
              </w:rPr>
              <w:t xml:space="preserve"> Facebook followers (Commission only)</w:t>
            </w:r>
          </w:p>
        </w:tc>
      </w:tr>
      <w:tr w:rsidR="00972CFA" w14:paraId="1731BBFD" w14:textId="77777777">
        <w:tc>
          <w:tcPr>
            <w:tcW w:w="1344" w:type="pct"/>
            <w:vMerge/>
          </w:tcPr>
          <w:p w14:paraId="144F8754" w14:textId="77777777" w:rsidR="00972CFA" w:rsidRDefault="00972CFA"/>
        </w:tc>
        <w:tc>
          <w:tcPr>
            <w:tcW w:w="3656" w:type="pct"/>
          </w:tcPr>
          <w:p w14:paraId="4A075AC3" w14:textId="7CEA0A7D" w:rsidR="00972CFA" w:rsidRPr="00C143AF" w:rsidRDefault="00972CFA">
            <w:pPr>
              <w:pStyle w:val="TableTextPortrait"/>
              <w:spacing w:after="0"/>
              <w:rPr>
                <w:color w:val="000000" w:themeColor="text1"/>
              </w:rPr>
            </w:pPr>
            <w:r w:rsidRPr="00C143AF">
              <w:rPr>
                <w:rStyle w:val="normaltextrun"/>
                <w:rFonts w:cs="Open Sans"/>
                <w:b/>
                <w:bCs/>
                <w:color w:val="000000" w:themeColor="text1"/>
                <w:szCs w:val="20"/>
                <w:shd w:val="clear" w:color="auto" w:fill="FFFFFF"/>
              </w:rPr>
              <w:t>106,344</w:t>
            </w:r>
            <w:r w:rsidRPr="00C143AF">
              <w:rPr>
                <w:color w:val="000000" w:themeColor="text1"/>
              </w:rPr>
              <w:t xml:space="preserve"> Twitter followers (Combined Commission/Commissioner)</w:t>
            </w:r>
          </w:p>
        </w:tc>
      </w:tr>
      <w:tr w:rsidR="00972CFA" w14:paraId="70A3AB7A" w14:textId="77777777">
        <w:tc>
          <w:tcPr>
            <w:tcW w:w="1344" w:type="pct"/>
          </w:tcPr>
          <w:p w14:paraId="6A05A7E2" w14:textId="77777777" w:rsidR="00972CFA" w:rsidRPr="00E85163" w:rsidRDefault="00972CFA">
            <w:pPr>
              <w:pStyle w:val="TableTextPortrait"/>
              <w:spacing w:after="0"/>
              <w:rPr>
                <w:b/>
                <w:bCs/>
              </w:rPr>
            </w:pPr>
            <w:r w:rsidRPr="00E85163">
              <w:rPr>
                <w:b/>
                <w:bCs/>
              </w:rPr>
              <w:t>National Information Service</w:t>
            </w:r>
          </w:p>
        </w:tc>
        <w:tc>
          <w:tcPr>
            <w:tcW w:w="3656" w:type="pct"/>
          </w:tcPr>
          <w:p w14:paraId="7606742C" w14:textId="77777777" w:rsidR="00972CFA" w:rsidRDefault="00972CFA">
            <w:pPr>
              <w:pStyle w:val="TableTextPortrait"/>
              <w:spacing w:after="0"/>
            </w:pPr>
            <w:r>
              <w:t xml:space="preserve">Assisted </w:t>
            </w:r>
            <w:r w:rsidRPr="0E350359">
              <w:rPr>
                <w:b/>
                <w:bCs/>
              </w:rPr>
              <w:t>23</w:t>
            </w:r>
            <w:r w:rsidRPr="31871960">
              <w:rPr>
                <w:b/>
                <w:bCs/>
              </w:rPr>
              <w:t>,200</w:t>
            </w:r>
            <w:r>
              <w:t xml:space="preserve"> enquiries from people and organisations seeking information about discrimination and human rights</w:t>
            </w:r>
          </w:p>
        </w:tc>
      </w:tr>
      <w:tr w:rsidR="00972CFA" w14:paraId="707E6B30" w14:textId="77777777">
        <w:tc>
          <w:tcPr>
            <w:tcW w:w="1344" w:type="pct"/>
            <w:vMerge w:val="restart"/>
          </w:tcPr>
          <w:p w14:paraId="51F64BF3" w14:textId="77777777" w:rsidR="00972CFA" w:rsidRPr="00E85163" w:rsidRDefault="00972CFA">
            <w:pPr>
              <w:pStyle w:val="TableTextPortrait"/>
              <w:spacing w:after="0"/>
              <w:rPr>
                <w:b/>
                <w:bCs/>
              </w:rPr>
            </w:pPr>
            <w:r w:rsidRPr="00E85163">
              <w:rPr>
                <w:b/>
                <w:bCs/>
              </w:rPr>
              <w:t>Investigation and Conciliation Service</w:t>
            </w:r>
          </w:p>
        </w:tc>
        <w:tc>
          <w:tcPr>
            <w:tcW w:w="3656" w:type="pct"/>
          </w:tcPr>
          <w:p w14:paraId="70CC8104" w14:textId="77777777" w:rsidR="00972CFA" w:rsidRDefault="00972CFA">
            <w:pPr>
              <w:pStyle w:val="TableTextPortrait"/>
              <w:spacing w:after="0"/>
            </w:pPr>
            <w:r>
              <w:t xml:space="preserve">Accepted </w:t>
            </w:r>
            <w:r w:rsidRPr="1B7D5B76">
              <w:rPr>
                <w:b/>
                <w:bCs/>
              </w:rPr>
              <w:t>3,736</w:t>
            </w:r>
            <w:r w:rsidRPr="1B7D5B76">
              <w:rPr>
                <w:b/>
              </w:rPr>
              <w:t xml:space="preserve"> </w:t>
            </w:r>
            <w:r>
              <w:t>complaints about discrimination and breaches of human rights</w:t>
            </w:r>
          </w:p>
        </w:tc>
      </w:tr>
      <w:tr w:rsidR="00972CFA" w14:paraId="65C49182" w14:textId="77777777">
        <w:tc>
          <w:tcPr>
            <w:tcW w:w="1344" w:type="pct"/>
            <w:vMerge/>
          </w:tcPr>
          <w:p w14:paraId="3CE310A4" w14:textId="77777777" w:rsidR="00972CFA" w:rsidRDefault="00972CFA"/>
        </w:tc>
        <w:tc>
          <w:tcPr>
            <w:tcW w:w="3656" w:type="pct"/>
          </w:tcPr>
          <w:p w14:paraId="6E023553" w14:textId="77777777" w:rsidR="00972CFA" w:rsidRDefault="00972CFA">
            <w:pPr>
              <w:pStyle w:val="TableTextPortrait"/>
              <w:spacing w:after="0"/>
            </w:pPr>
            <w:r>
              <w:t xml:space="preserve">Conducted </w:t>
            </w:r>
            <w:r w:rsidRPr="2F952464">
              <w:rPr>
                <w:b/>
                <w:bCs/>
              </w:rPr>
              <w:t xml:space="preserve">1,819 </w:t>
            </w:r>
            <w:r>
              <w:t xml:space="preserve">Conciliation processes, with </w:t>
            </w:r>
            <w:r w:rsidRPr="00185818">
              <w:rPr>
                <w:b/>
              </w:rPr>
              <w:t>1,128</w:t>
            </w:r>
            <w:r>
              <w:t xml:space="preserve"> of these complaints successfully resolved</w:t>
            </w:r>
          </w:p>
        </w:tc>
      </w:tr>
      <w:tr w:rsidR="00972CFA" w14:paraId="527077FB" w14:textId="77777777">
        <w:tc>
          <w:tcPr>
            <w:tcW w:w="1344" w:type="pct"/>
          </w:tcPr>
          <w:p w14:paraId="410F18D8" w14:textId="77777777" w:rsidR="00972CFA" w:rsidRPr="00E85163" w:rsidRDefault="00972CFA">
            <w:pPr>
              <w:pStyle w:val="TableTextPortrait"/>
              <w:spacing w:after="0"/>
              <w:rPr>
                <w:b/>
                <w:bCs/>
              </w:rPr>
            </w:pPr>
            <w:r w:rsidRPr="00E85163">
              <w:rPr>
                <w:b/>
                <w:bCs/>
              </w:rPr>
              <w:t>Reports, research, educational resources, and publications</w:t>
            </w:r>
          </w:p>
        </w:tc>
        <w:tc>
          <w:tcPr>
            <w:tcW w:w="3656" w:type="pct"/>
          </w:tcPr>
          <w:p w14:paraId="7B38F087" w14:textId="77777777" w:rsidR="00972CFA" w:rsidRDefault="00972CFA">
            <w:pPr>
              <w:pStyle w:val="TableTextPortrait"/>
              <w:spacing w:after="0"/>
            </w:pPr>
            <w:r w:rsidRPr="00E03571">
              <w:rPr>
                <w:b/>
                <w:bCs/>
              </w:rPr>
              <w:t xml:space="preserve">44 </w:t>
            </w:r>
            <w:r>
              <w:t>Major Reports, reviews, issues and discussion papers, guidelines, corporate publications, information, and training resources</w:t>
            </w:r>
          </w:p>
        </w:tc>
      </w:tr>
      <w:tr w:rsidR="00972CFA" w14:paraId="3E093831" w14:textId="77777777">
        <w:tc>
          <w:tcPr>
            <w:tcW w:w="1344" w:type="pct"/>
            <w:vMerge w:val="restart"/>
          </w:tcPr>
          <w:p w14:paraId="3FB7CBA6" w14:textId="77777777" w:rsidR="00972CFA" w:rsidRPr="00E85163" w:rsidRDefault="00972CFA">
            <w:pPr>
              <w:pStyle w:val="TableTextPortrait"/>
              <w:spacing w:after="0"/>
              <w:rPr>
                <w:b/>
                <w:bCs/>
              </w:rPr>
            </w:pPr>
            <w:r w:rsidRPr="00E85163">
              <w:rPr>
                <w:b/>
                <w:bCs/>
              </w:rPr>
              <w:t>Human rights education and training</w:t>
            </w:r>
          </w:p>
        </w:tc>
        <w:tc>
          <w:tcPr>
            <w:tcW w:w="3656" w:type="pct"/>
          </w:tcPr>
          <w:p w14:paraId="090C75A0" w14:textId="77777777" w:rsidR="00972CFA" w:rsidRPr="00E03571" w:rsidRDefault="00972CFA">
            <w:pPr>
              <w:pStyle w:val="TableTextPortrait"/>
              <w:spacing w:after="0"/>
            </w:pPr>
            <w:r w:rsidRPr="00E03571">
              <w:rPr>
                <w:b/>
                <w:bCs/>
              </w:rPr>
              <w:t xml:space="preserve">16 </w:t>
            </w:r>
            <w:r w:rsidRPr="00E03571">
              <w:t xml:space="preserve">Combined virtual (real time or blended/moderated) and face-to-face training workshops with </w:t>
            </w:r>
            <w:r w:rsidRPr="00E03571">
              <w:rPr>
                <w:b/>
                <w:bCs/>
              </w:rPr>
              <w:t xml:space="preserve">302 </w:t>
            </w:r>
            <w:r w:rsidRPr="00E03571">
              <w:t>participants</w:t>
            </w:r>
          </w:p>
        </w:tc>
      </w:tr>
      <w:tr w:rsidR="00972CFA" w14:paraId="7FD98E90" w14:textId="77777777">
        <w:tc>
          <w:tcPr>
            <w:tcW w:w="1344" w:type="pct"/>
            <w:vMerge/>
          </w:tcPr>
          <w:p w14:paraId="02BD8B11" w14:textId="77777777" w:rsidR="00972CFA" w:rsidRDefault="00972CFA"/>
        </w:tc>
        <w:tc>
          <w:tcPr>
            <w:tcW w:w="3656" w:type="pct"/>
          </w:tcPr>
          <w:p w14:paraId="3C8CC7CB" w14:textId="5559DDDC" w:rsidR="00972CFA" w:rsidRPr="00E03571" w:rsidRDefault="007E7FE5">
            <w:pPr>
              <w:pStyle w:val="TableTextPortrait"/>
              <w:spacing w:after="0"/>
            </w:pPr>
            <w:r w:rsidRPr="00E03571">
              <w:rPr>
                <w:b/>
                <w:bCs/>
              </w:rPr>
              <w:t>4</w:t>
            </w:r>
            <w:r w:rsidR="00972CFA" w:rsidRPr="00E03571">
              <w:t xml:space="preserve"> Combined virtual or face-to-face information webinars reaching</w:t>
            </w:r>
            <w:r w:rsidRPr="00E03571">
              <w:t xml:space="preserve"> 90 people</w:t>
            </w:r>
          </w:p>
        </w:tc>
      </w:tr>
      <w:tr w:rsidR="00972CFA" w14:paraId="676E853A" w14:textId="77777777">
        <w:tc>
          <w:tcPr>
            <w:tcW w:w="1344" w:type="pct"/>
            <w:vMerge w:val="restart"/>
          </w:tcPr>
          <w:p w14:paraId="583F16A8" w14:textId="160746CB" w:rsidR="00972CFA" w:rsidRPr="00E85163" w:rsidRDefault="00972CFA">
            <w:pPr>
              <w:pStyle w:val="TableTextPortrait"/>
              <w:spacing w:after="0"/>
              <w:rPr>
                <w:b/>
                <w:bCs/>
              </w:rPr>
            </w:pPr>
            <w:r w:rsidRPr="00E85163">
              <w:rPr>
                <w:b/>
                <w:bCs/>
              </w:rPr>
              <w:t>Legal expertise and investigation</w:t>
            </w:r>
          </w:p>
        </w:tc>
        <w:tc>
          <w:tcPr>
            <w:tcW w:w="3656" w:type="pct"/>
          </w:tcPr>
          <w:p w14:paraId="07551E0D" w14:textId="0407D3C7" w:rsidR="00972CFA" w:rsidRDefault="00972CFA">
            <w:pPr>
              <w:pStyle w:val="TableTextPortrait"/>
              <w:spacing w:after="0"/>
            </w:pPr>
            <w:r w:rsidRPr="2F952464">
              <w:rPr>
                <w:b/>
                <w:bCs/>
              </w:rPr>
              <w:t>38</w:t>
            </w:r>
            <w:r>
              <w:t xml:space="preserve"> Submissions to public inquiries, with </w:t>
            </w:r>
            <w:r w:rsidR="00583696">
              <w:rPr>
                <w:b/>
                <w:bCs/>
              </w:rPr>
              <w:t xml:space="preserve">91 citations </w:t>
            </w:r>
          </w:p>
        </w:tc>
      </w:tr>
      <w:tr w:rsidR="00972CFA" w14:paraId="782DADBC" w14:textId="77777777">
        <w:tc>
          <w:tcPr>
            <w:tcW w:w="1344" w:type="pct"/>
            <w:vMerge/>
          </w:tcPr>
          <w:p w14:paraId="15F9FE3B" w14:textId="77777777" w:rsidR="00972CFA" w:rsidRDefault="00972CFA"/>
        </w:tc>
        <w:tc>
          <w:tcPr>
            <w:tcW w:w="3656" w:type="pct"/>
          </w:tcPr>
          <w:p w14:paraId="329AD016" w14:textId="0346604B" w:rsidR="00972CFA" w:rsidRDefault="5610FE4D">
            <w:pPr>
              <w:pStyle w:val="TableTextPortrait"/>
              <w:spacing w:after="0"/>
            </w:pPr>
            <w:r w:rsidRPr="6F953552">
              <w:rPr>
                <w:b/>
                <w:bCs/>
              </w:rPr>
              <w:t>2</w:t>
            </w:r>
            <w:r w:rsidR="00972CFA">
              <w:rPr>
                <w:b/>
              </w:rPr>
              <w:t xml:space="preserve"> </w:t>
            </w:r>
            <w:r w:rsidR="00972CFA">
              <w:t>Interventions in Court proceedings (judg</w:t>
            </w:r>
            <w:r w:rsidR="00A15696">
              <w:t>e</w:t>
            </w:r>
            <w:r w:rsidR="00972CFA">
              <w:t>ment delivered)</w:t>
            </w:r>
          </w:p>
        </w:tc>
      </w:tr>
      <w:tr w:rsidR="00972CFA" w14:paraId="5B831A9A" w14:textId="77777777">
        <w:tc>
          <w:tcPr>
            <w:tcW w:w="1344" w:type="pct"/>
            <w:vMerge/>
          </w:tcPr>
          <w:p w14:paraId="0B6F0C06" w14:textId="77777777" w:rsidR="00972CFA" w:rsidRDefault="00972CFA"/>
        </w:tc>
        <w:tc>
          <w:tcPr>
            <w:tcW w:w="3656" w:type="pct"/>
          </w:tcPr>
          <w:p w14:paraId="3E2CE612" w14:textId="7217D114" w:rsidR="00972CFA" w:rsidRDefault="79F5C52C">
            <w:pPr>
              <w:pStyle w:val="TableTextPortrait"/>
              <w:spacing w:after="0"/>
            </w:pPr>
            <w:r w:rsidRPr="077E8B9D">
              <w:rPr>
                <w:b/>
                <w:bCs/>
              </w:rPr>
              <w:t>16</w:t>
            </w:r>
            <w:r w:rsidR="00972CFA">
              <w:t xml:space="preserve"> Australian Human Rights Commission Act reports</w:t>
            </w:r>
          </w:p>
        </w:tc>
      </w:tr>
    </w:tbl>
    <w:p w14:paraId="1A973D1F" w14:textId="4D0DCC05" w:rsidR="006562A5" w:rsidRPr="00722E6A" w:rsidRDefault="00FD5F1E" w:rsidP="00382B8B">
      <w:pPr>
        <w:keepNext/>
        <w:keepLines/>
        <w:spacing w:before="40" w:after="0" w:line="259" w:lineRule="auto"/>
        <w:outlineLvl w:val="1"/>
        <w:rPr>
          <w:rFonts w:eastAsia="Yu Gothic Light" w:cs="Open Sans"/>
          <w:b/>
          <w:bCs/>
          <w:color w:val="0070C0"/>
          <w:sz w:val="36"/>
          <w:szCs w:val="36"/>
          <w:lang w:eastAsia="en-US"/>
        </w:rPr>
      </w:pPr>
      <w:bookmarkStart w:id="15" w:name="mdheading-doc-81"/>
      <w:r w:rsidRPr="00722E6A">
        <w:rPr>
          <w:rFonts w:eastAsia="Yu Gothic Light" w:cs="Open Sans"/>
          <w:b/>
          <w:bCs/>
          <w:color w:val="0070C0"/>
          <w:sz w:val="36"/>
          <w:szCs w:val="36"/>
          <w:lang w:eastAsia="en-US"/>
        </w:rPr>
        <w:t>5.</w:t>
      </w:r>
      <w:r w:rsidR="00722E6A" w:rsidRPr="00722E6A">
        <w:rPr>
          <w:rFonts w:eastAsia="Yu Gothic Light" w:cs="Open Sans"/>
          <w:b/>
          <w:bCs/>
          <w:color w:val="0070C0"/>
          <w:sz w:val="36"/>
          <w:szCs w:val="36"/>
          <w:lang w:eastAsia="en-US"/>
        </w:rPr>
        <w:t>5</w:t>
      </w:r>
      <w:r w:rsidRPr="00722E6A">
        <w:rPr>
          <w:rFonts w:eastAsia="Yu Gothic Light" w:cs="Open Sans"/>
          <w:b/>
          <w:bCs/>
          <w:color w:val="0070C0"/>
          <w:sz w:val="36"/>
          <w:szCs w:val="36"/>
          <w:lang w:eastAsia="en-US"/>
        </w:rPr>
        <w:t xml:space="preserve"> </w:t>
      </w:r>
      <w:r w:rsidR="00141FAA" w:rsidRPr="00722E6A">
        <w:rPr>
          <w:rFonts w:eastAsia="Yu Gothic Light" w:cs="Open Sans"/>
          <w:b/>
          <w:bCs/>
          <w:color w:val="0070C0"/>
          <w:sz w:val="36"/>
          <w:szCs w:val="36"/>
          <w:lang w:eastAsia="en-US"/>
        </w:rPr>
        <w:t xml:space="preserve">Statement Against </w:t>
      </w:r>
      <w:r w:rsidR="006056EA" w:rsidRPr="00722E6A">
        <w:rPr>
          <w:rFonts w:eastAsia="Yu Gothic Light" w:cs="Open Sans"/>
          <w:b/>
          <w:bCs/>
          <w:color w:val="0070C0"/>
          <w:sz w:val="36"/>
          <w:szCs w:val="36"/>
          <w:lang w:eastAsia="en-US"/>
        </w:rPr>
        <w:t xml:space="preserve">Commission Goals </w:t>
      </w:r>
    </w:p>
    <w:p w14:paraId="601D33CF" w14:textId="77777777" w:rsidR="000E48AF" w:rsidRDefault="00D63BC7" w:rsidP="00487ABC">
      <w:pPr>
        <w:keepNext/>
        <w:keepLines/>
        <w:spacing w:line="259" w:lineRule="auto"/>
        <w:outlineLvl w:val="1"/>
        <w:rPr>
          <w:rFonts w:eastAsia="Yu Gothic Light" w:cs="Open Sans"/>
          <w:color w:val="000000" w:themeColor="text1"/>
          <w:lang w:eastAsia="en-US"/>
        </w:rPr>
      </w:pPr>
      <w:r w:rsidRPr="004E573D">
        <w:rPr>
          <w:rFonts w:eastAsia="Yu Gothic Light" w:cs="Open Sans"/>
          <w:color w:val="000000" w:themeColor="text1"/>
          <w:lang w:eastAsia="en-US"/>
        </w:rPr>
        <w:t xml:space="preserve">The </w:t>
      </w:r>
      <w:r w:rsidR="009D4C5F" w:rsidRPr="004E573D">
        <w:rPr>
          <w:rFonts w:eastAsia="Yu Gothic Light" w:cs="Open Sans"/>
          <w:color w:val="000000" w:themeColor="text1"/>
          <w:lang w:eastAsia="en-US"/>
        </w:rPr>
        <w:t xml:space="preserve">following four goals </w:t>
      </w:r>
      <w:r w:rsidR="00460D18" w:rsidRPr="004E573D">
        <w:rPr>
          <w:rFonts w:eastAsia="Yu Gothic Light" w:cs="Open Sans"/>
          <w:color w:val="000000" w:themeColor="text1"/>
          <w:lang w:eastAsia="en-US"/>
        </w:rPr>
        <w:t xml:space="preserve">were set out in the Corporate Plan </w:t>
      </w:r>
      <w:r w:rsidR="00904A68" w:rsidRPr="004E573D">
        <w:rPr>
          <w:rFonts w:eastAsia="Yu Gothic Light" w:cs="Open Sans"/>
          <w:color w:val="000000" w:themeColor="text1"/>
          <w:lang w:eastAsia="en-US"/>
        </w:rPr>
        <w:t>as part of our monitoring and evaluation framework</w:t>
      </w:r>
      <w:r w:rsidR="00E471A4" w:rsidRPr="004E573D">
        <w:rPr>
          <w:rFonts w:eastAsia="Yu Gothic Light" w:cs="Open Sans"/>
          <w:color w:val="000000" w:themeColor="text1"/>
          <w:lang w:eastAsia="en-US"/>
        </w:rPr>
        <w:t xml:space="preserve"> to demonstrate how </w:t>
      </w:r>
      <w:r w:rsidR="00E21FF9" w:rsidRPr="004E573D">
        <w:rPr>
          <w:rFonts w:eastAsia="Yu Gothic Light" w:cs="Open Sans"/>
          <w:color w:val="000000" w:themeColor="text1"/>
          <w:lang w:eastAsia="en-US"/>
        </w:rPr>
        <w:t xml:space="preserve">our purpose and functions </w:t>
      </w:r>
      <w:r w:rsidR="006C31A8" w:rsidRPr="004E573D">
        <w:rPr>
          <w:rFonts w:eastAsia="Yu Gothic Light" w:cs="Open Sans"/>
          <w:color w:val="000000" w:themeColor="text1"/>
          <w:lang w:eastAsia="en-US"/>
        </w:rPr>
        <w:t>work in practice</w:t>
      </w:r>
      <w:r w:rsidR="00904A68" w:rsidRPr="004E573D">
        <w:rPr>
          <w:rFonts w:eastAsia="Yu Gothic Light" w:cs="Open Sans"/>
          <w:color w:val="000000" w:themeColor="text1"/>
          <w:lang w:eastAsia="en-US"/>
        </w:rPr>
        <w:t xml:space="preserve">. They identify the </w:t>
      </w:r>
      <w:r w:rsidR="00DB21D8" w:rsidRPr="004E573D">
        <w:rPr>
          <w:rFonts w:eastAsia="Yu Gothic Light" w:cs="Open Sans"/>
          <w:color w:val="000000" w:themeColor="text1"/>
          <w:lang w:eastAsia="en-US"/>
        </w:rPr>
        <w:t xml:space="preserve">Commission’s </w:t>
      </w:r>
      <w:r w:rsidR="00904A68" w:rsidRPr="004E573D">
        <w:rPr>
          <w:rFonts w:eastAsia="Yu Gothic Light" w:cs="Open Sans"/>
          <w:color w:val="000000" w:themeColor="text1"/>
          <w:lang w:eastAsia="en-US"/>
        </w:rPr>
        <w:t xml:space="preserve">overarching goals </w:t>
      </w:r>
      <w:r w:rsidR="0015308E" w:rsidRPr="004E573D">
        <w:rPr>
          <w:rFonts w:eastAsia="Yu Gothic Light" w:cs="Open Sans"/>
          <w:color w:val="000000" w:themeColor="text1"/>
          <w:lang w:eastAsia="en-US"/>
        </w:rPr>
        <w:t>for the past year</w:t>
      </w:r>
      <w:r w:rsidR="00DB21D8" w:rsidRPr="004E573D">
        <w:rPr>
          <w:rFonts w:eastAsia="Yu Gothic Light" w:cs="Open Sans"/>
          <w:color w:val="000000" w:themeColor="text1"/>
          <w:lang w:eastAsia="en-US"/>
        </w:rPr>
        <w:t xml:space="preserve">, </w:t>
      </w:r>
      <w:r w:rsidR="0015308E" w:rsidRPr="004E573D">
        <w:rPr>
          <w:rFonts w:eastAsia="Yu Gothic Light" w:cs="Open Sans"/>
          <w:color w:val="000000" w:themeColor="text1"/>
          <w:lang w:eastAsia="en-US"/>
        </w:rPr>
        <w:t xml:space="preserve">as well as what the Commission was seeking </w:t>
      </w:r>
      <w:r w:rsidR="00942F98" w:rsidRPr="004E573D">
        <w:rPr>
          <w:rFonts w:eastAsia="Yu Gothic Light" w:cs="Open Sans"/>
          <w:color w:val="000000" w:themeColor="text1"/>
          <w:lang w:eastAsia="en-US"/>
        </w:rPr>
        <w:t>to achieve</w:t>
      </w:r>
      <w:r w:rsidR="00DB21D8" w:rsidRPr="004E573D">
        <w:rPr>
          <w:rFonts w:eastAsia="Yu Gothic Light" w:cs="Open Sans"/>
          <w:color w:val="000000" w:themeColor="text1"/>
          <w:lang w:eastAsia="en-US"/>
        </w:rPr>
        <w:t>,</w:t>
      </w:r>
      <w:r w:rsidR="00942F98" w:rsidRPr="004E573D">
        <w:rPr>
          <w:rFonts w:eastAsia="Yu Gothic Light" w:cs="Open Sans"/>
          <w:color w:val="000000" w:themeColor="text1"/>
          <w:lang w:eastAsia="en-US"/>
        </w:rPr>
        <w:t xml:space="preserve"> and the key </w:t>
      </w:r>
      <w:r w:rsidR="00604C42" w:rsidRPr="004E573D">
        <w:rPr>
          <w:rFonts w:eastAsia="Yu Gothic Light" w:cs="Open Sans"/>
          <w:color w:val="000000" w:themeColor="text1"/>
          <w:lang w:eastAsia="en-US"/>
        </w:rPr>
        <w:t>indicators</w:t>
      </w:r>
      <w:r w:rsidR="00942F98" w:rsidRPr="004E573D">
        <w:rPr>
          <w:rFonts w:eastAsia="Yu Gothic Light" w:cs="Open Sans"/>
          <w:color w:val="000000" w:themeColor="text1"/>
          <w:lang w:eastAsia="en-US"/>
        </w:rPr>
        <w:t xml:space="preserve"> </w:t>
      </w:r>
      <w:r w:rsidR="0015308E" w:rsidRPr="004E573D">
        <w:rPr>
          <w:rFonts w:eastAsia="Yu Gothic Light" w:cs="Open Sans"/>
          <w:color w:val="000000" w:themeColor="text1"/>
          <w:lang w:eastAsia="en-US"/>
        </w:rPr>
        <w:t xml:space="preserve">that would be used </w:t>
      </w:r>
      <w:r w:rsidR="0018034E" w:rsidRPr="004E573D">
        <w:rPr>
          <w:rFonts w:eastAsia="Yu Gothic Light" w:cs="Open Sans"/>
          <w:color w:val="000000" w:themeColor="text1"/>
          <w:lang w:eastAsia="en-US"/>
        </w:rPr>
        <w:t xml:space="preserve">to establish </w:t>
      </w:r>
      <w:r w:rsidR="000778B8" w:rsidRPr="004E573D">
        <w:rPr>
          <w:rFonts w:eastAsia="Yu Gothic Light" w:cs="Open Sans"/>
          <w:color w:val="000000" w:themeColor="text1"/>
          <w:lang w:eastAsia="en-US"/>
        </w:rPr>
        <w:t xml:space="preserve">how </w:t>
      </w:r>
      <w:r w:rsidR="003C433D" w:rsidRPr="004E573D">
        <w:rPr>
          <w:rFonts w:eastAsia="Yu Gothic Light" w:cs="Open Sans"/>
          <w:color w:val="000000" w:themeColor="text1"/>
          <w:lang w:eastAsia="en-US"/>
        </w:rPr>
        <w:t xml:space="preserve">we meet them. </w:t>
      </w:r>
    </w:p>
    <w:p w14:paraId="6C40C491" w14:textId="10F06A55" w:rsidR="006562A5" w:rsidRDefault="000E48AF" w:rsidP="00487ABC">
      <w:pPr>
        <w:keepNext/>
        <w:keepLines/>
        <w:spacing w:line="259" w:lineRule="auto"/>
        <w:outlineLvl w:val="1"/>
        <w:rPr>
          <w:rFonts w:eastAsia="Yu Gothic Light" w:cs="Open Sans"/>
          <w:color w:val="2F5496"/>
          <w:lang w:eastAsia="en-US"/>
        </w:rPr>
      </w:pPr>
      <w:r>
        <w:rPr>
          <w:rFonts w:eastAsia="Yu Gothic Light" w:cs="Open Sans"/>
          <w:color w:val="000000" w:themeColor="text1"/>
          <w:lang w:eastAsia="en-US"/>
        </w:rPr>
        <w:t xml:space="preserve">Appendix 4 to this Report sets out </w:t>
      </w:r>
      <w:r w:rsidR="00514A09">
        <w:rPr>
          <w:rFonts w:eastAsia="Yu Gothic Light" w:cs="Open Sans"/>
          <w:color w:val="000000" w:themeColor="text1"/>
          <w:lang w:eastAsia="en-US"/>
        </w:rPr>
        <w:t>the Commission’s key activities, and bel</w:t>
      </w:r>
      <w:r w:rsidR="00E16EB1">
        <w:rPr>
          <w:rFonts w:eastAsia="Yu Gothic Light" w:cs="Open Sans"/>
          <w:color w:val="000000" w:themeColor="text1"/>
          <w:lang w:eastAsia="en-US"/>
        </w:rPr>
        <w:t>o</w:t>
      </w:r>
      <w:r w:rsidR="00514A09">
        <w:rPr>
          <w:rFonts w:eastAsia="Yu Gothic Light" w:cs="Open Sans"/>
          <w:color w:val="000000" w:themeColor="text1"/>
          <w:lang w:eastAsia="en-US"/>
        </w:rPr>
        <w:t>w we provide de</w:t>
      </w:r>
      <w:r w:rsidR="00DF4930" w:rsidRPr="004E573D">
        <w:rPr>
          <w:rFonts w:eastAsia="Yu Gothic Light" w:cs="Open Sans"/>
          <w:color w:val="000000" w:themeColor="text1"/>
          <w:lang w:eastAsia="en-US"/>
        </w:rPr>
        <w:t xml:space="preserve">tails of </w:t>
      </w:r>
      <w:r w:rsidR="00E16EB1">
        <w:rPr>
          <w:rFonts w:eastAsia="Yu Gothic Light" w:cs="Open Sans"/>
          <w:color w:val="000000" w:themeColor="text1"/>
          <w:lang w:eastAsia="en-US"/>
        </w:rPr>
        <w:t xml:space="preserve">these activities and how they addressed the </w:t>
      </w:r>
      <w:r w:rsidR="00DF4930" w:rsidRPr="004E573D">
        <w:rPr>
          <w:rFonts w:eastAsia="Yu Gothic Light" w:cs="Open Sans"/>
          <w:color w:val="000000" w:themeColor="text1"/>
          <w:lang w:eastAsia="en-US"/>
        </w:rPr>
        <w:t>Commission</w:t>
      </w:r>
      <w:r w:rsidR="00E16EB1">
        <w:rPr>
          <w:rFonts w:eastAsia="Yu Gothic Light" w:cs="Open Sans"/>
          <w:color w:val="000000" w:themeColor="text1"/>
          <w:lang w:eastAsia="en-US"/>
        </w:rPr>
        <w:t>’s goals</w:t>
      </w:r>
      <w:r w:rsidR="00C4026F">
        <w:rPr>
          <w:rFonts w:eastAsia="Yu Gothic Light" w:cs="Open Sans"/>
          <w:color w:val="2F5496"/>
          <w:lang w:eastAsia="en-US"/>
        </w:rPr>
        <w:t>.</w:t>
      </w:r>
    </w:p>
    <w:p w14:paraId="1F186A42" w14:textId="77777777" w:rsidR="00604C42" w:rsidRPr="00D63BC7" w:rsidRDefault="00604C42" w:rsidP="00382B8B">
      <w:pPr>
        <w:keepNext/>
        <w:keepLines/>
        <w:spacing w:before="40" w:after="0" w:line="259" w:lineRule="auto"/>
        <w:outlineLvl w:val="1"/>
        <w:rPr>
          <w:rFonts w:eastAsia="Yu Gothic Light" w:cs="Open Sans"/>
          <w:color w:val="2F5496"/>
          <w:lang w:eastAsia="en-US"/>
        </w:rPr>
      </w:pPr>
    </w:p>
    <w:p w14:paraId="4BB3D2E5" w14:textId="47AB8843" w:rsidR="002C1DBF" w:rsidRPr="00895176" w:rsidRDefault="002C1DBF" w:rsidP="00382B8B">
      <w:pPr>
        <w:keepNext/>
        <w:keepLines/>
        <w:spacing w:before="40" w:after="0" w:line="259" w:lineRule="auto"/>
        <w:outlineLvl w:val="1"/>
        <w:rPr>
          <w:rFonts w:eastAsia="Yu Gothic Light" w:cs="Open Sans"/>
          <w:b/>
          <w:color w:val="0070C0"/>
          <w:sz w:val="36"/>
          <w:szCs w:val="36"/>
          <w:lang w:eastAsia="en-US"/>
        </w:rPr>
      </w:pPr>
      <w:r w:rsidRPr="00895176">
        <w:rPr>
          <w:rFonts w:eastAsia="Yu Gothic Light" w:cs="Open Sans"/>
          <w:b/>
          <w:color w:val="0070C0"/>
          <w:sz w:val="36"/>
          <w:szCs w:val="36"/>
          <w:lang w:eastAsia="en-US"/>
        </w:rPr>
        <w:t>Goal 1: Greater prioritisation and embedding of human rights issues at the national level</w:t>
      </w:r>
      <w:bookmarkEnd w:id="15"/>
    </w:p>
    <w:p w14:paraId="4CAE70AF" w14:textId="77777777" w:rsidR="002C1DBF" w:rsidRPr="002C1DBF" w:rsidRDefault="002C1DBF" w:rsidP="00382B8B">
      <w:pPr>
        <w:keepNext/>
        <w:keepLines/>
        <w:spacing w:before="320" w:after="160" w:line="360" w:lineRule="exact"/>
        <w:outlineLvl w:val="2"/>
        <w:rPr>
          <w:rFonts w:eastAsia="Yu Gothic Light" w:cs="Open Sans"/>
          <w:b/>
          <w:bCs/>
          <w:color w:val="0070C0"/>
          <w:spacing w:val="10"/>
          <w:kern w:val="28"/>
          <w:sz w:val="28"/>
          <w:szCs w:val="22"/>
          <w:lang w:eastAsia="en-US"/>
        </w:rPr>
      </w:pPr>
      <w:bookmarkStart w:id="16" w:name="mdheading-390"/>
      <w:r w:rsidRPr="002C1DBF">
        <w:rPr>
          <w:rFonts w:eastAsia="Yu Gothic Light" w:cs="Open Sans"/>
          <w:b/>
          <w:bCs/>
          <w:color w:val="0070C0"/>
          <w:spacing w:val="10"/>
          <w:kern w:val="28"/>
          <w:sz w:val="28"/>
          <w:szCs w:val="22"/>
          <w:lang w:eastAsia="en-US"/>
        </w:rPr>
        <w:t>Outcome 1.1</w:t>
      </w:r>
      <w:bookmarkEnd w:id="16"/>
    </w:p>
    <w:p w14:paraId="5B25CD14" w14:textId="77777777" w:rsidR="002C1DBF" w:rsidRPr="009021C8" w:rsidRDefault="002C1DBF" w:rsidP="00487ABC">
      <w:pPr>
        <w:spacing w:line="259" w:lineRule="auto"/>
        <w:rPr>
          <w:rFonts w:eastAsia="Calibri" w:cs="Open Sans"/>
          <w:lang w:eastAsia="en-US"/>
        </w:rPr>
      </w:pPr>
      <w:r w:rsidRPr="00487ABC">
        <w:rPr>
          <w:rFonts w:eastAsia="Calibri" w:cs="Open Sans"/>
          <w:lang w:eastAsia="en-US"/>
        </w:rPr>
        <w:t xml:space="preserve">The leadership and advocacy of the President and Commissioners on thematic areas or </w:t>
      </w:r>
      <w:r w:rsidRPr="009021C8">
        <w:rPr>
          <w:rFonts w:eastAsia="Calibri" w:cs="Open Sans"/>
          <w:lang w:eastAsia="en-US"/>
        </w:rPr>
        <w:t>identified human rights issues, improves the enjoyment of human rights by affected groups.</w:t>
      </w:r>
    </w:p>
    <w:p w14:paraId="54395A7F" w14:textId="77777777" w:rsidR="002C1DBF" w:rsidRPr="009021C8" w:rsidRDefault="002C1DBF" w:rsidP="00487ABC">
      <w:pPr>
        <w:spacing w:line="259" w:lineRule="auto"/>
        <w:rPr>
          <w:rFonts w:eastAsia="Calibri" w:cs="Open Sans"/>
          <w:b/>
          <w:bCs/>
          <w:color w:val="0070C0"/>
          <w:lang w:eastAsia="en-US"/>
        </w:rPr>
      </w:pPr>
      <w:r w:rsidRPr="009021C8">
        <w:rPr>
          <w:rFonts w:eastAsia="Calibri" w:cs="Open Sans"/>
          <w:b/>
          <w:bCs/>
          <w:color w:val="0070C0"/>
          <w:lang w:eastAsia="en-US"/>
        </w:rPr>
        <w:t xml:space="preserve">What this looks like </w:t>
      </w:r>
    </w:p>
    <w:p w14:paraId="375198FF" w14:textId="77777777" w:rsidR="002C1DBF" w:rsidRPr="009021C8" w:rsidRDefault="002C1DBF" w:rsidP="00487ABC">
      <w:pPr>
        <w:spacing w:line="259" w:lineRule="auto"/>
        <w:rPr>
          <w:rFonts w:eastAsia="Calibri" w:cs="Open Sans"/>
          <w:color w:val="000000"/>
          <w:lang w:eastAsia="en-US"/>
        </w:rPr>
      </w:pPr>
      <w:r w:rsidRPr="009021C8">
        <w:rPr>
          <w:rFonts w:eastAsia="Calibri" w:cs="Open Sans"/>
          <w:color w:val="000000"/>
          <w:lang w:eastAsia="en-US"/>
        </w:rPr>
        <w:t>Our research, reporting and advice influences and builds capacity in decision makers and other stakeholders to take action to address the identified human rights issues.</w:t>
      </w:r>
    </w:p>
    <w:p w14:paraId="32676D12" w14:textId="45596594" w:rsidR="002C1DBF" w:rsidRPr="009021C8" w:rsidRDefault="002C1DBF" w:rsidP="00487ABC">
      <w:pPr>
        <w:spacing w:line="259" w:lineRule="auto"/>
        <w:rPr>
          <w:rFonts w:eastAsia="Calibri" w:cs="Open Sans"/>
          <w:lang w:eastAsia="en-US"/>
        </w:rPr>
      </w:pPr>
      <w:r w:rsidRPr="009021C8">
        <w:rPr>
          <w:rFonts w:eastAsia="Calibri" w:cs="Open Sans"/>
          <w:lang w:eastAsia="en-US"/>
        </w:rPr>
        <w:t>Research, reporting and advice activities of the Commission:</w:t>
      </w:r>
    </w:p>
    <w:p w14:paraId="44D01186" w14:textId="4C3FAF28" w:rsidR="002C1DBF" w:rsidRPr="009021C8" w:rsidRDefault="0012637A" w:rsidP="00A133BC">
      <w:pPr>
        <w:pStyle w:val="ListParagraph"/>
        <w:numPr>
          <w:ilvl w:val="0"/>
          <w:numId w:val="72"/>
        </w:numPr>
        <w:spacing w:before="80" w:after="80" w:line="259" w:lineRule="auto"/>
        <w:ind w:left="714" w:hanging="357"/>
        <w:rPr>
          <w:rFonts w:eastAsia="Calibri" w:cs="Open Sans"/>
          <w:lang w:eastAsia="en-US"/>
        </w:rPr>
      </w:pPr>
      <w:r>
        <w:rPr>
          <w:rFonts w:eastAsia="Calibri" w:cs="Open Sans"/>
          <w:lang w:eastAsia="en-US"/>
        </w:rPr>
        <w:t>a</w:t>
      </w:r>
      <w:r w:rsidR="002C1DBF" w:rsidRPr="009021C8">
        <w:rPr>
          <w:rFonts w:eastAsia="Calibri" w:cs="Open Sans"/>
          <w:lang w:eastAsia="en-US"/>
        </w:rPr>
        <w:t>re viewed as evidenced, persuasive and credible by stakeholders</w:t>
      </w:r>
    </w:p>
    <w:p w14:paraId="7D3D0E2E" w14:textId="6E40051B" w:rsidR="002C1DBF" w:rsidRPr="009021C8" w:rsidRDefault="0012637A" w:rsidP="00A133BC">
      <w:pPr>
        <w:pStyle w:val="ListParagraph"/>
        <w:numPr>
          <w:ilvl w:val="0"/>
          <w:numId w:val="72"/>
        </w:numPr>
        <w:spacing w:before="80" w:after="80" w:line="259" w:lineRule="auto"/>
        <w:ind w:left="714" w:hanging="357"/>
        <w:rPr>
          <w:rFonts w:eastAsia="Calibri" w:cs="Open Sans"/>
          <w:lang w:eastAsia="en-US"/>
        </w:rPr>
      </w:pPr>
      <w:r>
        <w:rPr>
          <w:rFonts w:eastAsia="Calibri" w:cs="Open Sans"/>
          <w:lang w:eastAsia="en-US"/>
        </w:rPr>
        <w:t>i</w:t>
      </w:r>
      <w:r w:rsidR="002C1DBF" w:rsidRPr="009021C8">
        <w:rPr>
          <w:rFonts w:eastAsia="Calibri" w:cs="Open Sans"/>
          <w:lang w:eastAsia="en-US"/>
        </w:rPr>
        <w:t>ncrease understanding of the human rights issues and impacts raised</w:t>
      </w:r>
    </w:p>
    <w:p w14:paraId="2A55E603" w14:textId="2E050540" w:rsidR="002C1DBF" w:rsidRPr="009021C8" w:rsidRDefault="0012637A" w:rsidP="00A133BC">
      <w:pPr>
        <w:pStyle w:val="ListParagraph"/>
        <w:numPr>
          <w:ilvl w:val="0"/>
          <w:numId w:val="72"/>
        </w:numPr>
        <w:spacing w:before="80" w:after="80" w:line="259" w:lineRule="auto"/>
        <w:ind w:left="714" w:hanging="357"/>
        <w:rPr>
          <w:rFonts w:eastAsia="Calibri" w:cs="Open Sans"/>
          <w:lang w:eastAsia="en-US"/>
        </w:rPr>
      </w:pPr>
      <w:r>
        <w:rPr>
          <w:rFonts w:eastAsia="Calibri" w:cs="Open Sans"/>
          <w:lang w:eastAsia="en-US"/>
        </w:rPr>
        <w:t>s</w:t>
      </w:r>
      <w:r w:rsidR="002C1DBF" w:rsidRPr="009021C8">
        <w:rPr>
          <w:rFonts w:eastAsia="Calibri" w:cs="Open Sans"/>
          <w:lang w:eastAsia="en-US"/>
        </w:rPr>
        <w:t>trengthen stakeholder capacity to promote and advocate for the human rights issues raised.</w:t>
      </w:r>
    </w:p>
    <w:p w14:paraId="3C65B8C3" w14:textId="77777777" w:rsidR="002C1DBF" w:rsidRPr="009021C8" w:rsidRDefault="002C1DBF" w:rsidP="00487ABC">
      <w:pPr>
        <w:spacing w:line="259" w:lineRule="auto"/>
        <w:rPr>
          <w:rFonts w:eastAsia="Calibri" w:cs="Open Sans"/>
          <w:lang w:eastAsia="en-US"/>
        </w:rPr>
      </w:pPr>
      <w:r w:rsidRPr="009021C8">
        <w:rPr>
          <w:rFonts w:eastAsia="Calibri" w:cs="Open Sans"/>
          <w:lang w:eastAsia="en-US"/>
        </w:rPr>
        <w:t>Instances of programs attracting strategic partnerships that advance the priority human rights issues we have advocated for.</w:t>
      </w:r>
    </w:p>
    <w:p w14:paraId="5A9EDD31" w14:textId="520C6986" w:rsidR="00FD5F1E" w:rsidRPr="009021C8" w:rsidRDefault="002C1DBF" w:rsidP="00487ABC">
      <w:pPr>
        <w:spacing w:line="259" w:lineRule="auto"/>
        <w:rPr>
          <w:rFonts w:eastAsia="Calibri" w:cs="Open Sans"/>
          <w:lang w:eastAsia="en-US"/>
        </w:rPr>
      </w:pPr>
      <w:r w:rsidRPr="009021C8">
        <w:rPr>
          <w:rFonts w:eastAsia="Calibri" w:cs="Open Sans"/>
          <w:lang w:eastAsia="en-US"/>
        </w:rPr>
        <w:t xml:space="preserve">Instances of improved </w:t>
      </w:r>
      <w:r w:rsidR="00DC145F">
        <w:rPr>
          <w:rFonts w:eastAsia="Calibri" w:cs="Open Sans"/>
          <w:lang w:eastAsia="en-US"/>
        </w:rPr>
        <w:t>f</w:t>
      </w:r>
      <w:r w:rsidRPr="009021C8">
        <w:rPr>
          <w:rFonts w:eastAsia="Calibri" w:cs="Open Sans"/>
          <w:lang w:eastAsia="en-US"/>
        </w:rPr>
        <w:t xml:space="preserve">ederal and </w:t>
      </w:r>
      <w:r w:rsidR="006472EB">
        <w:rPr>
          <w:rFonts w:eastAsia="Calibri" w:cs="Open Sans"/>
          <w:lang w:eastAsia="en-US"/>
        </w:rPr>
        <w:t>S</w:t>
      </w:r>
      <w:r w:rsidR="006472EB" w:rsidRPr="009021C8">
        <w:rPr>
          <w:rFonts w:eastAsia="Calibri" w:cs="Open Sans"/>
          <w:lang w:eastAsia="en-US"/>
        </w:rPr>
        <w:t>tate</w:t>
      </w:r>
      <w:r w:rsidRPr="009021C8">
        <w:rPr>
          <w:rFonts w:eastAsia="Calibri" w:cs="Open Sans"/>
          <w:lang w:eastAsia="en-US"/>
        </w:rPr>
        <w:t xml:space="preserve"> government policy, practice and legislative change that reflect our advice.</w:t>
      </w:r>
    </w:p>
    <w:p w14:paraId="516F95C9" w14:textId="77777777" w:rsidR="002C1DBF" w:rsidRDefault="002C1DBF" w:rsidP="00DF07B8">
      <w:pPr>
        <w:keepNext/>
        <w:keepLines/>
        <w:spacing w:before="40" w:after="0" w:line="259" w:lineRule="auto"/>
        <w:jc w:val="both"/>
        <w:outlineLvl w:val="4"/>
        <w:rPr>
          <w:rFonts w:eastAsia="Yu Gothic Light" w:cs="Open Sans"/>
          <w:b/>
          <w:bCs/>
          <w:color w:val="000000"/>
          <w:lang w:eastAsia="en-US"/>
        </w:rPr>
      </w:pPr>
      <w:r w:rsidRPr="009021C8">
        <w:rPr>
          <w:rFonts w:eastAsia="Yu Gothic Light" w:cs="Open Sans"/>
          <w:b/>
          <w:bCs/>
          <w:color w:val="000000"/>
          <w:lang w:eastAsia="en-US"/>
        </w:rPr>
        <w:t>Independent Review into Commonwealth Parliamentary Workplaces</w:t>
      </w:r>
    </w:p>
    <w:p w14:paraId="4E2DEAB7" w14:textId="77777777" w:rsidR="00CF06F8" w:rsidRPr="009021C8" w:rsidRDefault="00CF06F8" w:rsidP="00DF07B8">
      <w:pPr>
        <w:keepNext/>
        <w:keepLines/>
        <w:spacing w:before="40" w:after="0" w:line="259" w:lineRule="auto"/>
        <w:jc w:val="both"/>
        <w:outlineLvl w:val="4"/>
        <w:rPr>
          <w:rFonts w:eastAsia="Yu Gothic Light" w:cs="Open Sans"/>
          <w:iCs/>
          <w:color w:val="000000"/>
          <w:lang w:eastAsia="en-US"/>
        </w:rPr>
      </w:pPr>
    </w:p>
    <w:p w14:paraId="5A0B3E01" w14:textId="737DCF06" w:rsidR="002C1DBF" w:rsidRPr="009021C8" w:rsidRDefault="002C1DBF" w:rsidP="00001221">
      <w:pPr>
        <w:spacing w:before="0" w:after="160" w:line="259" w:lineRule="auto"/>
        <w:rPr>
          <w:rFonts w:eastAsia="Calibri" w:cs="Open Sans"/>
          <w:lang w:eastAsia="en-US"/>
        </w:rPr>
      </w:pPr>
      <w:r w:rsidRPr="009021C8">
        <w:rPr>
          <w:rFonts w:eastAsia="Calibri" w:cs="Open Sans"/>
          <w:lang w:eastAsia="en-US"/>
        </w:rPr>
        <w:t xml:space="preserve">In March 2021, the Commission was asked to undertake an Independent Review of Commonwealth Parliamentary Workplaces (Review) by the federal Government, with the support of the Opposition and crossbench. Led by </w:t>
      </w:r>
      <w:r w:rsidR="009D220C">
        <w:rPr>
          <w:rFonts w:eastAsia="Calibri" w:cs="Open Sans"/>
          <w:lang w:eastAsia="en-US"/>
        </w:rPr>
        <w:t xml:space="preserve">Sex Discrimination </w:t>
      </w:r>
      <w:r w:rsidRPr="009021C8">
        <w:rPr>
          <w:rFonts w:eastAsia="Calibri" w:cs="Open Sans"/>
          <w:lang w:eastAsia="en-US"/>
        </w:rPr>
        <w:t xml:space="preserve">Commissioner </w:t>
      </w:r>
      <w:r w:rsidR="0046445D">
        <w:rPr>
          <w:rFonts w:eastAsia="Calibri" w:cs="Open Sans"/>
          <w:lang w:eastAsia="en-US"/>
        </w:rPr>
        <w:t>Kate</w:t>
      </w:r>
      <w:r w:rsidRPr="009021C8">
        <w:rPr>
          <w:rFonts w:eastAsia="Calibri" w:cs="Open Sans"/>
          <w:lang w:eastAsia="en-US"/>
        </w:rPr>
        <w:t xml:space="preserve"> Jenkins, the Review examined the culture of Commonwealth parliamentary workplaces with the aim of ensuring that the national Parliament reflects best practice in the prevention of and response to bullying, sexual harassment, and sexual assault.</w:t>
      </w:r>
    </w:p>
    <w:p w14:paraId="7C56830D" w14:textId="473BCABC" w:rsidR="002C1DBF" w:rsidRPr="009021C8" w:rsidRDefault="002C1DBF" w:rsidP="00001221">
      <w:pPr>
        <w:spacing w:before="0" w:after="160" w:line="259" w:lineRule="auto"/>
        <w:rPr>
          <w:rFonts w:eastAsia="Calibri" w:cs="Open Sans"/>
          <w:lang w:eastAsia="en-US"/>
        </w:rPr>
      </w:pPr>
      <w:r w:rsidRPr="009021C8">
        <w:rPr>
          <w:rFonts w:eastAsia="Calibri" w:cs="Open Sans"/>
          <w:lang w:eastAsia="en-US"/>
        </w:rPr>
        <w:t>On 30 November 2021, the Commission launched S</w:t>
      </w:r>
      <w:r w:rsidRPr="009021C8">
        <w:rPr>
          <w:rFonts w:eastAsia="Calibri" w:cs="Open Sans"/>
          <w:i/>
          <w:iCs/>
          <w:lang w:eastAsia="en-US"/>
        </w:rPr>
        <w:t>et the Standard: Report on the Independent Review into Commonwealth Parliamentary Workplaces.</w:t>
      </w:r>
      <w:r w:rsidRPr="009021C8">
        <w:rPr>
          <w:rFonts w:eastAsia="Calibri" w:cs="Open Sans"/>
          <w:lang w:eastAsia="en-US"/>
        </w:rPr>
        <w:t xml:space="preserve"> The Review was informed by the individual contributions of over </w:t>
      </w:r>
      <w:r w:rsidRPr="009021C8">
        <w:rPr>
          <w:rFonts w:eastAsia="Calibri" w:cs="Open Sans"/>
          <w:b/>
          <w:bCs/>
          <w:lang w:eastAsia="en-US"/>
        </w:rPr>
        <w:t>1,700</w:t>
      </w:r>
      <w:r w:rsidRPr="009021C8">
        <w:rPr>
          <w:rFonts w:eastAsia="Calibri" w:cs="Open Sans"/>
          <w:lang w:eastAsia="en-US"/>
        </w:rPr>
        <w:t xml:space="preserve"> current and former staff and parliamentarians in Commonwealth parliamentary workplaces, as well as by input from </w:t>
      </w:r>
      <w:r w:rsidRPr="000C0BC7">
        <w:rPr>
          <w:rFonts w:eastAsia="Calibri" w:cs="Open Sans"/>
          <w:b/>
          <w:lang w:eastAsia="en-US"/>
        </w:rPr>
        <w:t>33</w:t>
      </w:r>
      <w:r w:rsidRPr="009021C8">
        <w:rPr>
          <w:rFonts w:eastAsia="Calibri" w:cs="Open Sans"/>
          <w:lang w:eastAsia="en-US"/>
        </w:rPr>
        <w:t xml:space="preserve"> organisations and collectives.</w:t>
      </w:r>
      <w:r w:rsidRPr="009021C8">
        <w:rPr>
          <w:rFonts w:eastAsia="Times New Roman" w:cs="Open Sans"/>
          <w:i/>
          <w:iCs/>
          <w:lang w:eastAsia="en-GB"/>
        </w:rPr>
        <w:t xml:space="preserve"> </w:t>
      </w:r>
      <w:r w:rsidRPr="009021C8">
        <w:rPr>
          <w:rFonts w:eastAsia="Calibri" w:cs="Open Sans"/>
          <w:i/>
          <w:iCs/>
          <w:lang w:eastAsia="en-US"/>
        </w:rPr>
        <w:t>Set the Standard</w:t>
      </w:r>
      <w:r w:rsidRPr="009021C8">
        <w:rPr>
          <w:rFonts w:eastAsia="Calibri" w:cs="Open Sans"/>
          <w:lang w:eastAsia="en-US"/>
        </w:rPr>
        <w:t xml:space="preserve"> makes </w:t>
      </w:r>
      <w:r w:rsidRPr="000C0BC7">
        <w:rPr>
          <w:rFonts w:eastAsia="Calibri" w:cs="Open Sans"/>
          <w:b/>
          <w:lang w:eastAsia="en-US"/>
        </w:rPr>
        <w:t xml:space="preserve">28 </w:t>
      </w:r>
      <w:r w:rsidRPr="009021C8">
        <w:rPr>
          <w:rFonts w:eastAsia="Calibri" w:cs="Open Sans"/>
          <w:lang w:eastAsia="en-US"/>
        </w:rPr>
        <w:t xml:space="preserve">recommendations designed to ensure the Australian parliament is a safe and respectful workplace. </w:t>
      </w:r>
    </w:p>
    <w:p w14:paraId="1DEE8FFF" w14:textId="2CAC95E0" w:rsidR="002C1DBF" w:rsidRPr="009021C8" w:rsidRDefault="00B400D7" w:rsidP="00001221">
      <w:pPr>
        <w:spacing w:before="0" w:after="160" w:line="259" w:lineRule="auto"/>
        <w:rPr>
          <w:rFonts w:eastAsia="Calibri" w:cs="Open Sans"/>
          <w:lang w:eastAsia="en-US"/>
        </w:rPr>
      </w:pPr>
      <w:r w:rsidRPr="009021C8">
        <w:rPr>
          <w:rFonts w:eastAsia="Calibri" w:cs="Open Sans"/>
          <w:b/>
          <w:noProof/>
          <w:lang w:eastAsia="en-US"/>
        </w:rPr>
        <mc:AlternateContent>
          <mc:Choice Requires="wps">
            <w:drawing>
              <wp:anchor distT="0" distB="0" distL="114300" distR="114300" simplePos="0" relativeHeight="251658278" behindDoc="0" locked="0" layoutInCell="1" allowOverlap="1" wp14:anchorId="0FFF8A66" wp14:editId="2E415F6F">
                <wp:simplePos x="0" y="0"/>
                <wp:positionH relativeFrom="margin">
                  <wp:posOffset>-81280</wp:posOffset>
                </wp:positionH>
                <wp:positionV relativeFrom="paragraph">
                  <wp:posOffset>2524760</wp:posOffset>
                </wp:positionV>
                <wp:extent cx="5960745" cy="1615440"/>
                <wp:effectExtent l="57150" t="38100" r="59055" b="80010"/>
                <wp:wrapSquare wrapText="bothSides"/>
                <wp:docPr id="1039627091" name="Text Box 1039627091"/>
                <wp:cNvGraphicFramePr/>
                <a:graphic xmlns:a="http://schemas.openxmlformats.org/drawingml/2006/main">
                  <a:graphicData uri="http://schemas.microsoft.com/office/word/2010/wordprocessingShape">
                    <wps:wsp>
                      <wps:cNvSpPr txBox="1"/>
                      <wps:spPr>
                        <a:xfrm>
                          <a:off x="0" y="0"/>
                          <a:ext cx="5960745" cy="1615440"/>
                        </a:xfrm>
                        <a:prstGeom prst="rect">
                          <a:avLst/>
                        </a:prstGeom>
                        <a:gradFill rotWithShape="1">
                          <a:gsLst>
                            <a:gs pos="0">
                              <a:srgbClr val="4472C4">
                                <a:satMod val="103000"/>
                                <a:lumMod val="102000"/>
                                <a:tint val="94000"/>
                              </a:srgbClr>
                            </a:gs>
                            <a:gs pos="50000">
                              <a:srgbClr val="4472C4">
                                <a:satMod val="110000"/>
                                <a:lumMod val="100000"/>
                                <a:shade val="100000"/>
                              </a:srgbClr>
                            </a:gs>
                            <a:gs pos="100000">
                              <a:srgbClr val="4472C4">
                                <a:lumMod val="99000"/>
                                <a:satMod val="120000"/>
                                <a:shade val="78000"/>
                              </a:srgbClr>
                            </a:gs>
                          </a:gsLst>
                          <a:lin ang="5400000" scaled="0"/>
                        </a:gradFill>
                        <a:ln>
                          <a:noFill/>
                        </a:ln>
                        <a:effectLst>
                          <a:outerShdw blurRad="57150" dist="19050" dir="5400000" algn="ctr" rotWithShape="0">
                            <a:srgbClr val="000000">
                              <a:alpha val="63000"/>
                            </a:srgbClr>
                          </a:outerShdw>
                        </a:effectLst>
                      </wps:spPr>
                      <wps:txbx>
                        <w:txbxContent>
                          <w:p w14:paraId="54207086" w14:textId="04DF6C77" w:rsidR="00CF06F8" w:rsidRPr="00C112BE" w:rsidRDefault="00CF06F8" w:rsidP="00CF06F8">
                            <w:pPr>
                              <w:jc w:val="both"/>
                              <w:rPr>
                                <w:rFonts w:cs="Open Sans"/>
                                <w:color w:val="FFFFFF" w:themeColor="background1"/>
                              </w:rPr>
                            </w:pPr>
                            <w:r w:rsidRPr="00C112BE">
                              <w:rPr>
                                <w:rFonts w:cs="Open Sans"/>
                                <w:b/>
                                <w:bCs/>
                                <w:color w:val="FFFFFF" w:themeColor="background1"/>
                                <w:u w:val="single"/>
                              </w:rPr>
                              <w:t xml:space="preserve">Recommendation </w:t>
                            </w:r>
                            <w:r w:rsidR="00951EDD" w:rsidRPr="00C112BE">
                              <w:rPr>
                                <w:rFonts w:cs="Open Sans"/>
                                <w:b/>
                                <w:bCs/>
                                <w:color w:val="FFFFFF" w:themeColor="background1"/>
                                <w:u w:val="single"/>
                              </w:rPr>
                              <w:t xml:space="preserve">17 and 24 </w:t>
                            </w:r>
                            <w:r w:rsidRPr="00C112BE">
                              <w:rPr>
                                <w:rFonts w:cs="Open Sans"/>
                                <w:color w:val="FFFFFF" w:themeColor="background1"/>
                              </w:rPr>
                              <w:t xml:space="preserve"> </w:t>
                            </w:r>
                            <w:r w:rsidR="00B400D7" w:rsidRPr="00C112BE">
                              <w:rPr>
                                <w:rFonts w:cs="Open Sans"/>
                                <w:color w:val="FFFFFF" w:themeColor="background1"/>
                              </w:rPr>
                              <w:t xml:space="preserve">Enactment of the </w:t>
                            </w:r>
                            <w:r w:rsidR="00B400D7" w:rsidRPr="00C112BE">
                              <w:rPr>
                                <w:rFonts w:cs="Open Sans"/>
                                <w:i/>
                                <w:iCs/>
                                <w:color w:val="FFFFFF" w:themeColor="background1"/>
                              </w:rPr>
                              <w:t>Parliamentary Workplace Reform (Set the Standard Measures No. 1) Act</w:t>
                            </w:r>
                            <w:r w:rsidR="00B400D7" w:rsidRPr="00C112BE">
                              <w:rPr>
                                <w:rFonts w:cs="Open Sans"/>
                                <w:color w:val="FFFFFF" w:themeColor="background1"/>
                              </w:rPr>
                              <w:t>, passed in Parliament on 15</w:t>
                            </w:r>
                            <w:r w:rsidR="00B400D7" w:rsidRPr="00C112BE">
                              <w:rPr>
                                <w:rFonts w:ascii="Arial" w:hAnsi="Arial" w:cs="Arial"/>
                                <w:color w:val="FFFFFF" w:themeColor="background1"/>
                              </w:rPr>
                              <w:t> </w:t>
                            </w:r>
                            <w:r w:rsidR="00B400D7" w:rsidRPr="00C112BE">
                              <w:rPr>
                                <w:rFonts w:cs="Open Sans"/>
                                <w:color w:val="FFFFFF" w:themeColor="background1"/>
                              </w:rPr>
                              <w:t xml:space="preserve">February 2022, to confirm that the </w:t>
                            </w:r>
                            <w:r w:rsidR="00B400D7" w:rsidRPr="00C112BE">
                              <w:rPr>
                                <w:rFonts w:cs="Open Sans"/>
                                <w:i/>
                                <w:iCs/>
                                <w:color w:val="FFFFFF" w:themeColor="background1"/>
                              </w:rPr>
                              <w:t>Fair Work Act 2009</w:t>
                            </w:r>
                            <w:r w:rsidR="00B400D7" w:rsidRPr="00C112BE">
                              <w:rPr>
                                <w:rFonts w:cs="Open Sans"/>
                                <w:color w:val="FFFFFF" w:themeColor="background1"/>
                              </w:rPr>
                              <w:t xml:space="preserve">, </w:t>
                            </w:r>
                            <w:r w:rsidR="00B400D7" w:rsidRPr="00C112BE">
                              <w:rPr>
                                <w:rFonts w:cs="Open Sans"/>
                                <w:i/>
                                <w:iCs/>
                                <w:color w:val="FFFFFF" w:themeColor="background1"/>
                              </w:rPr>
                              <w:t>Age Discrimination Act 2004</w:t>
                            </w:r>
                            <w:r w:rsidR="00B400D7" w:rsidRPr="00C112BE">
                              <w:rPr>
                                <w:rFonts w:cs="Open Sans"/>
                                <w:color w:val="FFFFFF" w:themeColor="background1"/>
                              </w:rPr>
                              <w:t xml:space="preserve"> and </w:t>
                            </w:r>
                            <w:r w:rsidR="00B400D7" w:rsidRPr="00C112BE">
                              <w:rPr>
                                <w:rFonts w:cs="Open Sans"/>
                                <w:i/>
                                <w:iCs/>
                                <w:color w:val="FFFFFF" w:themeColor="background1"/>
                              </w:rPr>
                              <w:t>Disability Discrimination Act 1992</w:t>
                            </w:r>
                            <w:r w:rsidR="00B400D7" w:rsidRPr="00C112BE">
                              <w:rPr>
                                <w:rFonts w:cs="Open Sans"/>
                                <w:color w:val="FFFFFF" w:themeColor="background1"/>
                              </w:rPr>
                              <w:t xml:space="preserve"> apply to people engaged under the </w:t>
                            </w:r>
                            <w:r w:rsidR="00B400D7" w:rsidRPr="00C112BE">
                              <w:rPr>
                                <w:rFonts w:cs="Open Sans"/>
                                <w:i/>
                                <w:iCs/>
                                <w:color w:val="FFFFFF" w:themeColor="background1"/>
                              </w:rPr>
                              <w:t>Members of Parliament (Staff) Act 1984</w:t>
                            </w:r>
                            <w:r w:rsidR="00B400D7" w:rsidRPr="00C112BE">
                              <w:rPr>
                                <w:rFonts w:cs="Open Sans"/>
                                <w:color w:val="FFFFFF" w:themeColor="background1"/>
                              </w:rPr>
                              <w:t xml:space="preserve"> and that the </w:t>
                            </w:r>
                            <w:r w:rsidR="00B400D7" w:rsidRPr="00C112BE">
                              <w:rPr>
                                <w:rFonts w:cs="Open Sans"/>
                                <w:i/>
                                <w:iCs/>
                                <w:color w:val="FFFFFF" w:themeColor="background1"/>
                              </w:rPr>
                              <w:t xml:space="preserve">Work Health and Safety Act 2011 </w:t>
                            </w:r>
                            <w:r w:rsidR="00B400D7" w:rsidRPr="00C112BE">
                              <w:rPr>
                                <w:rFonts w:cs="Open Sans"/>
                                <w:color w:val="FFFFFF" w:themeColor="background1"/>
                              </w:rPr>
                              <w:t>applies to parliamentarians in their capacity as employers of staff.</w:t>
                            </w:r>
                          </w:p>
                          <w:p w14:paraId="7B89A290" w14:textId="77777777" w:rsidR="00CF06F8" w:rsidRDefault="00CF06F8" w:rsidP="00CF06F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FFF8A66" id="Text Box 1039627091" o:spid="_x0000_s1028" type="#_x0000_t202" style="position:absolute;margin-left:-6.4pt;margin-top:198.8pt;width:469.35pt;height:127.2pt;z-index:25165827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mn7H9gIAALoGAAAOAAAAZHJzL2Uyb0RvYy54bWysVV1v2yAUfZ+0/4B4X21ndtJEdaosVadJ&#10;XVstnfpMMI4tYWBAYne/fhewEy+rKm3aC4Fzry+Hcz9ydd01HB2YNrUUOU4uYoyYoLKoxS7H359u&#10;P1xiZCwRBeFSsBy/MIOvl+/fXbVqwSaykrxgGkEQYRatynFlrVpEkaEVa4i5kIoJMJZSN8TCUe+i&#10;QpMWojc8msTxNGqlLpSWlBkD6E0w4qWPX5aM2oeyNMwinmPgZv2q/bp1a7S8IoudJqqqaU+D/AOL&#10;htQCLj2GuiGWoL2u/wjV1FRLI0t7QWUTybKsKfNvgNck8dlrNhVRzL8FxDHqKJP5f2Hp/WGjHjWy&#10;3SfZQQKdIK0yCwOge09X6sb9AlMEdpDw5Sgb6yyiAGbzaTxLM4wo2JJpkqWpFzY6fa60sZ+ZbJDb&#10;5FhDXrxc5HBnLFwJroNLr2JxW3OOtLTPta28EI6dNxr4JmyQkqBF7GGjd9s11+hAINVpOpus04AT&#10;+1UWAU7ij3HcJ53vmxEOtdTjthY2eM/THgR2fXTPdGfGt2fg9BcMEu/uy+53BifcVKRgA+EBfpOD&#10;D/o2ifFl87mj7DmYsTpOhAE/cZhd9ugrFADaDengtUDEtX3mdINAyFDCWdHXi3PVxKfVyceFW4V0&#10;aQ4FEBDmm7bPsNxbpjdV0aIt3+tvBGJlsySD0EXt6iiZx+EAHX28lfAdjCJqNT4rn1cE8kQDTriq&#10;SFB9OlTJ2YuPdHwZjJhGp5ZxO9ttO1QD2cnQTltZvECXQTk7NZBR9LaGTrgjxj4SDRMHQJii9gGW&#10;kss2x7LfYVRJ/fM13PnDIAArRi1MsBybH3uiGUb8i4C2mCeuD5H1hzSbTeCgx5bt2CL2zVpC5ySe&#10;nd86f8uHball8wzDduVuBRMRFO7OsR22axvmKgxrylYr7wRDThF7JzaKDu3r+vypeyZa9cPAwhy5&#10;l8OsI4uzmRB8Q7Gs9laWtR8YTuegKiTDHWBAhu4Mw9xN4PHZe53+cpa/AAAA//8DAFBLAwQUAAYA&#10;CAAAACEAaaydTuEAAAALAQAADwAAAGRycy9kb3ducmV2LnhtbEyPzU7DMBCE70i8g7VI3FqnQU2b&#10;kE1VVfSEhESAnp3Y+QF7HdluG94ec4LjaEYz35S72Wh2Uc6PlhBWywSYotbKkXqE97fjYgvMB0FS&#10;aEsK4Vt52FW3N6UopL3Sq7rUoWexhHwhEIYQpoJz3w7KCL+0k6LoddYZEaJ0PZdOXGO50TxNkowb&#10;MVJcGMSkDoNqv+qzQfio+WE/Hd2nfNJNV59eXNdunhHv7+b9I7Cg5vAXhl/8iA5VZGrsmaRnGmGx&#10;SiN6QHjINxmwmMjTdQ6sQcjWaQK8Kvn/D9UPAAAA//8DAFBLAQItABQABgAIAAAAIQC2gziS/gAA&#10;AOEBAAATAAAAAAAAAAAAAAAAAAAAAABbQ29udGVudF9UeXBlc10ueG1sUEsBAi0AFAAGAAgAAAAh&#10;ADj9If/WAAAAlAEAAAsAAAAAAAAAAAAAAAAALwEAAF9yZWxzLy5yZWxzUEsBAi0AFAAGAAgAAAAh&#10;ABeafsf2AgAAugYAAA4AAAAAAAAAAAAAAAAALgIAAGRycy9lMm9Eb2MueG1sUEsBAi0AFAAGAAgA&#10;AAAhAGmsnU7hAAAACwEAAA8AAAAAAAAAAAAAAAAAUAUAAGRycy9kb3ducmV2LnhtbFBLBQYAAAAA&#10;BAAEAPMAAABeBgAAAAA=&#10;" fillcolor="#6083cb" stroked="f">
                <v:fill color2="#2e61ba" rotate="t" colors="0 #6083cb;.5 #3e70ca;1 #2e61ba" focus="100%" type="gradient">
                  <o:fill v:ext="view" type="gradientUnscaled"/>
                </v:fill>
                <v:shadow on="t" color="black" opacity="41287f" offset="0,1.5pt"/>
                <v:textbox>
                  <w:txbxContent>
                    <w:p w14:paraId="54207086" w14:textId="04DF6C77" w:rsidR="00CF06F8" w:rsidRPr="00C112BE" w:rsidRDefault="00CF06F8" w:rsidP="00CF06F8">
                      <w:pPr>
                        <w:jc w:val="both"/>
                        <w:rPr>
                          <w:rFonts w:cs="Open Sans"/>
                          <w:color w:val="FFFFFF" w:themeColor="background1"/>
                        </w:rPr>
                      </w:pPr>
                      <w:r w:rsidRPr="00C112BE">
                        <w:rPr>
                          <w:rFonts w:cs="Open Sans"/>
                          <w:b/>
                          <w:bCs/>
                          <w:color w:val="FFFFFF" w:themeColor="background1"/>
                          <w:u w:val="single"/>
                        </w:rPr>
                        <w:t xml:space="preserve">Recommendation </w:t>
                      </w:r>
                      <w:r w:rsidR="00951EDD" w:rsidRPr="00C112BE">
                        <w:rPr>
                          <w:rFonts w:cs="Open Sans"/>
                          <w:b/>
                          <w:bCs/>
                          <w:color w:val="FFFFFF" w:themeColor="background1"/>
                          <w:u w:val="single"/>
                        </w:rPr>
                        <w:t xml:space="preserve">17 and 24 </w:t>
                      </w:r>
                      <w:r w:rsidRPr="00C112BE">
                        <w:rPr>
                          <w:rFonts w:cs="Open Sans"/>
                          <w:color w:val="FFFFFF" w:themeColor="background1"/>
                        </w:rPr>
                        <w:t xml:space="preserve"> </w:t>
                      </w:r>
                      <w:r w:rsidR="00B400D7" w:rsidRPr="00C112BE">
                        <w:rPr>
                          <w:rFonts w:cs="Open Sans"/>
                          <w:color w:val="FFFFFF" w:themeColor="background1"/>
                        </w:rPr>
                        <w:t xml:space="preserve">Enactment of the </w:t>
                      </w:r>
                      <w:r w:rsidR="00B400D7" w:rsidRPr="00C112BE">
                        <w:rPr>
                          <w:rFonts w:cs="Open Sans"/>
                          <w:i/>
                          <w:iCs/>
                          <w:color w:val="FFFFFF" w:themeColor="background1"/>
                        </w:rPr>
                        <w:t>Parliamentary Workplace Reform (Set the Standard Measures No. 1) Act</w:t>
                      </w:r>
                      <w:r w:rsidR="00B400D7" w:rsidRPr="00C112BE">
                        <w:rPr>
                          <w:rFonts w:cs="Open Sans"/>
                          <w:color w:val="FFFFFF" w:themeColor="background1"/>
                        </w:rPr>
                        <w:t>, passed in Parliament on 15</w:t>
                      </w:r>
                      <w:r w:rsidR="00B400D7" w:rsidRPr="00C112BE">
                        <w:rPr>
                          <w:rFonts w:ascii="Arial" w:hAnsi="Arial" w:cs="Arial"/>
                          <w:color w:val="FFFFFF" w:themeColor="background1"/>
                        </w:rPr>
                        <w:t> </w:t>
                      </w:r>
                      <w:r w:rsidR="00B400D7" w:rsidRPr="00C112BE">
                        <w:rPr>
                          <w:rFonts w:cs="Open Sans"/>
                          <w:color w:val="FFFFFF" w:themeColor="background1"/>
                        </w:rPr>
                        <w:t xml:space="preserve">February 2022, to confirm that the </w:t>
                      </w:r>
                      <w:r w:rsidR="00B400D7" w:rsidRPr="00C112BE">
                        <w:rPr>
                          <w:rFonts w:cs="Open Sans"/>
                          <w:i/>
                          <w:iCs/>
                          <w:color w:val="FFFFFF" w:themeColor="background1"/>
                        </w:rPr>
                        <w:t>Fair Work Act 2009</w:t>
                      </w:r>
                      <w:r w:rsidR="00B400D7" w:rsidRPr="00C112BE">
                        <w:rPr>
                          <w:rFonts w:cs="Open Sans"/>
                          <w:color w:val="FFFFFF" w:themeColor="background1"/>
                        </w:rPr>
                        <w:t xml:space="preserve">, </w:t>
                      </w:r>
                      <w:r w:rsidR="00B400D7" w:rsidRPr="00C112BE">
                        <w:rPr>
                          <w:rFonts w:cs="Open Sans"/>
                          <w:i/>
                          <w:iCs/>
                          <w:color w:val="FFFFFF" w:themeColor="background1"/>
                        </w:rPr>
                        <w:t>Age Discrimination Act 2004</w:t>
                      </w:r>
                      <w:r w:rsidR="00B400D7" w:rsidRPr="00C112BE">
                        <w:rPr>
                          <w:rFonts w:cs="Open Sans"/>
                          <w:color w:val="FFFFFF" w:themeColor="background1"/>
                        </w:rPr>
                        <w:t xml:space="preserve"> and </w:t>
                      </w:r>
                      <w:r w:rsidR="00B400D7" w:rsidRPr="00C112BE">
                        <w:rPr>
                          <w:rFonts w:cs="Open Sans"/>
                          <w:i/>
                          <w:iCs/>
                          <w:color w:val="FFFFFF" w:themeColor="background1"/>
                        </w:rPr>
                        <w:t>Disability Discrimination Act 1992</w:t>
                      </w:r>
                      <w:r w:rsidR="00B400D7" w:rsidRPr="00C112BE">
                        <w:rPr>
                          <w:rFonts w:cs="Open Sans"/>
                          <w:color w:val="FFFFFF" w:themeColor="background1"/>
                        </w:rPr>
                        <w:t xml:space="preserve"> apply to people engaged under the </w:t>
                      </w:r>
                      <w:r w:rsidR="00B400D7" w:rsidRPr="00C112BE">
                        <w:rPr>
                          <w:rFonts w:cs="Open Sans"/>
                          <w:i/>
                          <w:iCs/>
                          <w:color w:val="FFFFFF" w:themeColor="background1"/>
                        </w:rPr>
                        <w:t>Members of Parliament (Staff) Act 1984</w:t>
                      </w:r>
                      <w:r w:rsidR="00B400D7" w:rsidRPr="00C112BE">
                        <w:rPr>
                          <w:rFonts w:cs="Open Sans"/>
                          <w:color w:val="FFFFFF" w:themeColor="background1"/>
                        </w:rPr>
                        <w:t xml:space="preserve"> and that the </w:t>
                      </w:r>
                      <w:r w:rsidR="00B400D7" w:rsidRPr="00C112BE">
                        <w:rPr>
                          <w:rFonts w:cs="Open Sans"/>
                          <w:i/>
                          <w:iCs/>
                          <w:color w:val="FFFFFF" w:themeColor="background1"/>
                        </w:rPr>
                        <w:t xml:space="preserve">Work Health and Safety Act 2011 </w:t>
                      </w:r>
                      <w:r w:rsidR="00B400D7" w:rsidRPr="00C112BE">
                        <w:rPr>
                          <w:rFonts w:cs="Open Sans"/>
                          <w:color w:val="FFFFFF" w:themeColor="background1"/>
                        </w:rPr>
                        <w:t>applies to parliamentarians in their capacity as employers of staff.</w:t>
                      </w:r>
                    </w:p>
                    <w:p w14:paraId="7B89A290" w14:textId="77777777" w:rsidR="00CF06F8" w:rsidRDefault="00CF06F8" w:rsidP="00CF06F8"/>
                  </w:txbxContent>
                </v:textbox>
                <w10:wrap type="square" anchorx="margin"/>
              </v:shape>
            </w:pict>
          </mc:Fallback>
        </mc:AlternateContent>
      </w:r>
      <w:r w:rsidR="00CF06F8" w:rsidRPr="009021C8">
        <w:rPr>
          <w:rFonts w:eastAsia="Calibri" w:cs="Open Sans"/>
          <w:b/>
          <w:noProof/>
          <w:lang w:eastAsia="en-US"/>
        </w:rPr>
        <mc:AlternateContent>
          <mc:Choice Requires="wps">
            <w:drawing>
              <wp:anchor distT="0" distB="0" distL="114300" distR="114300" simplePos="0" relativeHeight="251658273" behindDoc="0" locked="0" layoutInCell="1" allowOverlap="1" wp14:anchorId="20BCBFD2" wp14:editId="395446CD">
                <wp:simplePos x="0" y="0"/>
                <wp:positionH relativeFrom="margin">
                  <wp:posOffset>-82550</wp:posOffset>
                </wp:positionH>
                <wp:positionV relativeFrom="paragraph">
                  <wp:posOffset>962025</wp:posOffset>
                </wp:positionV>
                <wp:extent cx="5991225" cy="1266825"/>
                <wp:effectExtent l="57150" t="38100" r="66675" b="85725"/>
                <wp:wrapSquare wrapText="bothSides"/>
                <wp:docPr id="18" name="Text Box 18"/>
                <wp:cNvGraphicFramePr/>
                <a:graphic xmlns:a="http://schemas.openxmlformats.org/drawingml/2006/main">
                  <a:graphicData uri="http://schemas.microsoft.com/office/word/2010/wordprocessingShape">
                    <wps:wsp>
                      <wps:cNvSpPr txBox="1"/>
                      <wps:spPr>
                        <a:xfrm>
                          <a:off x="0" y="0"/>
                          <a:ext cx="5991225" cy="1266825"/>
                        </a:xfrm>
                        <a:prstGeom prst="rect">
                          <a:avLst/>
                        </a:prstGeom>
                        <a:gradFill rotWithShape="1">
                          <a:gsLst>
                            <a:gs pos="0">
                              <a:srgbClr val="4472C4">
                                <a:satMod val="103000"/>
                                <a:lumMod val="102000"/>
                                <a:tint val="94000"/>
                              </a:srgbClr>
                            </a:gs>
                            <a:gs pos="50000">
                              <a:srgbClr val="4472C4">
                                <a:satMod val="110000"/>
                                <a:lumMod val="100000"/>
                                <a:shade val="100000"/>
                              </a:srgbClr>
                            </a:gs>
                            <a:gs pos="100000">
                              <a:srgbClr val="4472C4">
                                <a:lumMod val="99000"/>
                                <a:satMod val="120000"/>
                                <a:shade val="78000"/>
                              </a:srgbClr>
                            </a:gs>
                          </a:gsLst>
                          <a:lin ang="5400000" scaled="0"/>
                        </a:gradFill>
                        <a:ln>
                          <a:noFill/>
                        </a:ln>
                        <a:effectLst>
                          <a:outerShdw blurRad="57150" dist="19050" dir="5400000" algn="ctr" rotWithShape="0">
                            <a:srgbClr val="000000">
                              <a:alpha val="63000"/>
                            </a:srgbClr>
                          </a:outerShdw>
                        </a:effectLst>
                      </wps:spPr>
                      <wps:txbx>
                        <w:txbxContent>
                          <w:p w14:paraId="21A50AFC" w14:textId="77777777" w:rsidR="002C1DBF" w:rsidRPr="00551F5D" w:rsidRDefault="002C1DBF" w:rsidP="002C1DBF">
                            <w:pPr>
                              <w:jc w:val="both"/>
                              <w:rPr>
                                <w:rFonts w:cs="Open Sans"/>
                              </w:rPr>
                            </w:pPr>
                            <w:r w:rsidRPr="00C112BE">
                              <w:rPr>
                                <w:rFonts w:cs="Open Sans"/>
                                <w:b/>
                                <w:bCs/>
                                <w:color w:val="FFFFFF" w:themeColor="background1"/>
                                <w:u w:val="single"/>
                              </w:rPr>
                              <w:t>Recommendation 1:</w:t>
                            </w:r>
                            <w:r w:rsidRPr="00C112BE">
                              <w:rPr>
                                <w:rFonts w:cs="Open Sans"/>
                                <w:color w:val="FFFFFF" w:themeColor="background1"/>
                              </w:rPr>
                              <w:t xml:space="preserve"> Delivery in the Parliament of the Joint Statement of Acknowledgment by the Presiding Officers (POs) on 8 February 2022. This statement, delivered on behalf of the Parliamentary Cross-Party Leadership Taskforce, acknowledged the unacceptable history of workplace bullying, sexual harassment and sexual assault in Commonwealth Parliamentary Workplaces</w:t>
                            </w:r>
                            <w:r w:rsidRPr="00551F5D">
                              <w:rPr>
                                <w:rFonts w:cs="Open Sans"/>
                              </w:rPr>
                              <w:t>.</w:t>
                            </w:r>
                          </w:p>
                          <w:p w14:paraId="53A317F9" w14:textId="77777777" w:rsidR="002C1DBF" w:rsidRDefault="002C1DBF" w:rsidP="002C1DB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0BCBFD2" id="Text Box 18" o:spid="_x0000_s1029" type="#_x0000_t202" style="position:absolute;margin-left:-6.5pt;margin-top:75.75pt;width:471.75pt;height:99.75pt;z-index:25165827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IWe9gIAALoGAAAOAAAAZHJzL2Uyb0RvYy54bWysVV1v2yAUfZ+0/4B4X22n+WiiOlWWqdOk&#10;rq2WTn0mGMdIGBiQ2N2v3wXsxMuqSpv2QuDc68vh3I9c37S1QAdmLFcyx9lFihGTVBVc7nL8/en2&#10;wxVG1hFZEKEky/ELs/hm+f7ddaMXbKQqJQpmEASRdtHoHFfO6UWSWFqxmtgLpZkEY6lMTRwczS4p&#10;DGkgei2SUZpOk0aZQhtFmbWAfopGvAzxy5JR91CWljkkcgzcXFhNWLd+TZbXZLEzRFecdjTIP7Co&#10;CZdw6THUJ+II2hv+R6iaU6OsKt0FVXWiypJTFt4Ar8nSs9dsKqJZeAuIY/VRJvv/wtL7w0Y/GuTa&#10;j6qFBHpBGm0XFkD/nrY0tf8FpgjsIOHLUTbWOkQBnMzn2Wg0wYiCLRtNp1dwgDjJ6XNtrPvMVI38&#10;JscG8hLkIoc766Jr79KpWNxyIZBR7pm7Kgjh2QWjhW/iBmkFWqQBtma3XQuDDgRSPR7PRutxxIn7&#10;qooIZ+llmnZJF/t6gEMtdbjj0kXv+bgD4SFd9PConR3ePgGnv2CQBfdQdr8zOOG2IgXrCffwmxxC&#10;0LdJDC+bzz3lwMEO1fEi9PiJw+yqQ1+hANCuT4fgEhHf9hOvGwRClhLBiq5evKshIa1ePiH9KpVP&#10;cyyAiLDQtF2G1d4xs6mKBm3F3nwjEGsyyyYQuuC+jrJ5Gg/Q0cdbidjBKKLO4LPyeUWgQDTiROiK&#10;RNWnfZWcvfhIJ5TBgGlyahm/c+22RRzIXvbttFXFC3QZlLNXA1lNbzl0wh2x7pEYmDgAwhR1D7CU&#10;QjU5Vt0Oo0qZn6/h3h8GAVgxamCC5dj+2BPDMBJfJLTFPBuPIawLh/FkNoKDGVq2Q4vc12sFnZMF&#10;dmHr/Z3ot6VR9TMM25W/FUxEUrg7x67frl2cqzCsKVutghMMOU3cndxo2rev7/On9pkY3Q0DB3Pk&#10;XvWzjizOZkL0jcWy2jtV8jAwvM5RVUiGP8CAjN0Zh7mfwMNz8Dr95Sx/AQAA//8DAFBLAwQUAAYA&#10;CAAAACEAcuvcNN8AAAALAQAADwAAAGRycy9kb3ducmV2LnhtbEyPS0/DMBCE70j8B2uRuLV2iMIj&#10;xKmqip6QkAiPsxNvHuBHZLtt+PcsJ3rb0Yxmv6k2izXsiCFO3knI1gIYus7ryQ0S3t/2q3tgMSmn&#10;lfEOJfxghE19eVGpUvuTe8VjkwZGJS6WSsKY0lxyHrsRrYprP6Mjr/fBqkQyDFwHdaJya/iNELfc&#10;qsnRh1HNuBux+24OVsJHw3fbeR++9JNp++bzJfTd3bOU11fL9hFYwiX9h+EPn9ChJqbWH5yOzEhY&#10;ZTltSWQUWQGMEg+5oKOVkBeZAF5X/HxD/QsAAP//AwBQSwECLQAUAAYACAAAACEAtoM4kv4AAADh&#10;AQAAEwAAAAAAAAAAAAAAAAAAAAAAW0NvbnRlbnRfVHlwZXNdLnhtbFBLAQItABQABgAIAAAAIQA4&#10;/SH/1gAAAJQBAAALAAAAAAAAAAAAAAAAAC8BAABfcmVscy8ucmVsc1BLAQItABQABgAIAAAAIQBf&#10;MIWe9gIAALoGAAAOAAAAAAAAAAAAAAAAAC4CAABkcnMvZTJvRG9jLnhtbFBLAQItABQABgAIAAAA&#10;IQBy69w03wAAAAsBAAAPAAAAAAAAAAAAAAAAAFAFAABkcnMvZG93bnJldi54bWxQSwUGAAAAAAQA&#10;BADzAAAAXAYAAAAA&#10;" fillcolor="#6083cb" stroked="f">
                <v:fill color2="#2e61ba" rotate="t" colors="0 #6083cb;.5 #3e70ca;1 #2e61ba" focus="100%" type="gradient">
                  <o:fill v:ext="view" type="gradientUnscaled"/>
                </v:fill>
                <v:shadow on="t" color="black" opacity="41287f" offset="0,1.5pt"/>
                <v:textbox>
                  <w:txbxContent>
                    <w:p w14:paraId="21A50AFC" w14:textId="77777777" w:rsidR="002C1DBF" w:rsidRPr="00551F5D" w:rsidRDefault="002C1DBF" w:rsidP="002C1DBF">
                      <w:pPr>
                        <w:jc w:val="both"/>
                        <w:rPr>
                          <w:rFonts w:cs="Open Sans"/>
                        </w:rPr>
                      </w:pPr>
                      <w:r w:rsidRPr="00C112BE">
                        <w:rPr>
                          <w:rFonts w:cs="Open Sans"/>
                          <w:b/>
                          <w:bCs/>
                          <w:color w:val="FFFFFF" w:themeColor="background1"/>
                          <w:u w:val="single"/>
                        </w:rPr>
                        <w:t>Recommendation 1:</w:t>
                      </w:r>
                      <w:r w:rsidRPr="00C112BE">
                        <w:rPr>
                          <w:rFonts w:cs="Open Sans"/>
                          <w:color w:val="FFFFFF" w:themeColor="background1"/>
                        </w:rPr>
                        <w:t xml:space="preserve"> Delivery in the Parliament of the Joint Statement of Acknowledgment by the Presiding Officers (POs) on 8 February 2022. This statement, delivered on behalf of the Parliamentary Cross-Party Leadership Taskforce, acknowledged the unacceptable history of workplace bullying, sexual harassment and sexual assault in Commonwealth Parliamentary Workplaces</w:t>
                      </w:r>
                      <w:r w:rsidRPr="00551F5D">
                        <w:rPr>
                          <w:rFonts w:cs="Open Sans"/>
                        </w:rPr>
                        <w:t>.</w:t>
                      </w:r>
                    </w:p>
                    <w:p w14:paraId="53A317F9" w14:textId="77777777" w:rsidR="002C1DBF" w:rsidRDefault="002C1DBF" w:rsidP="002C1DBF"/>
                  </w:txbxContent>
                </v:textbox>
                <w10:wrap type="square" anchorx="margin"/>
              </v:shape>
            </w:pict>
          </mc:Fallback>
        </mc:AlternateContent>
      </w:r>
      <w:r w:rsidR="002C1DBF" w:rsidRPr="009021C8">
        <w:rPr>
          <w:rFonts w:eastAsia="Calibri" w:cs="Open Sans"/>
          <w:lang w:eastAsia="en-US"/>
        </w:rPr>
        <w:t xml:space="preserve">The recommendations are complementary and reinforcing in nature, constituting a Framework for Action </w:t>
      </w:r>
      <w:r w:rsidR="006472EB">
        <w:rPr>
          <w:rFonts w:eastAsia="Calibri" w:cs="Open Sans"/>
          <w:lang w:eastAsia="en-US"/>
        </w:rPr>
        <w:t xml:space="preserve">that </w:t>
      </w:r>
      <w:r w:rsidR="002C1DBF" w:rsidRPr="009021C8">
        <w:rPr>
          <w:rFonts w:eastAsia="Calibri" w:cs="Open Sans"/>
          <w:lang w:eastAsia="en-US"/>
        </w:rPr>
        <w:t>requir</w:t>
      </w:r>
      <w:r w:rsidR="006472EB">
        <w:rPr>
          <w:rFonts w:eastAsia="Calibri" w:cs="Open Sans"/>
          <w:lang w:eastAsia="en-US"/>
        </w:rPr>
        <w:t>es</w:t>
      </w:r>
      <w:r w:rsidR="002C1DBF" w:rsidRPr="009021C8">
        <w:rPr>
          <w:rFonts w:eastAsia="Calibri" w:cs="Open Sans"/>
          <w:lang w:eastAsia="en-US"/>
        </w:rPr>
        <w:t xml:space="preserve"> five shifts with respect to leadership; diversity, equality and inclusion; systems to support performance; standards, reporting and accountability; and safety and wellbeing. </w:t>
      </w:r>
    </w:p>
    <w:p w14:paraId="461E2FBD" w14:textId="636A6F3E" w:rsidR="00CF06F8" w:rsidRDefault="00CF06F8" w:rsidP="00CF06F8">
      <w:pPr>
        <w:spacing w:before="0" w:after="160" w:line="259" w:lineRule="auto"/>
        <w:jc w:val="both"/>
        <w:rPr>
          <w:rFonts w:eastAsia="Calibri" w:cs="Open Sans"/>
          <w:lang w:eastAsia="en-US"/>
        </w:rPr>
      </w:pPr>
    </w:p>
    <w:p w14:paraId="291B3AA9" w14:textId="707AA056" w:rsidR="00C91939" w:rsidRDefault="002C1DBF" w:rsidP="00001221">
      <w:pPr>
        <w:spacing w:before="0" w:after="160" w:line="259" w:lineRule="auto"/>
        <w:rPr>
          <w:rFonts w:eastAsia="Calibri" w:cs="Open Sans"/>
          <w:lang w:eastAsia="en-US"/>
        </w:rPr>
      </w:pPr>
      <w:r w:rsidRPr="009021C8">
        <w:rPr>
          <w:rFonts w:eastAsia="Calibri" w:cs="Open Sans"/>
          <w:lang w:eastAsia="en-US"/>
        </w:rPr>
        <w:t xml:space="preserve">The Government has expressed commitment to implement all recommendations. To date, </w:t>
      </w:r>
      <w:r w:rsidR="00C91939">
        <w:rPr>
          <w:rFonts w:eastAsia="Calibri" w:cs="Open Sans"/>
          <w:lang w:eastAsia="en-US"/>
        </w:rPr>
        <w:t xml:space="preserve">the following </w:t>
      </w:r>
      <w:r w:rsidRPr="009021C8">
        <w:rPr>
          <w:rFonts w:eastAsia="Calibri" w:cs="Open Sans"/>
          <w:lang w:eastAsia="en-US"/>
        </w:rPr>
        <w:t xml:space="preserve">3 of the 28 recommendations have been fully implemented. The </w:t>
      </w:r>
      <w:r w:rsidR="00C56906">
        <w:rPr>
          <w:rFonts w:eastAsia="Calibri" w:cs="Open Sans"/>
          <w:lang w:eastAsia="en-US"/>
        </w:rPr>
        <w:t xml:space="preserve">implementation of the </w:t>
      </w:r>
      <w:r w:rsidRPr="009021C8">
        <w:rPr>
          <w:rFonts w:eastAsia="Calibri" w:cs="Open Sans"/>
          <w:lang w:eastAsia="en-US"/>
        </w:rPr>
        <w:t xml:space="preserve">remaining 25 recommendations </w:t>
      </w:r>
      <w:r w:rsidR="00C56906">
        <w:rPr>
          <w:rFonts w:eastAsia="Calibri" w:cs="Open Sans"/>
          <w:lang w:eastAsia="en-US"/>
        </w:rPr>
        <w:t>is</w:t>
      </w:r>
      <w:r w:rsidRPr="009021C8">
        <w:rPr>
          <w:rFonts w:eastAsia="Calibri" w:cs="Open Sans"/>
          <w:lang w:eastAsia="en-US"/>
        </w:rPr>
        <w:t xml:space="preserve"> </w:t>
      </w:r>
      <w:r w:rsidR="00C91939">
        <w:rPr>
          <w:rFonts w:eastAsia="Calibri" w:cs="Open Sans"/>
          <w:lang w:eastAsia="en-US"/>
        </w:rPr>
        <w:t>either</w:t>
      </w:r>
      <w:r w:rsidRPr="009021C8">
        <w:rPr>
          <w:rFonts w:eastAsia="Calibri" w:cs="Open Sans"/>
          <w:lang w:eastAsia="en-US"/>
        </w:rPr>
        <w:t xml:space="preserve"> in progress, to be commenced once corresponding recommendations are implemented, or to be discussed further. </w:t>
      </w:r>
    </w:p>
    <w:p w14:paraId="52C5EF86" w14:textId="0782CB73" w:rsidR="00CF06F8" w:rsidRDefault="002C1DBF" w:rsidP="00001221">
      <w:pPr>
        <w:spacing w:line="259" w:lineRule="auto"/>
        <w:rPr>
          <w:rFonts w:eastAsia="Calibri" w:cs="Open Sans"/>
          <w:lang w:eastAsia="en-US"/>
        </w:rPr>
      </w:pPr>
      <w:r w:rsidRPr="009021C8">
        <w:rPr>
          <w:rFonts w:eastAsia="Calibri" w:cs="Open Sans"/>
          <w:lang w:eastAsia="en-US"/>
        </w:rPr>
        <w:t>The Review has paved the way for New South Wales, South Australia and Tasmania</w:t>
      </w:r>
      <w:r w:rsidR="00C91939" w:rsidRPr="009021C8">
        <w:rPr>
          <w:rFonts w:eastAsia="Calibri" w:cs="Open Sans"/>
          <w:lang w:eastAsia="en-US"/>
        </w:rPr>
        <w:t xml:space="preserve"> </w:t>
      </w:r>
      <w:r w:rsidRPr="009021C8">
        <w:rPr>
          <w:rFonts w:eastAsia="Calibri" w:cs="Open Sans"/>
          <w:lang w:eastAsia="en-US"/>
        </w:rPr>
        <w:t xml:space="preserve">to commission their own independent reviews </w:t>
      </w:r>
      <w:r w:rsidR="00B352FF">
        <w:rPr>
          <w:rFonts w:eastAsia="Calibri" w:cs="Open Sans"/>
          <w:lang w:eastAsia="en-US"/>
        </w:rPr>
        <w:t>into their respective S</w:t>
      </w:r>
      <w:r w:rsidR="00B352FF" w:rsidRPr="009021C8">
        <w:rPr>
          <w:rFonts w:eastAsia="Calibri" w:cs="Open Sans"/>
          <w:lang w:eastAsia="en-US"/>
        </w:rPr>
        <w:t>tate parliamentary workplaces</w:t>
      </w:r>
      <w:r w:rsidRPr="009021C8">
        <w:rPr>
          <w:rFonts w:eastAsia="Calibri" w:cs="Open Sans"/>
          <w:lang w:eastAsia="en-US"/>
        </w:rPr>
        <w:t>.</w:t>
      </w:r>
    </w:p>
    <w:p w14:paraId="5DE0DCE6" w14:textId="77777777" w:rsidR="002C1DBF" w:rsidRPr="009021C8" w:rsidRDefault="002C1DBF" w:rsidP="00487ABC">
      <w:pPr>
        <w:spacing w:line="259" w:lineRule="auto"/>
        <w:jc w:val="both"/>
        <w:rPr>
          <w:rFonts w:eastAsia="Calibri" w:cs="Open Sans"/>
          <w:b/>
          <w:bCs/>
          <w:lang w:eastAsia="en-US"/>
        </w:rPr>
      </w:pPr>
      <w:r w:rsidRPr="009021C8">
        <w:rPr>
          <w:rFonts w:eastAsia="Calibri" w:cs="Open Sans"/>
          <w:b/>
          <w:bCs/>
          <w:lang w:eastAsia="en-US"/>
        </w:rPr>
        <w:t>Wiyi Yani U Thangani (Women’s Voices) Project</w:t>
      </w:r>
    </w:p>
    <w:p w14:paraId="1687579F" w14:textId="6C289441" w:rsidR="002C1DBF" w:rsidRPr="009021C8" w:rsidRDefault="002C1DBF" w:rsidP="00001221">
      <w:pPr>
        <w:spacing w:line="259" w:lineRule="auto"/>
        <w:rPr>
          <w:rFonts w:eastAsia="Calibri" w:cs="Open Sans"/>
          <w:lang w:eastAsia="en-US"/>
        </w:rPr>
      </w:pPr>
      <w:r w:rsidRPr="009021C8">
        <w:rPr>
          <w:rFonts w:eastAsia="Calibri" w:cs="Open Sans"/>
          <w:lang w:eastAsia="en-US"/>
        </w:rPr>
        <w:t xml:space="preserve">This year saw the completion of stage two of the </w:t>
      </w:r>
      <w:r w:rsidRPr="00FE4A87">
        <w:rPr>
          <w:rFonts w:eastAsia="Calibri" w:cs="Open Sans"/>
          <w:i/>
          <w:lang w:eastAsia="en-US"/>
        </w:rPr>
        <w:t>Wiyi Yani Thangani</w:t>
      </w:r>
      <w:r w:rsidRPr="009021C8">
        <w:rPr>
          <w:rFonts w:eastAsia="Calibri" w:cs="Open Sans"/>
          <w:lang w:eastAsia="en-US"/>
        </w:rPr>
        <w:t xml:space="preserve"> (Women’s Voices) project</w:t>
      </w:r>
      <w:r w:rsidR="00A01C22">
        <w:rPr>
          <w:rFonts w:eastAsia="Calibri" w:cs="Open Sans"/>
          <w:lang w:eastAsia="en-US"/>
        </w:rPr>
        <w:t xml:space="preserve">, overseen by Commissioner June Oscar </w:t>
      </w:r>
      <w:r w:rsidR="0046445D">
        <w:rPr>
          <w:rFonts w:eastAsia="Calibri" w:cs="Open Sans"/>
          <w:lang w:eastAsia="en-US"/>
        </w:rPr>
        <w:t>AO, Social Justice Commissioner</w:t>
      </w:r>
      <w:r w:rsidRPr="009021C8">
        <w:rPr>
          <w:rFonts w:eastAsia="Calibri" w:cs="Open Sans"/>
          <w:lang w:eastAsia="en-US"/>
        </w:rPr>
        <w:t xml:space="preserve">. This built on the first stage of the project which involved national engagements with over </w:t>
      </w:r>
      <w:r w:rsidRPr="000C0BC7">
        <w:rPr>
          <w:rFonts w:eastAsia="Calibri" w:cs="Open Sans"/>
          <w:b/>
          <w:lang w:eastAsia="en-US"/>
        </w:rPr>
        <w:t>2,000</w:t>
      </w:r>
      <w:r w:rsidRPr="009021C8">
        <w:rPr>
          <w:rFonts w:eastAsia="Calibri" w:cs="Open Sans"/>
          <w:lang w:eastAsia="en-US"/>
        </w:rPr>
        <w:t xml:space="preserve"> First Nations women and girls in over </w:t>
      </w:r>
      <w:r w:rsidRPr="000C0BC7">
        <w:rPr>
          <w:rFonts w:eastAsia="Calibri" w:cs="Open Sans"/>
          <w:b/>
          <w:lang w:eastAsia="en-US"/>
        </w:rPr>
        <w:t xml:space="preserve">50 </w:t>
      </w:r>
      <w:r w:rsidRPr="009021C8">
        <w:rPr>
          <w:rFonts w:eastAsia="Calibri" w:cs="Open Sans"/>
          <w:lang w:eastAsia="en-US"/>
        </w:rPr>
        <w:t xml:space="preserve">locations around the country. This culminated in the production of the </w:t>
      </w:r>
      <w:r w:rsidRPr="00FE4A87">
        <w:rPr>
          <w:rFonts w:eastAsia="Calibri" w:cs="Open Sans"/>
          <w:i/>
          <w:lang w:eastAsia="en-US"/>
        </w:rPr>
        <w:t>Wiyi Yani U Thangani</w:t>
      </w:r>
      <w:r w:rsidRPr="009021C8">
        <w:rPr>
          <w:rFonts w:eastAsia="Calibri" w:cs="Open Sans"/>
          <w:lang w:eastAsia="en-US"/>
        </w:rPr>
        <w:t xml:space="preserve"> Report tabled in </w:t>
      </w:r>
      <w:r w:rsidR="007A37B4">
        <w:rPr>
          <w:rFonts w:eastAsia="Calibri" w:cs="Open Sans"/>
          <w:lang w:eastAsia="en-US"/>
        </w:rPr>
        <w:t>f</w:t>
      </w:r>
      <w:r w:rsidRPr="009021C8">
        <w:rPr>
          <w:rFonts w:eastAsia="Calibri" w:cs="Open Sans"/>
          <w:lang w:eastAsia="en-US"/>
        </w:rPr>
        <w:t>ederal Parliament December 2020</w:t>
      </w:r>
      <w:r w:rsidR="0099403C">
        <w:rPr>
          <w:rFonts w:eastAsia="Calibri" w:cs="Open Sans"/>
          <w:lang w:eastAsia="en-US"/>
        </w:rPr>
        <w:t>,</w:t>
      </w:r>
      <w:r w:rsidRPr="009021C8">
        <w:rPr>
          <w:rFonts w:eastAsia="Calibri" w:cs="Open Sans"/>
          <w:lang w:eastAsia="en-US"/>
        </w:rPr>
        <w:t xml:space="preserve"> set</w:t>
      </w:r>
      <w:r w:rsidR="0099403C">
        <w:rPr>
          <w:rFonts w:eastAsia="Calibri" w:cs="Open Sans"/>
          <w:lang w:eastAsia="en-US"/>
        </w:rPr>
        <w:t>ting</w:t>
      </w:r>
      <w:r w:rsidRPr="009021C8">
        <w:rPr>
          <w:rFonts w:eastAsia="Calibri" w:cs="Open Sans"/>
          <w:lang w:eastAsia="en-US"/>
        </w:rPr>
        <w:t xml:space="preserve"> out First Nations women and girls’ aspirations for structural reform. </w:t>
      </w:r>
    </w:p>
    <w:p w14:paraId="5577844D" w14:textId="48F28EE0" w:rsidR="002C1DBF" w:rsidRPr="009021C8" w:rsidRDefault="002C1DBF" w:rsidP="00001221">
      <w:pPr>
        <w:spacing w:before="0" w:after="160" w:line="259" w:lineRule="auto"/>
        <w:rPr>
          <w:rFonts w:eastAsia="Calibri" w:cs="Open Sans"/>
          <w:lang w:eastAsia="en-US"/>
        </w:rPr>
      </w:pPr>
      <w:r w:rsidRPr="009021C8">
        <w:rPr>
          <w:rFonts w:eastAsia="Calibri" w:cs="Open Sans"/>
          <w:lang w:eastAsia="en-US"/>
        </w:rPr>
        <w:t xml:space="preserve">This reporting period work focused on implementation and socialising the report with communities, organisations and governments throughout Australia and translating its aspirations into actions and initiatives to create meaningful change. This has involved formalising a national network for action. Other activities include the development of a short, animated film on the project, its </w:t>
      </w:r>
      <w:r w:rsidR="00F46488" w:rsidRPr="009021C8">
        <w:rPr>
          <w:rFonts w:eastAsia="Calibri" w:cs="Open Sans"/>
          <w:lang w:eastAsia="en-US"/>
        </w:rPr>
        <w:t>themes,</w:t>
      </w:r>
      <w:r w:rsidRPr="009021C8">
        <w:rPr>
          <w:rFonts w:eastAsia="Calibri" w:cs="Open Sans"/>
          <w:lang w:eastAsia="en-US"/>
        </w:rPr>
        <w:t xml:space="preserve"> and its calls to action ‘From dreams, let’s make it a reality’. </w:t>
      </w:r>
    </w:p>
    <w:p w14:paraId="3E86BDFC" w14:textId="751E29BB" w:rsidR="009021C8" w:rsidRPr="009021C8" w:rsidRDefault="002C1DBF" w:rsidP="00001221">
      <w:pPr>
        <w:spacing w:before="0" w:after="160" w:line="259" w:lineRule="auto"/>
        <w:rPr>
          <w:rFonts w:eastAsia="Calibri" w:cs="Open Sans"/>
          <w:lang w:eastAsia="en-US"/>
        </w:rPr>
      </w:pPr>
      <w:r w:rsidRPr="009021C8">
        <w:rPr>
          <w:rFonts w:eastAsia="Calibri" w:cs="Open Sans"/>
          <w:lang w:eastAsia="en-US"/>
        </w:rPr>
        <w:t xml:space="preserve">The project has formalised a national network for action and developed a supporter toolkit for community, private and public sector stakeholders looking to embed </w:t>
      </w:r>
      <w:r w:rsidRPr="00FE4A87">
        <w:rPr>
          <w:rFonts w:eastAsia="Calibri" w:cs="Open Sans"/>
          <w:i/>
          <w:lang w:eastAsia="en-US"/>
        </w:rPr>
        <w:t>Wiyi Yani U Thangani</w:t>
      </w:r>
      <w:r w:rsidRPr="009021C8">
        <w:rPr>
          <w:rFonts w:eastAsia="Calibri" w:cs="Open Sans"/>
          <w:lang w:eastAsia="en-US"/>
        </w:rPr>
        <w:t xml:space="preserve"> into their work. </w:t>
      </w:r>
    </w:p>
    <w:p w14:paraId="68C1CD2B" w14:textId="60D2AF11" w:rsidR="002C1DBF" w:rsidRPr="00742303" w:rsidRDefault="002C1DBF" w:rsidP="00001221">
      <w:pPr>
        <w:spacing w:before="0" w:after="160" w:line="259" w:lineRule="auto"/>
        <w:rPr>
          <w:rFonts w:eastAsia="Calibri" w:cs="Open Sans"/>
          <w:lang w:eastAsia="en-US"/>
        </w:rPr>
      </w:pPr>
      <w:r w:rsidRPr="009021C8">
        <w:rPr>
          <w:rFonts w:eastAsia="Calibri" w:cs="Open Sans"/>
          <w:lang w:eastAsia="en-US"/>
        </w:rPr>
        <w:t xml:space="preserve">The </w:t>
      </w:r>
      <w:r w:rsidRPr="00742303">
        <w:rPr>
          <w:rFonts w:eastAsia="Calibri" w:cs="Open Sans"/>
          <w:lang w:eastAsia="en-US"/>
        </w:rPr>
        <w:t xml:space="preserve">Commission has worked with communities and organisations on local implementation of the report and worked with </w:t>
      </w:r>
      <w:r w:rsidR="008C6F84">
        <w:rPr>
          <w:rFonts w:eastAsia="Calibri" w:cs="Open Sans"/>
          <w:lang w:eastAsia="en-US"/>
        </w:rPr>
        <w:t>the federal</w:t>
      </w:r>
      <w:r w:rsidR="00412A5C">
        <w:rPr>
          <w:rFonts w:eastAsia="Calibri" w:cs="Open Sans"/>
          <w:lang w:eastAsia="en-US"/>
        </w:rPr>
        <w:t xml:space="preserve"> </w:t>
      </w:r>
      <w:r w:rsidRPr="00742303">
        <w:rPr>
          <w:rFonts w:eastAsia="Calibri" w:cs="Open Sans"/>
          <w:lang w:eastAsia="en-US"/>
        </w:rPr>
        <w:t xml:space="preserve">government on the implementation of the report in policy development. Roundtables with community leaders and experts took place to inform the development of the </w:t>
      </w:r>
      <w:r w:rsidRPr="00FE4A87">
        <w:rPr>
          <w:rFonts w:eastAsia="Calibri" w:cs="Open Sans"/>
          <w:i/>
          <w:lang w:eastAsia="en-US"/>
        </w:rPr>
        <w:t>Wiyi Yani U Thangani</w:t>
      </w:r>
      <w:r w:rsidRPr="00742303">
        <w:rPr>
          <w:rFonts w:eastAsia="Calibri" w:cs="Open Sans"/>
          <w:lang w:eastAsia="en-US"/>
        </w:rPr>
        <w:t xml:space="preserve"> Implementation Framework, which draws on the substantial evidence-base and actions put forward in the </w:t>
      </w:r>
      <w:r w:rsidRPr="00FE4A87">
        <w:rPr>
          <w:rFonts w:eastAsia="Calibri" w:cs="Open Sans"/>
          <w:i/>
          <w:lang w:eastAsia="en-US"/>
        </w:rPr>
        <w:t xml:space="preserve">Wiyi Yani U Thangani </w:t>
      </w:r>
      <w:r w:rsidRPr="00742303">
        <w:rPr>
          <w:rFonts w:eastAsia="Calibri" w:cs="Open Sans"/>
          <w:lang w:eastAsia="en-US"/>
        </w:rPr>
        <w:t xml:space="preserve">Report and provides the conceptual underpinning for the system change work ahead.  </w:t>
      </w:r>
    </w:p>
    <w:p w14:paraId="6DE8CCC6" w14:textId="7F11A9C2" w:rsidR="002C1DBF" w:rsidRPr="00742303" w:rsidRDefault="00805F93" w:rsidP="00001221">
      <w:pPr>
        <w:spacing w:before="0" w:after="160" w:line="259" w:lineRule="auto"/>
        <w:rPr>
          <w:rFonts w:eastAsia="Calibri" w:cs="Open Sans"/>
          <w:lang w:eastAsia="en-US"/>
        </w:rPr>
      </w:pPr>
      <w:r w:rsidRPr="009021C8">
        <w:rPr>
          <w:rFonts w:eastAsia="Calibri" w:cs="Open Sans"/>
          <w:noProof/>
          <w:lang w:eastAsia="en-US"/>
        </w:rPr>
        <mc:AlternateContent>
          <mc:Choice Requires="wps">
            <w:drawing>
              <wp:anchor distT="91440" distB="91440" distL="114300" distR="114300" simplePos="0" relativeHeight="251658265" behindDoc="1" locked="0" layoutInCell="1" allowOverlap="1" wp14:anchorId="1BA0E645" wp14:editId="30C54809">
                <wp:simplePos x="0" y="0"/>
                <wp:positionH relativeFrom="margin">
                  <wp:align>left</wp:align>
                </wp:positionH>
                <wp:positionV relativeFrom="paragraph">
                  <wp:posOffset>1630680</wp:posOffset>
                </wp:positionV>
                <wp:extent cx="6309360" cy="6916420"/>
                <wp:effectExtent l="0" t="0" r="0" b="0"/>
                <wp:wrapTight wrapText="bothSides">
                  <wp:wrapPolygon edited="0">
                    <wp:start x="196" y="0"/>
                    <wp:lineTo x="196" y="21537"/>
                    <wp:lineTo x="21391" y="21537"/>
                    <wp:lineTo x="21391" y="0"/>
                    <wp:lineTo x="196" y="0"/>
                  </wp:wrapPolygon>
                </wp:wrapTight>
                <wp:docPr id="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09360" cy="6916848"/>
                        </a:xfrm>
                        <a:prstGeom prst="rect">
                          <a:avLst/>
                        </a:prstGeom>
                        <a:noFill/>
                        <a:ln w="9525">
                          <a:noFill/>
                          <a:miter lim="800000"/>
                          <a:headEnd/>
                          <a:tailEnd/>
                        </a:ln>
                      </wps:spPr>
                      <wps:txbx>
                        <w:txbxContent>
                          <w:p w14:paraId="731A69EF" w14:textId="77777777" w:rsidR="002C1DBF" w:rsidRPr="002C1DBF" w:rsidRDefault="002C1DBF" w:rsidP="002C1DBF">
                            <w:pPr>
                              <w:pBdr>
                                <w:top w:val="single" w:sz="24" w:space="8" w:color="4472C4"/>
                                <w:bottom w:val="single" w:sz="24" w:space="8" w:color="4472C4"/>
                              </w:pBdr>
                              <w:spacing w:after="0"/>
                              <w:rPr>
                                <w:rFonts w:cs="Open Sans"/>
                                <w:b/>
                                <w:bCs/>
                                <w:color w:val="4472C4"/>
                              </w:rPr>
                            </w:pPr>
                            <w:r w:rsidRPr="002C1DBF">
                              <w:rPr>
                                <w:rFonts w:cs="Open Sans"/>
                                <w:b/>
                                <w:bCs/>
                                <w:color w:val="4472C4"/>
                              </w:rPr>
                              <w:t xml:space="preserve">Wiyi Yani U Thangani thematic focus areas </w:t>
                            </w:r>
                          </w:p>
                          <w:p w14:paraId="575EE2FE" w14:textId="77777777" w:rsidR="002C1DBF" w:rsidRPr="005B287E" w:rsidRDefault="002C1DBF" w:rsidP="002C1DBF">
                            <w:pPr>
                              <w:shd w:val="clear" w:color="auto" w:fill="BDD6EE"/>
                              <w:jc w:val="both"/>
                              <w:rPr>
                                <w:rFonts w:cs="Open Sans"/>
                                <w:b/>
                                <w:bCs/>
                              </w:rPr>
                            </w:pPr>
                            <w:r w:rsidRPr="005B287E">
                              <w:rPr>
                                <w:rFonts w:cs="Open Sans"/>
                                <w:b/>
                                <w:bCs/>
                              </w:rPr>
                              <w:t>Thematic area 1: Leadership and decision-making for self</w:t>
                            </w:r>
                            <w:r w:rsidRPr="005B287E">
                              <w:rPr>
                                <w:rFonts w:ascii="Cambria Math" w:hAnsi="Cambria Math" w:cs="Cambria Math"/>
                                <w:b/>
                                <w:bCs/>
                              </w:rPr>
                              <w:t>‑</w:t>
                            </w:r>
                            <w:r w:rsidRPr="005B287E">
                              <w:rPr>
                                <w:rFonts w:cs="Open Sans"/>
                                <w:b/>
                                <w:bCs/>
                              </w:rPr>
                              <w:t>determination</w:t>
                            </w:r>
                            <w:r w:rsidRPr="005B287E">
                              <w:rPr>
                                <w:rFonts w:cs="Open Sans"/>
                                <w:b/>
                                <w:bCs/>
                              </w:rPr>
                              <w:tab/>
                              <w:t xml:space="preserve"> </w:t>
                            </w:r>
                          </w:p>
                          <w:p w14:paraId="6E371D23" w14:textId="77777777" w:rsidR="002C1DBF" w:rsidRPr="00136CB3" w:rsidRDefault="002C1DBF" w:rsidP="002C1DBF">
                            <w:pPr>
                              <w:shd w:val="clear" w:color="auto" w:fill="BDD6EE"/>
                              <w:jc w:val="both"/>
                              <w:rPr>
                                <w:rFonts w:cs="Open Sans"/>
                              </w:rPr>
                            </w:pPr>
                            <w:r w:rsidRPr="00136CB3">
                              <w:rPr>
                                <w:rFonts w:cs="Open Sans"/>
                              </w:rPr>
                              <w:t xml:space="preserve">Major Priority 1: First Nations women and girls are strong in identity and empowered leaders in both worlds </w:t>
                            </w:r>
                          </w:p>
                          <w:p w14:paraId="5365B303" w14:textId="77777777" w:rsidR="002C1DBF" w:rsidRPr="005B287E" w:rsidRDefault="002C1DBF" w:rsidP="002C1DBF">
                            <w:pPr>
                              <w:shd w:val="clear" w:color="auto" w:fill="BDD6EE"/>
                              <w:jc w:val="both"/>
                              <w:rPr>
                                <w:rFonts w:cs="Open Sans"/>
                                <w:b/>
                                <w:bCs/>
                              </w:rPr>
                            </w:pPr>
                            <w:r w:rsidRPr="00136CB3">
                              <w:rPr>
                                <w:rFonts w:cs="Open Sans"/>
                              </w:rPr>
                              <w:t>Major Priority 2: First Nations women and girls are represented and responded to across all areas of decision-making</w:t>
                            </w:r>
                            <w:r w:rsidRPr="00136CB3">
                              <w:rPr>
                                <w:rFonts w:cs="Open Sans"/>
                              </w:rPr>
                              <w:tab/>
                            </w:r>
                            <w:r w:rsidRPr="005B287E">
                              <w:rPr>
                                <w:rFonts w:cs="Open Sans"/>
                                <w:b/>
                                <w:bCs/>
                              </w:rPr>
                              <w:t xml:space="preserve"> </w:t>
                            </w:r>
                          </w:p>
                          <w:p w14:paraId="7F91581F" w14:textId="77777777" w:rsidR="002C1DBF" w:rsidRPr="005B287E" w:rsidRDefault="002C1DBF" w:rsidP="002C1DBF">
                            <w:pPr>
                              <w:shd w:val="clear" w:color="auto" w:fill="BDD6EE"/>
                              <w:jc w:val="both"/>
                              <w:rPr>
                                <w:rFonts w:cs="Open Sans"/>
                                <w:b/>
                                <w:bCs/>
                              </w:rPr>
                            </w:pPr>
                            <w:r w:rsidRPr="005B287E">
                              <w:rPr>
                                <w:rFonts w:cs="Open Sans"/>
                                <w:b/>
                                <w:bCs/>
                              </w:rPr>
                              <w:t>Thematic area 2: Language, land, water and cultural rights</w:t>
                            </w:r>
                            <w:r w:rsidRPr="005B287E">
                              <w:rPr>
                                <w:rFonts w:cs="Open Sans"/>
                                <w:b/>
                                <w:bCs/>
                              </w:rPr>
                              <w:tab/>
                              <w:t xml:space="preserve"> </w:t>
                            </w:r>
                          </w:p>
                          <w:p w14:paraId="778E39CB" w14:textId="77777777" w:rsidR="002D7756" w:rsidRDefault="002C1DBF" w:rsidP="002C1DBF">
                            <w:pPr>
                              <w:shd w:val="clear" w:color="auto" w:fill="BDD6EE"/>
                              <w:jc w:val="both"/>
                              <w:rPr>
                                <w:rFonts w:cs="Open Sans"/>
                              </w:rPr>
                            </w:pPr>
                            <w:r w:rsidRPr="00136CB3">
                              <w:rPr>
                                <w:rFonts w:cs="Open Sans"/>
                              </w:rPr>
                              <w:t>Major Priority 3: Cultural rights are secured, practised and lived by First Nations women and gir</w:t>
                            </w:r>
                            <w:r w:rsidR="002D7756">
                              <w:rPr>
                                <w:rFonts w:cs="Open Sans"/>
                              </w:rPr>
                              <w:t>ls</w:t>
                            </w:r>
                          </w:p>
                          <w:p w14:paraId="05EE9BE5" w14:textId="77777777" w:rsidR="002C1DBF" w:rsidRPr="00136CB3" w:rsidRDefault="002C1DBF" w:rsidP="002C1DBF">
                            <w:pPr>
                              <w:shd w:val="clear" w:color="auto" w:fill="BDD6EE"/>
                              <w:jc w:val="both"/>
                              <w:rPr>
                                <w:rFonts w:cs="Open Sans"/>
                              </w:rPr>
                            </w:pPr>
                            <w:r w:rsidRPr="00136CB3">
                              <w:rPr>
                                <w:rFonts w:cs="Open Sans"/>
                              </w:rPr>
                              <w:t>Major Priority 4: Access to and autonomy over ancestral country</w:t>
                            </w:r>
                          </w:p>
                          <w:p w14:paraId="2DDF52C5" w14:textId="77777777" w:rsidR="002C1DBF" w:rsidRPr="005B287E" w:rsidRDefault="002C1DBF" w:rsidP="002C1DBF">
                            <w:pPr>
                              <w:shd w:val="clear" w:color="auto" w:fill="BDD6EE"/>
                              <w:jc w:val="both"/>
                              <w:rPr>
                                <w:rFonts w:cs="Open Sans"/>
                                <w:b/>
                                <w:bCs/>
                              </w:rPr>
                            </w:pPr>
                            <w:r w:rsidRPr="00136CB3">
                              <w:rPr>
                                <w:rFonts w:cs="Open Sans"/>
                              </w:rPr>
                              <w:t>Major Priority 5: First Nations gender-just climate solutions</w:t>
                            </w:r>
                            <w:r w:rsidRPr="005B287E">
                              <w:rPr>
                                <w:rFonts w:cs="Open Sans"/>
                                <w:b/>
                                <w:bCs/>
                              </w:rPr>
                              <w:tab/>
                              <w:t xml:space="preserve"> </w:t>
                            </w:r>
                          </w:p>
                          <w:p w14:paraId="6B771A58" w14:textId="77777777" w:rsidR="002C1DBF" w:rsidRPr="005B287E" w:rsidRDefault="002C1DBF" w:rsidP="002C1DBF">
                            <w:pPr>
                              <w:shd w:val="clear" w:color="auto" w:fill="BDD6EE"/>
                              <w:jc w:val="both"/>
                              <w:rPr>
                                <w:rFonts w:cs="Open Sans"/>
                                <w:b/>
                                <w:bCs/>
                              </w:rPr>
                            </w:pPr>
                            <w:r w:rsidRPr="005B287E">
                              <w:rPr>
                                <w:rFonts w:cs="Open Sans"/>
                                <w:b/>
                                <w:bCs/>
                              </w:rPr>
                              <w:t>Thematic area 3: Societal healing and intergenerational wellbeing</w:t>
                            </w:r>
                            <w:r w:rsidRPr="005B287E">
                              <w:rPr>
                                <w:rFonts w:cs="Open Sans"/>
                                <w:b/>
                                <w:bCs/>
                              </w:rPr>
                              <w:tab/>
                              <w:t xml:space="preserve"> </w:t>
                            </w:r>
                          </w:p>
                          <w:p w14:paraId="533A8672" w14:textId="77777777" w:rsidR="002C1DBF" w:rsidRPr="00136CB3" w:rsidRDefault="002C1DBF" w:rsidP="002C1DBF">
                            <w:pPr>
                              <w:shd w:val="clear" w:color="auto" w:fill="BDD6EE"/>
                              <w:jc w:val="both"/>
                              <w:rPr>
                                <w:rFonts w:cs="Open Sans"/>
                              </w:rPr>
                            </w:pPr>
                            <w:r w:rsidRPr="00136CB3">
                              <w:rPr>
                                <w:rFonts w:cs="Open Sans"/>
                              </w:rPr>
                              <w:t xml:space="preserve">Major Priority 6: Healing-informed, engaged and transformed systems and society </w:t>
                            </w:r>
                          </w:p>
                          <w:p w14:paraId="0744B396" w14:textId="77777777" w:rsidR="002C1DBF" w:rsidRDefault="002C1DBF" w:rsidP="002C1DBF">
                            <w:pPr>
                              <w:shd w:val="clear" w:color="auto" w:fill="BDD6EE"/>
                              <w:jc w:val="both"/>
                              <w:rPr>
                                <w:rFonts w:cs="Open Sans"/>
                              </w:rPr>
                            </w:pPr>
                            <w:r w:rsidRPr="00136CB3">
                              <w:rPr>
                                <w:rFonts w:cs="Open Sans"/>
                              </w:rPr>
                              <w:t xml:space="preserve">Major Priority 7: Every First Nations child is born into an empowered, healthy, and sustainable </w:t>
                            </w:r>
                            <w:r>
                              <w:rPr>
                                <w:rFonts w:cs="Open Sans"/>
                              </w:rPr>
                              <w:t>community</w:t>
                            </w:r>
                          </w:p>
                          <w:p w14:paraId="71AA31BE" w14:textId="77777777" w:rsidR="002C1DBF" w:rsidRPr="005B287E" w:rsidRDefault="002C1DBF" w:rsidP="002C1DBF">
                            <w:pPr>
                              <w:shd w:val="clear" w:color="auto" w:fill="BDD6EE"/>
                              <w:jc w:val="both"/>
                              <w:rPr>
                                <w:rFonts w:cs="Open Sans"/>
                                <w:b/>
                                <w:bCs/>
                              </w:rPr>
                            </w:pPr>
                            <w:r w:rsidRPr="005B287E">
                              <w:rPr>
                                <w:rFonts w:cs="Open Sans"/>
                                <w:b/>
                                <w:bCs/>
                              </w:rPr>
                              <w:t>Thematic area 4: Economic justice &amp; empowerment</w:t>
                            </w:r>
                            <w:r w:rsidRPr="005B287E">
                              <w:rPr>
                                <w:rFonts w:cs="Open Sans"/>
                                <w:b/>
                                <w:bCs/>
                              </w:rPr>
                              <w:tab/>
                              <w:t xml:space="preserve"> </w:t>
                            </w:r>
                          </w:p>
                          <w:p w14:paraId="29434554" w14:textId="77777777" w:rsidR="002C1DBF" w:rsidRDefault="002C1DBF" w:rsidP="002C1DBF">
                            <w:pPr>
                              <w:shd w:val="clear" w:color="auto" w:fill="BDD6EE"/>
                              <w:jc w:val="both"/>
                              <w:rPr>
                                <w:rFonts w:cs="Open Sans"/>
                              </w:rPr>
                            </w:pPr>
                            <w:r w:rsidRPr="00136CB3">
                              <w:rPr>
                                <w:rFonts w:cs="Open Sans"/>
                              </w:rPr>
                              <w:t>Major Priority 8: Control over income and financial resources and engagement in meaningful economies</w:t>
                            </w:r>
                          </w:p>
                          <w:p w14:paraId="14C7725F" w14:textId="77777777" w:rsidR="002C1DBF" w:rsidRPr="00136CB3" w:rsidRDefault="002C1DBF" w:rsidP="002C1DBF">
                            <w:pPr>
                              <w:shd w:val="clear" w:color="auto" w:fill="BDD6EE"/>
                              <w:jc w:val="both"/>
                              <w:rPr>
                                <w:rFonts w:cs="Open Sans"/>
                              </w:rPr>
                            </w:pPr>
                            <w:r w:rsidRPr="00136CB3">
                              <w:rPr>
                                <w:rFonts w:cs="Open Sans"/>
                              </w:rPr>
                              <w:t xml:space="preserve">Major Priority 9: A transformed care economy </w:t>
                            </w:r>
                          </w:p>
                          <w:p w14:paraId="427B6B99" w14:textId="77777777" w:rsidR="002C1DBF" w:rsidRPr="002C1DBF" w:rsidRDefault="002C1DBF" w:rsidP="002C1DBF">
                            <w:pPr>
                              <w:pBdr>
                                <w:top w:val="single" w:sz="24" w:space="8" w:color="4472C4"/>
                                <w:bottom w:val="single" w:sz="24" w:space="8" w:color="4472C4"/>
                              </w:pBdr>
                              <w:spacing w:after="0"/>
                              <w:rPr>
                                <w:i/>
                                <w:iCs/>
                                <w:color w:val="4472C4"/>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BA0E645" id="Text Box 2" o:spid="_x0000_s1030" type="#_x0000_t202" style="position:absolute;margin-left:0;margin-top:128.4pt;width:496.8pt;height:544.6pt;z-index:-251658215;visibility:visible;mso-wrap-style:square;mso-width-percent:0;mso-height-percent:0;mso-wrap-distance-left:9pt;mso-wrap-distance-top:7.2pt;mso-wrap-distance-right:9pt;mso-wrap-distance-bottom:7.2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nDgV/QEAANUDAAAOAAAAZHJzL2Uyb0RvYy54bWysU11v2yAUfZ+0/4B4X+ykSZZYIVXXrtOk&#10;7kNq9wMIxjEacBmQ2Nmv3wW7abS9VfMDAq7vufece9hc90aTo/RBgWV0OikpkVZAreye0R9P9+9W&#10;lITIbc01WMnoSQZ6vX37ZtO5Ss6gBV1LTxDEhqpzjLYxuqoogmil4WECTloMNuANj3j0+6L2vEN0&#10;o4tZWS6LDnztPAgZAt7eDUG6zfhNI0X81jRBRqIZxd5iXn1ed2ktthte7T13rRJjG/wVXRiuLBY9&#10;Q93xyMnBq3+gjBIeAjRxIsAU0DRKyMwB2UzLv9g8ttzJzAXFCe4sU/h/sOLr8dF99yT2H6DHAWYS&#10;wT2A+BmIhduW27288R66VvIaC0+TZEXnQjWmJqlDFRLIrvsCNQ6ZHyJkoL7xJqmCPAmi4wBOZ9Fl&#10;H4nAy+VVub5aYkhgbLmeLlfzVa7Bq+d050P8JMGQtGHU41QzPD8+hJja4dXzL6mahXuldZ6stqRj&#10;dL2YLXLCRcSoiMbTyjC6KtM3WCGx/GjrnBy50sMeC2g70k5MB86x3/VE1YzOU25SYQf1CXXwMPgM&#10;3wVuWvC/KenQY4yGXwfuJSX6s0Ut19P5PJkyH+aL9zM8+MvI7jLCrUAoRiMlw/Y2ZiMPlG9Q80Zl&#10;NV46GVtG72SRRp8nc16e818vr3H7BwAA//8DAFBLAwQUAAYACAAAACEAzllyed0AAAAJAQAADwAA&#10;AGRycy9kb3ducmV2LnhtbEyPy07DMBBF90j8gzVI7KhNHxEJcSoEYguiPCR203iaRMTjKHab8PcM&#10;K1iO7tWdc8rt7Ht1ojF2gS1cLwwo4jq4jhsLb6+PVzegYkJ22AcmC98UYVudn5VYuDDxC512qVEy&#10;wrFAC21KQ6F1rFvyGBdhIJbsEEaPSc6x0W7EScZ9r5fGZNpjx/KhxYHuW6q/dkdv4f3p8PmxNs/N&#10;g98MU5iNZp9ray8v5rtbUInm9FeGX3xBh0qY9uHILqregogkC8tNJgIS5/kqA7WX3mqdGdBVqf8b&#10;VD8AAAD//wMAUEsBAi0AFAAGAAgAAAAhALaDOJL+AAAA4QEAABMAAAAAAAAAAAAAAAAAAAAAAFtD&#10;b250ZW50X1R5cGVzXS54bWxQSwECLQAUAAYACAAAACEAOP0h/9YAAACUAQAACwAAAAAAAAAAAAAA&#10;AAAvAQAAX3JlbHMvLnJlbHNQSwECLQAUAAYACAAAACEAK5w4Ff0BAADVAwAADgAAAAAAAAAAAAAA&#10;AAAuAgAAZHJzL2Uyb0RvYy54bWxQSwECLQAUAAYACAAAACEAzllyed0AAAAJAQAADwAAAAAAAAAA&#10;AAAAAABXBAAAZHJzL2Rvd25yZXYueG1sUEsFBgAAAAAEAAQA8wAAAGEFAAAAAA==&#10;" filled="f" stroked="f">
                <v:textbox>
                  <w:txbxContent>
                    <w:p w14:paraId="731A69EF" w14:textId="77777777" w:rsidR="002C1DBF" w:rsidRPr="002C1DBF" w:rsidRDefault="002C1DBF" w:rsidP="002C1DBF">
                      <w:pPr>
                        <w:pBdr>
                          <w:top w:val="single" w:sz="24" w:space="8" w:color="4472C4"/>
                          <w:bottom w:val="single" w:sz="24" w:space="8" w:color="4472C4"/>
                        </w:pBdr>
                        <w:spacing w:after="0"/>
                        <w:rPr>
                          <w:rFonts w:cs="Open Sans"/>
                          <w:b/>
                          <w:bCs/>
                          <w:color w:val="4472C4"/>
                        </w:rPr>
                      </w:pPr>
                      <w:r w:rsidRPr="002C1DBF">
                        <w:rPr>
                          <w:rFonts w:cs="Open Sans"/>
                          <w:b/>
                          <w:bCs/>
                          <w:color w:val="4472C4"/>
                        </w:rPr>
                        <w:t xml:space="preserve">Wiyi Yani U Thangani thematic focus areas </w:t>
                      </w:r>
                    </w:p>
                    <w:p w14:paraId="575EE2FE" w14:textId="77777777" w:rsidR="002C1DBF" w:rsidRPr="005B287E" w:rsidRDefault="002C1DBF" w:rsidP="002C1DBF">
                      <w:pPr>
                        <w:shd w:val="clear" w:color="auto" w:fill="BDD6EE"/>
                        <w:jc w:val="both"/>
                        <w:rPr>
                          <w:rFonts w:cs="Open Sans"/>
                          <w:b/>
                          <w:bCs/>
                        </w:rPr>
                      </w:pPr>
                      <w:r w:rsidRPr="005B287E">
                        <w:rPr>
                          <w:rFonts w:cs="Open Sans"/>
                          <w:b/>
                          <w:bCs/>
                        </w:rPr>
                        <w:t>Thematic area 1: Leadership and decision-making for self</w:t>
                      </w:r>
                      <w:r w:rsidRPr="005B287E">
                        <w:rPr>
                          <w:rFonts w:ascii="Cambria Math" w:hAnsi="Cambria Math" w:cs="Cambria Math"/>
                          <w:b/>
                          <w:bCs/>
                        </w:rPr>
                        <w:t>‑</w:t>
                      </w:r>
                      <w:r w:rsidRPr="005B287E">
                        <w:rPr>
                          <w:rFonts w:cs="Open Sans"/>
                          <w:b/>
                          <w:bCs/>
                        </w:rPr>
                        <w:t>determination</w:t>
                      </w:r>
                      <w:r w:rsidRPr="005B287E">
                        <w:rPr>
                          <w:rFonts w:cs="Open Sans"/>
                          <w:b/>
                          <w:bCs/>
                        </w:rPr>
                        <w:tab/>
                        <w:t xml:space="preserve"> </w:t>
                      </w:r>
                    </w:p>
                    <w:p w14:paraId="6E371D23" w14:textId="77777777" w:rsidR="002C1DBF" w:rsidRPr="00136CB3" w:rsidRDefault="002C1DBF" w:rsidP="002C1DBF">
                      <w:pPr>
                        <w:shd w:val="clear" w:color="auto" w:fill="BDD6EE"/>
                        <w:jc w:val="both"/>
                        <w:rPr>
                          <w:rFonts w:cs="Open Sans"/>
                        </w:rPr>
                      </w:pPr>
                      <w:r w:rsidRPr="00136CB3">
                        <w:rPr>
                          <w:rFonts w:cs="Open Sans"/>
                        </w:rPr>
                        <w:t xml:space="preserve">Major Priority 1: First Nations women and girls are strong in identity and empowered leaders in both worlds </w:t>
                      </w:r>
                    </w:p>
                    <w:p w14:paraId="5365B303" w14:textId="77777777" w:rsidR="002C1DBF" w:rsidRPr="005B287E" w:rsidRDefault="002C1DBF" w:rsidP="002C1DBF">
                      <w:pPr>
                        <w:shd w:val="clear" w:color="auto" w:fill="BDD6EE"/>
                        <w:jc w:val="both"/>
                        <w:rPr>
                          <w:rFonts w:cs="Open Sans"/>
                          <w:b/>
                          <w:bCs/>
                        </w:rPr>
                      </w:pPr>
                      <w:r w:rsidRPr="00136CB3">
                        <w:rPr>
                          <w:rFonts w:cs="Open Sans"/>
                        </w:rPr>
                        <w:t>Major Priority 2: First Nations women and girls are represented and responded to across all areas of decision-making</w:t>
                      </w:r>
                      <w:r w:rsidRPr="00136CB3">
                        <w:rPr>
                          <w:rFonts w:cs="Open Sans"/>
                        </w:rPr>
                        <w:tab/>
                      </w:r>
                      <w:r w:rsidRPr="005B287E">
                        <w:rPr>
                          <w:rFonts w:cs="Open Sans"/>
                          <w:b/>
                          <w:bCs/>
                        </w:rPr>
                        <w:t xml:space="preserve"> </w:t>
                      </w:r>
                    </w:p>
                    <w:p w14:paraId="7F91581F" w14:textId="77777777" w:rsidR="002C1DBF" w:rsidRPr="005B287E" w:rsidRDefault="002C1DBF" w:rsidP="002C1DBF">
                      <w:pPr>
                        <w:shd w:val="clear" w:color="auto" w:fill="BDD6EE"/>
                        <w:jc w:val="both"/>
                        <w:rPr>
                          <w:rFonts w:cs="Open Sans"/>
                          <w:b/>
                          <w:bCs/>
                        </w:rPr>
                      </w:pPr>
                      <w:r w:rsidRPr="005B287E">
                        <w:rPr>
                          <w:rFonts w:cs="Open Sans"/>
                          <w:b/>
                          <w:bCs/>
                        </w:rPr>
                        <w:t>Thematic area 2: Language, land, water and cultural rights</w:t>
                      </w:r>
                      <w:r w:rsidRPr="005B287E">
                        <w:rPr>
                          <w:rFonts w:cs="Open Sans"/>
                          <w:b/>
                          <w:bCs/>
                        </w:rPr>
                        <w:tab/>
                        <w:t xml:space="preserve"> </w:t>
                      </w:r>
                    </w:p>
                    <w:p w14:paraId="778E39CB" w14:textId="77777777" w:rsidR="002D7756" w:rsidRDefault="002C1DBF" w:rsidP="002C1DBF">
                      <w:pPr>
                        <w:shd w:val="clear" w:color="auto" w:fill="BDD6EE"/>
                        <w:jc w:val="both"/>
                        <w:rPr>
                          <w:rFonts w:cs="Open Sans"/>
                        </w:rPr>
                      </w:pPr>
                      <w:r w:rsidRPr="00136CB3">
                        <w:rPr>
                          <w:rFonts w:cs="Open Sans"/>
                        </w:rPr>
                        <w:t>Major Priority 3: Cultural rights are secured, practised and lived by First Nations women and gir</w:t>
                      </w:r>
                      <w:r w:rsidR="002D7756">
                        <w:rPr>
                          <w:rFonts w:cs="Open Sans"/>
                        </w:rPr>
                        <w:t>ls</w:t>
                      </w:r>
                    </w:p>
                    <w:p w14:paraId="05EE9BE5" w14:textId="77777777" w:rsidR="002C1DBF" w:rsidRPr="00136CB3" w:rsidRDefault="002C1DBF" w:rsidP="002C1DBF">
                      <w:pPr>
                        <w:shd w:val="clear" w:color="auto" w:fill="BDD6EE"/>
                        <w:jc w:val="both"/>
                        <w:rPr>
                          <w:rFonts w:cs="Open Sans"/>
                        </w:rPr>
                      </w:pPr>
                      <w:r w:rsidRPr="00136CB3">
                        <w:rPr>
                          <w:rFonts w:cs="Open Sans"/>
                        </w:rPr>
                        <w:t>Major Priority 4: Access to and autonomy over ancestral country</w:t>
                      </w:r>
                    </w:p>
                    <w:p w14:paraId="2DDF52C5" w14:textId="77777777" w:rsidR="002C1DBF" w:rsidRPr="005B287E" w:rsidRDefault="002C1DBF" w:rsidP="002C1DBF">
                      <w:pPr>
                        <w:shd w:val="clear" w:color="auto" w:fill="BDD6EE"/>
                        <w:jc w:val="both"/>
                        <w:rPr>
                          <w:rFonts w:cs="Open Sans"/>
                          <w:b/>
                          <w:bCs/>
                        </w:rPr>
                      </w:pPr>
                      <w:r w:rsidRPr="00136CB3">
                        <w:rPr>
                          <w:rFonts w:cs="Open Sans"/>
                        </w:rPr>
                        <w:t>Major Priority 5: First Nations gender-just climate solutions</w:t>
                      </w:r>
                      <w:r w:rsidRPr="005B287E">
                        <w:rPr>
                          <w:rFonts w:cs="Open Sans"/>
                          <w:b/>
                          <w:bCs/>
                        </w:rPr>
                        <w:tab/>
                        <w:t xml:space="preserve"> </w:t>
                      </w:r>
                    </w:p>
                    <w:p w14:paraId="6B771A58" w14:textId="77777777" w:rsidR="002C1DBF" w:rsidRPr="005B287E" w:rsidRDefault="002C1DBF" w:rsidP="002C1DBF">
                      <w:pPr>
                        <w:shd w:val="clear" w:color="auto" w:fill="BDD6EE"/>
                        <w:jc w:val="both"/>
                        <w:rPr>
                          <w:rFonts w:cs="Open Sans"/>
                          <w:b/>
                          <w:bCs/>
                        </w:rPr>
                      </w:pPr>
                      <w:r w:rsidRPr="005B287E">
                        <w:rPr>
                          <w:rFonts w:cs="Open Sans"/>
                          <w:b/>
                          <w:bCs/>
                        </w:rPr>
                        <w:t>Thematic area 3: Societal healing and intergenerational wellbeing</w:t>
                      </w:r>
                      <w:r w:rsidRPr="005B287E">
                        <w:rPr>
                          <w:rFonts w:cs="Open Sans"/>
                          <w:b/>
                          <w:bCs/>
                        </w:rPr>
                        <w:tab/>
                        <w:t xml:space="preserve"> </w:t>
                      </w:r>
                    </w:p>
                    <w:p w14:paraId="533A8672" w14:textId="77777777" w:rsidR="002C1DBF" w:rsidRPr="00136CB3" w:rsidRDefault="002C1DBF" w:rsidP="002C1DBF">
                      <w:pPr>
                        <w:shd w:val="clear" w:color="auto" w:fill="BDD6EE"/>
                        <w:jc w:val="both"/>
                        <w:rPr>
                          <w:rFonts w:cs="Open Sans"/>
                        </w:rPr>
                      </w:pPr>
                      <w:r w:rsidRPr="00136CB3">
                        <w:rPr>
                          <w:rFonts w:cs="Open Sans"/>
                        </w:rPr>
                        <w:t xml:space="preserve">Major Priority 6: Healing-informed, engaged and transformed systems and society </w:t>
                      </w:r>
                    </w:p>
                    <w:p w14:paraId="0744B396" w14:textId="77777777" w:rsidR="002C1DBF" w:rsidRDefault="002C1DBF" w:rsidP="002C1DBF">
                      <w:pPr>
                        <w:shd w:val="clear" w:color="auto" w:fill="BDD6EE"/>
                        <w:jc w:val="both"/>
                        <w:rPr>
                          <w:rFonts w:cs="Open Sans"/>
                        </w:rPr>
                      </w:pPr>
                      <w:r w:rsidRPr="00136CB3">
                        <w:rPr>
                          <w:rFonts w:cs="Open Sans"/>
                        </w:rPr>
                        <w:t xml:space="preserve">Major Priority 7: Every First Nations child is born into an empowered, healthy, and sustainable </w:t>
                      </w:r>
                      <w:r>
                        <w:rPr>
                          <w:rFonts w:cs="Open Sans"/>
                        </w:rPr>
                        <w:t>community</w:t>
                      </w:r>
                    </w:p>
                    <w:p w14:paraId="71AA31BE" w14:textId="77777777" w:rsidR="002C1DBF" w:rsidRPr="005B287E" w:rsidRDefault="002C1DBF" w:rsidP="002C1DBF">
                      <w:pPr>
                        <w:shd w:val="clear" w:color="auto" w:fill="BDD6EE"/>
                        <w:jc w:val="both"/>
                        <w:rPr>
                          <w:rFonts w:cs="Open Sans"/>
                          <w:b/>
                          <w:bCs/>
                        </w:rPr>
                      </w:pPr>
                      <w:r w:rsidRPr="005B287E">
                        <w:rPr>
                          <w:rFonts w:cs="Open Sans"/>
                          <w:b/>
                          <w:bCs/>
                        </w:rPr>
                        <w:t>Thematic area 4: Economic justice &amp; empowerment</w:t>
                      </w:r>
                      <w:r w:rsidRPr="005B287E">
                        <w:rPr>
                          <w:rFonts w:cs="Open Sans"/>
                          <w:b/>
                          <w:bCs/>
                        </w:rPr>
                        <w:tab/>
                        <w:t xml:space="preserve"> </w:t>
                      </w:r>
                    </w:p>
                    <w:p w14:paraId="29434554" w14:textId="77777777" w:rsidR="002C1DBF" w:rsidRDefault="002C1DBF" w:rsidP="002C1DBF">
                      <w:pPr>
                        <w:shd w:val="clear" w:color="auto" w:fill="BDD6EE"/>
                        <w:jc w:val="both"/>
                        <w:rPr>
                          <w:rFonts w:cs="Open Sans"/>
                        </w:rPr>
                      </w:pPr>
                      <w:r w:rsidRPr="00136CB3">
                        <w:rPr>
                          <w:rFonts w:cs="Open Sans"/>
                        </w:rPr>
                        <w:t>Major Priority 8: Control over income and financial resources and engagement in meaningful economies</w:t>
                      </w:r>
                    </w:p>
                    <w:p w14:paraId="14C7725F" w14:textId="77777777" w:rsidR="002C1DBF" w:rsidRPr="00136CB3" w:rsidRDefault="002C1DBF" w:rsidP="002C1DBF">
                      <w:pPr>
                        <w:shd w:val="clear" w:color="auto" w:fill="BDD6EE"/>
                        <w:jc w:val="both"/>
                        <w:rPr>
                          <w:rFonts w:cs="Open Sans"/>
                        </w:rPr>
                      </w:pPr>
                      <w:r w:rsidRPr="00136CB3">
                        <w:rPr>
                          <w:rFonts w:cs="Open Sans"/>
                        </w:rPr>
                        <w:t xml:space="preserve">Major Priority 9: A transformed care economy </w:t>
                      </w:r>
                    </w:p>
                    <w:p w14:paraId="427B6B99" w14:textId="77777777" w:rsidR="002C1DBF" w:rsidRPr="002C1DBF" w:rsidRDefault="002C1DBF" w:rsidP="002C1DBF">
                      <w:pPr>
                        <w:pBdr>
                          <w:top w:val="single" w:sz="24" w:space="8" w:color="4472C4"/>
                          <w:bottom w:val="single" w:sz="24" w:space="8" w:color="4472C4"/>
                        </w:pBdr>
                        <w:spacing w:after="0"/>
                        <w:rPr>
                          <w:i/>
                          <w:iCs/>
                          <w:color w:val="4472C4"/>
                        </w:rPr>
                      </w:pPr>
                    </w:p>
                  </w:txbxContent>
                </v:textbox>
                <w10:wrap type="tight" anchorx="margin"/>
              </v:shape>
            </w:pict>
          </mc:Fallback>
        </mc:AlternateContent>
      </w:r>
      <w:r w:rsidR="002C1DBF" w:rsidRPr="00742303">
        <w:rPr>
          <w:rFonts w:eastAsia="Calibri" w:cs="Open Sans"/>
          <w:lang w:eastAsia="en-US"/>
        </w:rPr>
        <w:t xml:space="preserve">The Implementation Framework identifies three overarching structural transitions that are relevant across all systems. These are: a shift from top-down and detached to relational, collaborative, and self-determined decision-making; a shift from uncaring and punitive to caring and enabling systems; a shift from short-term, </w:t>
      </w:r>
      <w:r w:rsidR="006B2677" w:rsidRPr="00742303">
        <w:rPr>
          <w:rFonts w:eastAsia="Calibri" w:cs="Open Sans"/>
          <w:lang w:eastAsia="en-US"/>
        </w:rPr>
        <w:t>insecure,</w:t>
      </w:r>
      <w:r w:rsidR="002C1DBF" w:rsidRPr="00742303">
        <w:rPr>
          <w:rFonts w:eastAsia="Calibri" w:cs="Open Sans"/>
          <w:lang w:eastAsia="en-US"/>
        </w:rPr>
        <w:t xml:space="preserve"> and uncoordinated to long-term, </w:t>
      </w:r>
      <w:r w:rsidR="006B2677" w:rsidRPr="00742303">
        <w:rPr>
          <w:rFonts w:eastAsia="Calibri" w:cs="Open Sans"/>
          <w:lang w:eastAsia="en-US"/>
        </w:rPr>
        <w:t>secure,</w:t>
      </w:r>
      <w:r w:rsidR="002C1DBF" w:rsidRPr="00742303">
        <w:rPr>
          <w:rFonts w:eastAsia="Calibri" w:cs="Open Sans"/>
          <w:lang w:eastAsia="en-US"/>
        </w:rPr>
        <w:t xml:space="preserve"> and holistic funding.</w:t>
      </w:r>
    </w:p>
    <w:p w14:paraId="1704C630" w14:textId="0A825631" w:rsidR="002C1DBF" w:rsidRPr="00742303" w:rsidRDefault="002C1DBF" w:rsidP="00B400D7">
      <w:pPr>
        <w:spacing w:before="0" w:after="160" w:line="259" w:lineRule="auto"/>
        <w:jc w:val="both"/>
        <w:rPr>
          <w:rFonts w:eastAsia="Calibri" w:cs="Open Sans"/>
          <w:lang w:eastAsia="en-US"/>
        </w:rPr>
      </w:pPr>
      <w:r w:rsidRPr="00742303">
        <w:rPr>
          <w:rFonts w:eastAsia="Calibri" w:cs="Open Sans"/>
          <w:lang w:eastAsia="en-US"/>
        </w:rPr>
        <w:t xml:space="preserve">The Implementation Framework also lays out four thematic areas with major priorities (as shown </w:t>
      </w:r>
      <w:r w:rsidR="00B35BD3">
        <w:rPr>
          <w:rFonts w:eastAsia="Calibri" w:cs="Open Sans"/>
          <w:lang w:eastAsia="en-US"/>
        </w:rPr>
        <w:t>in the</w:t>
      </w:r>
      <w:r w:rsidR="006A0AFE">
        <w:rPr>
          <w:rFonts w:eastAsia="Calibri" w:cs="Open Sans"/>
          <w:lang w:eastAsia="en-US"/>
        </w:rPr>
        <w:t xml:space="preserve"> table</w:t>
      </w:r>
      <w:r w:rsidR="00DC65A3">
        <w:rPr>
          <w:rFonts w:eastAsia="Calibri" w:cs="Open Sans"/>
          <w:lang w:eastAsia="en-US"/>
        </w:rPr>
        <w:t xml:space="preserve"> </w:t>
      </w:r>
      <w:r w:rsidR="00DC65A3" w:rsidRPr="00F75BF3">
        <w:rPr>
          <w:rFonts w:eastAsia="Calibri" w:cs="Open Sans"/>
          <w:i/>
          <w:iCs/>
          <w:lang w:eastAsia="en-US"/>
        </w:rPr>
        <w:t>Wiyi Yani U Thangani</w:t>
      </w:r>
      <w:r w:rsidR="00DC65A3">
        <w:rPr>
          <w:rFonts w:eastAsia="Calibri" w:cs="Open Sans"/>
          <w:lang w:eastAsia="en-US"/>
        </w:rPr>
        <w:t xml:space="preserve"> thematic focus areas</w:t>
      </w:r>
      <w:r w:rsidRPr="00742303">
        <w:rPr>
          <w:rFonts w:eastAsia="Calibri" w:cs="Open Sans"/>
          <w:lang w:eastAsia="en-US"/>
        </w:rPr>
        <w:t xml:space="preserve">), as well as actions identified under each. This structure provides a focus on the key interconnected drivers of structural equality identified by women and girls, and how to support and invest in these drivers into the future. </w:t>
      </w:r>
    </w:p>
    <w:p w14:paraId="102CD218" w14:textId="47B2DEED" w:rsidR="00805F93" w:rsidRPr="00742303" w:rsidRDefault="002C1DBF" w:rsidP="00001221">
      <w:pPr>
        <w:spacing w:line="259" w:lineRule="auto"/>
        <w:rPr>
          <w:rFonts w:eastAsia="Calibri" w:cs="Open Sans"/>
          <w:lang w:eastAsia="en-US"/>
        </w:rPr>
      </w:pPr>
      <w:r w:rsidRPr="00742303">
        <w:rPr>
          <w:rFonts w:eastAsia="Calibri" w:cs="Open Sans"/>
          <w:lang w:eastAsia="en-US"/>
        </w:rPr>
        <w:t xml:space="preserve">The final stage </w:t>
      </w:r>
      <w:r w:rsidR="00C31A87">
        <w:rPr>
          <w:rFonts w:eastAsia="Calibri" w:cs="Open Sans"/>
          <w:lang w:eastAsia="en-US"/>
        </w:rPr>
        <w:t>(Stage 3)</w:t>
      </w:r>
      <w:r w:rsidRPr="00742303">
        <w:rPr>
          <w:rFonts w:eastAsia="Calibri" w:cs="Open Sans"/>
          <w:lang w:eastAsia="en-US"/>
        </w:rPr>
        <w:t xml:space="preserve"> of the project will be delivered next year building on the previous </w:t>
      </w:r>
      <w:r w:rsidR="00C31A87">
        <w:rPr>
          <w:rFonts w:eastAsia="Calibri" w:cs="Open Sans"/>
          <w:lang w:eastAsia="en-US"/>
        </w:rPr>
        <w:t xml:space="preserve">two </w:t>
      </w:r>
      <w:r w:rsidRPr="00742303">
        <w:rPr>
          <w:rFonts w:eastAsia="Calibri" w:cs="Open Sans"/>
          <w:lang w:eastAsia="en-US"/>
        </w:rPr>
        <w:t xml:space="preserve">stages approach of self-determination and participation in decision-making. </w:t>
      </w:r>
    </w:p>
    <w:p w14:paraId="435F8AFD" w14:textId="6D57C91D" w:rsidR="00D71AF9" w:rsidRDefault="002C1DBF" w:rsidP="002C1DBF">
      <w:pPr>
        <w:spacing w:before="0" w:after="160" w:line="259" w:lineRule="auto"/>
        <w:jc w:val="both"/>
        <w:rPr>
          <w:rFonts w:eastAsia="Calibri" w:cs="Open Sans"/>
          <w:b/>
          <w:lang w:eastAsia="en-US"/>
        </w:rPr>
      </w:pPr>
      <w:r w:rsidRPr="00742303">
        <w:rPr>
          <w:rFonts w:eastAsia="Calibri" w:cs="Open Sans"/>
          <w:b/>
          <w:bCs/>
          <w:lang w:eastAsia="en-US"/>
        </w:rPr>
        <w:t xml:space="preserve">Immigration detention, </w:t>
      </w:r>
      <w:r w:rsidR="00A703FC" w:rsidRPr="00742303">
        <w:rPr>
          <w:rFonts w:eastAsia="Calibri" w:cs="Open Sans"/>
          <w:b/>
          <w:bCs/>
          <w:lang w:eastAsia="en-US"/>
        </w:rPr>
        <w:t>refugee,</w:t>
      </w:r>
      <w:r w:rsidRPr="00742303">
        <w:rPr>
          <w:rFonts w:eastAsia="Calibri" w:cs="Open Sans"/>
          <w:b/>
          <w:bCs/>
          <w:lang w:eastAsia="en-US"/>
        </w:rPr>
        <w:t xml:space="preserve"> and asylum seeker programs</w:t>
      </w:r>
    </w:p>
    <w:p w14:paraId="2A2BF8E2" w14:textId="11CE544C" w:rsidR="002C1DBF" w:rsidRPr="00742303" w:rsidRDefault="002C1DBF" w:rsidP="00001221">
      <w:pPr>
        <w:spacing w:before="0" w:after="160" w:line="259" w:lineRule="auto"/>
        <w:rPr>
          <w:rFonts w:eastAsia="Yu Gothic Light"/>
          <w:lang w:eastAsia="en-US"/>
        </w:rPr>
      </w:pPr>
      <w:r w:rsidRPr="00742303">
        <w:rPr>
          <w:rFonts w:eastAsia="Yu Gothic Light"/>
          <w:lang w:eastAsia="en-US"/>
        </w:rPr>
        <w:t xml:space="preserve">Commissioner </w:t>
      </w:r>
      <w:r w:rsidR="00F31696">
        <w:rPr>
          <w:rFonts w:eastAsia="Yu Gothic Light"/>
          <w:lang w:eastAsia="en-US"/>
        </w:rPr>
        <w:t>Lorraine</w:t>
      </w:r>
      <w:r w:rsidRPr="00742303">
        <w:rPr>
          <w:rFonts w:eastAsia="Yu Gothic Light"/>
          <w:lang w:eastAsia="en-US"/>
        </w:rPr>
        <w:t xml:space="preserve"> Finlay leads the Commission’s work on human rights issues affecting asylum seekers, refugees and people in immigration detention. This involves monitoring immigration detention facilities, conducting research </w:t>
      </w:r>
      <w:r w:rsidR="00C31A87">
        <w:rPr>
          <w:rFonts w:eastAsia="Yu Gothic Light"/>
          <w:lang w:eastAsia="en-US"/>
        </w:rPr>
        <w:t xml:space="preserve">into </w:t>
      </w:r>
      <w:r w:rsidRPr="00742303">
        <w:rPr>
          <w:rFonts w:eastAsia="Yu Gothic Light"/>
          <w:lang w:eastAsia="en-US"/>
        </w:rPr>
        <w:t xml:space="preserve">and consultation projects on specific issues of concern, and engagement with </w:t>
      </w:r>
      <w:r w:rsidR="00C31A87">
        <w:rPr>
          <w:rFonts w:eastAsia="Yu Gothic Light"/>
          <w:lang w:eastAsia="en-US"/>
        </w:rPr>
        <w:t xml:space="preserve">the federal </w:t>
      </w:r>
      <w:r w:rsidRPr="00742303">
        <w:rPr>
          <w:rFonts w:eastAsia="Yu Gothic Light"/>
          <w:lang w:eastAsia="en-US"/>
        </w:rPr>
        <w:t xml:space="preserve">Parliament regarding changes to Australia’s migration laws. </w:t>
      </w:r>
    </w:p>
    <w:p w14:paraId="73F7D110" w14:textId="0A825631" w:rsidR="002C1DBF" w:rsidRPr="00742303" w:rsidRDefault="004B64AC" w:rsidP="00001221">
      <w:pPr>
        <w:rPr>
          <w:rFonts w:eastAsia="Yu Gothic Light"/>
          <w:lang w:eastAsia="en-US"/>
        </w:rPr>
      </w:pPr>
      <w:r>
        <w:rPr>
          <w:rFonts w:eastAsia="Yu Gothic Light"/>
          <w:lang w:eastAsia="en-US"/>
        </w:rPr>
        <w:t>In t</w:t>
      </w:r>
      <w:r w:rsidR="002C1DBF" w:rsidRPr="00742303">
        <w:rPr>
          <w:rFonts w:eastAsia="Yu Gothic Light"/>
          <w:lang w:eastAsia="en-US"/>
        </w:rPr>
        <w:t>his reporting period, Commissioner Finlay</w:t>
      </w:r>
      <w:r>
        <w:rPr>
          <w:rFonts w:eastAsia="Yu Gothic Light"/>
          <w:lang w:eastAsia="en-US"/>
        </w:rPr>
        <w:t>, in her</w:t>
      </w:r>
      <w:r w:rsidR="002C1DBF" w:rsidRPr="00742303">
        <w:rPr>
          <w:rFonts w:eastAsia="Yu Gothic Light"/>
          <w:lang w:eastAsia="en-US"/>
        </w:rPr>
        <w:t xml:space="preserve"> first year as the Human Rights Commissioner, </w:t>
      </w:r>
      <w:r>
        <w:rPr>
          <w:rFonts w:eastAsia="Yu Gothic Light"/>
          <w:lang w:eastAsia="en-US"/>
        </w:rPr>
        <w:t xml:space="preserve">led </w:t>
      </w:r>
      <w:r w:rsidR="002C1DBF" w:rsidRPr="00742303">
        <w:rPr>
          <w:rFonts w:eastAsia="Yu Gothic Light"/>
          <w:lang w:eastAsia="en-US"/>
        </w:rPr>
        <w:t>a number of immigration detention inspections</w:t>
      </w:r>
      <w:r>
        <w:rPr>
          <w:rFonts w:eastAsia="Yu Gothic Light"/>
          <w:lang w:eastAsia="en-US"/>
        </w:rPr>
        <w:t>,</w:t>
      </w:r>
      <w:r w:rsidR="002C1DBF" w:rsidRPr="00742303">
        <w:rPr>
          <w:rFonts w:eastAsia="Yu Gothic Light"/>
          <w:lang w:eastAsia="en-US"/>
        </w:rPr>
        <w:t xml:space="preserve"> including two ad-hoc </w:t>
      </w:r>
      <w:r w:rsidR="3C05B0FD" w:rsidRPr="43F89229">
        <w:rPr>
          <w:rFonts w:eastAsia="Yu Gothic Light"/>
          <w:lang w:eastAsia="en-US"/>
        </w:rPr>
        <w:t>inspection</w:t>
      </w:r>
      <w:r w:rsidR="030EF442" w:rsidRPr="43F89229">
        <w:rPr>
          <w:rFonts w:eastAsia="Yu Gothic Light"/>
          <w:lang w:eastAsia="en-US"/>
        </w:rPr>
        <w:t>s</w:t>
      </w:r>
      <w:r w:rsidR="002C1DBF" w:rsidRPr="00742303">
        <w:rPr>
          <w:rFonts w:eastAsia="Yu Gothic Light"/>
          <w:lang w:eastAsia="en-US"/>
        </w:rPr>
        <w:t xml:space="preserve"> of Hotel Alternative Places of Detention (APODS) in Melbourne and Brisbane. The aim of both visits was to examine the conditions of detention in Hotel APODs and the broader impacts of detention on people who were or are still detained. In conjunction with the inspection visits</w:t>
      </w:r>
      <w:r w:rsidR="0085190F">
        <w:rPr>
          <w:rFonts w:eastAsia="Yu Gothic Light"/>
          <w:lang w:eastAsia="en-US"/>
        </w:rPr>
        <w:t>,</w:t>
      </w:r>
      <w:r w:rsidR="002C1DBF" w:rsidRPr="00742303">
        <w:rPr>
          <w:rFonts w:eastAsia="Yu Gothic Light"/>
          <w:lang w:eastAsia="en-US"/>
        </w:rPr>
        <w:t xml:space="preserve"> the Commission conducted interviews and received submissions from former detainees and NGOs providing support to APOD detainees.  </w:t>
      </w:r>
    </w:p>
    <w:p w14:paraId="289B7B4A" w14:textId="303C1D96" w:rsidR="00222B30" w:rsidRPr="00742303" w:rsidRDefault="002C1DBF" w:rsidP="00661129">
      <w:pPr>
        <w:rPr>
          <w:rFonts w:eastAsia="Yu Gothic Light"/>
          <w:lang w:eastAsia="en-US"/>
        </w:rPr>
      </w:pPr>
      <w:r w:rsidRPr="00742303">
        <w:rPr>
          <w:rFonts w:eastAsia="Yu Gothic Light"/>
          <w:lang w:eastAsia="en-US"/>
        </w:rPr>
        <w:t>The need for such an inspection was highlighted by Commissioner Finlay in an opinion piece ‘Novak Djokovic drew global attention to Australia’s immigration detention regime. Now we need proper scrutiny of all places of detention’ published on ABC News Online on 20 January 2022.</w:t>
      </w:r>
    </w:p>
    <w:p w14:paraId="27DAF288" w14:textId="77777777" w:rsidR="002C1DBF" w:rsidRDefault="002C1DBF" w:rsidP="00661129">
      <w:pPr>
        <w:spacing w:before="0" w:after="0" w:line="290" w:lineRule="auto"/>
        <w:ind w:right="172"/>
        <w:rPr>
          <w:rFonts w:eastAsia="Calibri" w:cs="Open Sans"/>
          <w:b/>
          <w:lang w:eastAsia="en-US"/>
        </w:rPr>
      </w:pPr>
      <w:r w:rsidRPr="00742303">
        <w:rPr>
          <w:rFonts w:eastAsia="Calibri" w:cs="Open Sans"/>
          <w:b/>
          <w:bCs/>
          <w:lang w:eastAsia="en-US"/>
        </w:rPr>
        <w:t>Keeping kids safe and well – your voices</w:t>
      </w:r>
    </w:p>
    <w:p w14:paraId="5883C090" w14:textId="77777777" w:rsidR="00D71AF9" w:rsidRPr="0032002D" w:rsidRDefault="00D71AF9" w:rsidP="00A32A80">
      <w:pPr>
        <w:spacing w:before="0" w:after="0" w:line="290" w:lineRule="auto"/>
        <w:ind w:right="172"/>
        <w:jc w:val="both"/>
        <w:rPr>
          <w:rFonts w:ascii="Calibri" w:eastAsia="Calibri" w:hAnsi="Calibri" w:cs="Open Sans"/>
          <w:sz w:val="16"/>
          <w:szCs w:val="16"/>
          <w:lang w:eastAsia="en-US"/>
        </w:rPr>
      </w:pPr>
    </w:p>
    <w:p w14:paraId="15972639" w14:textId="34285F04" w:rsidR="002C1DBF" w:rsidRPr="00742303" w:rsidRDefault="002C1DBF" w:rsidP="00001221">
      <w:pPr>
        <w:spacing w:before="0" w:after="160" w:line="259" w:lineRule="auto"/>
        <w:rPr>
          <w:rFonts w:eastAsia="Calibri" w:cs="Open Sans"/>
          <w:lang w:eastAsia="en-US"/>
        </w:rPr>
      </w:pPr>
      <w:r w:rsidRPr="00742303">
        <w:rPr>
          <w:rFonts w:eastAsia="Calibri" w:cs="Open Sans"/>
          <w:lang w:eastAsia="en-US"/>
        </w:rPr>
        <w:t xml:space="preserve">The Department of Social Services asked National Children’s Commissioner </w:t>
      </w:r>
      <w:r w:rsidR="00A01C22">
        <w:rPr>
          <w:rFonts w:eastAsia="Calibri" w:cs="Open Sans"/>
          <w:lang w:eastAsia="en-US"/>
        </w:rPr>
        <w:t>Anne Holl</w:t>
      </w:r>
      <w:r w:rsidR="00ED3474">
        <w:rPr>
          <w:rFonts w:eastAsia="Calibri" w:cs="Open Sans"/>
          <w:lang w:eastAsia="en-US"/>
        </w:rPr>
        <w:t>o</w:t>
      </w:r>
      <w:r w:rsidR="00A01C22">
        <w:rPr>
          <w:rFonts w:eastAsia="Calibri" w:cs="Open Sans"/>
          <w:lang w:eastAsia="en-US"/>
        </w:rPr>
        <w:t xml:space="preserve">nds, </w:t>
      </w:r>
      <w:r w:rsidRPr="00742303">
        <w:rPr>
          <w:rFonts w:eastAsia="Calibri" w:cs="Open Sans"/>
          <w:lang w:eastAsia="en-US"/>
        </w:rPr>
        <w:t xml:space="preserve">to seek input from children and families across Australia about how to keep them safe and well in their homes and communities for the purpose of informing the first five-year action plan to </w:t>
      </w:r>
      <w:r w:rsidRPr="00742303">
        <w:rPr>
          <w:rFonts w:eastAsia="Calibri" w:cs="Open Sans"/>
          <w:i/>
          <w:iCs/>
          <w:lang w:eastAsia="en-US"/>
        </w:rPr>
        <w:t>Safe and Supported: The National Framework for Protecting Australia’s Children 2021</w:t>
      </w:r>
      <w:r w:rsidR="00A4619A">
        <w:rPr>
          <w:rFonts w:eastAsia="Calibri" w:cs="Open Sans"/>
          <w:i/>
          <w:lang w:eastAsia="en-US"/>
        </w:rPr>
        <w:t>–</w:t>
      </w:r>
      <w:r w:rsidRPr="00742303">
        <w:rPr>
          <w:rFonts w:eastAsia="Calibri" w:cs="Open Sans"/>
          <w:i/>
          <w:iCs/>
          <w:lang w:eastAsia="en-US"/>
        </w:rPr>
        <w:t>2031</w:t>
      </w:r>
      <w:r w:rsidRPr="00742303">
        <w:rPr>
          <w:rFonts w:eastAsia="Calibri" w:cs="Open Sans"/>
          <w:lang w:eastAsia="en-US"/>
        </w:rPr>
        <w:t>.</w:t>
      </w:r>
    </w:p>
    <w:p w14:paraId="62A211E0" w14:textId="5C77D6CF" w:rsidR="002C1DBF" w:rsidRPr="00742303" w:rsidRDefault="002C1DBF" w:rsidP="00001221">
      <w:pPr>
        <w:spacing w:before="0" w:after="160" w:line="259" w:lineRule="auto"/>
        <w:rPr>
          <w:rFonts w:ascii="Calibri" w:eastAsia="Calibri" w:hAnsi="Calibri" w:cs="Open Sans"/>
          <w:b/>
          <w:bCs/>
          <w:lang w:eastAsia="en-US"/>
        </w:rPr>
      </w:pPr>
      <w:r w:rsidRPr="00742303">
        <w:rPr>
          <w:rFonts w:eastAsia="Calibri" w:cs="Open Sans"/>
          <w:lang w:eastAsia="en-US"/>
        </w:rPr>
        <w:t>The right of children to participate in decisions that affect them is one of the four guiding principles in the Convention on the Rights of the Child. Participation is also a key principle in the United Nations Declaration on the Rights of Indigenous Peoples and the Convention on the Rights of Persons with Disabilities. Having a genuine voice and being heard is fundamental to claiming all other rights, with participation being both protective and empowering for children.</w:t>
      </w:r>
    </w:p>
    <w:p w14:paraId="7E94AEEA" w14:textId="77777777" w:rsidR="002C1DBF" w:rsidRPr="00742303" w:rsidRDefault="002C1DBF" w:rsidP="00001221">
      <w:pPr>
        <w:spacing w:before="0" w:after="160" w:line="259" w:lineRule="auto"/>
        <w:rPr>
          <w:rFonts w:ascii="Calibri" w:eastAsia="Calibri" w:hAnsi="Calibri" w:cs="Open Sans"/>
          <w:b/>
          <w:bCs/>
          <w:lang w:eastAsia="en-US"/>
        </w:rPr>
      </w:pPr>
      <w:r w:rsidRPr="00742303">
        <w:rPr>
          <w:rFonts w:eastAsia="Calibri" w:cs="Open Sans"/>
          <w:noProof/>
          <w:lang w:eastAsia="en-US"/>
        </w:rPr>
        <mc:AlternateContent>
          <mc:Choice Requires="wps">
            <w:drawing>
              <wp:anchor distT="91440" distB="91440" distL="114300" distR="114300" simplePos="0" relativeHeight="251658262" behindDoc="0" locked="0" layoutInCell="1" allowOverlap="1" wp14:anchorId="7657D90C" wp14:editId="417AF3CA">
                <wp:simplePos x="0" y="0"/>
                <wp:positionH relativeFrom="page">
                  <wp:posOffset>3627120</wp:posOffset>
                </wp:positionH>
                <wp:positionV relativeFrom="paragraph">
                  <wp:posOffset>12065</wp:posOffset>
                </wp:positionV>
                <wp:extent cx="3322320" cy="2125980"/>
                <wp:effectExtent l="0" t="0" r="0" b="0"/>
                <wp:wrapSquare wrapText="bothSides"/>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22320" cy="2125980"/>
                        </a:xfrm>
                        <a:prstGeom prst="rect">
                          <a:avLst/>
                        </a:prstGeom>
                        <a:noFill/>
                        <a:ln w="9525">
                          <a:noFill/>
                          <a:miter lim="800000"/>
                          <a:headEnd/>
                          <a:tailEnd/>
                        </a:ln>
                      </wps:spPr>
                      <wps:txbx>
                        <w:txbxContent>
                          <w:p w14:paraId="49F760D7" w14:textId="77777777" w:rsidR="002C1DBF" w:rsidRPr="002C1DBF" w:rsidRDefault="002C1DBF" w:rsidP="002C1DBF">
                            <w:pPr>
                              <w:pBdr>
                                <w:top w:val="single" w:sz="24" w:space="8" w:color="4472C4"/>
                                <w:bottom w:val="single" w:sz="24" w:space="8" w:color="4472C4"/>
                              </w:pBdr>
                              <w:spacing w:after="0"/>
                              <w:rPr>
                                <w:rFonts w:cs="Open Sans"/>
                                <w:i/>
                                <w:iCs/>
                                <w:color w:val="4472C4"/>
                                <w:lang w:val="en-US"/>
                              </w:rPr>
                            </w:pPr>
                            <w:r w:rsidRPr="002C1DBF">
                              <w:rPr>
                                <w:rFonts w:cs="Open Sans"/>
                                <w:i/>
                                <w:iCs/>
                                <w:color w:val="4472C4"/>
                                <w:lang w:val="en-US"/>
                              </w:rPr>
                              <w:t xml:space="preserve">Overall, children and families said they needed: </w:t>
                            </w:r>
                          </w:p>
                          <w:p w14:paraId="324AF505" w14:textId="77777777" w:rsidR="002C1DBF" w:rsidRPr="002C1DBF" w:rsidRDefault="002C1DBF" w:rsidP="002C1DBF">
                            <w:pPr>
                              <w:pBdr>
                                <w:top w:val="single" w:sz="24" w:space="8" w:color="4472C4"/>
                                <w:bottom w:val="single" w:sz="24" w:space="8" w:color="4472C4"/>
                              </w:pBdr>
                              <w:spacing w:after="0"/>
                              <w:rPr>
                                <w:rFonts w:cs="Open Sans"/>
                                <w:i/>
                                <w:iCs/>
                                <w:color w:val="4472C4"/>
                                <w:lang w:val="en-US"/>
                              </w:rPr>
                            </w:pPr>
                            <w:r w:rsidRPr="002C1DBF">
                              <w:rPr>
                                <w:rFonts w:cs="Open Sans"/>
                                <w:i/>
                                <w:iCs/>
                                <w:color w:val="4472C4"/>
                                <w:lang w:val="en-US"/>
                              </w:rPr>
                              <w:t>1. Help with housing (60%, n=256)</w:t>
                            </w:r>
                          </w:p>
                          <w:p w14:paraId="00A67D4A" w14:textId="77777777" w:rsidR="002C1DBF" w:rsidRPr="002C1DBF" w:rsidRDefault="002C1DBF" w:rsidP="002C1DBF">
                            <w:pPr>
                              <w:pBdr>
                                <w:top w:val="single" w:sz="24" w:space="8" w:color="4472C4"/>
                                <w:bottom w:val="single" w:sz="24" w:space="8" w:color="4472C4"/>
                              </w:pBdr>
                              <w:spacing w:after="0"/>
                              <w:rPr>
                                <w:rFonts w:cs="Open Sans"/>
                                <w:i/>
                                <w:iCs/>
                                <w:color w:val="4472C4"/>
                                <w:lang w:val="en-US"/>
                              </w:rPr>
                            </w:pPr>
                            <w:r w:rsidRPr="002C1DBF">
                              <w:rPr>
                                <w:rFonts w:cs="Open Sans"/>
                                <w:i/>
                                <w:iCs/>
                                <w:color w:val="4472C4"/>
                                <w:lang w:val="en-US"/>
                              </w:rPr>
                              <w:t>2. Mental health services (41%, n=174)</w:t>
                            </w:r>
                          </w:p>
                          <w:p w14:paraId="0E212367" w14:textId="77777777" w:rsidR="002C1DBF" w:rsidRPr="002C1DBF" w:rsidRDefault="002C1DBF" w:rsidP="002C1DBF">
                            <w:pPr>
                              <w:pBdr>
                                <w:top w:val="single" w:sz="24" w:space="8" w:color="4472C4"/>
                                <w:bottom w:val="single" w:sz="24" w:space="8" w:color="4472C4"/>
                              </w:pBdr>
                              <w:spacing w:after="0"/>
                              <w:rPr>
                                <w:rFonts w:cs="Open Sans"/>
                                <w:i/>
                                <w:iCs/>
                                <w:color w:val="4472C4"/>
                                <w:lang w:val="en-US"/>
                              </w:rPr>
                            </w:pPr>
                            <w:r w:rsidRPr="002C1DBF">
                              <w:rPr>
                                <w:rFonts w:cs="Open Sans"/>
                                <w:i/>
                                <w:iCs/>
                                <w:color w:val="4472C4"/>
                                <w:lang w:val="en-US"/>
                              </w:rPr>
                              <w:t xml:space="preserve">3. Help with basic needs (33%, n=142)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657D90C" id="_x0000_s1031" type="#_x0000_t202" style="position:absolute;margin-left:285.6pt;margin-top:.95pt;width:261.6pt;height:167.4pt;z-index:251658262;visibility:visible;mso-wrap-style:square;mso-width-percent:0;mso-height-percent:0;mso-wrap-distance-left:9pt;mso-wrap-distance-top:7.2pt;mso-wrap-distance-right:9pt;mso-wrap-distance-bottom:7.2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H22G/QEAANUDAAAOAAAAZHJzL2Uyb0RvYy54bWysU11v2yAUfZ+0/4B4X5w4yZZYIVXXrtOk&#10;7kNq9wMIxjEacBmQ2Nmv7wW7abS+TfMDAq7vufece9hc9UaTo/RBgWV0NplSIq2AWtk9oz8f796t&#10;KAmR25prsJLRkwz0avv2zaZzlSyhBV1LTxDEhqpzjLYxuqoogmil4WECTloMNuANj3j0+6L2vEN0&#10;o4tyOn1fdOBr50HIEPD2dgjSbcZvGini96YJMhLNKPYW8+rzuktrsd3wau+5a5UY2+D/0IXhymLR&#10;M9Qtj5wcvHoFZZTwEKCJEwGmgKZRQmYOyGY2/YvNQ8udzFxQnODOMoX/Byu+HR/cD09i/xF6HGAm&#10;Edw9iF+BWLhpud3La++hayWvsfAsSVZ0LlRjapI6VCGB7LqvUOOQ+SFCBuobb5IqyJMgOg7gdBZd&#10;9pEIvJzPy3JeYkhgrJyVy/Uqj6Xg1XO68yF+lmBI2jDqcaoZnh/vQ0zt8Or5l1TNwp3SOk9WW9Ix&#10;ul6Wy5xwETEqovG0MoyupukbrJBYfrJ1To5c6WGPBbQdaSemA+fY73qiakaXKTepsIP6hDp4GHyG&#10;7wI3Lfg/lHToMUbD7wP3khL9xaKW69likUyZD4vlh6SCv4zsLiPcCoRiNFIybG9iNvJA+Ro1b1RW&#10;46WTsWX0ThZp9Hky5+U5//XyGrdPAAAA//8DAFBLAwQUAAYACAAAACEAdbn7m98AAAAKAQAADwAA&#10;AGRycy9kb3ducmV2LnhtbEyPy27CMBBF95X4B2sqsStjIECTxkFVUbetSh9SdyYekoh4HMWGpH9f&#10;s2qXo3N175l8O9pWXKj3jWMF85kEQVw603Cl4OP9+e4ehA+ajW4dk4If8rAtJje5zowb+I0u+1CJ&#10;WMI+0wrqELoM0Zc1We1nriOO7Oh6q0M8+wpNr4dYbltcSLlGqxuOC7Xu6Kmm8rQ/WwWfL8fvr0S+&#10;Vju76gY3SmSbolLT2/HxAUSgMfyF4aof1aGITgd3ZuNFq2C1mS9iNIIUxJXLNElAHBQsl+sNYJHj&#10;/xeKXwAAAP//AwBQSwECLQAUAAYACAAAACEAtoM4kv4AAADhAQAAEwAAAAAAAAAAAAAAAAAAAAAA&#10;W0NvbnRlbnRfVHlwZXNdLnhtbFBLAQItABQABgAIAAAAIQA4/SH/1gAAAJQBAAALAAAAAAAAAAAA&#10;AAAAAC8BAABfcmVscy8ucmVsc1BLAQItABQABgAIAAAAIQBoH22G/QEAANUDAAAOAAAAAAAAAAAA&#10;AAAAAC4CAABkcnMvZTJvRG9jLnhtbFBLAQItABQABgAIAAAAIQB1ufub3wAAAAoBAAAPAAAAAAAA&#10;AAAAAAAAAFcEAABkcnMvZG93bnJldi54bWxQSwUGAAAAAAQABADzAAAAYwUAAAAA&#10;" filled="f" stroked="f">
                <v:textbox>
                  <w:txbxContent>
                    <w:p w14:paraId="49F760D7" w14:textId="77777777" w:rsidR="002C1DBF" w:rsidRPr="002C1DBF" w:rsidRDefault="002C1DBF" w:rsidP="002C1DBF">
                      <w:pPr>
                        <w:pBdr>
                          <w:top w:val="single" w:sz="24" w:space="8" w:color="4472C4"/>
                          <w:bottom w:val="single" w:sz="24" w:space="8" w:color="4472C4"/>
                        </w:pBdr>
                        <w:spacing w:after="0"/>
                        <w:rPr>
                          <w:rFonts w:cs="Open Sans"/>
                          <w:i/>
                          <w:iCs/>
                          <w:color w:val="4472C4"/>
                          <w:lang w:val="en-US"/>
                        </w:rPr>
                      </w:pPr>
                      <w:r w:rsidRPr="002C1DBF">
                        <w:rPr>
                          <w:rFonts w:cs="Open Sans"/>
                          <w:i/>
                          <w:iCs/>
                          <w:color w:val="4472C4"/>
                          <w:lang w:val="en-US"/>
                        </w:rPr>
                        <w:t xml:space="preserve">Overall, children and families said they needed: </w:t>
                      </w:r>
                    </w:p>
                    <w:p w14:paraId="324AF505" w14:textId="77777777" w:rsidR="002C1DBF" w:rsidRPr="002C1DBF" w:rsidRDefault="002C1DBF" w:rsidP="002C1DBF">
                      <w:pPr>
                        <w:pBdr>
                          <w:top w:val="single" w:sz="24" w:space="8" w:color="4472C4"/>
                          <w:bottom w:val="single" w:sz="24" w:space="8" w:color="4472C4"/>
                        </w:pBdr>
                        <w:spacing w:after="0"/>
                        <w:rPr>
                          <w:rFonts w:cs="Open Sans"/>
                          <w:i/>
                          <w:iCs/>
                          <w:color w:val="4472C4"/>
                          <w:lang w:val="en-US"/>
                        </w:rPr>
                      </w:pPr>
                      <w:r w:rsidRPr="002C1DBF">
                        <w:rPr>
                          <w:rFonts w:cs="Open Sans"/>
                          <w:i/>
                          <w:iCs/>
                          <w:color w:val="4472C4"/>
                          <w:lang w:val="en-US"/>
                        </w:rPr>
                        <w:t>1. Help with housing (60%, n=256)</w:t>
                      </w:r>
                    </w:p>
                    <w:p w14:paraId="00A67D4A" w14:textId="77777777" w:rsidR="002C1DBF" w:rsidRPr="002C1DBF" w:rsidRDefault="002C1DBF" w:rsidP="002C1DBF">
                      <w:pPr>
                        <w:pBdr>
                          <w:top w:val="single" w:sz="24" w:space="8" w:color="4472C4"/>
                          <w:bottom w:val="single" w:sz="24" w:space="8" w:color="4472C4"/>
                        </w:pBdr>
                        <w:spacing w:after="0"/>
                        <w:rPr>
                          <w:rFonts w:cs="Open Sans"/>
                          <w:i/>
                          <w:iCs/>
                          <w:color w:val="4472C4"/>
                          <w:lang w:val="en-US"/>
                        </w:rPr>
                      </w:pPr>
                      <w:r w:rsidRPr="002C1DBF">
                        <w:rPr>
                          <w:rFonts w:cs="Open Sans"/>
                          <w:i/>
                          <w:iCs/>
                          <w:color w:val="4472C4"/>
                          <w:lang w:val="en-US"/>
                        </w:rPr>
                        <w:t>2. Mental health services (41%, n=174)</w:t>
                      </w:r>
                    </w:p>
                    <w:p w14:paraId="0E212367" w14:textId="77777777" w:rsidR="002C1DBF" w:rsidRPr="002C1DBF" w:rsidRDefault="002C1DBF" w:rsidP="002C1DBF">
                      <w:pPr>
                        <w:pBdr>
                          <w:top w:val="single" w:sz="24" w:space="8" w:color="4472C4"/>
                          <w:bottom w:val="single" w:sz="24" w:space="8" w:color="4472C4"/>
                        </w:pBdr>
                        <w:spacing w:after="0"/>
                        <w:rPr>
                          <w:rFonts w:cs="Open Sans"/>
                          <w:i/>
                          <w:iCs/>
                          <w:color w:val="4472C4"/>
                          <w:lang w:val="en-US"/>
                        </w:rPr>
                      </w:pPr>
                      <w:r w:rsidRPr="002C1DBF">
                        <w:rPr>
                          <w:rFonts w:cs="Open Sans"/>
                          <w:i/>
                          <w:iCs/>
                          <w:color w:val="4472C4"/>
                          <w:lang w:val="en-US"/>
                        </w:rPr>
                        <w:t xml:space="preserve">3. Help with basic needs (33%, n=142) </w:t>
                      </w:r>
                    </w:p>
                  </w:txbxContent>
                </v:textbox>
                <w10:wrap type="square" anchorx="page"/>
              </v:shape>
            </w:pict>
          </mc:Fallback>
        </mc:AlternateContent>
      </w:r>
      <w:r w:rsidRPr="00742303">
        <w:rPr>
          <w:rFonts w:eastAsia="Calibri" w:cs="Open Sans"/>
          <w:b/>
          <w:bCs/>
          <w:lang w:eastAsia="en-US"/>
        </w:rPr>
        <w:t xml:space="preserve">45 </w:t>
      </w:r>
      <w:r w:rsidRPr="00742303">
        <w:rPr>
          <w:rFonts w:eastAsia="Calibri" w:cs="Open Sans"/>
          <w:lang w:eastAsia="en-US"/>
        </w:rPr>
        <w:t xml:space="preserve">consultations were held, with </w:t>
      </w:r>
      <w:r w:rsidRPr="00742303">
        <w:rPr>
          <w:rFonts w:eastAsia="Calibri" w:cs="Open Sans"/>
          <w:b/>
          <w:bCs/>
          <w:lang w:eastAsia="en-US"/>
        </w:rPr>
        <w:t>400</w:t>
      </w:r>
      <w:r w:rsidRPr="00742303">
        <w:rPr>
          <w:rFonts w:eastAsia="Calibri" w:cs="Open Sans"/>
          <w:lang w:eastAsia="en-US"/>
        </w:rPr>
        <w:t xml:space="preserve"> participants (face-to-face and on-line) with 426 survey respondents. Final report was provided to DSS in February 2022. Positive feedback was received. The report, including a child-friendly version, was launched on 6 April 2022.</w:t>
      </w:r>
    </w:p>
    <w:p w14:paraId="0D04AAE1" w14:textId="4734D6E1" w:rsidR="00A51843" w:rsidRPr="00742303" w:rsidRDefault="002C1DBF" w:rsidP="00001221">
      <w:pPr>
        <w:spacing w:line="259" w:lineRule="auto"/>
        <w:rPr>
          <w:rFonts w:eastAsia="Calibri" w:cs="Open Sans"/>
          <w:lang w:eastAsia="en-US"/>
        </w:rPr>
      </w:pPr>
      <w:r w:rsidRPr="00742303">
        <w:rPr>
          <w:rFonts w:eastAsia="Calibri" w:cs="Open Sans"/>
          <w:lang w:eastAsia="en-US"/>
        </w:rPr>
        <w:t>A key human rights challenge affecting children in Australia is the fragmentation and failure of our basic systems that are meant to support children and their families, especially those living with poverty and disadvantage. Urgent cross-portfolio reform is needed across health, education, and social services including housing, to ensure that these systems are fit-for-purpose and can help families to keep their children safe and well.</w:t>
      </w:r>
    </w:p>
    <w:p w14:paraId="56A9F9FB" w14:textId="77777777" w:rsidR="002C1DBF" w:rsidRDefault="002C1DBF" w:rsidP="00A32A80">
      <w:pPr>
        <w:spacing w:before="0" w:after="0" w:line="290" w:lineRule="auto"/>
        <w:ind w:right="172"/>
        <w:jc w:val="both"/>
        <w:rPr>
          <w:rFonts w:eastAsia="Calibri" w:cs="Open Sans"/>
          <w:b/>
          <w:bCs/>
          <w:lang w:eastAsia="en-US"/>
        </w:rPr>
      </w:pPr>
      <w:r w:rsidRPr="00742303">
        <w:rPr>
          <w:rFonts w:eastAsia="Calibri" w:cs="Open Sans"/>
          <w:b/>
          <w:bCs/>
          <w:lang w:eastAsia="en-US"/>
        </w:rPr>
        <w:t>Transforming Approaches to Protecting Australia’s Children</w:t>
      </w:r>
    </w:p>
    <w:p w14:paraId="03D38B07" w14:textId="77777777" w:rsidR="00935D72" w:rsidRPr="00B53CC5" w:rsidRDefault="00935D72" w:rsidP="00A32A80">
      <w:pPr>
        <w:spacing w:before="0" w:after="0" w:line="290" w:lineRule="auto"/>
        <w:ind w:right="172"/>
        <w:jc w:val="both"/>
        <w:rPr>
          <w:rFonts w:eastAsia="Calibri" w:cs="Open Sans"/>
          <w:b/>
          <w:bCs/>
          <w:sz w:val="16"/>
          <w:szCs w:val="16"/>
          <w:lang w:eastAsia="en-US"/>
        </w:rPr>
      </w:pPr>
    </w:p>
    <w:p w14:paraId="4D6CC4C7" w14:textId="0BD1DD92" w:rsidR="002C1DBF" w:rsidRPr="00742303" w:rsidRDefault="002C1DBF" w:rsidP="00001221">
      <w:pPr>
        <w:spacing w:before="0" w:after="160" w:line="259" w:lineRule="auto"/>
        <w:rPr>
          <w:rFonts w:eastAsia="Calibri" w:cs="Open Sans"/>
          <w:lang w:eastAsia="en-US"/>
        </w:rPr>
      </w:pPr>
      <w:r w:rsidRPr="00742303">
        <w:rPr>
          <w:rFonts w:eastAsia="Open Sans" w:cs="Open Sans"/>
        </w:rPr>
        <w:t xml:space="preserve">This project was an exploratory rethink of national approaches to child wellbeing funded by </w:t>
      </w:r>
      <w:r w:rsidR="3FD4F0C2" w:rsidRPr="43F89229">
        <w:rPr>
          <w:rFonts w:eastAsia="Open Sans" w:cs="Open Sans"/>
        </w:rPr>
        <w:t xml:space="preserve">the </w:t>
      </w:r>
      <w:r w:rsidRPr="00742303">
        <w:rPr>
          <w:rFonts w:eastAsia="Open Sans" w:cs="Open Sans"/>
        </w:rPr>
        <w:t>Paul Ramsay Foundation</w:t>
      </w:r>
      <w:r w:rsidR="00BC10A1" w:rsidRPr="00724F3E">
        <w:rPr>
          <w:rFonts w:eastAsia="Open Sans" w:cs="Open Sans"/>
        </w:rPr>
        <w:t xml:space="preserve">, </w:t>
      </w:r>
      <w:r w:rsidR="00BC10A1" w:rsidRPr="00A67C2F">
        <w:rPr>
          <w:rFonts w:eastAsia="Open Sans" w:cs="Open Sans"/>
        </w:rPr>
        <w:t>led by Commission</w:t>
      </w:r>
      <w:r w:rsidR="00212A9A" w:rsidRPr="00A67C2F">
        <w:rPr>
          <w:rFonts w:eastAsia="Open Sans" w:cs="Open Sans"/>
        </w:rPr>
        <w:t xml:space="preserve">er </w:t>
      </w:r>
      <w:r w:rsidR="00E00569" w:rsidRPr="00A67C2F">
        <w:rPr>
          <w:rFonts w:eastAsia="Open Sans" w:cs="Open Sans"/>
        </w:rPr>
        <w:t>Holl</w:t>
      </w:r>
      <w:r w:rsidR="00591B20" w:rsidRPr="00A67C2F">
        <w:rPr>
          <w:rFonts w:eastAsia="Open Sans" w:cs="Open Sans"/>
        </w:rPr>
        <w:t>onds</w:t>
      </w:r>
      <w:r w:rsidR="00724F3E">
        <w:rPr>
          <w:rFonts w:eastAsia="Open Sans" w:cs="Open Sans"/>
        </w:rPr>
        <w:t>.</w:t>
      </w:r>
      <w:r w:rsidRPr="00742303">
        <w:rPr>
          <w:rFonts w:eastAsia="Open Sans" w:cs="Open Sans"/>
        </w:rPr>
        <w:t xml:space="preserve"> </w:t>
      </w:r>
      <w:r w:rsidRPr="00742303">
        <w:rPr>
          <w:rFonts w:eastAsia="Calibri" w:cs="Open Sans"/>
          <w:lang w:eastAsia="en-US"/>
        </w:rPr>
        <w:t>Despite widespread efforts, growing evidence, numerous reviews and inquiries and significant investment, we are failing to make progress on child and family wellbeing, especially for those living with poverty and disadvantage. Late interventions and reacting to crises dominate policy settings and services. Nothing speaks more to this than the number of children in the child protection system and out-of-home care, including the disproportionate number of Aboriginal and Torres Strait Islander children. Children are falling further behind, with rising mental health issues and declining educational outcomes.</w:t>
      </w:r>
    </w:p>
    <w:p w14:paraId="60C5DBC9" w14:textId="0A825631" w:rsidR="002C1DBF" w:rsidRPr="00742303" w:rsidRDefault="002C1DBF" w:rsidP="00001221">
      <w:pPr>
        <w:spacing w:before="0" w:after="160" w:line="259" w:lineRule="auto"/>
        <w:rPr>
          <w:rFonts w:eastAsia="Open Sans" w:cs="Open Sans"/>
        </w:rPr>
      </w:pPr>
      <w:r w:rsidRPr="00742303">
        <w:rPr>
          <w:rFonts w:eastAsia="Open Sans" w:cs="Open Sans"/>
        </w:rPr>
        <w:t xml:space="preserve">The project convened new evidence and coalitions of expertise </w:t>
      </w:r>
      <w:r w:rsidR="004F2A1E" w:rsidRPr="00742303">
        <w:rPr>
          <w:rFonts w:eastAsia="Open Sans" w:cs="Open Sans"/>
        </w:rPr>
        <w:t>to</w:t>
      </w:r>
      <w:r w:rsidRPr="00742303">
        <w:rPr>
          <w:rFonts w:eastAsia="Open Sans" w:cs="Open Sans"/>
        </w:rPr>
        <w:t xml:space="preserve"> design long-term strategic work capable of having impact in this complex area of social policy. This included four individual interviews with key stakeholders and one roundtable with ten key stakeholders. </w:t>
      </w:r>
    </w:p>
    <w:p w14:paraId="03DD2D0F" w14:textId="0A825631" w:rsidR="002C1DBF" w:rsidRPr="00001221" w:rsidRDefault="002C1DBF" w:rsidP="00001221">
      <w:pPr>
        <w:spacing w:before="0" w:after="160" w:line="259" w:lineRule="auto"/>
        <w:rPr>
          <w:rFonts w:eastAsia="Open Sans" w:cs="Open Sans"/>
        </w:rPr>
      </w:pPr>
      <w:r w:rsidRPr="00742303">
        <w:rPr>
          <w:rFonts w:eastAsia="Calibri" w:cs="Open Sans"/>
          <w:lang w:eastAsia="en-US"/>
        </w:rPr>
        <w:t>A draft report was provided to the Paul Ramsay Foundation on 30 May 2022. It found that b</w:t>
      </w:r>
      <w:r w:rsidRPr="00742303">
        <w:rPr>
          <w:rFonts w:eastAsia="Open Sans" w:cs="Open Sans"/>
        </w:rPr>
        <w:t>y numerous measures, Australian children are going backwards – educational outcomes, mental health, housing insecurity, rising disadvantage and child safety concerns. While there are many programs and organisations working to address these issues, they are fragmented, predominantly reactionary rather than preventative, and largely failing to scale despite the growing evidence of what works. There is a need for a much more coordinated and ambitious agenda to improve child wellbeing in Australia.</w:t>
      </w:r>
    </w:p>
    <w:p w14:paraId="571643E8" w14:textId="0A825631" w:rsidR="002C1DBF" w:rsidRPr="00742303" w:rsidRDefault="002C1DBF" w:rsidP="00001221">
      <w:pPr>
        <w:spacing w:before="0" w:after="0" w:line="290" w:lineRule="auto"/>
        <w:ind w:right="172"/>
        <w:rPr>
          <w:rFonts w:eastAsia="Calibri" w:cs="Open Sans"/>
          <w:b/>
          <w:bCs/>
          <w:iCs/>
          <w:color w:val="0070C0"/>
          <w:sz w:val="28"/>
          <w:szCs w:val="28"/>
          <w:lang w:eastAsia="en-US"/>
        </w:rPr>
      </w:pPr>
      <w:r w:rsidRPr="00742303">
        <w:rPr>
          <w:rFonts w:eastAsia="Calibri" w:cs="Open Sans"/>
          <w:b/>
          <w:color w:val="0070C0"/>
          <w:sz w:val="28"/>
          <w:szCs w:val="28"/>
          <w:lang w:eastAsia="en-US"/>
        </w:rPr>
        <w:t>Outcomes 1.2</w:t>
      </w:r>
      <w:r w:rsidRPr="00742303">
        <w:rPr>
          <w:rFonts w:eastAsia="Calibri" w:cs="Open Sans"/>
          <w:color w:val="0070C0"/>
          <w:sz w:val="28"/>
          <w:szCs w:val="28"/>
          <w:lang w:eastAsia="en-US"/>
        </w:rPr>
        <w:t xml:space="preserve">  </w:t>
      </w:r>
    </w:p>
    <w:p w14:paraId="654DD714" w14:textId="0A825631" w:rsidR="000A75D8" w:rsidRPr="00742303" w:rsidRDefault="002C1DBF" w:rsidP="00001221">
      <w:pPr>
        <w:spacing w:line="290" w:lineRule="auto"/>
        <w:ind w:right="170"/>
        <w:rPr>
          <w:rFonts w:eastAsia="Calibri" w:cs="Open Sans"/>
          <w:lang w:eastAsia="en-US"/>
        </w:rPr>
      </w:pPr>
      <w:r w:rsidRPr="00742303">
        <w:rPr>
          <w:rFonts w:eastAsia="Calibri" w:cs="Open Sans"/>
          <w:lang w:eastAsia="en-US"/>
        </w:rPr>
        <w:t xml:space="preserve">Law and policy makers, at all levels, consider and address the human rights impacts we identify through our submissions, </w:t>
      </w:r>
      <w:r w:rsidR="005A2696">
        <w:rPr>
          <w:rFonts w:eastAsia="Calibri" w:cs="Open Sans"/>
          <w:lang w:eastAsia="en-US"/>
        </w:rPr>
        <w:t>i</w:t>
      </w:r>
      <w:r w:rsidRPr="00742303">
        <w:rPr>
          <w:rFonts w:eastAsia="Calibri" w:cs="Open Sans"/>
          <w:lang w:eastAsia="en-US"/>
        </w:rPr>
        <w:t xml:space="preserve">nquiries, research, reports and United Nations engagement. </w:t>
      </w:r>
    </w:p>
    <w:p w14:paraId="445F5988" w14:textId="77777777" w:rsidR="002C1DBF" w:rsidRPr="00742303" w:rsidRDefault="002C1DBF" w:rsidP="00001221">
      <w:pPr>
        <w:spacing w:before="0" w:after="160" w:line="259" w:lineRule="auto"/>
        <w:rPr>
          <w:rFonts w:eastAsia="Calibri" w:cs="Open Sans"/>
          <w:b/>
          <w:bCs/>
          <w:color w:val="0070C0"/>
          <w:lang w:eastAsia="en-US"/>
        </w:rPr>
      </w:pPr>
      <w:r w:rsidRPr="00742303">
        <w:rPr>
          <w:rFonts w:eastAsia="Calibri" w:cs="Open Sans"/>
          <w:b/>
          <w:bCs/>
          <w:color w:val="0070C0"/>
          <w:lang w:eastAsia="en-US"/>
        </w:rPr>
        <w:t xml:space="preserve">What this looks like </w:t>
      </w:r>
    </w:p>
    <w:p w14:paraId="18FAA1B5" w14:textId="77777777" w:rsidR="002C1DBF" w:rsidRPr="00742303" w:rsidRDefault="002C1DBF" w:rsidP="00001221">
      <w:pPr>
        <w:tabs>
          <w:tab w:val="left" w:pos="5412"/>
        </w:tabs>
        <w:spacing w:line="259" w:lineRule="auto"/>
        <w:rPr>
          <w:rFonts w:eastAsia="Calibri" w:cs="Open Sans"/>
          <w:color w:val="000000"/>
          <w:lang w:eastAsia="en-US"/>
        </w:rPr>
      </w:pPr>
      <w:r w:rsidRPr="00742303">
        <w:rPr>
          <w:rFonts w:eastAsia="Calibri" w:cs="Open Sans"/>
          <w:color w:val="000000"/>
          <w:lang w:eastAsia="en-US"/>
        </w:rPr>
        <w:t>Parliamentary committee inquiry reports adopt the human rights issues raised in our submissions and recommendations.</w:t>
      </w:r>
    </w:p>
    <w:p w14:paraId="2725B1DD" w14:textId="0A825631" w:rsidR="002C1DBF" w:rsidRPr="00742303" w:rsidRDefault="002C1DBF" w:rsidP="00A60179">
      <w:pPr>
        <w:tabs>
          <w:tab w:val="left" w:pos="5412"/>
        </w:tabs>
        <w:spacing w:before="0" w:after="160" w:line="259" w:lineRule="auto"/>
        <w:rPr>
          <w:rFonts w:eastAsia="Calibri" w:cs="Open Sans"/>
          <w:color w:val="000000"/>
          <w:lang w:eastAsia="en-US"/>
        </w:rPr>
      </w:pPr>
      <w:r w:rsidRPr="5BE88A1D">
        <w:rPr>
          <w:rFonts w:eastAsia="Calibri" w:cs="Open Sans"/>
          <w:color w:val="000000" w:themeColor="text1"/>
          <w:lang w:eastAsia="en-US"/>
        </w:rPr>
        <w:t>UN treaty body concluding observations and UPR Recommendations are adopted by Government and implemented.</w:t>
      </w:r>
    </w:p>
    <w:p w14:paraId="376284A4" w14:textId="0A825631" w:rsidR="000A75D8" w:rsidRPr="00742303" w:rsidRDefault="002C1DBF" w:rsidP="00001221">
      <w:pPr>
        <w:tabs>
          <w:tab w:val="left" w:pos="5412"/>
        </w:tabs>
        <w:spacing w:line="259" w:lineRule="auto"/>
        <w:rPr>
          <w:rFonts w:eastAsia="Calibri" w:cs="Open Sans"/>
          <w:color w:val="000000"/>
          <w:lang w:eastAsia="en-US"/>
        </w:rPr>
      </w:pPr>
      <w:r w:rsidRPr="5BE88A1D">
        <w:rPr>
          <w:rFonts w:eastAsia="Calibri" w:cs="Open Sans"/>
          <w:color w:val="000000" w:themeColor="text1"/>
          <w:lang w:eastAsia="en-US"/>
        </w:rPr>
        <w:t>Arguments presented in our submissions to courts influence outcomes for parties and non-parties in a way that is consistent with human rights.</w:t>
      </w:r>
    </w:p>
    <w:p w14:paraId="3DD79C22" w14:textId="0A825631" w:rsidR="00E344E7" w:rsidRPr="00001221" w:rsidRDefault="002C1DBF" w:rsidP="002D30A4">
      <w:pPr>
        <w:keepNext/>
        <w:keepLines/>
        <w:spacing w:before="40" w:after="0" w:line="259" w:lineRule="auto"/>
        <w:outlineLvl w:val="4"/>
        <w:rPr>
          <w:rFonts w:eastAsia="Open Sans" w:cs="Open Sans"/>
          <w:b/>
          <w:color w:val="000000"/>
          <w:lang w:eastAsia="en-US"/>
        </w:rPr>
      </w:pPr>
      <w:r w:rsidRPr="5BE88A1D">
        <w:rPr>
          <w:rFonts w:eastAsia="Open Sans" w:cs="Open Sans"/>
          <w:b/>
          <w:color w:val="000000" w:themeColor="text1"/>
          <w:lang w:eastAsia="en-US"/>
        </w:rPr>
        <w:t>Respect@Work</w:t>
      </w:r>
    </w:p>
    <w:p w14:paraId="40C8B69A" w14:textId="0A825631" w:rsidR="002C1DBF" w:rsidRPr="00742303" w:rsidRDefault="002C1DBF" w:rsidP="00001221">
      <w:pPr>
        <w:spacing w:line="257" w:lineRule="auto"/>
        <w:rPr>
          <w:rFonts w:eastAsia="Open Sans" w:cs="Open Sans"/>
          <w:lang w:eastAsia="en-US"/>
        </w:rPr>
      </w:pPr>
      <w:r w:rsidRPr="00742303">
        <w:rPr>
          <w:rFonts w:eastAsia="Calibri" w:cs="Open Sans"/>
          <w:lang w:eastAsia="en-US"/>
        </w:rPr>
        <w:t>In the</w:t>
      </w:r>
      <w:r w:rsidRPr="00742303">
        <w:rPr>
          <w:rFonts w:eastAsia="Open Sans" w:cs="Open Sans"/>
          <w:lang w:eastAsia="en-US"/>
        </w:rPr>
        <w:t xml:space="preserve"> previous reporting period, Commissioner </w:t>
      </w:r>
      <w:r w:rsidR="00B821E0">
        <w:rPr>
          <w:rFonts w:eastAsia="Open Sans" w:cs="Open Sans"/>
          <w:lang w:eastAsia="en-US"/>
        </w:rPr>
        <w:t xml:space="preserve">Kate </w:t>
      </w:r>
      <w:r w:rsidRPr="00742303">
        <w:rPr>
          <w:rFonts w:eastAsia="Open Sans" w:cs="Open Sans"/>
          <w:lang w:eastAsia="en-US"/>
        </w:rPr>
        <w:t xml:space="preserve">Jenkins launched the </w:t>
      </w:r>
      <w:r w:rsidRPr="00742303">
        <w:rPr>
          <w:rFonts w:eastAsia="Open Sans" w:cs="Open Sans"/>
          <w:i/>
          <w:iCs/>
          <w:lang w:eastAsia="en-US"/>
        </w:rPr>
        <w:t>Respect@Work: National Inquiry into Sexual Harassment in Australian Workplaces</w:t>
      </w:r>
      <w:r w:rsidRPr="00742303">
        <w:rPr>
          <w:rFonts w:eastAsia="Open Sans" w:cs="Open Sans"/>
          <w:lang w:eastAsia="en-US"/>
        </w:rPr>
        <w:t xml:space="preserve"> (Respect@Work) report on 6 March 2020. Respect@Work examined the nature, prevalence, and drivers of sexual harassment in Australian workplaces, and measures to address and prevent it, finding that sexual harassment is pervasive, occurring in every industry and across every level in Australian workplaces.</w:t>
      </w:r>
    </w:p>
    <w:p w14:paraId="6F1214B3" w14:textId="0A825631" w:rsidR="002C1DBF" w:rsidRPr="0067297E" w:rsidRDefault="002C1DBF" w:rsidP="00001221">
      <w:pPr>
        <w:spacing w:before="0" w:after="160" w:line="257" w:lineRule="auto"/>
        <w:rPr>
          <w:rFonts w:eastAsia="Open Sans" w:cs="Open Sans"/>
          <w:lang w:eastAsia="en-US"/>
        </w:rPr>
      </w:pPr>
      <w:r w:rsidRPr="0067297E">
        <w:rPr>
          <w:rFonts w:eastAsia="Open Sans" w:cs="Open Sans"/>
          <w:lang w:eastAsia="en-US"/>
        </w:rPr>
        <w:t xml:space="preserve">On 11 September 2021 the </w:t>
      </w:r>
      <w:r w:rsidRPr="0067297E">
        <w:rPr>
          <w:rFonts w:eastAsia="Open Sans" w:cs="Open Sans"/>
          <w:i/>
          <w:lang w:eastAsia="en-US"/>
        </w:rPr>
        <w:t>Sex Discrimination and Fair Work (Respect at Work) Amendment Act 2021</w:t>
      </w:r>
      <w:r w:rsidRPr="0067297E">
        <w:rPr>
          <w:rFonts w:eastAsia="Open Sans" w:cs="Open Sans"/>
          <w:lang w:eastAsia="en-US"/>
        </w:rPr>
        <w:t xml:space="preserve"> (Respect at Work Amendment Act) commenced, giving effect to Respect@Work recommendations 16, 20, 21, 22, 29, and 30.</w:t>
      </w:r>
    </w:p>
    <w:p w14:paraId="23B1004E" w14:textId="08F2B36D" w:rsidR="002C1DBF" w:rsidRPr="00742303" w:rsidRDefault="00D71AF9" w:rsidP="00001221">
      <w:pPr>
        <w:spacing w:before="0" w:after="160" w:line="257" w:lineRule="auto"/>
        <w:rPr>
          <w:rFonts w:eastAsia="Open Sans" w:cs="Open Sans"/>
          <w:lang w:eastAsia="en-US"/>
        </w:rPr>
      </w:pPr>
      <w:r w:rsidRPr="0067297E">
        <w:rPr>
          <w:rFonts w:eastAsia="Open Sans" w:cs="Open Sans"/>
          <w:noProof/>
          <w:lang w:eastAsia="en-US"/>
        </w:rPr>
        <mc:AlternateContent>
          <mc:Choice Requires="wps">
            <w:drawing>
              <wp:anchor distT="91440" distB="91440" distL="114300" distR="114300" simplePos="0" relativeHeight="251658266" behindDoc="0" locked="0" layoutInCell="1" allowOverlap="1" wp14:anchorId="4FE1B882" wp14:editId="1AC42446">
                <wp:simplePos x="0" y="0"/>
                <wp:positionH relativeFrom="page">
                  <wp:posOffset>3981450</wp:posOffset>
                </wp:positionH>
                <wp:positionV relativeFrom="paragraph">
                  <wp:posOffset>207010</wp:posOffset>
                </wp:positionV>
                <wp:extent cx="3057525" cy="1816735"/>
                <wp:effectExtent l="0" t="0" r="0" b="0"/>
                <wp:wrapSquare wrapText="bothSides"/>
                <wp:docPr id="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57525" cy="1816735"/>
                        </a:xfrm>
                        <a:prstGeom prst="rect">
                          <a:avLst/>
                        </a:prstGeom>
                        <a:noFill/>
                        <a:ln w="9525">
                          <a:noFill/>
                          <a:miter lim="800000"/>
                          <a:headEnd/>
                          <a:tailEnd/>
                        </a:ln>
                      </wps:spPr>
                      <wps:txbx>
                        <w:txbxContent>
                          <w:p w14:paraId="2FBBA0A4" w14:textId="561457E1" w:rsidR="0067297E" w:rsidRPr="002D777F" w:rsidRDefault="002C1DBF" w:rsidP="002C1DBF">
                            <w:pPr>
                              <w:pBdr>
                                <w:top w:val="single" w:sz="24" w:space="8" w:color="4472C4"/>
                                <w:bottom w:val="single" w:sz="24" w:space="8" w:color="4472C4"/>
                              </w:pBdr>
                              <w:spacing w:after="0"/>
                              <w:rPr>
                                <w:rFonts w:eastAsia="Open Sans" w:cs="Open Sans"/>
                                <w:color w:val="2E74B5" w:themeColor="accent1" w:themeShade="BF"/>
                              </w:rPr>
                            </w:pPr>
                            <w:r w:rsidRPr="002D777F">
                              <w:rPr>
                                <w:rFonts w:cs="Open Sans"/>
                                <w:i/>
                                <w:iCs/>
                                <w:color w:val="2E74B5" w:themeColor="accent1" w:themeShade="BF"/>
                              </w:rPr>
                              <w:t>I want to thank Sex Discrimination Commission</w:t>
                            </w:r>
                            <w:r w:rsidR="00E265EB">
                              <w:rPr>
                                <w:rFonts w:cs="Open Sans"/>
                                <w:i/>
                                <w:iCs/>
                                <w:color w:val="2E74B5" w:themeColor="accent1" w:themeShade="BF"/>
                              </w:rPr>
                              <w:t>er</w:t>
                            </w:r>
                            <w:r w:rsidRPr="002D777F">
                              <w:rPr>
                                <w:rFonts w:cs="Open Sans"/>
                                <w:i/>
                                <w:iCs/>
                                <w:color w:val="2E74B5" w:themeColor="accent1" w:themeShade="BF"/>
                              </w:rPr>
                              <w:t xml:space="preserve"> Kate Jenkins, members of the </w:t>
                            </w:r>
                            <w:r w:rsidRPr="002D777F">
                              <w:rPr>
                                <w:rFonts w:eastAsia="Open Sans" w:cs="Open Sans"/>
                                <w:i/>
                                <w:iCs/>
                                <w:color w:val="2E74B5" w:themeColor="accent1" w:themeShade="BF"/>
                              </w:rPr>
                              <w:t>Respect@Work Council and all those working to implement the recommendations from Commissioner Jenkins' Respect@Work report</w:t>
                            </w:r>
                            <w:r w:rsidRPr="002D777F">
                              <w:rPr>
                                <w:rFonts w:eastAsia="Open Sans" w:cs="Open Sans"/>
                                <w:color w:val="2E74B5" w:themeColor="accent1" w:themeShade="BF"/>
                              </w:rPr>
                              <w:t xml:space="preserve">. </w:t>
                            </w:r>
                          </w:p>
                          <w:p w14:paraId="4DDEBCE6" w14:textId="0122D114" w:rsidR="002C1DBF" w:rsidRPr="002D777F" w:rsidRDefault="002C1DBF" w:rsidP="0067297E">
                            <w:pPr>
                              <w:pBdr>
                                <w:top w:val="single" w:sz="24" w:space="8" w:color="4472C4"/>
                                <w:bottom w:val="single" w:sz="24" w:space="8" w:color="4472C4"/>
                              </w:pBdr>
                              <w:spacing w:after="0"/>
                              <w:jc w:val="right"/>
                              <w:rPr>
                                <w:rFonts w:cs="Open Sans"/>
                                <w:i/>
                                <w:iCs/>
                                <w:color w:val="2E74B5" w:themeColor="accent1" w:themeShade="BF"/>
                              </w:rPr>
                            </w:pPr>
                            <w:r w:rsidRPr="002D777F">
                              <w:rPr>
                                <w:rFonts w:eastAsia="Open Sans" w:cs="Open Sans"/>
                                <w:color w:val="2E74B5" w:themeColor="accent1" w:themeShade="BF"/>
                              </w:rPr>
                              <w:t>– The Hon. Mark Dreyfus QC MP Attorney General 7</w:t>
                            </w:r>
                            <w:r w:rsidR="00E85B7C" w:rsidRPr="002D777F">
                              <w:rPr>
                                <w:rFonts w:eastAsia="Open Sans" w:cs="Open Sans"/>
                                <w:color w:val="2E74B5" w:themeColor="accent1" w:themeShade="BF"/>
                              </w:rPr>
                              <w:t> </w:t>
                            </w:r>
                            <w:r w:rsidRPr="002D777F">
                              <w:rPr>
                                <w:rFonts w:eastAsia="Open Sans" w:cs="Open Sans"/>
                                <w:color w:val="2E74B5" w:themeColor="accent1" w:themeShade="BF"/>
                              </w:rPr>
                              <w:t>July 2022</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FE1B882" id="_x0000_s1032" type="#_x0000_t202" style="position:absolute;margin-left:313.5pt;margin-top:16.3pt;width:240.75pt;height:143.05pt;z-index:251658266;visibility:visible;mso-wrap-style:square;mso-width-percent:0;mso-height-percent:200;mso-wrap-distance-left:9pt;mso-wrap-distance-top:7.2pt;mso-wrap-distance-right:9pt;mso-wrap-distance-bottom:7.2pt;mso-position-horizontal:absolute;mso-position-horizontal-relative:page;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rcU/QEAANUDAAAOAAAAZHJzL2Uyb0RvYy54bWysU11v2yAUfZ+0/4B4X2ynSZpaIVXXLtOk&#10;7kPq9gMIxjEacBmQ2Nmv3wWnadS9TfMD4nLNufece1jdDkaTg/RBgWW0mpSUSCugUXbH6I/vm3dL&#10;SkLktuEarGT0KAO9Xb99s+pdLafQgW6kJwhiQ907RrsYXV0UQXTS8DABJy0mW/CGRwz9rmg87xHd&#10;6GJalouiB984D0KGgKcPY5KuM37bShG/tm2QkWhGsbeYV5/XbVqL9YrXO89dp8SpDf4PXRiuLBY9&#10;Qz3wyMneq7+gjBIeArRxIsAU0LZKyMwB2VTlKzZPHXcyc0FxgjvLFP4frPhyeHLfPInDexhwgJlE&#10;cI8gfgZi4b7jdifvvIe+k7zBwlWSrOhdqE9Xk9ShDglk23+GBofM9xEy0NB6k1RBngTRcQDHs+hy&#10;iETg4VU5v55P55QIzFXLanF9Nc81eP183fkQP0owJG0Y9TjVDM8PjyGmdnj9/EuqZmGjtM6T1Zb0&#10;jN4k/FcZoyIaTyvD6LJM32iFxPKDbfLlyJUe91hA2xPtxHTkHIftQFTD6CLdTSpsoTmiDh5Gn+G7&#10;wE0H/jclPXqM0fBrz72kRH+yqOVNNZslU+ZgNr+eYuAvM9vLDLcCoRiNlIzb+5iNnIgFd4eab1RW&#10;46WTU8vonSzSyefJnJdx/uvlNa7/AAAA//8DAFBLAwQUAAYACAAAACEA6E1AHd8AAAALAQAADwAA&#10;AGRycy9kb3ducmV2LnhtbEyPwU7DMBBE70j8g7VI3KiTIJIoxKkq1JYjUCLObrwkEfHast00/D3u&#10;iR5nZzT7pl4vemIzOj8aEpCuEmBInVEj9QLaz91DCcwHSUpOhlDAL3pYN7c3tayUOdMHzofQs1hC&#10;vpIChhBsxbnvBtTSr4xFit63cVqGKF3PlZPnWK4nniVJzrUcKX4YpMWXAbufw0kLsMHui1f39r7Z&#10;7uak/dq32dhvhbi/WzbPwAIu4T8MF/yIDk1kOpoTKc8mAXlWxC1BwGOWA7sE0qR8AnaMl7QsgDc1&#10;v97Q/AEAAP//AwBQSwECLQAUAAYACAAAACEAtoM4kv4AAADhAQAAEwAAAAAAAAAAAAAAAAAAAAAA&#10;W0NvbnRlbnRfVHlwZXNdLnhtbFBLAQItABQABgAIAAAAIQA4/SH/1gAAAJQBAAALAAAAAAAAAAAA&#10;AAAAAC8BAABfcmVscy8ucmVsc1BLAQItABQABgAIAAAAIQBZ+rcU/QEAANUDAAAOAAAAAAAAAAAA&#10;AAAAAC4CAABkcnMvZTJvRG9jLnhtbFBLAQItABQABgAIAAAAIQDoTUAd3wAAAAsBAAAPAAAAAAAA&#10;AAAAAAAAAFcEAABkcnMvZG93bnJldi54bWxQSwUGAAAAAAQABADzAAAAYwUAAAAA&#10;" filled="f" stroked="f">
                <v:textbox style="mso-fit-shape-to-text:t">
                  <w:txbxContent>
                    <w:p w14:paraId="2FBBA0A4" w14:textId="561457E1" w:rsidR="0067297E" w:rsidRPr="002D777F" w:rsidRDefault="002C1DBF" w:rsidP="002C1DBF">
                      <w:pPr>
                        <w:pBdr>
                          <w:top w:val="single" w:sz="24" w:space="8" w:color="4472C4"/>
                          <w:bottom w:val="single" w:sz="24" w:space="8" w:color="4472C4"/>
                        </w:pBdr>
                        <w:spacing w:after="0"/>
                        <w:rPr>
                          <w:rFonts w:eastAsia="Open Sans" w:cs="Open Sans"/>
                          <w:color w:val="2E74B5" w:themeColor="accent1" w:themeShade="BF"/>
                        </w:rPr>
                      </w:pPr>
                      <w:r w:rsidRPr="002D777F">
                        <w:rPr>
                          <w:rFonts w:cs="Open Sans"/>
                          <w:i/>
                          <w:iCs/>
                          <w:color w:val="2E74B5" w:themeColor="accent1" w:themeShade="BF"/>
                        </w:rPr>
                        <w:t>I want to thank Sex Discrimination Commission</w:t>
                      </w:r>
                      <w:r w:rsidR="00E265EB">
                        <w:rPr>
                          <w:rFonts w:cs="Open Sans"/>
                          <w:i/>
                          <w:iCs/>
                          <w:color w:val="2E74B5" w:themeColor="accent1" w:themeShade="BF"/>
                        </w:rPr>
                        <w:t>er</w:t>
                      </w:r>
                      <w:r w:rsidRPr="002D777F">
                        <w:rPr>
                          <w:rFonts w:cs="Open Sans"/>
                          <w:i/>
                          <w:iCs/>
                          <w:color w:val="2E74B5" w:themeColor="accent1" w:themeShade="BF"/>
                        </w:rPr>
                        <w:t xml:space="preserve"> Kate Jenkins, members of the </w:t>
                      </w:r>
                      <w:r w:rsidRPr="002D777F">
                        <w:rPr>
                          <w:rFonts w:eastAsia="Open Sans" w:cs="Open Sans"/>
                          <w:i/>
                          <w:iCs/>
                          <w:color w:val="2E74B5" w:themeColor="accent1" w:themeShade="BF"/>
                        </w:rPr>
                        <w:t>Respect@Work Council and all those working to implement the recommendations from Commissioner Jenkins' Respect@Work report</w:t>
                      </w:r>
                      <w:r w:rsidRPr="002D777F">
                        <w:rPr>
                          <w:rFonts w:eastAsia="Open Sans" w:cs="Open Sans"/>
                          <w:color w:val="2E74B5" w:themeColor="accent1" w:themeShade="BF"/>
                        </w:rPr>
                        <w:t xml:space="preserve">. </w:t>
                      </w:r>
                    </w:p>
                    <w:p w14:paraId="4DDEBCE6" w14:textId="0122D114" w:rsidR="002C1DBF" w:rsidRPr="002D777F" w:rsidRDefault="002C1DBF" w:rsidP="0067297E">
                      <w:pPr>
                        <w:pBdr>
                          <w:top w:val="single" w:sz="24" w:space="8" w:color="4472C4"/>
                          <w:bottom w:val="single" w:sz="24" w:space="8" w:color="4472C4"/>
                        </w:pBdr>
                        <w:spacing w:after="0"/>
                        <w:jc w:val="right"/>
                        <w:rPr>
                          <w:rFonts w:cs="Open Sans"/>
                          <w:i/>
                          <w:iCs/>
                          <w:color w:val="2E74B5" w:themeColor="accent1" w:themeShade="BF"/>
                        </w:rPr>
                      </w:pPr>
                      <w:r w:rsidRPr="002D777F">
                        <w:rPr>
                          <w:rFonts w:eastAsia="Open Sans" w:cs="Open Sans"/>
                          <w:color w:val="2E74B5" w:themeColor="accent1" w:themeShade="BF"/>
                        </w:rPr>
                        <w:t>– The Hon. Mark Dreyfus QC MP Attorney General 7</w:t>
                      </w:r>
                      <w:r w:rsidR="00E85B7C" w:rsidRPr="002D777F">
                        <w:rPr>
                          <w:rFonts w:eastAsia="Open Sans" w:cs="Open Sans"/>
                          <w:color w:val="2E74B5" w:themeColor="accent1" w:themeShade="BF"/>
                        </w:rPr>
                        <w:t> </w:t>
                      </w:r>
                      <w:r w:rsidRPr="002D777F">
                        <w:rPr>
                          <w:rFonts w:eastAsia="Open Sans" w:cs="Open Sans"/>
                          <w:color w:val="2E74B5" w:themeColor="accent1" w:themeShade="BF"/>
                        </w:rPr>
                        <w:t>July 2022</w:t>
                      </w:r>
                    </w:p>
                  </w:txbxContent>
                </v:textbox>
                <w10:wrap type="square" anchorx="page"/>
              </v:shape>
            </w:pict>
          </mc:Fallback>
        </mc:AlternateContent>
      </w:r>
      <w:r w:rsidR="002C1DBF" w:rsidRPr="0067297E">
        <w:rPr>
          <w:rFonts w:eastAsia="Open Sans" w:cs="Open Sans"/>
          <w:lang w:eastAsia="en-US"/>
        </w:rPr>
        <w:t>The Australian Government established the Respect@Work Council (</w:t>
      </w:r>
      <w:r w:rsidR="002C1DBF" w:rsidRPr="008C0769">
        <w:rPr>
          <w:rFonts w:eastAsia="Open Sans" w:cs="Open Sans"/>
          <w:lang w:eastAsia="en-US"/>
        </w:rPr>
        <w:t>Council)</w:t>
      </w:r>
      <w:r w:rsidR="002C1DBF" w:rsidRPr="0067297E">
        <w:rPr>
          <w:rFonts w:eastAsia="Open Sans" w:cs="Open Sans"/>
          <w:lang w:eastAsia="en-US"/>
        </w:rPr>
        <w:t xml:space="preserve"> in the previous reporting period (March 2021). In this reporting period, the Council </w:t>
      </w:r>
      <w:r w:rsidR="63AEACCE" w:rsidRPr="0067297E">
        <w:rPr>
          <w:rFonts w:eastAsia="Open Sans" w:cs="Open Sans"/>
          <w:lang w:eastAsia="en-US"/>
        </w:rPr>
        <w:t>met</w:t>
      </w:r>
      <w:r w:rsidR="002C1DBF" w:rsidRPr="0067297E">
        <w:rPr>
          <w:rFonts w:eastAsia="Open Sans" w:cs="Open Sans"/>
          <w:lang w:eastAsia="en-US"/>
        </w:rPr>
        <w:t xml:space="preserve"> four </w:t>
      </w:r>
      <w:r w:rsidR="002C1DBF" w:rsidRPr="00742303">
        <w:rPr>
          <w:rFonts w:eastAsia="Open Sans" w:cs="Open Sans"/>
          <w:lang w:eastAsia="en-US"/>
        </w:rPr>
        <w:t xml:space="preserve">times. </w:t>
      </w:r>
    </w:p>
    <w:p w14:paraId="58656BC1" w14:textId="77777777" w:rsidR="002C1DBF" w:rsidRPr="00742303" w:rsidRDefault="002C1DBF" w:rsidP="00001221">
      <w:pPr>
        <w:spacing w:before="0" w:after="160" w:line="257" w:lineRule="auto"/>
        <w:rPr>
          <w:rFonts w:eastAsia="Open Sans" w:cs="Open Sans"/>
          <w:lang w:eastAsia="en-US"/>
        </w:rPr>
      </w:pPr>
      <w:r w:rsidRPr="00742303">
        <w:rPr>
          <w:rFonts w:eastAsia="Open Sans" w:cs="Open Sans"/>
          <w:lang w:eastAsia="en-US"/>
        </w:rPr>
        <w:t>The Council is chaired by Commissioner Jenkins and brings together leaders from eight key government regulators and policy makers responsible for sexual harassment policies and complaints, as well as worker and employer representatives. The Council’s objective is to improve coordination, consistency, and clarity across existing legal and regulatory frameworks, to identify ways to promote safer workplaces, and to provide oversight of the implementation of key Respect@Work recommendations. The Council is supported by a Secretariat located within the Attorney-General’s Department.</w:t>
      </w:r>
    </w:p>
    <w:p w14:paraId="45E3A687" w14:textId="7D11E8EE" w:rsidR="002C1DBF" w:rsidRPr="00742303" w:rsidRDefault="00A02458" w:rsidP="00001221">
      <w:pPr>
        <w:spacing w:before="0" w:after="160" w:line="257" w:lineRule="auto"/>
        <w:rPr>
          <w:rFonts w:eastAsia="Open Sans" w:cs="Open Sans"/>
          <w:lang w:eastAsia="en-US"/>
        </w:rPr>
      </w:pPr>
      <w:r w:rsidRPr="0067297E">
        <w:rPr>
          <w:rStyle w:val="normaltextrun"/>
          <w:rFonts w:cs="Open Sans"/>
          <w:color w:val="000000" w:themeColor="text1"/>
        </w:rPr>
        <w:t xml:space="preserve">In June 2021, the </w:t>
      </w:r>
      <w:r w:rsidR="00457FA9">
        <w:rPr>
          <w:rStyle w:val="normaltextrun"/>
          <w:rFonts w:cs="Open Sans"/>
          <w:color w:val="000000" w:themeColor="text1"/>
        </w:rPr>
        <w:t>Morrison</w:t>
      </w:r>
      <w:r w:rsidRPr="0067297E">
        <w:rPr>
          <w:rStyle w:val="normaltextrun"/>
          <w:rFonts w:cs="Open Sans"/>
          <w:color w:val="000000" w:themeColor="text1"/>
        </w:rPr>
        <w:t xml:space="preserve"> Government introduced the Sex Discrimination and Fair Work (Respect at Work) Amendment Bill 2021, which gives effect to </w:t>
      </w:r>
      <w:r w:rsidR="00FD2BF8">
        <w:rPr>
          <w:rStyle w:val="normaltextrun"/>
          <w:rFonts w:cs="Open Sans"/>
          <w:b/>
          <w:bCs/>
          <w:color w:val="000000" w:themeColor="text1"/>
        </w:rPr>
        <w:t xml:space="preserve">6 </w:t>
      </w:r>
      <w:r w:rsidR="00FD2BF8">
        <w:rPr>
          <w:rStyle w:val="normaltextrun"/>
          <w:rFonts w:cs="Open Sans"/>
          <w:color w:val="000000" w:themeColor="text1"/>
        </w:rPr>
        <w:t xml:space="preserve">of the </w:t>
      </w:r>
      <w:r w:rsidR="00FD2BF8">
        <w:rPr>
          <w:rStyle w:val="normaltextrun"/>
          <w:rFonts w:cs="Open Sans"/>
          <w:b/>
          <w:bCs/>
          <w:color w:val="000000" w:themeColor="text1"/>
        </w:rPr>
        <w:t xml:space="preserve">55 </w:t>
      </w:r>
      <w:r w:rsidRPr="0067297E">
        <w:rPr>
          <w:rStyle w:val="normaltextrun"/>
          <w:rFonts w:cs="Open Sans"/>
          <w:color w:val="000000" w:themeColor="text1"/>
        </w:rPr>
        <w:t xml:space="preserve">Respect@Work recommendations </w:t>
      </w:r>
      <w:r w:rsidR="00FD2BF8">
        <w:rPr>
          <w:rStyle w:val="normaltextrun"/>
          <w:rFonts w:cs="Open Sans"/>
          <w:color w:val="000000" w:themeColor="text1"/>
        </w:rPr>
        <w:t xml:space="preserve">(Recommendations </w:t>
      </w:r>
      <w:r w:rsidRPr="0067297E">
        <w:rPr>
          <w:rStyle w:val="normaltextrun"/>
          <w:rFonts w:cs="Open Sans"/>
          <w:color w:val="000000" w:themeColor="text1"/>
        </w:rPr>
        <w:t>16, 20, 21, 22, 29, and 30</w:t>
      </w:r>
      <w:r w:rsidR="00FD2BF8">
        <w:rPr>
          <w:rStyle w:val="normaltextrun"/>
          <w:rFonts w:cs="Open Sans"/>
          <w:color w:val="000000" w:themeColor="text1"/>
        </w:rPr>
        <w:t>)</w:t>
      </w:r>
      <w:r w:rsidR="453A5340" w:rsidRPr="0067297E">
        <w:rPr>
          <w:rStyle w:val="normaltextrun"/>
          <w:rFonts w:cs="Open Sans"/>
          <w:color w:val="000000" w:themeColor="text1"/>
        </w:rPr>
        <w:t>.</w:t>
      </w:r>
      <w:r w:rsidR="00743A26" w:rsidRPr="43F89229">
        <w:rPr>
          <w:rStyle w:val="normaltextrun"/>
          <w:rFonts w:ascii="Calibri" w:hAnsi="Calibri" w:cs="Calibri"/>
          <w:color w:val="000000" w:themeColor="text1"/>
        </w:rPr>
        <w:t xml:space="preserve"> </w:t>
      </w:r>
      <w:r w:rsidR="002C1DBF" w:rsidRPr="00742303">
        <w:rPr>
          <w:rFonts w:eastAsia="Open Sans" w:cs="Open Sans"/>
          <w:lang w:eastAsia="en-US"/>
        </w:rPr>
        <w:t>The Albanese Government</w:t>
      </w:r>
      <w:r w:rsidR="00FD2BF8">
        <w:rPr>
          <w:rFonts w:eastAsia="Open Sans" w:cs="Open Sans"/>
          <w:lang w:eastAsia="en-US"/>
        </w:rPr>
        <w:t>,</w:t>
      </w:r>
      <w:r w:rsidR="002C1DBF" w:rsidRPr="00742303">
        <w:rPr>
          <w:rFonts w:eastAsia="Open Sans" w:cs="Open Sans"/>
          <w:lang w:eastAsia="en-US"/>
        </w:rPr>
        <w:t xml:space="preserve"> elected on 21 May </w:t>
      </w:r>
      <w:r w:rsidR="3C05B0FD" w:rsidRPr="43F89229">
        <w:rPr>
          <w:rFonts w:eastAsia="Open Sans" w:cs="Open Sans"/>
          <w:lang w:eastAsia="en-US"/>
        </w:rPr>
        <w:t>202</w:t>
      </w:r>
      <w:r w:rsidR="5464CA01" w:rsidRPr="43F89229">
        <w:rPr>
          <w:rFonts w:eastAsia="Open Sans" w:cs="Open Sans"/>
          <w:lang w:eastAsia="en-US"/>
        </w:rPr>
        <w:t>2</w:t>
      </w:r>
      <w:r w:rsidR="00FD2BF8">
        <w:rPr>
          <w:rFonts w:eastAsia="Open Sans" w:cs="Open Sans"/>
          <w:lang w:eastAsia="en-US"/>
        </w:rPr>
        <w:t>,</w:t>
      </w:r>
      <w:r w:rsidR="002C1DBF" w:rsidRPr="00742303">
        <w:rPr>
          <w:rFonts w:eastAsia="Open Sans" w:cs="Open Sans"/>
          <w:lang w:eastAsia="en-US"/>
        </w:rPr>
        <w:t xml:space="preserve"> has committed to implement all </w:t>
      </w:r>
      <w:r w:rsidR="002C1DBF" w:rsidRPr="0067297E">
        <w:rPr>
          <w:rFonts w:eastAsia="Open Sans" w:cs="Open Sans"/>
          <w:b/>
          <w:lang w:eastAsia="en-US"/>
        </w:rPr>
        <w:t>55</w:t>
      </w:r>
      <w:r w:rsidR="002C1DBF" w:rsidRPr="00742303">
        <w:rPr>
          <w:rFonts w:eastAsia="Open Sans" w:cs="Open Sans"/>
          <w:lang w:eastAsia="en-US"/>
        </w:rPr>
        <w:t xml:space="preserve"> recommendations of the Respect@Work report in full.</w:t>
      </w:r>
    </w:p>
    <w:p w14:paraId="49785399" w14:textId="39C735B7" w:rsidR="002C1DBF" w:rsidRPr="00742303" w:rsidRDefault="002C1DBF" w:rsidP="00001221">
      <w:pPr>
        <w:spacing w:before="0" w:after="160" w:line="257" w:lineRule="auto"/>
        <w:rPr>
          <w:rFonts w:eastAsia="Open Sans" w:cs="Open Sans"/>
          <w:lang w:eastAsia="en-US"/>
        </w:rPr>
      </w:pPr>
      <w:r w:rsidRPr="00742303">
        <w:rPr>
          <w:rFonts w:eastAsia="Open Sans" w:cs="Open Sans"/>
          <w:lang w:eastAsia="en-US"/>
        </w:rPr>
        <w:t xml:space="preserve">The Attorney-General’s Department has already provided funding to the Commission to lead </w:t>
      </w:r>
      <w:r w:rsidR="00FD2BF8">
        <w:rPr>
          <w:rFonts w:eastAsia="Open Sans" w:cs="Open Sans"/>
          <w:lang w:eastAsia="en-US"/>
        </w:rPr>
        <w:t>the</w:t>
      </w:r>
      <w:r w:rsidRPr="00742303">
        <w:rPr>
          <w:rFonts w:eastAsia="Open Sans" w:cs="Open Sans"/>
          <w:lang w:eastAsia="en-US"/>
        </w:rPr>
        <w:t xml:space="preserve"> implementation of </w:t>
      </w:r>
      <w:r w:rsidR="00FD2BF8">
        <w:rPr>
          <w:rFonts w:eastAsia="Open Sans" w:cs="Open Sans"/>
          <w:b/>
          <w:bCs/>
          <w:lang w:eastAsia="en-US"/>
        </w:rPr>
        <w:t xml:space="preserve">10 </w:t>
      </w:r>
      <w:r w:rsidRPr="00742303">
        <w:rPr>
          <w:rFonts w:eastAsia="Open Sans" w:cs="Open Sans"/>
          <w:lang w:eastAsia="en-US"/>
        </w:rPr>
        <w:t xml:space="preserve">Respect@Work recommendations </w:t>
      </w:r>
      <w:r w:rsidR="00D55328">
        <w:rPr>
          <w:rFonts w:eastAsia="Open Sans" w:cs="Open Sans"/>
          <w:lang w:eastAsia="en-US"/>
        </w:rPr>
        <w:t xml:space="preserve">(Recommendations </w:t>
      </w:r>
      <w:r w:rsidRPr="00742303">
        <w:rPr>
          <w:rFonts w:eastAsia="Open Sans" w:cs="Open Sans"/>
          <w:lang w:eastAsia="en-US"/>
        </w:rPr>
        <w:t>2, 3, 9, 34, 36, 37, 40, 48, 51 and 52</w:t>
      </w:r>
      <w:r w:rsidR="00D55328">
        <w:rPr>
          <w:rFonts w:eastAsia="Open Sans" w:cs="Open Sans"/>
          <w:lang w:eastAsia="en-US"/>
        </w:rPr>
        <w:t>)</w:t>
      </w:r>
      <w:r w:rsidRPr="00742303">
        <w:rPr>
          <w:rFonts w:eastAsia="Open Sans" w:cs="Open Sans"/>
          <w:lang w:eastAsia="en-US"/>
        </w:rPr>
        <w:t xml:space="preserve">. </w:t>
      </w:r>
    </w:p>
    <w:p w14:paraId="282BE428" w14:textId="486BE294" w:rsidR="002C1DBF" w:rsidRPr="00742303" w:rsidRDefault="002C1DBF" w:rsidP="00001221">
      <w:pPr>
        <w:spacing w:before="0" w:after="160" w:line="257" w:lineRule="auto"/>
        <w:rPr>
          <w:rFonts w:eastAsia="Open Sans" w:cs="Open Sans"/>
          <w:lang w:eastAsia="en-US"/>
        </w:rPr>
      </w:pPr>
      <w:r w:rsidRPr="00742303">
        <w:rPr>
          <w:rFonts w:eastAsia="Open Sans" w:cs="Open Sans"/>
          <w:lang w:eastAsia="en-US"/>
        </w:rPr>
        <w:t xml:space="preserve">Key deliverables </w:t>
      </w:r>
      <w:r w:rsidR="00D55328">
        <w:rPr>
          <w:rFonts w:eastAsia="Open Sans" w:cs="Open Sans"/>
          <w:lang w:eastAsia="en-US"/>
        </w:rPr>
        <w:t xml:space="preserve">of Respect@Work </w:t>
      </w:r>
      <w:r w:rsidRPr="00742303">
        <w:rPr>
          <w:rFonts w:eastAsia="Open Sans" w:cs="Open Sans"/>
          <w:lang w:eastAsia="en-US"/>
        </w:rPr>
        <w:t xml:space="preserve">include: </w:t>
      </w:r>
    </w:p>
    <w:p w14:paraId="36DCA8A0" w14:textId="56DAA29F" w:rsidR="002C1DBF" w:rsidRPr="00742303" w:rsidRDefault="002C1DBF" w:rsidP="00001221">
      <w:pPr>
        <w:numPr>
          <w:ilvl w:val="0"/>
          <w:numId w:val="26"/>
        </w:numPr>
        <w:spacing w:before="0" w:after="160" w:line="257" w:lineRule="auto"/>
        <w:contextualSpacing/>
        <w:rPr>
          <w:rFonts w:eastAsia="Open Sans" w:cs="Open Sans"/>
          <w:lang w:eastAsia="en-US"/>
        </w:rPr>
      </w:pPr>
      <w:r w:rsidRPr="00742303">
        <w:rPr>
          <w:rFonts w:eastAsia="Open Sans" w:cs="Open Sans"/>
          <w:lang w:eastAsia="en-US"/>
        </w:rPr>
        <w:t>report of the 5</w:t>
      </w:r>
      <w:r w:rsidRPr="00742303">
        <w:rPr>
          <w:rFonts w:eastAsia="Open Sans" w:cs="Open Sans"/>
          <w:vertAlign w:val="superscript"/>
          <w:lang w:eastAsia="en-US"/>
        </w:rPr>
        <w:t>th</w:t>
      </w:r>
      <w:r w:rsidRPr="00742303">
        <w:rPr>
          <w:rFonts w:eastAsia="Open Sans" w:cs="Open Sans"/>
          <w:lang w:eastAsia="en-US"/>
        </w:rPr>
        <w:t xml:space="preserve"> National Survey of Sexual Harassment in Australian Workplaces</w:t>
      </w:r>
    </w:p>
    <w:p w14:paraId="4A3DD0A6" w14:textId="32363EDD" w:rsidR="002C1DBF" w:rsidRPr="00742303" w:rsidRDefault="002C1DBF" w:rsidP="00001221">
      <w:pPr>
        <w:numPr>
          <w:ilvl w:val="0"/>
          <w:numId w:val="26"/>
        </w:numPr>
        <w:spacing w:before="0" w:after="160" w:line="257" w:lineRule="auto"/>
        <w:contextualSpacing/>
        <w:rPr>
          <w:rFonts w:eastAsia="Open Sans" w:cs="Open Sans"/>
          <w:lang w:eastAsia="en-US"/>
        </w:rPr>
      </w:pPr>
      <w:r w:rsidRPr="00742303">
        <w:rPr>
          <w:rFonts w:eastAsia="Open Sans" w:cs="Open Sans"/>
          <w:lang w:eastAsia="en-US"/>
        </w:rPr>
        <w:t xml:space="preserve">data sharing agreement for key agencies collecting data on workplace sexual harassment matters </w:t>
      </w:r>
    </w:p>
    <w:p w14:paraId="407A57EE" w14:textId="52A8C3B8" w:rsidR="002C1DBF" w:rsidRPr="00742303" w:rsidRDefault="002C1DBF" w:rsidP="00001221">
      <w:pPr>
        <w:numPr>
          <w:ilvl w:val="0"/>
          <w:numId w:val="26"/>
        </w:numPr>
        <w:spacing w:before="0" w:after="160" w:line="257" w:lineRule="auto"/>
        <w:contextualSpacing/>
        <w:rPr>
          <w:rFonts w:eastAsia="Open Sans" w:cs="Open Sans"/>
          <w:lang w:eastAsia="en-US"/>
        </w:rPr>
      </w:pPr>
      <w:r w:rsidRPr="00742303">
        <w:rPr>
          <w:rFonts w:eastAsia="Open Sans" w:cs="Open Sans"/>
          <w:lang w:eastAsia="en-US"/>
        </w:rPr>
        <w:t>publication of education and training on the nature, drivers, and impacts of sexual harassment for key audiences, as well as publicly available education and training materials on the rights and responsibilities of employers and workers with respect to sexual harassment; an online platform delivering information, education, and resources to support all workplaces to prevent and respond to sexual harassment</w:t>
      </w:r>
    </w:p>
    <w:p w14:paraId="308C2752" w14:textId="77777777" w:rsidR="002C1DBF" w:rsidRPr="00742303" w:rsidRDefault="002C1DBF" w:rsidP="0038007C">
      <w:pPr>
        <w:numPr>
          <w:ilvl w:val="0"/>
          <w:numId w:val="26"/>
        </w:numPr>
        <w:spacing w:before="0" w:after="160" w:line="257" w:lineRule="auto"/>
        <w:contextualSpacing/>
        <w:jc w:val="both"/>
        <w:rPr>
          <w:rFonts w:eastAsia="Open Sans" w:cs="Open Sans"/>
          <w:lang w:eastAsia="en-US"/>
        </w:rPr>
      </w:pPr>
      <w:r w:rsidRPr="00742303">
        <w:rPr>
          <w:rFonts w:eastAsia="Open Sans" w:cs="Open Sans"/>
          <w:lang w:eastAsia="en-US"/>
        </w:rPr>
        <w:t xml:space="preserve"> resources on support services for individuals and referral pathways for agencies supporting persons harassed. </w:t>
      </w:r>
    </w:p>
    <w:p w14:paraId="0BCD30CF" w14:textId="77777777" w:rsidR="002C1DBF" w:rsidRPr="00742303" w:rsidRDefault="002C1DBF" w:rsidP="00E344E7">
      <w:pPr>
        <w:spacing w:before="0" w:after="160" w:line="257" w:lineRule="auto"/>
        <w:ind w:left="720"/>
        <w:contextualSpacing/>
        <w:jc w:val="both"/>
        <w:rPr>
          <w:rFonts w:eastAsia="Open Sans" w:cs="Open Sans"/>
          <w:lang w:eastAsia="en-US"/>
        </w:rPr>
      </w:pPr>
    </w:p>
    <w:p w14:paraId="0ABA85CE" w14:textId="3285EB7A" w:rsidR="002C1DBF" w:rsidRDefault="002C1DBF" w:rsidP="00B133A6">
      <w:pPr>
        <w:spacing w:line="257" w:lineRule="auto"/>
        <w:contextualSpacing/>
        <w:rPr>
          <w:rFonts w:eastAsia="Open Sans" w:cs="Open Sans"/>
          <w:lang w:eastAsia="en-US"/>
        </w:rPr>
      </w:pPr>
      <w:r w:rsidRPr="00742303">
        <w:rPr>
          <w:rFonts w:eastAsia="Open Sans" w:cs="Open Sans"/>
          <w:lang w:eastAsia="en-US"/>
        </w:rPr>
        <w:t>Final deliverables for recommendations 2, 9, 34, 36, 37, 40, 48, 51 and 52 are due to be completed in late 2022.</w:t>
      </w:r>
    </w:p>
    <w:p w14:paraId="7F00B7C0" w14:textId="77777777" w:rsidR="00B133A6" w:rsidRPr="00B133A6" w:rsidRDefault="00B133A6" w:rsidP="00B133A6">
      <w:pPr>
        <w:spacing w:line="257" w:lineRule="auto"/>
        <w:contextualSpacing/>
        <w:rPr>
          <w:rFonts w:eastAsia="Open Sans" w:cs="Open Sans"/>
          <w:lang w:eastAsia="en-US"/>
        </w:rPr>
      </w:pPr>
    </w:p>
    <w:p w14:paraId="30ABDC0B" w14:textId="77777777" w:rsidR="002C1DBF" w:rsidRPr="00742303" w:rsidRDefault="002C1DBF" w:rsidP="00B133A6">
      <w:pPr>
        <w:tabs>
          <w:tab w:val="left" w:pos="5412"/>
        </w:tabs>
        <w:spacing w:before="0" w:after="160" w:line="259" w:lineRule="auto"/>
        <w:rPr>
          <w:rFonts w:eastAsia="Calibri" w:cs="Open Sans"/>
          <w:b/>
          <w:lang w:eastAsia="en-US"/>
        </w:rPr>
      </w:pPr>
      <w:r w:rsidRPr="00742303">
        <w:rPr>
          <w:rFonts w:eastAsia="Calibri" w:cs="Open Sans"/>
          <w:b/>
          <w:lang w:eastAsia="en-US"/>
        </w:rPr>
        <w:t>Disability Policy and law reform engagement</w:t>
      </w:r>
    </w:p>
    <w:p w14:paraId="4C257247" w14:textId="4C534E73" w:rsidR="002C1DBF" w:rsidRPr="00742303" w:rsidRDefault="002C1DBF" w:rsidP="00B133A6">
      <w:pPr>
        <w:tabs>
          <w:tab w:val="left" w:pos="5412"/>
        </w:tabs>
        <w:spacing w:line="259" w:lineRule="auto"/>
        <w:rPr>
          <w:rFonts w:eastAsia="Calibri" w:cs="Open Sans"/>
          <w:highlight w:val="yellow"/>
          <w:lang w:eastAsia="en-US"/>
        </w:rPr>
      </w:pPr>
      <w:r w:rsidRPr="00742303">
        <w:rPr>
          <w:rFonts w:eastAsia="Calibri" w:cs="Open Sans"/>
          <w:lang w:eastAsia="en-US"/>
        </w:rPr>
        <w:t xml:space="preserve">Disability Discrimination Commissioner </w:t>
      </w:r>
      <w:r w:rsidR="00E02FD5">
        <w:rPr>
          <w:rFonts w:eastAsia="Calibri" w:cs="Open Sans"/>
          <w:lang w:eastAsia="en-US"/>
        </w:rPr>
        <w:t>Ben</w:t>
      </w:r>
      <w:r w:rsidRPr="00742303">
        <w:rPr>
          <w:rFonts w:eastAsia="Calibri" w:cs="Open Sans"/>
          <w:lang w:eastAsia="en-US"/>
        </w:rPr>
        <w:t xml:space="preserve"> Gauntlett has represented the rights and interests of people with disability by participating in a range of forums and committees across government and non-government sectors. This includes engagement in areas such as transport, education and employment to ensure the lived experience of people with disability is recognised and considered and advocating for policy and law reform to ensure compliance with the </w:t>
      </w:r>
      <w:r w:rsidRPr="0067297E">
        <w:rPr>
          <w:rFonts w:eastAsia="Calibri" w:cs="Open Sans"/>
          <w:i/>
          <w:lang w:eastAsia="en-US"/>
        </w:rPr>
        <w:t>Disability Discrimination Act 1992</w:t>
      </w:r>
      <w:r w:rsidRPr="00742303">
        <w:rPr>
          <w:rFonts w:eastAsia="Calibri" w:cs="Open Sans"/>
          <w:lang w:eastAsia="en-US"/>
        </w:rPr>
        <w:t xml:space="preserve"> (Cth)</w:t>
      </w:r>
      <w:r w:rsidR="00E02FD5">
        <w:rPr>
          <w:rFonts w:eastAsia="Calibri" w:cs="Open Sans"/>
          <w:lang w:eastAsia="en-US"/>
        </w:rPr>
        <w:t xml:space="preserve"> and</w:t>
      </w:r>
      <w:r w:rsidRPr="00742303">
        <w:rPr>
          <w:rFonts w:eastAsia="Calibri" w:cs="Open Sans"/>
          <w:lang w:eastAsia="en-US"/>
        </w:rPr>
        <w:t xml:space="preserve"> the Convention on the Rights of Persons with Disabilities (CRPD).</w:t>
      </w:r>
    </w:p>
    <w:p w14:paraId="539DF74B" w14:textId="47B48454" w:rsidR="002C1DBF" w:rsidRPr="00742303" w:rsidRDefault="002C1DBF" w:rsidP="00B133A6">
      <w:pPr>
        <w:spacing w:before="0" w:after="160" w:line="259" w:lineRule="auto"/>
        <w:rPr>
          <w:rFonts w:eastAsia="Calibri" w:cs="Open Sans"/>
          <w:lang w:eastAsia="en-US"/>
        </w:rPr>
      </w:pPr>
      <w:r w:rsidRPr="00742303">
        <w:rPr>
          <w:rFonts w:eastAsia="Calibri" w:cs="Open Sans"/>
          <w:lang w:eastAsia="en-US"/>
        </w:rPr>
        <w:t xml:space="preserve">The Disability Discrimination </w:t>
      </w:r>
      <w:r w:rsidRPr="002C1DBF">
        <w:rPr>
          <w:rFonts w:eastAsia="Calibri" w:cs="Open Sans"/>
          <w:lang w:eastAsia="en-US"/>
        </w:rPr>
        <w:t>Commission</w:t>
      </w:r>
      <w:r w:rsidR="00E02FD5">
        <w:rPr>
          <w:rFonts w:eastAsia="Calibri" w:cs="Open Sans"/>
          <w:lang w:eastAsia="en-US"/>
        </w:rPr>
        <w:t>er</w:t>
      </w:r>
      <w:r w:rsidRPr="00742303">
        <w:rPr>
          <w:rFonts w:eastAsia="Calibri" w:cs="Open Sans"/>
          <w:lang w:eastAsia="en-US"/>
        </w:rPr>
        <w:t xml:space="preserve"> occupies the following key committee memberships: Chair of the Australia’s Disability Strategy Advisory Council, Chair of the Disability Employment Service Reference Group, Expert Advisor to the NDIA Independent Advisory Council, Member of various COVID-19 government committees</w:t>
      </w:r>
      <w:r w:rsidR="00A07A06">
        <w:rPr>
          <w:rFonts w:eastAsia="Calibri" w:cs="Open Sans"/>
          <w:lang w:eastAsia="en-US"/>
        </w:rPr>
        <w:t>.</w:t>
      </w:r>
    </w:p>
    <w:p w14:paraId="24BCC7DA" w14:textId="77777777" w:rsidR="00457FA9" w:rsidRDefault="00457FA9" w:rsidP="002C1DBF">
      <w:pPr>
        <w:spacing w:before="0" w:after="160" w:line="259" w:lineRule="auto"/>
        <w:rPr>
          <w:rFonts w:eastAsia="Calibri" w:cs="Open Sans"/>
          <w:lang w:eastAsia="en-US"/>
        </w:rPr>
      </w:pPr>
    </w:p>
    <w:p w14:paraId="38580326" w14:textId="77777777" w:rsidR="00457FA9" w:rsidRDefault="00457FA9" w:rsidP="002C1DBF">
      <w:pPr>
        <w:spacing w:before="0" w:after="160" w:line="259" w:lineRule="auto"/>
        <w:rPr>
          <w:rFonts w:eastAsia="Calibri" w:cs="Open Sans"/>
          <w:lang w:eastAsia="en-US"/>
        </w:rPr>
      </w:pPr>
    </w:p>
    <w:p w14:paraId="555C7F30" w14:textId="77777777" w:rsidR="00457FA9" w:rsidRDefault="00457FA9" w:rsidP="002C1DBF">
      <w:pPr>
        <w:spacing w:before="0" w:after="160" w:line="259" w:lineRule="auto"/>
        <w:rPr>
          <w:rFonts w:eastAsia="Calibri" w:cs="Open Sans"/>
          <w:lang w:eastAsia="en-US"/>
        </w:rPr>
      </w:pPr>
    </w:p>
    <w:p w14:paraId="717D6901" w14:textId="77777777" w:rsidR="00457FA9" w:rsidRDefault="00457FA9" w:rsidP="002C1DBF">
      <w:pPr>
        <w:spacing w:before="0" w:after="160" w:line="259" w:lineRule="auto"/>
        <w:rPr>
          <w:rFonts w:eastAsia="Calibri" w:cs="Open Sans"/>
          <w:lang w:eastAsia="en-US"/>
        </w:rPr>
      </w:pPr>
    </w:p>
    <w:p w14:paraId="039B80C0" w14:textId="77777777" w:rsidR="00457FA9" w:rsidRDefault="00457FA9" w:rsidP="002C1DBF">
      <w:pPr>
        <w:spacing w:before="0" w:after="160" w:line="259" w:lineRule="auto"/>
        <w:rPr>
          <w:rFonts w:eastAsia="Calibri" w:cs="Open Sans"/>
          <w:lang w:eastAsia="en-US"/>
        </w:rPr>
      </w:pPr>
    </w:p>
    <w:p w14:paraId="05ADDB61" w14:textId="77777777" w:rsidR="00457FA9" w:rsidRDefault="00457FA9" w:rsidP="002C1DBF">
      <w:pPr>
        <w:spacing w:before="0" w:after="160" w:line="259" w:lineRule="auto"/>
        <w:rPr>
          <w:rFonts w:eastAsia="Calibri" w:cs="Open Sans"/>
          <w:lang w:eastAsia="en-US"/>
        </w:rPr>
      </w:pPr>
    </w:p>
    <w:p w14:paraId="3B3897E9" w14:textId="77777777" w:rsidR="00457FA9" w:rsidRDefault="00457FA9" w:rsidP="002C1DBF">
      <w:pPr>
        <w:spacing w:before="0" w:after="160" w:line="259" w:lineRule="auto"/>
        <w:rPr>
          <w:rFonts w:eastAsia="Calibri" w:cs="Open Sans"/>
          <w:lang w:eastAsia="en-US"/>
        </w:rPr>
      </w:pPr>
    </w:p>
    <w:p w14:paraId="586E05B9" w14:textId="77777777" w:rsidR="00457FA9" w:rsidRDefault="00457FA9" w:rsidP="002C1DBF">
      <w:pPr>
        <w:spacing w:before="0" w:after="160" w:line="259" w:lineRule="auto"/>
        <w:rPr>
          <w:rFonts w:eastAsia="Calibri" w:cs="Open Sans"/>
          <w:lang w:eastAsia="en-US"/>
        </w:rPr>
      </w:pPr>
    </w:p>
    <w:p w14:paraId="1461CF9E" w14:textId="77777777" w:rsidR="00B133A6" w:rsidRDefault="00B133A6" w:rsidP="002C1DBF">
      <w:pPr>
        <w:spacing w:before="0" w:after="160" w:line="259" w:lineRule="auto"/>
        <w:rPr>
          <w:rFonts w:eastAsia="Calibri" w:cs="Open Sans"/>
          <w:lang w:eastAsia="en-US"/>
        </w:rPr>
      </w:pPr>
    </w:p>
    <w:p w14:paraId="0415F7A1" w14:textId="77777777" w:rsidR="00B133A6" w:rsidRDefault="00B133A6" w:rsidP="002C1DBF">
      <w:pPr>
        <w:spacing w:before="0" w:after="160" w:line="259" w:lineRule="auto"/>
        <w:rPr>
          <w:rFonts w:eastAsia="Calibri" w:cs="Open Sans"/>
          <w:lang w:eastAsia="en-US"/>
        </w:rPr>
      </w:pPr>
    </w:p>
    <w:p w14:paraId="260839B0" w14:textId="77777777" w:rsidR="00B133A6" w:rsidRDefault="00B133A6" w:rsidP="002C1DBF">
      <w:pPr>
        <w:spacing w:before="0" w:after="160" w:line="259" w:lineRule="auto"/>
        <w:rPr>
          <w:rFonts w:eastAsia="Calibri" w:cs="Open Sans"/>
          <w:lang w:eastAsia="en-US"/>
        </w:rPr>
      </w:pPr>
    </w:p>
    <w:p w14:paraId="08ECA724" w14:textId="3F9761E9" w:rsidR="00457FA9" w:rsidRPr="002C1DBF" w:rsidRDefault="002C1DBF" w:rsidP="002C1DBF">
      <w:pPr>
        <w:tabs>
          <w:tab w:val="left" w:pos="5412"/>
        </w:tabs>
        <w:spacing w:before="0" w:after="160" w:line="259" w:lineRule="auto"/>
        <w:rPr>
          <w:rFonts w:eastAsia="Calibri" w:cs="Open Sans"/>
          <w:b/>
          <w:bCs/>
          <w:lang w:eastAsia="en-US"/>
        </w:rPr>
      </w:pPr>
      <w:r w:rsidRPr="00742303">
        <w:rPr>
          <w:rFonts w:eastAsia="Calibri" w:cs="Open Sans"/>
          <w:b/>
          <w:bCs/>
          <w:lang w:eastAsia="en-US"/>
        </w:rPr>
        <w:t>Supporting and promoting positive ageing</w:t>
      </w:r>
    </w:p>
    <w:p w14:paraId="4B062BD1" w14:textId="57F80586" w:rsidR="002C1DBF" w:rsidRPr="00742303" w:rsidRDefault="002C1DBF" w:rsidP="00B133A6">
      <w:pPr>
        <w:tabs>
          <w:tab w:val="left" w:pos="5412"/>
        </w:tabs>
        <w:spacing w:before="0" w:after="160" w:line="259" w:lineRule="auto"/>
        <w:rPr>
          <w:rFonts w:eastAsia="Calibri" w:cs="Open Sans"/>
          <w:color w:val="000000"/>
          <w:lang w:eastAsia="en-US"/>
        </w:rPr>
      </w:pPr>
      <w:r w:rsidRPr="00742303">
        <w:rPr>
          <w:rFonts w:eastAsia="Calibri" w:cs="Open Sans"/>
          <w:noProof/>
          <w:color w:val="000000"/>
          <w:lang w:eastAsia="en-US"/>
        </w:rPr>
        <mc:AlternateContent>
          <mc:Choice Requires="wps">
            <w:drawing>
              <wp:anchor distT="91440" distB="91440" distL="114300" distR="114300" simplePos="0" relativeHeight="251658269" behindDoc="0" locked="0" layoutInCell="1" allowOverlap="1" wp14:anchorId="692443D6" wp14:editId="11521301">
                <wp:simplePos x="0" y="0"/>
                <wp:positionH relativeFrom="page">
                  <wp:posOffset>3539490</wp:posOffset>
                </wp:positionH>
                <wp:positionV relativeFrom="paragraph">
                  <wp:posOffset>589915</wp:posOffset>
                </wp:positionV>
                <wp:extent cx="3303905" cy="3604260"/>
                <wp:effectExtent l="0" t="0" r="0" b="0"/>
                <wp:wrapSquare wrapText="bothSides"/>
                <wp:docPr id="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03905" cy="3604260"/>
                        </a:xfrm>
                        <a:prstGeom prst="rect">
                          <a:avLst/>
                        </a:prstGeom>
                        <a:noFill/>
                        <a:ln w="9525">
                          <a:noFill/>
                          <a:miter lim="800000"/>
                          <a:headEnd/>
                          <a:tailEnd/>
                        </a:ln>
                      </wps:spPr>
                      <wps:txbx>
                        <w:txbxContent>
                          <w:p w14:paraId="59FE8D77" w14:textId="77777777" w:rsidR="002C1DBF" w:rsidRPr="002C1DBF" w:rsidRDefault="002C1DBF" w:rsidP="002C1DBF">
                            <w:pPr>
                              <w:pBdr>
                                <w:top w:val="single" w:sz="24" w:space="8" w:color="4472C4"/>
                                <w:bottom w:val="single" w:sz="24" w:space="8" w:color="4472C4"/>
                              </w:pBdr>
                              <w:spacing w:after="0"/>
                              <w:rPr>
                                <w:rFonts w:cs="Open Sans"/>
                                <w:i/>
                                <w:iCs/>
                                <w:color w:val="4472C4"/>
                              </w:rPr>
                            </w:pPr>
                            <w:r w:rsidRPr="002C1DBF">
                              <w:rPr>
                                <w:rFonts w:cs="Open Sans"/>
                                <w:i/>
                                <w:iCs/>
                                <w:color w:val="4472C4"/>
                              </w:rPr>
                              <w:t xml:space="preserve">Ageism, is that a new word? </w:t>
                            </w:r>
                          </w:p>
                          <w:p w14:paraId="4DE8436B" w14:textId="77777777" w:rsidR="002C1DBF" w:rsidRPr="002C1DBF" w:rsidRDefault="002C1DBF" w:rsidP="002C1DBF">
                            <w:pPr>
                              <w:pBdr>
                                <w:top w:val="single" w:sz="24" w:space="8" w:color="4472C4"/>
                                <w:bottom w:val="single" w:sz="24" w:space="8" w:color="4472C4"/>
                              </w:pBdr>
                              <w:spacing w:after="0"/>
                              <w:rPr>
                                <w:rFonts w:cs="Open Sans"/>
                                <w:i/>
                                <w:iCs/>
                                <w:color w:val="4472C4"/>
                              </w:rPr>
                            </w:pPr>
                            <w:r w:rsidRPr="002C1DBF">
                              <w:rPr>
                                <w:rFonts w:cs="Open Sans"/>
                                <w:i/>
                                <w:iCs/>
                                <w:color w:val="4472C4"/>
                              </w:rPr>
                              <w:t xml:space="preserve">“I haven’t really heard about [ageism] to be honest. It’s not something I come across very often.” </w:t>
                            </w:r>
                          </w:p>
                          <w:p w14:paraId="626F2D92" w14:textId="77777777" w:rsidR="002C1DBF" w:rsidRPr="002C1DBF" w:rsidRDefault="002C1DBF" w:rsidP="002C1DBF">
                            <w:pPr>
                              <w:pBdr>
                                <w:top w:val="single" w:sz="24" w:space="8" w:color="4472C4"/>
                                <w:bottom w:val="single" w:sz="24" w:space="8" w:color="4472C4"/>
                              </w:pBdr>
                              <w:spacing w:after="0"/>
                              <w:rPr>
                                <w:rFonts w:cs="Open Sans"/>
                                <w:i/>
                                <w:iCs/>
                                <w:color w:val="4472C4"/>
                              </w:rPr>
                            </w:pPr>
                            <w:r w:rsidRPr="002C1DBF">
                              <w:rPr>
                                <w:rFonts w:cs="Open Sans"/>
                                <w:i/>
                                <w:iCs/>
                                <w:color w:val="4472C4"/>
                              </w:rPr>
                              <w:t xml:space="preserve">“[They] see us as unimportant, irrelevant sometimes – not everybody – but I do get the sense we haven’t got a voice with a lot of things.”  </w:t>
                            </w:r>
                          </w:p>
                          <w:p w14:paraId="5E3421BD" w14:textId="77777777" w:rsidR="002C1DBF" w:rsidRPr="002C1DBF" w:rsidRDefault="002C1DBF" w:rsidP="002C1DBF">
                            <w:pPr>
                              <w:pBdr>
                                <w:top w:val="single" w:sz="24" w:space="8" w:color="4472C4"/>
                                <w:bottom w:val="single" w:sz="24" w:space="8" w:color="4472C4"/>
                              </w:pBdr>
                              <w:spacing w:after="0"/>
                              <w:rPr>
                                <w:rFonts w:cs="Open Sans"/>
                                <w:i/>
                                <w:iCs/>
                                <w:color w:val="4472C4"/>
                              </w:rPr>
                            </w:pPr>
                          </w:p>
                          <w:p w14:paraId="10FF387D" w14:textId="77777777" w:rsidR="002C1DBF" w:rsidRPr="00B133A6" w:rsidRDefault="002C1DBF" w:rsidP="002C1DBF">
                            <w:pPr>
                              <w:pBdr>
                                <w:top w:val="single" w:sz="24" w:space="8" w:color="4472C4"/>
                                <w:bottom w:val="single" w:sz="24" w:space="8" w:color="4472C4"/>
                              </w:pBdr>
                              <w:spacing w:after="0"/>
                              <w:jc w:val="right"/>
                              <w:rPr>
                                <w:rFonts w:cs="Open Sans"/>
                                <w:color w:val="4472C4"/>
                              </w:rPr>
                            </w:pPr>
                            <w:r w:rsidRPr="00B133A6">
                              <w:rPr>
                                <w:rFonts w:cs="Open Sans"/>
                                <w:color w:val="4472C4"/>
                              </w:rPr>
                              <w:t>Focus group participants ‘What’s age got to do with it?’, 2021</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92443D6" id="_x0000_s1033" type="#_x0000_t202" style="position:absolute;margin-left:278.7pt;margin-top:46.45pt;width:260.15pt;height:283.8pt;z-index:251658269;visibility:visible;mso-wrap-style:square;mso-width-percent:0;mso-height-percent:0;mso-wrap-distance-left:9pt;mso-wrap-distance-top:7.2pt;mso-wrap-distance-right:9pt;mso-wrap-distance-bottom:7.2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O44h/QEAANUDAAAOAAAAZHJzL2Uyb0RvYy54bWysU9uO2yAQfa/Uf0C8N3auu7FCVtvdblVp&#10;e5G2/QCCcYwKDAUSO/36HbA3G7VvVf2AGMZzmHPmsLnpjSZH6YMCy+h0UlIirYBa2T2jP74/vLum&#10;JERua67BSkZPMtCb7ds3m85VcgYt6Fp6giA2VJ1jtI3RVUURRCsNDxNw0mKyAW94xNDvi9rzDtGN&#10;LmZluSo68LXzIGQIeHo/JOk24zeNFPFr0wQZiWYUe4t59XndpbXYbni199y1Soxt8H/ownBl8dIz&#10;1D2PnBy8+gvKKOEhQBMnAkwBTaOEzByQzbT8g81Ty53MXFCc4M4yhf8HK74cn9w3T2L/HnocYCYR&#10;3COIn4FYuGu53ctb76FrJa/x4mmSrOhcqMbSJHWoQgLZdZ+hxiHzQ4QM1DfeJFWQJ0F0HMDpLLrs&#10;IxF4OJ+X83W5pERgbr4qF7NVHkvBq5dy50P8KMGQtGHU41QzPD8+hpja4dXLL+k2Cw9K6zxZbUnH&#10;6Ho5W+aCi4xREY2nlWH0ukzfYIXE8oOtc3HkSg97vEDbkXZiOnCO/a4nqmb0KtUmFXZQn1AHD4PP&#10;8F3gpgX/m5IOPcZo+HXgXlKiP1nUcj1dLJIpc7BYXs0w8JeZ3WWGW4FQjEZKhu1dzEYeKN+i5o3K&#10;arx2MraM3skijT5P5ryM81+vr3H7DAAA//8DAFBLAwQUAAYACAAAACEA9OyRUt8AAAALAQAADwAA&#10;AGRycy9kb3ducmV2LnhtbEyPwU7DMBBE70j8g7VI3KhN1SQkZFMhEFcQBSr15sbbJCJeR7HbhL/H&#10;PdHjap5m3pbr2fbiRKPvHCPcLxQI4tqZjhuEr8/XuwcQPmg2undMCL/kYV1dX5W6MG7iDzptQiNi&#10;CftCI7QhDIWUvm7Jar9wA3HMDm60OsRzbKQZ9RTLbS+XSqXS6o7jQqsHem6p/tkcLcL322G3Xan3&#10;5sUmw+RmJdnmEvH2Zn56BBFoDv8wnPWjOlTRae+ObLzoEZIkW0UUIV/mIM6AyrIMxB4hTVUCsirl&#10;5Q/VHwAAAP//AwBQSwECLQAUAAYACAAAACEAtoM4kv4AAADhAQAAEwAAAAAAAAAAAAAAAAAAAAAA&#10;W0NvbnRlbnRfVHlwZXNdLnhtbFBLAQItABQABgAIAAAAIQA4/SH/1gAAAJQBAAALAAAAAAAAAAAA&#10;AAAAAC8BAABfcmVscy8ucmVsc1BLAQItABQABgAIAAAAIQDpO44h/QEAANUDAAAOAAAAAAAAAAAA&#10;AAAAAC4CAABkcnMvZTJvRG9jLnhtbFBLAQItABQABgAIAAAAIQD07JFS3wAAAAsBAAAPAAAAAAAA&#10;AAAAAAAAAFcEAABkcnMvZG93bnJldi54bWxQSwUGAAAAAAQABADzAAAAYwUAAAAA&#10;" filled="f" stroked="f">
                <v:textbox>
                  <w:txbxContent>
                    <w:p w14:paraId="59FE8D77" w14:textId="77777777" w:rsidR="002C1DBF" w:rsidRPr="002C1DBF" w:rsidRDefault="002C1DBF" w:rsidP="002C1DBF">
                      <w:pPr>
                        <w:pBdr>
                          <w:top w:val="single" w:sz="24" w:space="8" w:color="4472C4"/>
                          <w:bottom w:val="single" w:sz="24" w:space="8" w:color="4472C4"/>
                        </w:pBdr>
                        <w:spacing w:after="0"/>
                        <w:rPr>
                          <w:rFonts w:cs="Open Sans"/>
                          <w:i/>
                          <w:iCs/>
                          <w:color w:val="4472C4"/>
                        </w:rPr>
                      </w:pPr>
                      <w:r w:rsidRPr="002C1DBF">
                        <w:rPr>
                          <w:rFonts w:cs="Open Sans"/>
                          <w:i/>
                          <w:iCs/>
                          <w:color w:val="4472C4"/>
                        </w:rPr>
                        <w:t xml:space="preserve">Ageism, is that a new word? </w:t>
                      </w:r>
                    </w:p>
                    <w:p w14:paraId="4DE8436B" w14:textId="77777777" w:rsidR="002C1DBF" w:rsidRPr="002C1DBF" w:rsidRDefault="002C1DBF" w:rsidP="002C1DBF">
                      <w:pPr>
                        <w:pBdr>
                          <w:top w:val="single" w:sz="24" w:space="8" w:color="4472C4"/>
                          <w:bottom w:val="single" w:sz="24" w:space="8" w:color="4472C4"/>
                        </w:pBdr>
                        <w:spacing w:after="0"/>
                        <w:rPr>
                          <w:rFonts w:cs="Open Sans"/>
                          <w:i/>
                          <w:iCs/>
                          <w:color w:val="4472C4"/>
                        </w:rPr>
                      </w:pPr>
                      <w:r w:rsidRPr="002C1DBF">
                        <w:rPr>
                          <w:rFonts w:cs="Open Sans"/>
                          <w:i/>
                          <w:iCs/>
                          <w:color w:val="4472C4"/>
                        </w:rPr>
                        <w:t xml:space="preserve">“I haven’t really heard about [ageism] to be honest. It’s not something I come across very often.” </w:t>
                      </w:r>
                    </w:p>
                    <w:p w14:paraId="626F2D92" w14:textId="77777777" w:rsidR="002C1DBF" w:rsidRPr="002C1DBF" w:rsidRDefault="002C1DBF" w:rsidP="002C1DBF">
                      <w:pPr>
                        <w:pBdr>
                          <w:top w:val="single" w:sz="24" w:space="8" w:color="4472C4"/>
                          <w:bottom w:val="single" w:sz="24" w:space="8" w:color="4472C4"/>
                        </w:pBdr>
                        <w:spacing w:after="0"/>
                        <w:rPr>
                          <w:rFonts w:cs="Open Sans"/>
                          <w:i/>
                          <w:iCs/>
                          <w:color w:val="4472C4"/>
                        </w:rPr>
                      </w:pPr>
                      <w:r w:rsidRPr="002C1DBF">
                        <w:rPr>
                          <w:rFonts w:cs="Open Sans"/>
                          <w:i/>
                          <w:iCs/>
                          <w:color w:val="4472C4"/>
                        </w:rPr>
                        <w:t xml:space="preserve">“[They] see us as unimportant, irrelevant sometimes – not everybody – but I do get the sense we haven’t got a voice with a lot of things.”  </w:t>
                      </w:r>
                    </w:p>
                    <w:p w14:paraId="5E3421BD" w14:textId="77777777" w:rsidR="002C1DBF" w:rsidRPr="002C1DBF" w:rsidRDefault="002C1DBF" w:rsidP="002C1DBF">
                      <w:pPr>
                        <w:pBdr>
                          <w:top w:val="single" w:sz="24" w:space="8" w:color="4472C4"/>
                          <w:bottom w:val="single" w:sz="24" w:space="8" w:color="4472C4"/>
                        </w:pBdr>
                        <w:spacing w:after="0"/>
                        <w:rPr>
                          <w:rFonts w:cs="Open Sans"/>
                          <w:i/>
                          <w:iCs/>
                          <w:color w:val="4472C4"/>
                        </w:rPr>
                      </w:pPr>
                    </w:p>
                    <w:p w14:paraId="10FF387D" w14:textId="77777777" w:rsidR="002C1DBF" w:rsidRPr="00B133A6" w:rsidRDefault="002C1DBF" w:rsidP="002C1DBF">
                      <w:pPr>
                        <w:pBdr>
                          <w:top w:val="single" w:sz="24" w:space="8" w:color="4472C4"/>
                          <w:bottom w:val="single" w:sz="24" w:space="8" w:color="4472C4"/>
                        </w:pBdr>
                        <w:spacing w:after="0"/>
                        <w:jc w:val="right"/>
                        <w:rPr>
                          <w:rFonts w:cs="Open Sans"/>
                          <w:color w:val="4472C4"/>
                        </w:rPr>
                      </w:pPr>
                      <w:r w:rsidRPr="00B133A6">
                        <w:rPr>
                          <w:rFonts w:cs="Open Sans"/>
                          <w:color w:val="4472C4"/>
                        </w:rPr>
                        <w:t>Focus group participants ‘What’s age got to do with it?’, 2021</w:t>
                      </w:r>
                    </w:p>
                  </w:txbxContent>
                </v:textbox>
                <w10:wrap type="square" anchorx="page"/>
              </v:shape>
            </w:pict>
          </mc:Fallback>
        </mc:AlternateContent>
      </w:r>
      <w:r w:rsidRPr="00742303">
        <w:rPr>
          <w:rFonts w:eastAsia="Calibri" w:cs="Open Sans"/>
          <w:color w:val="000000"/>
          <w:lang w:eastAsia="en-US"/>
        </w:rPr>
        <w:t>‘What’s age got to do with it?’</w:t>
      </w:r>
      <w:r w:rsidR="00734064">
        <w:rPr>
          <w:rFonts w:eastAsia="Calibri" w:cs="Open Sans"/>
          <w:color w:val="000000"/>
          <w:lang w:eastAsia="en-US"/>
        </w:rPr>
        <w:t xml:space="preserve"> is</w:t>
      </w:r>
      <w:r w:rsidRPr="00742303">
        <w:rPr>
          <w:rFonts w:eastAsia="Calibri" w:cs="Open Sans"/>
          <w:color w:val="000000"/>
          <w:lang w:eastAsia="en-US"/>
        </w:rPr>
        <w:t xml:space="preserve"> an intergenerational project to identify and explore age-based stereotypes that exist across the lifespan and in specified life arenas in Australia</w:t>
      </w:r>
      <w:r w:rsidR="009C1642">
        <w:rPr>
          <w:rFonts w:eastAsia="Calibri" w:cs="Open Sans"/>
          <w:color w:val="000000"/>
          <w:lang w:eastAsia="en-US"/>
        </w:rPr>
        <w:t xml:space="preserve">, led by Age Discrimination Commissioner </w:t>
      </w:r>
      <w:r w:rsidR="0066066A">
        <w:rPr>
          <w:rFonts w:eastAsia="Calibri" w:cs="Open Sans"/>
          <w:color w:val="000000"/>
          <w:lang w:eastAsia="en-US"/>
        </w:rPr>
        <w:t xml:space="preserve">the Hon Dr </w:t>
      </w:r>
      <w:r w:rsidR="009C1642">
        <w:rPr>
          <w:rFonts w:eastAsia="Calibri" w:cs="Open Sans"/>
          <w:color w:val="000000"/>
          <w:lang w:eastAsia="en-US"/>
        </w:rPr>
        <w:t>Kay Patterson</w:t>
      </w:r>
      <w:r w:rsidR="006928E9">
        <w:rPr>
          <w:rFonts w:eastAsia="Calibri" w:cs="Open Sans"/>
          <w:color w:val="000000"/>
          <w:lang w:eastAsia="en-US"/>
        </w:rPr>
        <w:t xml:space="preserve"> AO</w:t>
      </w:r>
      <w:r w:rsidRPr="00742303">
        <w:rPr>
          <w:rFonts w:eastAsia="Calibri" w:cs="Open Sans"/>
          <w:color w:val="000000"/>
          <w:lang w:eastAsia="en-US"/>
        </w:rPr>
        <w:t>.</w:t>
      </w:r>
    </w:p>
    <w:p w14:paraId="46CBD135" w14:textId="44CB7A5C" w:rsidR="002C1DBF" w:rsidRPr="00742303" w:rsidRDefault="002C1DBF" w:rsidP="00B133A6">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 xml:space="preserve">Informed by the ‘What’s age got to do with it?’ report, Commissioner Patterson and </w:t>
      </w:r>
      <w:r w:rsidR="0066066A">
        <w:rPr>
          <w:rFonts w:eastAsia="Calibri" w:cs="Open Sans"/>
          <w:color w:val="000000"/>
          <w:lang w:eastAsia="en-US"/>
        </w:rPr>
        <w:t xml:space="preserve">her </w:t>
      </w:r>
      <w:r w:rsidRPr="00742303">
        <w:rPr>
          <w:rFonts w:eastAsia="Calibri" w:cs="Open Sans"/>
          <w:color w:val="000000"/>
          <w:lang w:eastAsia="en-US"/>
        </w:rPr>
        <w:t>team have developed a field-based project to develop, deliver and evaluate an educational intervention. This project will examine beliefs and expectations about ageing and older people held by those who provide services to older Australians, and the effect of an educational intervention on these beliefs.</w:t>
      </w:r>
    </w:p>
    <w:p w14:paraId="06C5FEE6" w14:textId="2499D2D5" w:rsidR="00CC0BA5" w:rsidRDefault="002C1DBF" w:rsidP="00B133A6">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 xml:space="preserve">This multiphase project explored what Australians think about age and ageism, including attitudes toward their own and other age groups. The project involved:  a national survey of </w:t>
      </w:r>
      <w:r w:rsidRPr="0067297E">
        <w:rPr>
          <w:rFonts w:eastAsia="Calibri" w:cs="Open Sans"/>
          <w:b/>
          <w:color w:val="000000"/>
          <w:lang w:eastAsia="en-US"/>
        </w:rPr>
        <w:t>2,440</w:t>
      </w:r>
      <w:r w:rsidRPr="00742303">
        <w:rPr>
          <w:rFonts w:eastAsia="Calibri" w:cs="Open Sans"/>
          <w:color w:val="000000"/>
          <w:lang w:eastAsia="en-US"/>
        </w:rPr>
        <w:t xml:space="preserve"> young, middle-aged, and older adults; </w:t>
      </w:r>
      <w:r w:rsidRPr="0067297E">
        <w:rPr>
          <w:rFonts w:eastAsia="Calibri" w:cs="Open Sans"/>
          <w:b/>
          <w:color w:val="000000"/>
          <w:lang w:eastAsia="en-US"/>
        </w:rPr>
        <w:t>11</w:t>
      </w:r>
      <w:r w:rsidRPr="00742303">
        <w:rPr>
          <w:rFonts w:eastAsia="Calibri" w:cs="Open Sans"/>
          <w:color w:val="000000"/>
          <w:lang w:eastAsia="en-US"/>
        </w:rPr>
        <w:t xml:space="preserve"> focus groups with </w:t>
      </w:r>
      <w:r w:rsidRPr="0067297E">
        <w:rPr>
          <w:rFonts w:eastAsia="Calibri" w:cs="Open Sans"/>
          <w:b/>
          <w:color w:val="000000"/>
          <w:lang w:eastAsia="en-US"/>
        </w:rPr>
        <w:t>66</w:t>
      </w:r>
      <w:r w:rsidRPr="00742303">
        <w:rPr>
          <w:rFonts w:eastAsia="Calibri" w:cs="Open Sans"/>
          <w:color w:val="000000"/>
          <w:lang w:eastAsia="en-US"/>
        </w:rPr>
        <w:t xml:space="preserve"> participants; desktop analysis of existing Australian and international research.</w:t>
      </w:r>
    </w:p>
    <w:p w14:paraId="1425C7C2" w14:textId="3C39EA34" w:rsidR="002C1DBF" w:rsidRPr="00742303" w:rsidRDefault="002C1DBF" w:rsidP="00B133A6">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 xml:space="preserve">The final report was launched in September 2021. </w:t>
      </w:r>
      <w:r w:rsidR="00E143C8">
        <w:rPr>
          <w:rFonts w:eastAsia="Calibri" w:cs="Open Sans"/>
          <w:color w:val="000000"/>
          <w:lang w:eastAsia="en-US"/>
        </w:rPr>
        <w:t>The</w:t>
      </w:r>
      <w:r w:rsidR="00D02957">
        <w:rPr>
          <w:rFonts w:eastAsia="Calibri" w:cs="Open Sans"/>
          <w:color w:val="000000"/>
          <w:lang w:eastAsia="en-US"/>
        </w:rPr>
        <w:t xml:space="preserve"> key findings of the report</w:t>
      </w:r>
      <w:r w:rsidR="00E143C8">
        <w:rPr>
          <w:rFonts w:eastAsia="Calibri" w:cs="Open Sans"/>
          <w:color w:val="000000"/>
          <w:lang w:eastAsia="en-US"/>
        </w:rPr>
        <w:t xml:space="preserve"> </w:t>
      </w:r>
      <w:r w:rsidR="00994763">
        <w:rPr>
          <w:rFonts w:eastAsia="Calibri" w:cs="Open Sans"/>
          <w:color w:val="000000"/>
          <w:lang w:eastAsia="en-US"/>
        </w:rPr>
        <w:t xml:space="preserve">found that ageism </w:t>
      </w:r>
      <w:r w:rsidR="00CA1D5F">
        <w:rPr>
          <w:rFonts w:eastAsia="Calibri" w:cs="Open Sans"/>
          <w:color w:val="000000"/>
          <w:lang w:eastAsia="en-US"/>
        </w:rPr>
        <w:t xml:space="preserve">affects all adults in </w:t>
      </w:r>
      <w:r w:rsidR="000037FD">
        <w:rPr>
          <w:rFonts w:eastAsia="Calibri" w:cs="Open Sans"/>
          <w:color w:val="000000"/>
          <w:lang w:eastAsia="en-US"/>
        </w:rPr>
        <w:t>different ways across all age group. It</w:t>
      </w:r>
      <w:r w:rsidR="008C1D9C">
        <w:rPr>
          <w:rFonts w:eastAsia="Calibri" w:cs="Open Sans"/>
          <w:color w:val="000000"/>
          <w:lang w:eastAsia="en-US"/>
        </w:rPr>
        <w:t xml:space="preserve"> identified ways forward </w:t>
      </w:r>
      <w:r w:rsidR="00155287">
        <w:rPr>
          <w:rFonts w:eastAsia="Calibri" w:cs="Open Sans"/>
          <w:color w:val="000000"/>
          <w:lang w:eastAsia="en-US"/>
        </w:rPr>
        <w:t xml:space="preserve">to reduce ageism and age discrimination, </w:t>
      </w:r>
      <w:r w:rsidR="00D86071">
        <w:rPr>
          <w:rFonts w:eastAsia="Calibri" w:cs="Open Sans"/>
          <w:color w:val="000000"/>
          <w:lang w:eastAsia="en-US"/>
        </w:rPr>
        <w:t xml:space="preserve">identified policies and laws to reduce ageism </w:t>
      </w:r>
      <w:r w:rsidR="00302750">
        <w:rPr>
          <w:rFonts w:eastAsia="Calibri" w:cs="Open Sans"/>
          <w:color w:val="000000"/>
          <w:lang w:eastAsia="en-US"/>
        </w:rPr>
        <w:t xml:space="preserve">and put forward education and intergenerational </w:t>
      </w:r>
      <w:r w:rsidR="00C737DE">
        <w:rPr>
          <w:rFonts w:eastAsia="Calibri" w:cs="Open Sans"/>
          <w:color w:val="000000"/>
          <w:lang w:eastAsia="en-US"/>
        </w:rPr>
        <w:t>initiatives</w:t>
      </w:r>
      <w:r w:rsidR="00302750">
        <w:rPr>
          <w:rFonts w:eastAsia="Calibri" w:cs="Open Sans"/>
          <w:color w:val="000000"/>
          <w:lang w:eastAsia="en-US"/>
        </w:rPr>
        <w:t xml:space="preserve"> and </w:t>
      </w:r>
      <w:r w:rsidR="000B34C3">
        <w:rPr>
          <w:rFonts w:eastAsia="Calibri" w:cs="Open Sans"/>
          <w:color w:val="000000"/>
          <w:lang w:eastAsia="en-US"/>
        </w:rPr>
        <w:t>strategies</w:t>
      </w:r>
      <w:r w:rsidR="00731DCF">
        <w:rPr>
          <w:rFonts w:eastAsia="Calibri" w:cs="Open Sans"/>
          <w:color w:val="000000"/>
          <w:lang w:eastAsia="en-US"/>
        </w:rPr>
        <w:t>.</w:t>
      </w:r>
    </w:p>
    <w:p w14:paraId="1B0C19C3" w14:textId="77777777" w:rsidR="00464ECD" w:rsidRDefault="00464ECD" w:rsidP="00E160AD">
      <w:pPr>
        <w:tabs>
          <w:tab w:val="left" w:pos="5412"/>
        </w:tabs>
        <w:spacing w:before="0" w:after="160" w:line="259" w:lineRule="auto"/>
        <w:jc w:val="both"/>
        <w:rPr>
          <w:rFonts w:eastAsia="Calibri" w:cs="Open Sans"/>
          <w:color w:val="000000"/>
          <w:lang w:eastAsia="en-US"/>
        </w:rPr>
      </w:pPr>
    </w:p>
    <w:p w14:paraId="64C17E3B" w14:textId="77777777" w:rsidR="00464ECD" w:rsidRDefault="00464ECD" w:rsidP="00E160AD">
      <w:pPr>
        <w:tabs>
          <w:tab w:val="left" w:pos="5412"/>
        </w:tabs>
        <w:spacing w:before="0" w:after="160" w:line="259" w:lineRule="auto"/>
        <w:jc w:val="both"/>
        <w:rPr>
          <w:rFonts w:eastAsia="Calibri" w:cs="Open Sans"/>
          <w:color w:val="000000"/>
          <w:lang w:eastAsia="en-US"/>
        </w:rPr>
      </w:pPr>
    </w:p>
    <w:p w14:paraId="38AB5D46" w14:textId="77777777" w:rsidR="00464ECD" w:rsidRDefault="00464ECD" w:rsidP="00E160AD">
      <w:pPr>
        <w:tabs>
          <w:tab w:val="left" w:pos="5412"/>
        </w:tabs>
        <w:spacing w:before="0" w:after="160" w:line="259" w:lineRule="auto"/>
        <w:jc w:val="both"/>
        <w:rPr>
          <w:rFonts w:eastAsia="Calibri" w:cs="Open Sans"/>
          <w:color w:val="000000"/>
          <w:lang w:eastAsia="en-US"/>
        </w:rPr>
      </w:pPr>
    </w:p>
    <w:p w14:paraId="6B8BAC1B" w14:textId="77777777" w:rsidR="00464ECD" w:rsidRPr="00742303" w:rsidRDefault="00464ECD" w:rsidP="00E160AD">
      <w:pPr>
        <w:tabs>
          <w:tab w:val="left" w:pos="5412"/>
        </w:tabs>
        <w:spacing w:before="0" w:after="160" w:line="259" w:lineRule="auto"/>
        <w:jc w:val="both"/>
        <w:rPr>
          <w:rFonts w:eastAsia="Calibri" w:cs="Open Sans"/>
          <w:color w:val="000000"/>
          <w:lang w:eastAsia="en-US"/>
        </w:rPr>
      </w:pPr>
    </w:p>
    <w:p w14:paraId="086D075D" w14:textId="77777777" w:rsidR="002C1DBF" w:rsidRPr="00742303" w:rsidRDefault="002C1DBF" w:rsidP="00E160AD">
      <w:pPr>
        <w:spacing w:before="0" w:after="0" w:line="290" w:lineRule="auto"/>
        <w:ind w:right="172"/>
        <w:jc w:val="both"/>
        <w:rPr>
          <w:rFonts w:eastAsia="Calibri" w:cs="Open Sans"/>
          <w:b/>
          <w:color w:val="0070C0"/>
          <w:lang w:eastAsia="en-US"/>
        </w:rPr>
      </w:pPr>
    </w:p>
    <w:p w14:paraId="59C042DD" w14:textId="77777777" w:rsidR="002C1DBF" w:rsidRPr="00464ECD" w:rsidRDefault="002C1DBF" w:rsidP="00E160AD">
      <w:pPr>
        <w:spacing w:before="0" w:after="0" w:line="290" w:lineRule="auto"/>
        <w:ind w:right="172"/>
        <w:jc w:val="both"/>
        <w:rPr>
          <w:rFonts w:eastAsia="Calibri" w:cs="Open Sans"/>
          <w:b/>
          <w:color w:val="0070C0"/>
          <w:sz w:val="28"/>
          <w:szCs w:val="28"/>
          <w:lang w:eastAsia="en-US"/>
        </w:rPr>
      </w:pPr>
      <w:r w:rsidRPr="00464ECD">
        <w:rPr>
          <w:rFonts w:eastAsia="Calibri" w:cs="Open Sans"/>
          <w:b/>
          <w:color w:val="0070C0"/>
          <w:sz w:val="28"/>
          <w:szCs w:val="28"/>
          <w:lang w:eastAsia="en-US"/>
        </w:rPr>
        <w:t>Outcomes 1.3</w:t>
      </w:r>
      <w:r w:rsidRPr="00464ECD">
        <w:rPr>
          <w:rFonts w:eastAsia="Calibri" w:cs="Open Sans"/>
          <w:color w:val="0070C0"/>
          <w:sz w:val="28"/>
          <w:szCs w:val="28"/>
          <w:lang w:eastAsia="en-US"/>
        </w:rPr>
        <w:t xml:space="preserve">  </w:t>
      </w:r>
    </w:p>
    <w:p w14:paraId="3FD20E73" w14:textId="77777777" w:rsidR="002C1DBF" w:rsidRPr="00742303" w:rsidRDefault="002C1DBF" w:rsidP="00B133A6">
      <w:pPr>
        <w:spacing w:before="0" w:after="160" w:line="288" w:lineRule="auto"/>
        <w:rPr>
          <w:rFonts w:eastAsia="Open Sans" w:cs="Open Sans"/>
          <w:b/>
          <w:bCs/>
          <w:color w:val="26292F"/>
          <w:lang w:eastAsia="en-US"/>
        </w:rPr>
      </w:pPr>
      <w:r w:rsidRPr="00742303">
        <w:rPr>
          <w:rFonts w:eastAsia="Open Sans" w:cs="Open Sans"/>
          <w:color w:val="26292F"/>
          <w:lang w:eastAsia="en-US"/>
        </w:rPr>
        <w:t xml:space="preserve">The national human rights reform agenda proposed in the </w:t>
      </w:r>
      <w:r w:rsidRPr="002D2322">
        <w:rPr>
          <w:rFonts w:eastAsia="Open Sans" w:cs="Open Sans"/>
          <w:i/>
          <w:color w:val="26292F"/>
          <w:lang w:eastAsia="en-US"/>
        </w:rPr>
        <w:t>Free &amp; Equal: An Australian conversation on human rights</w:t>
      </w:r>
      <w:r w:rsidRPr="00742303">
        <w:rPr>
          <w:rFonts w:eastAsia="Open Sans" w:cs="Open Sans"/>
          <w:color w:val="26292F"/>
          <w:lang w:eastAsia="en-US"/>
        </w:rPr>
        <w:t xml:space="preserve"> report is considered and addressed by the Parliament, government and the non-government sector</w:t>
      </w:r>
      <w:r w:rsidRPr="00742303">
        <w:rPr>
          <w:rFonts w:eastAsia="Open Sans" w:cs="Open Sans"/>
          <w:b/>
          <w:bCs/>
          <w:color w:val="26292F"/>
          <w:lang w:eastAsia="en-US"/>
        </w:rPr>
        <w:t>.</w:t>
      </w:r>
    </w:p>
    <w:p w14:paraId="0B45A2AC" w14:textId="207AAB23" w:rsidR="002C1DBF" w:rsidRDefault="00703023" w:rsidP="00E160AD">
      <w:pPr>
        <w:spacing w:before="0" w:after="160" w:line="288" w:lineRule="auto"/>
        <w:jc w:val="both"/>
        <w:rPr>
          <w:rFonts w:eastAsia="Open Sans" w:cs="Open Sans"/>
          <w:b/>
          <w:bCs/>
          <w:color w:val="0070C0"/>
          <w:lang w:eastAsia="en-US"/>
        </w:rPr>
      </w:pPr>
      <w:r>
        <w:rPr>
          <w:rFonts w:eastAsia="Open Sans" w:cs="Open Sans"/>
          <w:b/>
          <w:bCs/>
          <w:color w:val="0070C0"/>
          <w:lang w:eastAsia="en-US"/>
        </w:rPr>
        <w:t>What this looks like</w:t>
      </w:r>
    </w:p>
    <w:p w14:paraId="7C8F3AB5" w14:textId="16FCAA6B" w:rsidR="009A0556" w:rsidRDefault="009A0556" w:rsidP="00E160AD">
      <w:pPr>
        <w:spacing w:before="0" w:after="160" w:line="288" w:lineRule="auto"/>
        <w:jc w:val="both"/>
        <w:rPr>
          <w:rFonts w:eastAsia="Open Sans" w:cs="Open Sans"/>
          <w:b/>
          <w:bCs/>
          <w:color w:val="0070C0"/>
          <w:lang w:eastAsia="en-US"/>
        </w:rPr>
      </w:pPr>
      <w:r>
        <w:t>Recommendations and actions in the report are addressed by the Attorney-General and federal Parliament.</w:t>
      </w:r>
    </w:p>
    <w:p w14:paraId="097E62F3" w14:textId="7D53C818" w:rsidR="002C1DBF" w:rsidRPr="00742303" w:rsidRDefault="005E5BF2" w:rsidP="00E160AD">
      <w:pPr>
        <w:tabs>
          <w:tab w:val="left" w:pos="5412"/>
        </w:tabs>
        <w:spacing w:before="0" w:after="160" w:line="259" w:lineRule="auto"/>
        <w:jc w:val="both"/>
        <w:rPr>
          <w:rFonts w:eastAsia="Calibri" w:cs="Open Sans"/>
          <w:b/>
          <w:bCs/>
          <w:color w:val="000000"/>
          <w:lang w:eastAsia="en-US"/>
        </w:rPr>
      </w:pPr>
      <w:r>
        <w:rPr>
          <w:rFonts w:eastAsia="Calibri" w:cs="Open Sans"/>
          <w:b/>
          <w:color w:val="000000" w:themeColor="text1"/>
          <w:lang w:eastAsia="en-US"/>
        </w:rPr>
        <w:t>Free and Equal</w:t>
      </w:r>
      <w:r w:rsidR="002C1DBF" w:rsidRPr="43F89229">
        <w:rPr>
          <w:rFonts w:eastAsia="Calibri" w:cs="Open Sans"/>
          <w:b/>
          <w:color w:val="000000" w:themeColor="text1"/>
          <w:lang w:eastAsia="en-US"/>
        </w:rPr>
        <w:t xml:space="preserve"> </w:t>
      </w:r>
    </w:p>
    <w:p w14:paraId="50A6BC2C" w14:textId="549B7FA7" w:rsidR="002C1DBF" w:rsidRPr="002D2322" w:rsidRDefault="002C1DBF" w:rsidP="00B133A6">
      <w:pPr>
        <w:spacing w:before="0" w:after="160" w:line="288" w:lineRule="auto"/>
        <w:rPr>
          <w:rFonts w:eastAsia="Open Sans" w:cs="Open Sans"/>
          <w:color w:val="000000"/>
          <w:lang w:eastAsia="en-US"/>
        </w:rPr>
      </w:pPr>
      <w:r w:rsidRPr="00742303">
        <w:rPr>
          <w:rFonts w:eastAsia="Yu Gothic Light"/>
          <w:lang w:eastAsia="en-US"/>
        </w:rPr>
        <w:t>The Commission’s Free and Equal</w:t>
      </w:r>
      <w:r w:rsidR="00ED3577">
        <w:rPr>
          <w:rFonts w:eastAsia="Yu Gothic Light"/>
          <w:lang w:eastAsia="en-US"/>
        </w:rPr>
        <w:t xml:space="preserve"> project</w:t>
      </w:r>
      <w:r w:rsidRPr="00742303">
        <w:rPr>
          <w:rFonts w:eastAsia="Yu Gothic Light"/>
          <w:lang w:eastAsia="en-US"/>
        </w:rPr>
        <w:t>: An Australian Conversation on Human Rights (Free and Equal) project seeks to identify what an effective system of human rights protection for 21</w:t>
      </w:r>
      <w:r w:rsidRPr="00464ECD">
        <w:rPr>
          <w:rFonts w:eastAsia="Yu Gothic Light"/>
          <w:vertAlign w:val="superscript"/>
          <w:lang w:eastAsia="en-US"/>
        </w:rPr>
        <w:t>st</w:t>
      </w:r>
      <w:r w:rsidRPr="00742303">
        <w:rPr>
          <w:rFonts w:eastAsia="Yu Gothic Light"/>
          <w:lang w:eastAsia="en-US"/>
        </w:rPr>
        <w:t xml:space="preserve"> century Australia would look like, and what steps Australia needs to take to get there. The project</w:t>
      </w:r>
      <w:r w:rsidR="00ED3577">
        <w:rPr>
          <w:rFonts w:eastAsia="Yu Gothic Light"/>
          <w:lang w:eastAsia="en-US"/>
        </w:rPr>
        <w:t>, headed by</w:t>
      </w:r>
      <w:r w:rsidR="00464ECD">
        <w:rPr>
          <w:rFonts w:eastAsia="Yu Gothic Light"/>
          <w:lang w:eastAsia="en-US"/>
        </w:rPr>
        <w:t xml:space="preserve"> </w:t>
      </w:r>
      <w:r w:rsidR="005334AC" w:rsidRPr="43F89229">
        <w:rPr>
          <w:rFonts w:eastAsia="Calibri" w:cs="Open Sans"/>
          <w:color w:val="000000" w:themeColor="text1"/>
          <w:lang w:eastAsia="en-US"/>
        </w:rPr>
        <w:t xml:space="preserve">President </w:t>
      </w:r>
      <w:r w:rsidR="005334AC">
        <w:rPr>
          <w:rFonts w:eastAsia="Calibri" w:cs="Open Sans"/>
          <w:color w:val="000000" w:themeColor="text1"/>
          <w:lang w:eastAsia="en-US"/>
        </w:rPr>
        <w:t xml:space="preserve">Rosalind </w:t>
      </w:r>
      <w:r w:rsidR="005334AC" w:rsidRPr="43F89229">
        <w:rPr>
          <w:rFonts w:eastAsia="Calibri" w:cs="Open Sans"/>
          <w:color w:val="000000" w:themeColor="text1"/>
          <w:lang w:eastAsia="en-US"/>
        </w:rPr>
        <w:t xml:space="preserve">Croucher </w:t>
      </w:r>
      <w:r w:rsidR="00F53A9D">
        <w:rPr>
          <w:rFonts w:eastAsia="Calibri" w:cs="Open Sans"/>
          <w:color w:val="000000" w:themeColor="text1"/>
          <w:lang w:eastAsia="en-US"/>
        </w:rPr>
        <w:t>AM</w:t>
      </w:r>
      <w:r w:rsidRPr="00742303">
        <w:rPr>
          <w:rFonts w:eastAsia="Yu Gothic Light"/>
          <w:lang w:eastAsia="en-US"/>
        </w:rPr>
        <w:t xml:space="preserve"> will outline the actions necessary for governments to </w:t>
      </w:r>
      <w:r w:rsidRPr="002D2322">
        <w:rPr>
          <w:rFonts w:eastAsia="Open Sans" w:cs="Open Sans"/>
          <w:color w:val="000000"/>
          <w:lang w:eastAsia="en-US"/>
        </w:rPr>
        <w:t>meet their obligations to respect, protect, and fulfil human rights.</w:t>
      </w:r>
    </w:p>
    <w:p w14:paraId="278DD128" w14:textId="77777777" w:rsidR="002C1DBF" w:rsidRPr="00742303" w:rsidRDefault="002C1DBF" w:rsidP="00B133A6">
      <w:pPr>
        <w:spacing w:before="0" w:after="160" w:line="288" w:lineRule="auto"/>
        <w:rPr>
          <w:rFonts w:eastAsia="Yu Gothic Light"/>
          <w:lang w:eastAsia="en-US"/>
        </w:rPr>
      </w:pPr>
      <w:r w:rsidRPr="002D2322">
        <w:rPr>
          <w:rFonts w:eastAsia="Open Sans" w:cs="Open Sans"/>
          <w:color w:val="000000"/>
          <w:lang w:eastAsia="en-US"/>
        </w:rPr>
        <w:t>Free and Equal is a multi-limbed project that has progressed through several stages. It began with the release of a 2019 Issues Paper describing the human rights landscape and asking general questions about priorities for reform, followed</w:t>
      </w:r>
      <w:r w:rsidRPr="00742303">
        <w:rPr>
          <w:rFonts w:eastAsia="Yu Gothic Light"/>
          <w:lang w:eastAsia="en-US"/>
        </w:rPr>
        <w:t xml:space="preserve"> by three technical discussion papers on discrimination law, increasing the positive framing of human rights in Australian legislation, and accountability mechanisms. These papers sparked an inclusive national conversation on human rights reform, held via submissions and a broad series of consultations and events led by the President.</w:t>
      </w:r>
    </w:p>
    <w:p w14:paraId="069DB7F6" w14:textId="77777777" w:rsidR="002C1DBF" w:rsidRPr="00742303" w:rsidRDefault="002C1DBF" w:rsidP="00B133A6">
      <w:pPr>
        <w:spacing w:before="0" w:after="160" w:line="288" w:lineRule="auto"/>
        <w:rPr>
          <w:rFonts w:ascii="Calibri" w:eastAsia="Calibri" w:hAnsi="Calibri" w:cs="Arial"/>
          <w:lang w:eastAsia="en-US"/>
        </w:rPr>
      </w:pPr>
      <w:r w:rsidRPr="00742303">
        <w:rPr>
          <w:rFonts w:ascii="Calibri" w:eastAsia="Calibri" w:hAnsi="Calibri" w:cs="Arial"/>
          <w:noProof/>
          <w:lang w:eastAsia="en-US"/>
        </w:rPr>
        <w:drawing>
          <wp:anchor distT="0" distB="0" distL="114300" distR="114300" simplePos="0" relativeHeight="251658267" behindDoc="0" locked="0" layoutInCell="1" allowOverlap="1" wp14:anchorId="766872BC" wp14:editId="20069BD2">
            <wp:simplePos x="0" y="0"/>
            <wp:positionH relativeFrom="column">
              <wp:posOffset>3600450</wp:posOffset>
            </wp:positionH>
            <wp:positionV relativeFrom="paragraph">
              <wp:posOffset>12700</wp:posOffset>
            </wp:positionV>
            <wp:extent cx="2465070" cy="2459990"/>
            <wp:effectExtent l="0" t="0" r="0" b="0"/>
            <wp:wrapSquare wrapText="bothSides"/>
            <wp:docPr id="26" name="Picture 2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Diagram&#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2465070" cy="2459990"/>
                    </a:xfrm>
                    <a:prstGeom prst="rect">
                      <a:avLst/>
                    </a:prstGeom>
                  </pic:spPr>
                </pic:pic>
              </a:graphicData>
            </a:graphic>
            <wp14:sizeRelH relativeFrom="margin">
              <wp14:pctWidth>0</wp14:pctWidth>
            </wp14:sizeRelH>
            <wp14:sizeRelV relativeFrom="margin">
              <wp14:pctHeight>0</wp14:pctHeight>
            </wp14:sizeRelV>
          </wp:anchor>
        </w:drawing>
      </w:r>
      <w:r w:rsidRPr="00742303">
        <w:rPr>
          <w:rFonts w:eastAsia="Calibri" w:cs="Open Sans"/>
          <w:lang w:eastAsia="en-US"/>
        </w:rPr>
        <w:t xml:space="preserve">In December 2021 the Commission released </w:t>
      </w:r>
      <w:r w:rsidRPr="00742303">
        <w:rPr>
          <w:rFonts w:eastAsia="Calibri" w:cs="Open Sans"/>
          <w:i/>
          <w:iCs/>
          <w:lang w:eastAsia="en-US"/>
        </w:rPr>
        <w:t>Free and Equal: A reform agenda for federal discrimination laws</w:t>
      </w:r>
      <w:r w:rsidRPr="00742303">
        <w:rPr>
          <w:rFonts w:eastAsia="Calibri" w:cs="Open Sans"/>
          <w:lang w:eastAsia="en-US"/>
        </w:rPr>
        <w:t>. The position paper sets out the Commission’s proposals for reforming federal discrimination law in Australia. The paper is framed around the four ‘outcome pillars’, which were tested through consultations: shifting towards a culture of prevention (building a preventative culture); shifting to a more effective compliance model (modernising the regulatory framework); enhancing access to justice; and improving the practical operation of the laws.</w:t>
      </w:r>
    </w:p>
    <w:p w14:paraId="5F2C983B" w14:textId="2B69DD2A" w:rsidR="4E48E627" w:rsidRDefault="4E48E627" w:rsidP="00B133A6">
      <w:pPr>
        <w:spacing w:before="0" w:after="160" w:line="288" w:lineRule="auto"/>
        <w:rPr>
          <w:rFonts w:eastAsia="Calibri" w:cs="Open Sans"/>
          <w:lang w:eastAsia="en-US"/>
        </w:rPr>
      </w:pPr>
      <w:r w:rsidRPr="43F89229">
        <w:rPr>
          <w:rFonts w:eastAsia="Calibri" w:cs="Open Sans"/>
          <w:lang w:eastAsia="en-US"/>
        </w:rPr>
        <w:t xml:space="preserve">The proposed reforms in the position paper build from the recommendations in the </w:t>
      </w:r>
      <w:r w:rsidRPr="43F89229">
        <w:rPr>
          <w:rFonts w:eastAsia="Calibri" w:cs="Open Sans"/>
          <w:i/>
          <w:iCs/>
          <w:lang w:eastAsia="en-US"/>
        </w:rPr>
        <w:t xml:space="preserve">Respect@Work </w:t>
      </w:r>
      <w:r w:rsidRPr="43F89229">
        <w:rPr>
          <w:rFonts w:eastAsia="Calibri" w:cs="Open Sans"/>
          <w:lang w:eastAsia="en-US"/>
        </w:rPr>
        <w:t xml:space="preserve">report to modernise </w:t>
      </w:r>
      <w:r w:rsidR="001743A3">
        <w:rPr>
          <w:rFonts w:eastAsia="Calibri" w:cs="Open Sans"/>
          <w:lang w:eastAsia="en-US"/>
        </w:rPr>
        <w:t xml:space="preserve">and streamline </w:t>
      </w:r>
      <w:r w:rsidRPr="43F89229">
        <w:rPr>
          <w:rFonts w:eastAsia="Calibri" w:cs="Open Sans"/>
          <w:lang w:eastAsia="en-US"/>
        </w:rPr>
        <w:t>all four federal discrimination laws</w:t>
      </w:r>
      <w:r w:rsidR="001743A3">
        <w:rPr>
          <w:rFonts w:eastAsia="Calibri" w:cs="Open Sans"/>
          <w:lang w:eastAsia="en-US"/>
        </w:rPr>
        <w:t>,</w:t>
      </w:r>
      <w:r w:rsidRPr="43F89229">
        <w:rPr>
          <w:rFonts w:eastAsia="Calibri" w:cs="Open Sans"/>
          <w:lang w:eastAsia="en-US"/>
        </w:rPr>
        <w:t xml:space="preserve"> and the two complaint handling streams </w:t>
      </w:r>
      <w:r w:rsidR="001743A3">
        <w:rPr>
          <w:rFonts w:eastAsia="Calibri" w:cs="Open Sans"/>
          <w:lang w:eastAsia="en-US"/>
        </w:rPr>
        <w:t xml:space="preserve">set out </w:t>
      </w:r>
      <w:r w:rsidRPr="43F89229">
        <w:rPr>
          <w:rFonts w:eastAsia="Calibri" w:cs="Open Sans"/>
          <w:lang w:eastAsia="en-US"/>
        </w:rPr>
        <w:t>in the AHRC Act.</w:t>
      </w:r>
    </w:p>
    <w:p w14:paraId="6BA71655" w14:textId="45E7AA5D" w:rsidR="002C1DBF" w:rsidRPr="00742303" w:rsidRDefault="002C1DBF" w:rsidP="00B133A6">
      <w:pPr>
        <w:spacing w:before="0" w:after="160" w:line="288" w:lineRule="auto"/>
        <w:rPr>
          <w:rFonts w:eastAsia="Calibri" w:cs="Open Sans"/>
          <w:lang w:eastAsia="en-US"/>
        </w:rPr>
      </w:pPr>
      <w:r w:rsidRPr="002D2322">
        <w:rPr>
          <w:rFonts w:eastAsia="Calibri" w:cs="Open Sans"/>
          <w:lang w:eastAsia="en-US"/>
        </w:rPr>
        <w:t xml:space="preserve">President </w:t>
      </w:r>
      <w:r w:rsidR="001743A3" w:rsidRPr="002D2322">
        <w:rPr>
          <w:rFonts w:eastAsia="Calibri" w:cs="Open Sans"/>
          <w:lang w:eastAsia="en-US"/>
        </w:rPr>
        <w:t xml:space="preserve">Rosalind </w:t>
      </w:r>
      <w:r w:rsidRPr="002D2322">
        <w:rPr>
          <w:rFonts w:eastAsia="Calibri" w:cs="Open Sans"/>
          <w:lang w:eastAsia="en-US"/>
        </w:rPr>
        <w:t>Croucher</w:t>
      </w:r>
      <w:r w:rsidR="3C05B0FD" w:rsidRPr="002D2322">
        <w:rPr>
          <w:rFonts w:eastAsia="Calibri" w:cs="Open Sans"/>
          <w:lang w:eastAsia="en-US"/>
        </w:rPr>
        <w:t xml:space="preserve"> </w:t>
      </w:r>
      <w:r w:rsidR="00E8403E" w:rsidRPr="002D2322">
        <w:rPr>
          <w:rFonts w:eastAsia="Calibri" w:cs="Open Sans"/>
          <w:lang w:eastAsia="en-US"/>
        </w:rPr>
        <w:t>AM</w:t>
      </w:r>
      <w:r w:rsidRPr="002D2322">
        <w:rPr>
          <w:rFonts w:eastAsia="Calibri" w:cs="Open Sans"/>
          <w:lang w:eastAsia="en-US"/>
        </w:rPr>
        <w:t xml:space="preserve"> engaged in a number of </w:t>
      </w:r>
      <w:r w:rsidRPr="00742303">
        <w:rPr>
          <w:rFonts w:eastAsia="Calibri" w:cs="Open Sans"/>
          <w:lang w:eastAsia="en-US"/>
        </w:rPr>
        <w:t xml:space="preserve">speech opportunities and events to engage audiences on the importance of the introduction of a </w:t>
      </w:r>
      <w:r w:rsidR="005352BF">
        <w:rPr>
          <w:rFonts w:eastAsia="Calibri" w:cs="Open Sans"/>
          <w:lang w:eastAsia="en-US"/>
        </w:rPr>
        <w:t>H</w:t>
      </w:r>
      <w:r w:rsidRPr="00742303">
        <w:rPr>
          <w:rFonts w:eastAsia="Calibri" w:cs="Open Sans"/>
          <w:lang w:eastAsia="en-US"/>
        </w:rPr>
        <w:t xml:space="preserve">uman </w:t>
      </w:r>
      <w:r w:rsidR="005352BF">
        <w:rPr>
          <w:rFonts w:eastAsia="Calibri" w:cs="Open Sans"/>
          <w:lang w:eastAsia="en-US"/>
        </w:rPr>
        <w:t>Ri</w:t>
      </w:r>
      <w:r w:rsidRPr="00742303">
        <w:rPr>
          <w:rFonts w:eastAsia="Calibri" w:cs="Open Sans"/>
          <w:lang w:eastAsia="en-US"/>
        </w:rPr>
        <w:t xml:space="preserve">ghts </w:t>
      </w:r>
      <w:r w:rsidR="005352BF">
        <w:rPr>
          <w:rFonts w:eastAsia="Calibri" w:cs="Open Sans"/>
          <w:lang w:eastAsia="en-US"/>
        </w:rPr>
        <w:t>A</w:t>
      </w:r>
      <w:r w:rsidRPr="00742303">
        <w:rPr>
          <w:rFonts w:eastAsia="Calibri" w:cs="Open Sans"/>
          <w:lang w:eastAsia="en-US"/>
        </w:rPr>
        <w:t>ct at a federal level. This include</w:t>
      </w:r>
      <w:r w:rsidR="005352BF">
        <w:rPr>
          <w:rFonts w:eastAsia="Calibri" w:cs="Open Sans"/>
          <w:lang w:eastAsia="en-US"/>
        </w:rPr>
        <w:t>d the</w:t>
      </w:r>
      <w:r w:rsidRPr="00742303">
        <w:rPr>
          <w:rFonts w:eastAsia="Calibri" w:cs="Open Sans"/>
          <w:lang w:eastAsia="en-US"/>
        </w:rPr>
        <w:t xml:space="preserve"> Iftar dinner at NSW Parliament House; </w:t>
      </w:r>
      <w:r w:rsidR="005352BF">
        <w:rPr>
          <w:rFonts w:eastAsia="Calibri" w:cs="Open Sans"/>
          <w:lang w:eastAsia="en-US"/>
        </w:rPr>
        <w:t xml:space="preserve">the </w:t>
      </w:r>
      <w:r w:rsidRPr="00742303">
        <w:rPr>
          <w:rFonts w:eastAsia="Calibri" w:cs="Open Sans"/>
          <w:lang w:eastAsia="en-US"/>
        </w:rPr>
        <w:t xml:space="preserve">Samuel Griffith Society Conference; </w:t>
      </w:r>
      <w:r w:rsidRPr="00742303">
        <w:rPr>
          <w:rFonts w:eastAsia="Calibri" w:cs="Open Sans"/>
          <w:bCs/>
          <w:lang w:eastAsia="en-US"/>
        </w:rPr>
        <w:t>the Sir Ronald Wilson lecture</w:t>
      </w:r>
      <w:r w:rsidR="00C9161D">
        <w:rPr>
          <w:rFonts w:eastAsia="Calibri" w:cs="Open Sans"/>
          <w:lang w:eastAsia="en-US"/>
        </w:rPr>
        <w:t xml:space="preserve"> and</w:t>
      </w:r>
      <w:r w:rsidRPr="00742303">
        <w:rPr>
          <w:rFonts w:eastAsia="Calibri" w:cs="Open Sans"/>
          <w:lang w:eastAsia="en-US"/>
        </w:rPr>
        <w:t xml:space="preserve"> </w:t>
      </w:r>
      <w:r w:rsidRPr="00742303">
        <w:rPr>
          <w:rFonts w:eastAsia="Calibri" w:cs="Open Sans"/>
          <w:bCs/>
          <w:lang w:eastAsia="en-US"/>
        </w:rPr>
        <w:t>the Michael Kirby Justice Oration</w:t>
      </w:r>
      <w:r w:rsidRPr="00742303">
        <w:rPr>
          <w:rFonts w:eastAsia="Calibri" w:cs="Open Sans"/>
          <w:lang w:eastAsia="en-US"/>
        </w:rPr>
        <w:t>.</w:t>
      </w:r>
      <w:r w:rsidRPr="00742303">
        <w:rPr>
          <w:rFonts w:eastAsia="Calibri" w:cs="Open Sans"/>
          <w:bCs/>
          <w:lang w:eastAsia="en-US"/>
        </w:rPr>
        <w:t xml:space="preserve"> These engagements were an opportunity to raise the importance of a Federal Human Rights Act, in alignment with the work being conducted for the Free &amp; Equal project. </w:t>
      </w:r>
    </w:p>
    <w:p w14:paraId="144E4857" w14:textId="712604FC" w:rsidR="002866DF" w:rsidRPr="00B133A6" w:rsidRDefault="16A05643" w:rsidP="00B133A6">
      <w:pPr>
        <w:spacing w:line="288" w:lineRule="auto"/>
        <w:rPr>
          <w:rFonts w:eastAsia="Calibri" w:cs="Open Sans"/>
          <w:lang w:eastAsia="en-US"/>
        </w:rPr>
      </w:pPr>
      <w:r w:rsidRPr="43F89229">
        <w:rPr>
          <w:rFonts w:eastAsia="Calibri" w:cs="Open Sans"/>
          <w:lang w:eastAsia="en-US"/>
        </w:rPr>
        <w:t>A second position paper for the Free and Equal project will be released in late 2022, setting out proposals for the positive protection of human rights, including by setting out a model for the federal Human Rights Act. A final report of the project will also set out a proposed national framework for human rights.</w:t>
      </w:r>
    </w:p>
    <w:p w14:paraId="0C653A50" w14:textId="2FC939B4" w:rsidR="002C1DBF" w:rsidRPr="00E160AD" w:rsidRDefault="002C1DBF" w:rsidP="005E0139">
      <w:pPr>
        <w:keepNext/>
        <w:keepLines/>
        <w:spacing w:before="40" w:after="0" w:line="259" w:lineRule="auto"/>
        <w:outlineLvl w:val="1"/>
        <w:rPr>
          <w:rFonts w:eastAsia="Yu Gothic Light" w:cs="Open Sans"/>
          <w:b/>
          <w:color w:val="0070C0"/>
          <w:sz w:val="36"/>
          <w:szCs w:val="36"/>
          <w:lang w:eastAsia="en-US"/>
        </w:rPr>
      </w:pPr>
      <w:r w:rsidRPr="00E160AD">
        <w:rPr>
          <w:rFonts w:eastAsia="Yu Gothic Light" w:cs="Open Sans"/>
          <w:b/>
          <w:color w:val="0070C0"/>
          <w:sz w:val="36"/>
          <w:szCs w:val="36"/>
          <w:lang w:eastAsia="en-US"/>
        </w:rPr>
        <w:t>Goal 2: More people, communities and organisations respect and understand human rights</w:t>
      </w:r>
    </w:p>
    <w:p w14:paraId="227AD2F3" w14:textId="77777777" w:rsidR="002C1DBF" w:rsidRPr="00742303" w:rsidRDefault="002C1DBF" w:rsidP="007F5EFC">
      <w:pPr>
        <w:keepNext/>
        <w:keepLines/>
        <w:spacing w:before="320" w:after="160" w:line="360" w:lineRule="exact"/>
        <w:outlineLvl w:val="2"/>
        <w:rPr>
          <w:rFonts w:eastAsia="Yu Gothic Light" w:cs="Open Sans"/>
          <w:b/>
          <w:bCs/>
          <w:color w:val="0070C0"/>
          <w:spacing w:val="10"/>
          <w:kern w:val="28"/>
          <w:lang w:eastAsia="en-US"/>
        </w:rPr>
      </w:pPr>
      <w:r w:rsidRPr="00742303">
        <w:rPr>
          <w:rFonts w:eastAsia="Yu Gothic Light" w:cs="Open Sans"/>
          <w:b/>
          <w:bCs/>
          <w:color w:val="0070C0"/>
          <w:spacing w:val="10"/>
          <w:kern w:val="28"/>
          <w:lang w:eastAsia="en-US"/>
        </w:rPr>
        <w:t xml:space="preserve">Outcome 2.1 </w:t>
      </w:r>
    </w:p>
    <w:p w14:paraId="5CFB7D7B" w14:textId="4BA020AA" w:rsidR="002C1DBF" w:rsidRPr="00742303" w:rsidRDefault="002C1DBF" w:rsidP="002C1DBF">
      <w:pPr>
        <w:spacing w:before="0" w:after="160" w:line="259" w:lineRule="auto"/>
        <w:rPr>
          <w:rFonts w:eastAsia="Calibri" w:cs="Open Sans"/>
          <w:b/>
          <w:lang w:eastAsia="en-US"/>
        </w:rPr>
      </w:pPr>
      <w:r w:rsidRPr="00742303">
        <w:rPr>
          <w:rFonts w:eastAsia="Calibri" w:cs="Open Sans"/>
          <w:lang w:eastAsia="en-US"/>
        </w:rPr>
        <w:t xml:space="preserve">Our education activities increase capability among individuals, communities and organisations to promote and protect human rights and address discrimination. </w:t>
      </w:r>
    </w:p>
    <w:p w14:paraId="0C9574B4" w14:textId="09F10F89" w:rsidR="002C1DBF" w:rsidRPr="00B133A6" w:rsidRDefault="002C1DBF" w:rsidP="00B133A6">
      <w:pPr>
        <w:keepNext/>
        <w:keepLines/>
        <w:spacing w:line="259" w:lineRule="auto"/>
        <w:outlineLvl w:val="3"/>
        <w:rPr>
          <w:rFonts w:eastAsia="Yu Gothic Light" w:cs="Open Sans"/>
          <w:color w:val="000000"/>
          <w:lang w:eastAsia="en-US"/>
        </w:rPr>
      </w:pPr>
      <w:r w:rsidRPr="00742303">
        <w:rPr>
          <w:rFonts w:eastAsia="Yu Gothic Light" w:cs="Open Sans"/>
          <w:color w:val="000000"/>
          <w:lang w:eastAsia="en-US"/>
        </w:rPr>
        <w:t>Participants in education activities benefit through achieving the stated human rights learning and capability objectives.</w:t>
      </w:r>
    </w:p>
    <w:p w14:paraId="5CAAE52C" w14:textId="2A2835F9" w:rsidR="002C1DBF" w:rsidRPr="00742303" w:rsidRDefault="00174B4F" w:rsidP="007F5EFC">
      <w:pPr>
        <w:keepNext/>
        <w:keepLines/>
        <w:spacing w:before="40" w:after="0" w:line="259" w:lineRule="auto"/>
        <w:outlineLvl w:val="3"/>
        <w:rPr>
          <w:rFonts w:eastAsia="Yu Gothic Light" w:cs="Open Sans"/>
          <w:b/>
          <w:bCs/>
          <w:color w:val="0070C0"/>
          <w:lang w:eastAsia="en-US"/>
        </w:rPr>
      </w:pPr>
      <w:r>
        <w:rPr>
          <w:rFonts w:eastAsia="Yu Gothic Light" w:cs="Open Sans"/>
          <w:b/>
          <w:bCs/>
          <w:color w:val="0070C0"/>
          <w:lang w:eastAsia="en-US"/>
        </w:rPr>
        <w:t xml:space="preserve">What this looks like </w:t>
      </w:r>
    </w:p>
    <w:p w14:paraId="2326A346" w14:textId="77777777" w:rsidR="002C1DBF" w:rsidRPr="00742303" w:rsidRDefault="002C1DBF" w:rsidP="00B133A6">
      <w:pPr>
        <w:spacing w:line="259" w:lineRule="auto"/>
        <w:rPr>
          <w:rFonts w:eastAsia="Calibri" w:cs="Open Sans"/>
          <w:lang w:eastAsia="en-US"/>
        </w:rPr>
      </w:pPr>
      <w:r w:rsidRPr="00742303">
        <w:rPr>
          <w:rFonts w:eastAsia="Calibri" w:cs="Open Sans"/>
          <w:lang w:eastAsia="en-US"/>
        </w:rPr>
        <w:t>Most participants in our adult training programs report:</w:t>
      </w:r>
    </w:p>
    <w:p w14:paraId="1C52898D" w14:textId="34006622" w:rsidR="002C1DBF" w:rsidRPr="00742303" w:rsidRDefault="00C9161D" w:rsidP="00A133BC">
      <w:pPr>
        <w:pStyle w:val="ListParagraph"/>
        <w:numPr>
          <w:ilvl w:val="0"/>
          <w:numId w:val="73"/>
        </w:numPr>
        <w:spacing w:before="0" w:after="160" w:line="259" w:lineRule="auto"/>
        <w:rPr>
          <w:rFonts w:eastAsia="Calibri" w:cs="Open Sans"/>
          <w:lang w:eastAsia="en-US"/>
        </w:rPr>
      </w:pPr>
      <w:r>
        <w:rPr>
          <w:rFonts w:eastAsia="Calibri" w:cs="Open Sans"/>
          <w:lang w:eastAsia="en-US"/>
        </w:rPr>
        <w:t>s</w:t>
      </w:r>
      <w:r w:rsidR="002C1DBF" w:rsidRPr="00742303">
        <w:rPr>
          <w:rFonts w:eastAsia="Calibri" w:cs="Open Sans"/>
          <w:lang w:eastAsia="en-US"/>
        </w:rPr>
        <w:t xml:space="preserve">atisfaction with the quality and relevance of the training </w:t>
      </w:r>
    </w:p>
    <w:p w14:paraId="2573A6E3" w14:textId="4532BB46" w:rsidR="002C1DBF" w:rsidRPr="00742303" w:rsidRDefault="00C9161D" w:rsidP="00A133BC">
      <w:pPr>
        <w:pStyle w:val="ListParagraph"/>
        <w:numPr>
          <w:ilvl w:val="0"/>
          <w:numId w:val="73"/>
        </w:numPr>
        <w:spacing w:before="0" w:after="160" w:line="259" w:lineRule="auto"/>
        <w:rPr>
          <w:rFonts w:eastAsia="Calibri" w:cs="Open Sans"/>
          <w:lang w:eastAsia="en-US"/>
        </w:rPr>
      </w:pPr>
      <w:r>
        <w:rPr>
          <w:rFonts w:eastAsia="Calibri" w:cs="Open Sans"/>
          <w:lang w:eastAsia="en-US"/>
        </w:rPr>
        <w:t>i</w:t>
      </w:r>
      <w:r w:rsidR="002C1DBF" w:rsidRPr="00742303">
        <w:rPr>
          <w:rFonts w:eastAsia="Calibri" w:cs="Open Sans"/>
          <w:lang w:eastAsia="en-US"/>
        </w:rPr>
        <w:t>ncreased understanding, expertise, reframed attitudes. [PBS target]</w:t>
      </w:r>
    </w:p>
    <w:p w14:paraId="27D6F6CC" w14:textId="26076447" w:rsidR="00174B4F" w:rsidRPr="00742303" w:rsidRDefault="002C1DBF" w:rsidP="007D3F9B">
      <w:pPr>
        <w:spacing w:line="259" w:lineRule="auto"/>
        <w:rPr>
          <w:rFonts w:eastAsia="Calibri" w:cs="Open Sans"/>
          <w:lang w:eastAsia="en-US"/>
        </w:rPr>
      </w:pPr>
      <w:r w:rsidRPr="00742303">
        <w:rPr>
          <w:rFonts w:eastAsia="Calibri" w:cs="Open Sans"/>
          <w:lang w:eastAsia="en-US"/>
        </w:rPr>
        <w:t>Instances of organisations working with the Commission to develop human rights education/ training activities.</w:t>
      </w:r>
    </w:p>
    <w:p w14:paraId="419F1B86" w14:textId="5BB3480D" w:rsidR="00174B4F" w:rsidRPr="00EE3C85" w:rsidRDefault="002C1DBF" w:rsidP="002C1DBF">
      <w:pPr>
        <w:spacing w:before="0" w:after="0"/>
        <w:textAlignment w:val="baseline"/>
        <w:rPr>
          <w:rFonts w:eastAsia="Yu Gothic Light" w:cs="Open Sans"/>
          <w:b/>
          <w:bdr w:val="none" w:sz="0" w:space="0" w:color="auto" w:frame="1"/>
        </w:rPr>
      </w:pPr>
      <w:r w:rsidRPr="00742303">
        <w:rPr>
          <w:rFonts w:eastAsia="Yu Gothic Light" w:cs="Open Sans"/>
          <w:b/>
          <w:bCs/>
          <w:bdr w:val="none" w:sz="0" w:space="0" w:color="auto" w:frame="1"/>
        </w:rPr>
        <w:t>Human Rights Education and Training</w:t>
      </w:r>
    </w:p>
    <w:p w14:paraId="5D4195E9" w14:textId="314C654D" w:rsidR="002C1DBF" w:rsidRPr="00742303" w:rsidRDefault="002C1DBF" w:rsidP="007D3F9B">
      <w:pPr>
        <w:textAlignment w:val="baseline"/>
        <w:rPr>
          <w:rFonts w:eastAsia="Times New Roman" w:cs="Open Sans"/>
        </w:rPr>
      </w:pPr>
      <w:r w:rsidRPr="00742303">
        <w:rPr>
          <w:rFonts w:eastAsia="Times New Roman" w:cs="Open Sans"/>
        </w:rPr>
        <w:t>The Workplace and Community Education team</w:t>
      </w:r>
      <w:r w:rsidR="00F31696">
        <w:rPr>
          <w:rFonts w:eastAsia="Times New Roman" w:cs="Open Sans"/>
        </w:rPr>
        <w:t>, which sat within the Public Engagement Team during the reporting period,</w:t>
      </w:r>
      <w:r w:rsidRPr="00742303">
        <w:rPr>
          <w:rFonts w:eastAsia="Times New Roman" w:cs="Open Sans"/>
        </w:rPr>
        <w:t xml:space="preserve"> is responsible for making the Commission’s work accessible, digestible, fit for purpose and engaging to the broader public and identified target audiences. This involves translating the knowledge created via our policy, complaints and legal functions and communicating them in diverse ways to reach our audiences beyond standard reports, submissions and summaries. </w:t>
      </w:r>
      <w:r w:rsidR="1BF42BFA" w:rsidRPr="43F89229">
        <w:rPr>
          <w:rFonts w:eastAsia="Times New Roman" w:cs="Open Sans"/>
        </w:rPr>
        <w:t>K</w:t>
      </w:r>
      <w:r w:rsidR="3C05B0FD" w:rsidRPr="43F89229">
        <w:rPr>
          <w:rFonts w:eastAsia="Times New Roman" w:cs="Open Sans"/>
        </w:rPr>
        <w:t>ey</w:t>
      </w:r>
      <w:r w:rsidRPr="00742303">
        <w:rPr>
          <w:rFonts w:eastAsia="Times New Roman" w:cs="Open Sans"/>
        </w:rPr>
        <w:t xml:space="preserve"> functions</w:t>
      </w:r>
      <w:r w:rsidR="3CDAAF8F" w:rsidRPr="43F89229">
        <w:rPr>
          <w:rFonts w:eastAsia="Times New Roman" w:cs="Open Sans"/>
        </w:rPr>
        <w:t xml:space="preserve"> of the team</w:t>
      </w:r>
      <w:r w:rsidRPr="00742303">
        <w:rPr>
          <w:rFonts w:eastAsia="Times New Roman" w:cs="Open Sans"/>
        </w:rPr>
        <w:t xml:space="preserve"> are: development of knowledge translation resources that make human rights accessible to the public and identified target audiences, development and delivery of human rights and anti-discrimination training programs (face-to-face and eLearning) and provision of advice on developing knowledge translation resources for policy projects and products. </w:t>
      </w:r>
    </w:p>
    <w:p w14:paraId="12436227" w14:textId="407F6AF5" w:rsidR="00804CED" w:rsidRDefault="00D71EA6" w:rsidP="007D3F9B">
      <w:pPr>
        <w:textAlignment w:val="baseline"/>
        <w:rPr>
          <w:rFonts w:eastAsia="Times New Roman" w:cs="Open Sans"/>
        </w:rPr>
      </w:pPr>
      <w:r>
        <w:rPr>
          <w:rFonts w:eastAsia="Times New Roman" w:cs="Open Sans"/>
        </w:rPr>
        <w:t>During t</w:t>
      </w:r>
      <w:r w:rsidR="002C1DBF" w:rsidRPr="00742303">
        <w:rPr>
          <w:rFonts w:eastAsia="Times New Roman" w:cs="Open Sans"/>
        </w:rPr>
        <w:t xml:space="preserve">his reporting period the team was significantly impacted by the lockdown and COVID-19 pandemic and a reduction in resources. However, significant work took place refreshing existing face-to-face training packages as well as developing online content including eLearning modules. </w:t>
      </w:r>
    </w:p>
    <w:p w14:paraId="304B4722" w14:textId="032942E9" w:rsidR="00804CED" w:rsidRPr="00742303" w:rsidRDefault="00804CED" w:rsidP="007D3F9B">
      <w:pPr>
        <w:tabs>
          <w:tab w:val="left" w:pos="5412"/>
        </w:tabs>
        <w:spacing w:line="257" w:lineRule="auto"/>
        <w:rPr>
          <w:rFonts w:eastAsia="Open Sans" w:cs="Open Sans"/>
          <w:color w:val="000000" w:themeColor="text1"/>
        </w:rPr>
      </w:pPr>
      <w:r w:rsidRPr="00742303">
        <w:rPr>
          <w:rFonts w:eastAsia="Open Sans" w:cs="Open Sans"/>
          <w:color w:val="000000" w:themeColor="text1"/>
        </w:rPr>
        <w:t>During the 2021–22 reporting period</w:t>
      </w:r>
      <w:r w:rsidR="00FE7F39">
        <w:rPr>
          <w:rFonts w:eastAsia="Open Sans" w:cs="Open Sans"/>
          <w:color w:val="000000" w:themeColor="text1"/>
        </w:rPr>
        <w:t>,</w:t>
      </w:r>
      <w:r w:rsidRPr="00742303">
        <w:rPr>
          <w:rFonts w:eastAsia="Open Sans" w:cs="Open Sans"/>
          <w:color w:val="000000" w:themeColor="text1"/>
        </w:rPr>
        <w:t xml:space="preserve"> the Commission developed and refreshed content for contact officer training, appropriate workplace behaviour, upholding the rights of people with disability, understanding workplace sexual harassment and addressing workplace sexual harassment. New content was developed for three new eLearning packages; appropriate workplace behaviour; anti-racism; and understanding workplace sexual harassment. </w:t>
      </w:r>
    </w:p>
    <w:p w14:paraId="52F4AFDA" w14:textId="4E90CE76" w:rsidR="00804CED" w:rsidRPr="00742303" w:rsidRDefault="00804CED" w:rsidP="007D3F9B">
      <w:pPr>
        <w:spacing w:line="257" w:lineRule="auto"/>
        <w:rPr>
          <w:rFonts w:eastAsia="Open Sans" w:cs="Open Sans"/>
          <w:color w:val="000000" w:themeColor="text1"/>
        </w:rPr>
      </w:pPr>
      <w:r w:rsidRPr="00742303">
        <w:rPr>
          <w:rFonts w:eastAsia="Open Sans" w:cs="Open Sans"/>
          <w:color w:val="000000" w:themeColor="text1"/>
        </w:rPr>
        <w:t>Our training has received positive feedback from participants and training partner. This includes repeat business from satisfied clients</w:t>
      </w:r>
      <w:r w:rsidR="00651304">
        <w:rPr>
          <w:rFonts w:eastAsia="Open Sans" w:cs="Open Sans"/>
          <w:color w:val="000000" w:themeColor="text1"/>
        </w:rPr>
        <w:t xml:space="preserve">. </w:t>
      </w:r>
      <w:r w:rsidRPr="00742303">
        <w:rPr>
          <w:rFonts w:eastAsia="Open Sans" w:cs="Open Sans"/>
          <w:color w:val="000000" w:themeColor="text1"/>
        </w:rPr>
        <w:t xml:space="preserve">TAFE NSW who are expanding their contact officer program and has invited us to deliver </w:t>
      </w:r>
      <w:r w:rsidR="008E51B2">
        <w:rPr>
          <w:rFonts w:eastAsia="Open Sans" w:cs="Open Sans"/>
          <w:color w:val="000000" w:themeColor="text1"/>
        </w:rPr>
        <w:t>contact officer training</w:t>
      </w:r>
      <w:r w:rsidRPr="00742303">
        <w:rPr>
          <w:rFonts w:eastAsia="Open Sans" w:cs="Open Sans"/>
          <w:color w:val="000000" w:themeColor="text1"/>
        </w:rPr>
        <w:t xml:space="preserve"> again to another group</w:t>
      </w:r>
      <w:r w:rsidR="00E8403E">
        <w:rPr>
          <w:rFonts w:eastAsia="Open Sans" w:cs="Open Sans"/>
          <w:color w:val="000000" w:themeColor="text1"/>
        </w:rPr>
        <w:t xml:space="preserve"> at their organisation</w:t>
      </w:r>
      <w:r w:rsidR="00BD4999">
        <w:rPr>
          <w:rFonts w:eastAsia="Open Sans" w:cs="Open Sans"/>
          <w:color w:val="000000" w:themeColor="text1"/>
        </w:rPr>
        <w:t xml:space="preserve">, and </w:t>
      </w:r>
      <w:r w:rsidRPr="00742303">
        <w:rPr>
          <w:rFonts w:eastAsia="Open Sans" w:cs="Open Sans"/>
          <w:color w:val="000000" w:themeColor="text1"/>
        </w:rPr>
        <w:t xml:space="preserve">Legal Aid NSW was so pleased with the Workplace Sexual Harassment train-the-trainer that they have now signed up to enrol their entire staff in </w:t>
      </w:r>
      <w:r>
        <w:rPr>
          <w:rFonts w:eastAsia="Open Sans" w:cs="Open Sans"/>
          <w:color w:val="000000" w:themeColor="text1"/>
        </w:rPr>
        <w:t>the Commission’s</w:t>
      </w:r>
      <w:r w:rsidRPr="00742303">
        <w:rPr>
          <w:rFonts w:eastAsia="Open Sans" w:cs="Open Sans"/>
          <w:color w:val="000000" w:themeColor="text1"/>
        </w:rPr>
        <w:t xml:space="preserve"> anti-racism course. </w:t>
      </w:r>
    </w:p>
    <w:p w14:paraId="100B297F" w14:textId="0B11B9C9" w:rsidR="00804CED" w:rsidRPr="00742303" w:rsidRDefault="00804CED" w:rsidP="007D3F9B">
      <w:pPr>
        <w:spacing w:line="257" w:lineRule="auto"/>
        <w:rPr>
          <w:rFonts w:eastAsia="Open Sans" w:cs="Open Sans"/>
          <w:color w:val="000000" w:themeColor="text1"/>
        </w:rPr>
      </w:pPr>
      <w:r w:rsidRPr="00742303">
        <w:rPr>
          <w:rFonts w:eastAsia="Open Sans" w:cs="Open Sans"/>
          <w:color w:val="000000" w:themeColor="text1"/>
        </w:rPr>
        <w:t xml:space="preserve">Our </w:t>
      </w:r>
      <w:r w:rsidR="00651304">
        <w:rPr>
          <w:rFonts w:eastAsia="Open Sans" w:cs="Open Sans"/>
          <w:color w:val="000000" w:themeColor="text1"/>
        </w:rPr>
        <w:t xml:space="preserve">training on </w:t>
      </w:r>
      <w:r w:rsidRPr="00742303">
        <w:rPr>
          <w:rFonts w:eastAsia="Open Sans" w:cs="Open Sans"/>
          <w:color w:val="000000" w:themeColor="text1"/>
        </w:rPr>
        <w:t xml:space="preserve">workplace sexual harassment </w:t>
      </w:r>
      <w:r w:rsidR="00651304">
        <w:rPr>
          <w:rFonts w:eastAsia="Open Sans" w:cs="Open Sans"/>
          <w:color w:val="000000" w:themeColor="text1"/>
        </w:rPr>
        <w:t>at the</w:t>
      </w:r>
      <w:r w:rsidRPr="00742303">
        <w:rPr>
          <w:rFonts w:eastAsia="Open Sans" w:cs="Open Sans"/>
          <w:color w:val="000000" w:themeColor="text1"/>
        </w:rPr>
        <w:t xml:space="preserve"> NSW Department of Communities and Justice has also been </w:t>
      </w:r>
      <w:r w:rsidR="00E216F4">
        <w:rPr>
          <w:rFonts w:eastAsia="Open Sans" w:cs="Open Sans"/>
          <w:color w:val="000000" w:themeColor="text1"/>
        </w:rPr>
        <w:t>expanded</w:t>
      </w:r>
      <w:r w:rsidRPr="00742303">
        <w:rPr>
          <w:rFonts w:eastAsia="Open Sans" w:cs="Open Sans"/>
          <w:color w:val="000000" w:themeColor="text1"/>
        </w:rPr>
        <w:t xml:space="preserve">, with a new partnership established for the development of an industry-specific workplace sexual harassment eLearning course for managers in the retail and hospitality industries. </w:t>
      </w:r>
    </w:p>
    <w:p w14:paraId="677FCC8F" w14:textId="43E56318" w:rsidR="00174B4F" w:rsidRPr="00742303" w:rsidRDefault="00804CED" w:rsidP="007D3F9B">
      <w:pPr>
        <w:spacing w:line="257" w:lineRule="auto"/>
        <w:rPr>
          <w:rFonts w:eastAsia="Open Sans" w:cs="Open Sans"/>
          <w:color w:val="000000" w:themeColor="text1"/>
        </w:rPr>
      </w:pPr>
      <w:r w:rsidRPr="00742303">
        <w:rPr>
          <w:rFonts w:eastAsia="Open Sans" w:cs="Open Sans"/>
          <w:color w:val="000000" w:themeColor="text1"/>
        </w:rPr>
        <w:t>This financial year also saw the migration of our eLearning courses to a new Learning Management System (LMS) with improved functionality, to allow for a significant scale-up in the new financial year</w:t>
      </w:r>
      <w:r w:rsidR="007D3F9B">
        <w:rPr>
          <w:rFonts w:eastAsia="Open Sans" w:cs="Open Sans"/>
          <w:color w:val="000000" w:themeColor="text1"/>
        </w:rPr>
        <w:t>.</w:t>
      </w:r>
    </w:p>
    <w:p w14:paraId="53A4A0DD" w14:textId="467F824B" w:rsidR="00174B4F" w:rsidRPr="00742303" w:rsidRDefault="002C1DBF" w:rsidP="007D3F9B">
      <w:pPr>
        <w:spacing w:before="0" w:after="0"/>
        <w:textAlignment w:val="baseline"/>
        <w:rPr>
          <w:rFonts w:eastAsia="Calibri" w:cs="Open Sans"/>
          <w:b/>
          <w:bCs/>
          <w:lang w:eastAsia="en-US"/>
        </w:rPr>
      </w:pPr>
      <w:r w:rsidRPr="00742303">
        <w:rPr>
          <w:rFonts w:eastAsia="Calibri" w:cs="Open Sans"/>
          <w:b/>
          <w:bCs/>
          <w:lang w:eastAsia="en-US"/>
        </w:rPr>
        <w:t>IncludeAbility</w:t>
      </w:r>
    </w:p>
    <w:p w14:paraId="4CC70B23" w14:textId="12D34FE2" w:rsidR="002C1DBF" w:rsidRPr="00742303" w:rsidRDefault="002C1DBF" w:rsidP="007D3F9B">
      <w:pPr>
        <w:spacing w:line="259" w:lineRule="auto"/>
        <w:rPr>
          <w:rFonts w:eastAsia="Calibri" w:cs="Open Sans"/>
          <w:lang w:eastAsia="en-US"/>
        </w:rPr>
      </w:pPr>
      <w:r w:rsidRPr="00742303">
        <w:rPr>
          <w:rFonts w:eastAsia="Calibri" w:cs="Open Sans"/>
          <w:lang w:eastAsia="en-US"/>
        </w:rPr>
        <w:t xml:space="preserve">IncludeAbility is an initiative </w:t>
      </w:r>
      <w:r w:rsidR="00E216F4">
        <w:rPr>
          <w:rFonts w:eastAsia="Calibri" w:cs="Open Sans"/>
          <w:lang w:eastAsia="en-US"/>
        </w:rPr>
        <w:t xml:space="preserve">coordinated by Commissioner </w:t>
      </w:r>
      <w:r w:rsidR="00D576B6">
        <w:rPr>
          <w:rFonts w:eastAsia="Calibri" w:cs="Open Sans"/>
          <w:lang w:eastAsia="en-US"/>
        </w:rPr>
        <w:t xml:space="preserve">Dr Ben </w:t>
      </w:r>
      <w:r w:rsidR="00E216F4">
        <w:rPr>
          <w:rFonts w:eastAsia="Calibri" w:cs="Open Sans"/>
          <w:lang w:eastAsia="en-US"/>
        </w:rPr>
        <w:t xml:space="preserve">Gauntlett, the Disability Discrimination Commissioner, which seeks </w:t>
      </w:r>
      <w:r w:rsidRPr="00742303">
        <w:rPr>
          <w:rFonts w:eastAsia="Calibri" w:cs="Open Sans"/>
          <w:lang w:eastAsia="en-US"/>
        </w:rPr>
        <w:t>to increase meaningful employment opportunities for people with disability, and to close the gap in workforce participation between people with disability and people without disability. This year represented the project’s second year, with key milestones being achieved including the Disability action plan guide and associated communications and campaigns.</w:t>
      </w:r>
    </w:p>
    <w:p w14:paraId="0B030FD7" w14:textId="77777777" w:rsidR="002C1DBF" w:rsidRPr="00742303" w:rsidRDefault="002C1DBF" w:rsidP="007D3F9B">
      <w:pPr>
        <w:spacing w:line="259" w:lineRule="auto"/>
        <w:rPr>
          <w:rFonts w:eastAsia="Calibri" w:cs="Open Sans"/>
          <w:lang w:eastAsia="en-US"/>
        </w:rPr>
      </w:pPr>
      <w:r w:rsidRPr="00742303">
        <w:rPr>
          <w:rFonts w:eastAsia="Calibri" w:cs="Open Sans"/>
          <w:lang w:eastAsia="en-US"/>
        </w:rPr>
        <w:t xml:space="preserve">This reporting period the project launched </w:t>
      </w:r>
      <w:r w:rsidRPr="00742303">
        <w:rPr>
          <w:rFonts w:eastAsia="Open Sans" w:cs="Open Sans"/>
          <w:lang w:eastAsia="en-US"/>
        </w:rPr>
        <w:t xml:space="preserve">the IncludeAbility website, including the publication of </w:t>
      </w:r>
      <w:r w:rsidRPr="008E51B2">
        <w:rPr>
          <w:rFonts w:eastAsia="Open Sans" w:cs="Open Sans"/>
          <w:b/>
          <w:lang w:eastAsia="en-US"/>
        </w:rPr>
        <w:t>21</w:t>
      </w:r>
      <w:r w:rsidRPr="00742303">
        <w:rPr>
          <w:rFonts w:eastAsia="Open Sans" w:cs="Open Sans"/>
          <w:lang w:eastAsia="en-US"/>
        </w:rPr>
        <w:t xml:space="preserve"> resources and 4 FAQs videos, for employers and people with disability. Social Media channels were established on Instagram, Twitter and Linkedin and a ’Meet the Experts’ Video Campaign was launched showcasing the skills, knowledge and experience that Australians with disability bring to their workplaces.</w:t>
      </w:r>
    </w:p>
    <w:p w14:paraId="0F836195" w14:textId="77777777" w:rsidR="002C1DBF" w:rsidRPr="00742303" w:rsidRDefault="002C1DBF" w:rsidP="007D3F9B">
      <w:pPr>
        <w:spacing w:before="0" w:after="160" w:line="259" w:lineRule="auto"/>
        <w:rPr>
          <w:rFonts w:eastAsia="Open Sans" w:cs="Open Sans"/>
          <w:lang w:eastAsia="en-US"/>
        </w:rPr>
      </w:pPr>
      <w:r w:rsidRPr="00742303">
        <w:rPr>
          <w:rFonts w:eastAsia="Open Sans" w:cs="Open Sans"/>
          <w:lang w:eastAsia="en-US"/>
        </w:rPr>
        <w:t xml:space="preserve">The Disability Action Plan Guide provides a much-needed source of guidance for employers. As a result of the publication of the Guide, a number Australian employers are now developing and registering new Disability Action Plans with the Commission, as required under the Disability Discrimination Act.  </w:t>
      </w:r>
    </w:p>
    <w:p w14:paraId="7B4C28BA" w14:textId="77777777" w:rsidR="00174B4F" w:rsidRDefault="00174B4F" w:rsidP="002C1DBF">
      <w:pPr>
        <w:spacing w:before="0" w:after="160" w:line="259" w:lineRule="auto"/>
        <w:rPr>
          <w:rFonts w:eastAsia="Calibri" w:cs="Open Sans"/>
          <w:b/>
          <w:bCs/>
          <w:lang w:eastAsia="en-US"/>
        </w:rPr>
      </w:pPr>
    </w:p>
    <w:p w14:paraId="41F504D6" w14:textId="77777777" w:rsidR="00174B4F" w:rsidRDefault="00174B4F" w:rsidP="002C1DBF">
      <w:pPr>
        <w:spacing w:before="0" w:after="160" w:line="259" w:lineRule="auto"/>
        <w:rPr>
          <w:rFonts w:eastAsia="Calibri" w:cs="Open Sans"/>
          <w:b/>
          <w:bCs/>
          <w:lang w:eastAsia="en-US"/>
        </w:rPr>
      </w:pPr>
    </w:p>
    <w:p w14:paraId="35F95C7D" w14:textId="07E00520" w:rsidR="002C1DBF" w:rsidRPr="00742303" w:rsidRDefault="002C1DBF" w:rsidP="008F6679">
      <w:pPr>
        <w:spacing w:before="0" w:after="160" w:line="259" w:lineRule="auto"/>
        <w:rPr>
          <w:rFonts w:eastAsia="Calibri" w:cs="Open Sans"/>
          <w:b/>
          <w:bCs/>
          <w:lang w:eastAsia="en-US"/>
        </w:rPr>
      </w:pPr>
      <w:r w:rsidRPr="00742303">
        <w:rPr>
          <w:rFonts w:eastAsia="Calibri" w:cs="Open Sans"/>
          <w:b/>
          <w:bCs/>
          <w:lang w:eastAsia="en-US"/>
        </w:rPr>
        <w:t>National Anti-Racism Framework</w:t>
      </w:r>
    </w:p>
    <w:p w14:paraId="3A5E049F" w14:textId="20C11F25" w:rsidR="002C1DBF" w:rsidRPr="00742303" w:rsidRDefault="00E06AD7" w:rsidP="008F6679">
      <w:pPr>
        <w:spacing w:before="0" w:after="160" w:line="259" w:lineRule="auto"/>
        <w:rPr>
          <w:rFonts w:eastAsia="Calibri" w:cs="Open Sans"/>
          <w:lang w:eastAsia="en-US"/>
        </w:rPr>
      </w:pPr>
      <w:r w:rsidRPr="00742303">
        <w:rPr>
          <w:rFonts w:eastAsia="Calibri" w:cs="Open Sans"/>
          <w:noProof/>
          <w:lang w:eastAsia="en-US"/>
        </w:rPr>
        <mc:AlternateContent>
          <mc:Choice Requires="wps">
            <w:drawing>
              <wp:anchor distT="91440" distB="91440" distL="114300" distR="114300" simplePos="0" relativeHeight="251658263" behindDoc="0" locked="0" layoutInCell="1" allowOverlap="1" wp14:anchorId="38949524" wp14:editId="25CD0655">
                <wp:simplePos x="0" y="0"/>
                <wp:positionH relativeFrom="page">
                  <wp:posOffset>3489960</wp:posOffset>
                </wp:positionH>
                <wp:positionV relativeFrom="paragraph">
                  <wp:posOffset>844550</wp:posOffset>
                </wp:positionV>
                <wp:extent cx="3611880" cy="3017520"/>
                <wp:effectExtent l="0" t="0" r="0" b="0"/>
                <wp:wrapSquare wrapText="bothSides"/>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11880" cy="3017520"/>
                        </a:xfrm>
                        <a:prstGeom prst="rect">
                          <a:avLst/>
                        </a:prstGeom>
                        <a:noFill/>
                        <a:ln w="9525">
                          <a:noFill/>
                          <a:miter lim="800000"/>
                          <a:headEnd/>
                          <a:tailEnd/>
                        </a:ln>
                      </wps:spPr>
                      <wps:txbx>
                        <w:txbxContent>
                          <w:p w14:paraId="2D525C82" w14:textId="77777777" w:rsidR="002C1DBF" w:rsidRPr="002C1DBF" w:rsidRDefault="002C1DBF" w:rsidP="002C1DBF">
                            <w:pPr>
                              <w:pBdr>
                                <w:top w:val="single" w:sz="24" w:space="8" w:color="4472C4"/>
                                <w:bottom w:val="single" w:sz="24" w:space="8" w:color="4472C4"/>
                              </w:pBdr>
                              <w:spacing w:after="0"/>
                              <w:rPr>
                                <w:i/>
                                <w:iCs/>
                                <w:color w:val="4472C4"/>
                              </w:rPr>
                            </w:pPr>
                            <w:r w:rsidRPr="002C1DBF">
                              <w:rPr>
                                <w:i/>
                                <w:iCs/>
                                <w:color w:val="4472C4"/>
                              </w:rPr>
                              <w:t xml:space="preserve">FECCA supports the development of a national anti-racism framework and has multiple times lobbied for a federal commitment to a national anti-racism framework followed by appropriate resources to ensure a broad-reaching, accessible and evidence-based framework. Racism and discrimination undermine any efforts made to encourage belonging, inclusion and participation. </w:t>
                            </w:r>
                          </w:p>
                          <w:p w14:paraId="4BB3B3A7" w14:textId="77777777" w:rsidR="002C1DBF" w:rsidRPr="002C1DBF" w:rsidRDefault="002C1DBF" w:rsidP="002C1DBF">
                            <w:pPr>
                              <w:pBdr>
                                <w:top w:val="single" w:sz="24" w:space="8" w:color="4472C4"/>
                                <w:bottom w:val="single" w:sz="24" w:space="8" w:color="4472C4"/>
                              </w:pBdr>
                              <w:spacing w:after="0"/>
                              <w:jc w:val="right"/>
                              <w:rPr>
                                <w:color w:val="4472C4"/>
                              </w:rPr>
                            </w:pPr>
                            <w:r w:rsidRPr="002C1DBF">
                              <w:rPr>
                                <w:color w:val="4472C4"/>
                              </w:rPr>
                              <w:t>Submission from Federation of Ethnic Communities’ Councils of Australia, NARF Project, May 2021- April 2022.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8949524" id="_x0000_s1034" type="#_x0000_t202" style="position:absolute;margin-left:274.8pt;margin-top:66.5pt;width:284.4pt;height:237.6pt;z-index:251658263;visibility:visible;mso-wrap-style:square;mso-width-percent:0;mso-height-percent:0;mso-wrap-distance-left:9pt;mso-wrap-distance-top:7.2pt;mso-wrap-distance-right:9pt;mso-wrap-distance-bottom:7.2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dLvg/QEAANUDAAAOAAAAZHJzL2Uyb0RvYy54bWysU11v2yAUfZ+0/4B4X2ynSZtacaquXadJ&#10;3YfU7QcQDDEacBmQ2Nmv7wW7abS9TfMDAq7vufece1jfDEaTg/BBgW1oNSspEZZDq+yuoT++P7xb&#10;URIisy3TYEVDjyLQm83bN+ve1WIOHehWeIIgNtS9a2gXo6uLIvBOGBZm4ITFoARvWMSj3xWtZz2i&#10;G13My/Ky6MG3zgMXIeDt/Rikm4wvpeDxq5RBRKIbir3FvPq8btNabNas3nnmOsWnNtg/dGGYslj0&#10;BHXPIiN7r/6CMop7CCDjjIMpQErFReaAbKryDzZPHXMic0FxgjvJFP4fLP9yeHLfPInDexhwgJlE&#10;cI/AfwZi4a5jdiduvYe+E6zFwlWSrOhdqKfUJHWoQwLZ9p+hxSGzfYQMNEhvkirIkyA6DuB4El0M&#10;kXC8vLisqtUKQxxjF2V1tZznsRSsfkl3PsSPAgxJm4Z6nGqGZ4fHEFM7rH75JVWz8KC0zpPVlvQN&#10;vV7OlznhLGJURONpZRq6KtM3WiGx/GDbnByZ0uMeC2g70U5MR85x2A5EtQiQcpMKW2iPqIOH0Wf4&#10;LnDTgf9NSY8ea2j4tWdeUKI/WdTyuloskinzYbG8QuLEn0e25xFmOUI1NFIybu9iNvJI+RY1lyqr&#10;8drJ1DJ6J4s0+TyZ8/yc/3p9jZtnAAAA//8DAFBLAwQUAAYACAAAACEAc7pyCuAAAAAMAQAADwAA&#10;AGRycy9kb3ducmV2LnhtbEyPy07DMBBF90j8gzVI7KidNo3SEKdCILYgykNi58bTJCIeR7HbhL9n&#10;uqLL0T26c265nV0vTjiGzpOGZKFAINXedtRo+Hh/vstBhGjImt4TavjFANvq+qo0hfUTveFpFxvB&#10;JRQKo6GNcSikDHWLzoSFH5A4O/jRmcjn2Eg7monLXS+XSmXSmY74Q2sGfGyx/tkdnYbPl8P3V6pe&#10;mye3HiY/K0luI7W+vZkf7kFEnOM/DGd9VoeKnfb+SDaIXsM63WSMcrBa8agzkSR5CmKvIVP5EmRV&#10;yssR1R8AAAD//wMAUEsBAi0AFAAGAAgAAAAhALaDOJL+AAAA4QEAABMAAAAAAAAAAAAAAAAAAAAA&#10;AFtDb250ZW50X1R5cGVzXS54bWxQSwECLQAUAAYACAAAACEAOP0h/9YAAACUAQAACwAAAAAAAAAA&#10;AAAAAAAvAQAAX3JlbHMvLnJlbHNQSwECLQAUAAYACAAAACEAkXS74P0BAADVAwAADgAAAAAAAAAA&#10;AAAAAAAuAgAAZHJzL2Uyb0RvYy54bWxQSwECLQAUAAYACAAAACEAc7pyCuAAAAAMAQAADwAAAAAA&#10;AAAAAAAAAABXBAAAZHJzL2Rvd25yZXYueG1sUEsFBgAAAAAEAAQA8wAAAGQFAAAAAA==&#10;" filled="f" stroked="f">
                <v:textbox>
                  <w:txbxContent>
                    <w:p w14:paraId="2D525C82" w14:textId="77777777" w:rsidR="002C1DBF" w:rsidRPr="002C1DBF" w:rsidRDefault="002C1DBF" w:rsidP="002C1DBF">
                      <w:pPr>
                        <w:pBdr>
                          <w:top w:val="single" w:sz="24" w:space="8" w:color="4472C4"/>
                          <w:bottom w:val="single" w:sz="24" w:space="8" w:color="4472C4"/>
                        </w:pBdr>
                        <w:spacing w:after="0"/>
                        <w:rPr>
                          <w:i/>
                          <w:iCs/>
                          <w:color w:val="4472C4"/>
                        </w:rPr>
                      </w:pPr>
                      <w:r w:rsidRPr="002C1DBF">
                        <w:rPr>
                          <w:i/>
                          <w:iCs/>
                          <w:color w:val="4472C4"/>
                        </w:rPr>
                        <w:t xml:space="preserve">FECCA supports the development of a national anti-racism framework and has multiple times lobbied for a federal commitment to a national anti-racism framework followed by appropriate resources to ensure a broad-reaching, accessible and evidence-based framework. Racism and discrimination undermine any efforts made to encourage belonging, inclusion and participation. </w:t>
                      </w:r>
                    </w:p>
                    <w:p w14:paraId="4BB3B3A7" w14:textId="77777777" w:rsidR="002C1DBF" w:rsidRPr="002C1DBF" w:rsidRDefault="002C1DBF" w:rsidP="002C1DBF">
                      <w:pPr>
                        <w:pBdr>
                          <w:top w:val="single" w:sz="24" w:space="8" w:color="4472C4"/>
                          <w:bottom w:val="single" w:sz="24" w:space="8" w:color="4472C4"/>
                        </w:pBdr>
                        <w:spacing w:after="0"/>
                        <w:jc w:val="right"/>
                        <w:rPr>
                          <w:color w:val="4472C4"/>
                        </w:rPr>
                      </w:pPr>
                      <w:r w:rsidRPr="002C1DBF">
                        <w:rPr>
                          <w:color w:val="4472C4"/>
                        </w:rPr>
                        <w:t>Submission from Federation of Ethnic Communities’ Councils of Australia, NARF Project, May 2021- April 2022.</w:t>
                      </w:r>
                    </w:p>
                  </w:txbxContent>
                </v:textbox>
                <w10:wrap type="square" anchorx="page"/>
              </v:shape>
            </w:pict>
          </mc:Fallback>
        </mc:AlternateContent>
      </w:r>
      <w:r w:rsidR="1240F4CF" w:rsidRPr="00742303">
        <w:rPr>
          <w:rFonts w:eastAsia="Calibri" w:cs="Open Sans"/>
          <w:lang w:eastAsia="en-US"/>
        </w:rPr>
        <w:t>This year the C</w:t>
      </w:r>
      <w:r w:rsidR="4EE16BA7" w:rsidRPr="00742303">
        <w:rPr>
          <w:rFonts w:eastAsia="Calibri" w:cs="Open Sans"/>
          <w:lang w:eastAsia="en-US"/>
        </w:rPr>
        <w:t>o</w:t>
      </w:r>
      <w:r w:rsidR="1240F4CF" w:rsidRPr="00742303">
        <w:rPr>
          <w:rFonts w:eastAsia="Calibri" w:cs="Open Sans"/>
          <w:lang w:eastAsia="en-US"/>
        </w:rPr>
        <w:t>mmission p</w:t>
      </w:r>
      <w:r w:rsidR="3C05B0FD" w:rsidRPr="00742303">
        <w:rPr>
          <w:rFonts w:eastAsia="Calibri" w:cs="Open Sans"/>
          <w:lang w:eastAsia="en-US"/>
        </w:rPr>
        <w:t>rogress</w:t>
      </w:r>
      <w:r w:rsidR="1C81D045" w:rsidRPr="00742303">
        <w:rPr>
          <w:rFonts w:eastAsia="Calibri" w:cs="Open Sans"/>
          <w:lang w:eastAsia="en-US"/>
        </w:rPr>
        <w:t>ed</w:t>
      </w:r>
      <w:r w:rsidR="002C1DBF" w:rsidRPr="00742303">
        <w:rPr>
          <w:rFonts w:eastAsia="Calibri" w:cs="Open Sans"/>
          <w:lang w:eastAsia="en-US"/>
        </w:rPr>
        <w:t xml:space="preserve"> the development of a National Anti-Racism Framework with </w:t>
      </w:r>
      <w:r w:rsidR="3384ED60" w:rsidRPr="00742303">
        <w:rPr>
          <w:rFonts w:eastAsia="Calibri" w:cs="Open Sans"/>
          <w:lang w:eastAsia="en-US"/>
        </w:rPr>
        <w:t>consultations with</w:t>
      </w:r>
      <w:r w:rsidR="3C05B0FD" w:rsidRPr="00742303">
        <w:rPr>
          <w:rFonts w:eastAsia="Calibri" w:cs="Open Sans"/>
          <w:lang w:eastAsia="en-US"/>
        </w:rPr>
        <w:t xml:space="preserve"> </w:t>
      </w:r>
      <w:r w:rsidR="002C1DBF" w:rsidRPr="00742303">
        <w:rPr>
          <w:rFonts w:eastAsia="Calibri" w:cs="Open Sans"/>
          <w:lang w:eastAsia="en-US"/>
        </w:rPr>
        <w:t>government, civil society and community partners. The Framework</w:t>
      </w:r>
      <w:r w:rsidR="00E216F4">
        <w:rPr>
          <w:rFonts w:eastAsia="Calibri" w:cs="Open Sans"/>
          <w:lang w:eastAsia="en-US"/>
        </w:rPr>
        <w:t>, established under the leadership of Race Discrimination Commissioner Chin Tan,</w:t>
      </w:r>
      <w:r w:rsidR="002C1DBF" w:rsidRPr="00742303">
        <w:rPr>
          <w:rFonts w:eastAsia="Calibri" w:cs="Open Sans"/>
          <w:lang w:eastAsia="en-US"/>
        </w:rPr>
        <w:t xml:space="preserve"> will reflect an agreed national approach to tackling racism and promoting social cohesion by outlining guiding principles and setting national outcomes.</w:t>
      </w:r>
    </w:p>
    <w:p w14:paraId="43E4201A" w14:textId="09E83D14"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In March 2021</w:t>
      </w:r>
      <w:r w:rsidR="00E06AD7">
        <w:rPr>
          <w:rFonts w:eastAsia="Calibri" w:cs="Open Sans"/>
          <w:lang w:eastAsia="en-US"/>
        </w:rPr>
        <w:t>,</w:t>
      </w:r>
      <w:r w:rsidRPr="00742303">
        <w:rPr>
          <w:rFonts w:eastAsia="Calibri" w:cs="Open Sans"/>
          <w:lang w:eastAsia="en-US"/>
        </w:rPr>
        <w:t xml:space="preserve"> the Commission called for a national anti-racism framework, and released a Concept Paper proposing guiding principles, outcomes and strategies. </w:t>
      </w:r>
    </w:p>
    <w:p w14:paraId="21B06535" w14:textId="77777777"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Between May 2021 and April 2022, approximately </w:t>
      </w:r>
      <w:r w:rsidRPr="008E51B2">
        <w:rPr>
          <w:rFonts w:eastAsia="Calibri" w:cs="Open Sans"/>
          <w:b/>
          <w:lang w:eastAsia="en-US"/>
        </w:rPr>
        <w:t>100</w:t>
      </w:r>
      <w:r w:rsidRPr="00742303">
        <w:rPr>
          <w:rFonts w:eastAsia="Calibri" w:cs="Open Sans"/>
          <w:lang w:eastAsia="en-US"/>
        </w:rPr>
        <w:t xml:space="preserve"> consultations were undertaken with </w:t>
      </w:r>
      <w:r w:rsidRPr="008E51B2">
        <w:rPr>
          <w:rFonts w:eastAsia="Calibri" w:cs="Open Sans"/>
          <w:b/>
          <w:lang w:eastAsia="en-US"/>
        </w:rPr>
        <w:t xml:space="preserve">300 </w:t>
      </w:r>
      <w:r w:rsidRPr="00742303">
        <w:rPr>
          <w:rFonts w:eastAsia="Calibri" w:cs="Open Sans"/>
          <w:lang w:eastAsia="en-US"/>
        </w:rPr>
        <w:t xml:space="preserve">government departments and agencies, service providers, peak and community organisations, and subject-matter experts, on the scope and vision for a framework. </w:t>
      </w:r>
    </w:p>
    <w:p w14:paraId="07275AFA" w14:textId="07706ED2"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The Commission partnered with some of those organisations and agencies and had the privilege of facilitating </w:t>
      </w:r>
      <w:r w:rsidRPr="008E51B2">
        <w:rPr>
          <w:rFonts w:eastAsia="Calibri" w:cs="Open Sans"/>
          <w:b/>
          <w:lang w:eastAsia="en-US"/>
        </w:rPr>
        <w:t xml:space="preserve">10 </w:t>
      </w:r>
      <w:r w:rsidRPr="00742303">
        <w:rPr>
          <w:rFonts w:eastAsia="Calibri" w:cs="Open Sans"/>
          <w:lang w:eastAsia="en-US"/>
        </w:rPr>
        <w:t xml:space="preserve">community consultations across the nation. </w:t>
      </w:r>
    </w:p>
    <w:p w14:paraId="0BD9EF8E" w14:textId="63258AB7" w:rsidR="002C1DBF" w:rsidRPr="00742303" w:rsidRDefault="00BA7F7C" w:rsidP="008F6679">
      <w:pPr>
        <w:spacing w:before="0" w:after="160" w:line="259" w:lineRule="auto"/>
        <w:rPr>
          <w:rFonts w:eastAsia="Calibri" w:cs="Open Sans"/>
          <w:lang w:eastAsia="en-US"/>
        </w:rPr>
      </w:pPr>
      <w:r w:rsidRPr="00742303">
        <w:rPr>
          <w:rFonts w:eastAsia="Calibri" w:cs="Open Sans"/>
          <w:noProof/>
          <w:lang w:eastAsia="en-US"/>
        </w:rPr>
        <mc:AlternateContent>
          <mc:Choice Requires="wps">
            <w:drawing>
              <wp:anchor distT="91440" distB="91440" distL="114300" distR="114300" simplePos="0" relativeHeight="251658264" behindDoc="0" locked="0" layoutInCell="1" allowOverlap="1" wp14:anchorId="6E193E47" wp14:editId="3CAC9811">
                <wp:simplePos x="0" y="0"/>
                <wp:positionH relativeFrom="margin">
                  <wp:posOffset>-281940</wp:posOffset>
                </wp:positionH>
                <wp:positionV relativeFrom="paragraph">
                  <wp:posOffset>6985</wp:posOffset>
                </wp:positionV>
                <wp:extent cx="3177540" cy="2590800"/>
                <wp:effectExtent l="0" t="0" r="0" b="0"/>
                <wp:wrapSquare wrapText="bothSides"/>
                <wp:docPr id="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77540" cy="2590800"/>
                        </a:xfrm>
                        <a:prstGeom prst="rect">
                          <a:avLst/>
                        </a:prstGeom>
                        <a:noFill/>
                        <a:ln w="9525">
                          <a:noFill/>
                          <a:miter lim="800000"/>
                          <a:headEnd/>
                          <a:tailEnd/>
                        </a:ln>
                      </wps:spPr>
                      <wps:txbx>
                        <w:txbxContent>
                          <w:p w14:paraId="7042D297" w14:textId="77777777" w:rsidR="00E91B9E" w:rsidRDefault="002C1DBF" w:rsidP="002C1DBF">
                            <w:pPr>
                              <w:pBdr>
                                <w:top w:val="single" w:sz="24" w:space="8" w:color="4472C4"/>
                                <w:bottom w:val="single" w:sz="24" w:space="8" w:color="4472C4"/>
                              </w:pBdr>
                              <w:spacing w:after="0"/>
                              <w:rPr>
                                <w:i/>
                                <w:iCs/>
                                <w:color w:val="4472C4"/>
                              </w:rPr>
                            </w:pPr>
                            <w:r w:rsidRPr="002C1DBF">
                              <w:rPr>
                                <w:i/>
                                <w:iCs/>
                                <w:color w:val="4472C4"/>
                              </w:rPr>
                              <w:t xml:space="preserve">“The proposed National Anti-Racism Framework (the Framework) represents the types of initiatives that will bring about a proactive commitment to challenging systemic racism and fostering trust and cohesion in our communities” </w:t>
                            </w:r>
                          </w:p>
                          <w:p w14:paraId="3ACCF025" w14:textId="77777777" w:rsidR="002C1DBF" w:rsidRPr="002C1DBF" w:rsidRDefault="00E91B9E" w:rsidP="00E91B9E">
                            <w:pPr>
                              <w:pBdr>
                                <w:top w:val="single" w:sz="24" w:space="8" w:color="4472C4"/>
                                <w:bottom w:val="single" w:sz="24" w:space="8" w:color="4472C4"/>
                              </w:pBdr>
                              <w:spacing w:after="0"/>
                              <w:jc w:val="right"/>
                              <w:rPr>
                                <w:i/>
                                <w:iCs/>
                                <w:color w:val="4472C4"/>
                              </w:rPr>
                            </w:pPr>
                            <w:r w:rsidRPr="00E91B9E">
                              <w:rPr>
                                <w:color w:val="4472C4"/>
                              </w:rPr>
                              <w:t>S</w:t>
                            </w:r>
                            <w:r w:rsidR="002C1DBF" w:rsidRPr="00E91B9E">
                              <w:rPr>
                                <w:color w:val="4472C4"/>
                              </w:rPr>
                              <w:t>ubmission from Australian Multicultural Foundation, NARF Project</w:t>
                            </w:r>
                            <w:r w:rsidR="002C1DBF" w:rsidRPr="002C1DBF">
                              <w:rPr>
                                <w:i/>
                                <w:iCs/>
                                <w:color w:val="4472C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E193E47" id="_x0000_s1035" type="#_x0000_t202" style="position:absolute;margin-left:-22.2pt;margin-top:.55pt;width:250.2pt;height:204pt;z-index:251658264;visibility:visible;mso-wrap-style:square;mso-width-percent:0;mso-height-percent:0;mso-wrap-distance-left:9pt;mso-wrap-distance-top:7.2pt;mso-wrap-distance-right:9pt;mso-wrap-distance-bottom:7.2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z/de/AEAANUDAAAOAAAAZHJzL2Uyb0RvYy54bWysU9tu2zAMfR+wfxD0vtjJkqUx4hRduw4D&#10;ugvQ7QMYWY6FSaImKbGzry8lp2mwvQ3zg0CK5iHPIbW+HoxmB+mDQlvz6aTkTFqBjbK7mv/4fv/m&#10;irMQwTag0cqaH2Xg15vXr9a9q+QMO9SN9IxAbKh6V/MuRlcVRRCdNBAm6KSlYIveQCTX74rGQ0/o&#10;RhezsnxX9Ogb51HIEOj2bgzyTcZvWyni17YNMjJdc+ot5tPnc5vOYrOGaufBdUqc2oB/6MKAslT0&#10;DHUHEdjeq7+gjBIeA7ZxItAU2LZKyMyB2EzLP9g8duBk5kLiBHeWKfw/WPHl8Oi+eRaH9zjQADOJ&#10;4B5Q/AzM4m0HdidvvMe+k9BQ4WmSrOhdqE6pSepQhQSy7T9jQ0OGfcQMNLTeJFWIJyN0GsDxLLoc&#10;IhN0+Xa6XC7mFBIUmy1W5VWZx1JA9ZzufIgfJRqWjJp7mmqGh8NDiKkdqJ5/SdUs3iut82S1ZX3N&#10;V4vZIidcRIyKtHhamZpTQfrGVUgsP9gmJ0dQerSpgLYn2onpyDkO24GphvBTblJhi82RdPA47hm9&#10;CzI69L8562nHah5+7cFLzvQnS1qupvNEPGZnvljOyPGXke1lBKwgqJpHzkbzNuZFHinfkOatymq8&#10;dHJqmXYni3Ta87Scl37+6+U1bp4AAAD//wMAUEsDBBQABgAIAAAAIQCpoYek3QAAAAkBAAAPAAAA&#10;ZHJzL2Rvd25yZXYueG1sTI/BTsMwEETvSP0Ha5G4tXaQW9EQp6pAXEG0gMTNjbdJRLyOYrcJf8/2&#10;VG47eqPZmWIz+U6ccYhtIAPZQoFAqoJrqTbwsX+ZP4CIyZKzXSA08IsRNuXsprC5CyO943mXasEh&#10;FHNroEmpz6WMVYPexkXokZgdw+BtYjnU0g125HDfyXulVtLblvhDY3t8arD62Z28gc/X4/eXVm/1&#10;s1/2Y5iUJL+WxtzdTttHEAmndDXDpT5Xh5I7HcKJXBSdgbnWmq0MMhDM9XLF2w58qHUGsizk/wXl&#10;HwAAAP//AwBQSwECLQAUAAYACAAAACEAtoM4kv4AAADhAQAAEwAAAAAAAAAAAAAAAAAAAAAAW0Nv&#10;bnRlbnRfVHlwZXNdLnhtbFBLAQItABQABgAIAAAAIQA4/SH/1gAAAJQBAAALAAAAAAAAAAAAAAAA&#10;AC8BAABfcmVscy8ucmVsc1BLAQItABQABgAIAAAAIQD3z/de/AEAANUDAAAOAAAAAAAAAAAAAAAA&#10;AC4CAABkcnMvZTJvRG9jLnhtbFBLAQItABQABgAIAAAAIQCpoYek3QAAAAkBAAAPAAAAAAAAAAAA&#10;AAAAAFYEAABkcnMvZG93bnJldi54bWxQSwUGAAAAAAQABADzAAAAYAUAAAAA&#10;" filled="f" stroked="f">
                <v:textbox>
                  <w:txbxContent>
                    <w:p w14:paraId="7042D297" w14:textId="77777777" w:rsidR="00E91B9E" w:rsidRDefault="002C1DBF" w:rsidP="002C1DBF">
                      <w:pPr>
                        <w:pBdr>
                          <w:top w:val="single" w:sz="24" w:space="8" w:color="4472C4"/>
                          <w:bottom w:val="single" w:sz="24" w:space="8" w:color="4472C4"/>
                        </w:pBdr>
                        <w:spacing w:after="0"/>
                        <w:rPr>
                          <w:i/>
                          <w:iCs/>
                          <w:color w:val="4472C4"/>
                        </w:rPr>
                      </w:pPr>
                      <w:r w:rsidRPr="002C1DBF">
                        <w:rPr>
                          <w:i/>
                          <w:iCs/>
                          <w:color w:val="4472C4"/>
                        </w:rPr>
                        <w:t xml:space="preserve">“The proposed National Anti-Racism Framework (the Framework) represents the types of initiatives that will bring about a proactive commitment to challenging systemic racism and fostering trust and cohesion in our communities” </w:t>
                      </w:r>
                    </w:p>
                    <w:p w14:paraId="3ACCF025" w14:textId="77777777" w:rsidR="002C1DBF" w:rsidRPr="002C1DBF" w:rsidRDefault="00E91B9E" w:rsidP="00E91B9E">
                      <w:pPr>
                        <w:pBdr>
                          <w:top w:val="single" w:sz="24" w:space="8" w:color="4472C4"/>
                          <w:bottom w:val="single" w:sz="24" w:space="8" w:color="4472C4"/>
                        </w:pBdr>
                        <w:spacing w:after="0"/>
                        <w:jc w:val="right"/>
                        <w:rPr>
                          <w:i/>
                          <w:iCs/>
                          <w:color w:val="4472C4"/>
                        </w:rPr>
                      </w:pPr>
                      <w:r w:rsidRPr="00E91B9E">
                        <w:rPr>
                          <w:color w:val="4472C4"/>
                        </w:rPr>
                        <w:t>S</w:t>
                      </w:r>
                      <w:r w:rsidR="002C1DBF" w:rsidRPr="00E91B9E">
                        <w:rPr>
                          <w:color w:val="4472C4"/>
                        </w:rPr>
                        <w:t>ubmission from Australian Multicultural Foundation, NARF Project</w:t>
                      </w:r>
                      <w:r w:rsidR="002C1DBF" w:rsidRPr="002C1DBF">
                        <w:rPr>
                          <w:i/>
                          <w:iCs/>
                          <w:color w:val="4472C4"/>
                        </w:rPr>
                        <w:t xml:space="preserve">, </w:t>
                      </w:r>
                    </w:p>
                  </w:txbxContent>
                </v:textbox>
                <w10:wrap type="square" anchorx="margin"/>
              </v:shape>
            </w:pict>
          </mc:Fallback>
        </mc:AlternateContent>
      </w:r>
      <w:r w:rsidR="002C1DBF" w:rsidRPr="00742303">
        <w:rPr>
          <w:rFonts w:eastAsia="Calibri" w:cs="Open Sans"/>
          <w:lang w:eastAsia="en-US"/>
        </w:rPr>
        <w:t xml:space="preserve">A Conversation and Consultation Guide was made available to organisations who wished to host their own consultations. At least five organisations used the guide to consult their networks and the community members they work with. Others utilised this Guide to inform their submission. </w:t>
      </w:r>
    </w:p>
    <w:p w14:paraId="42C7E00B" w14:textId="294741E7"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The Commission invited public submissions from October 2021 through February 2022. To support this process a submissions guide was released, outlining feedback received through the consultation process to date, and invited further feedback including via in-language submissions, and submissions in any format. To encourage broad access and participation social media messaging calling for submissions was promoted in the top 20 languages and an Easy-read guide to submissions was made available. The Commission received strong feedback from members of the Project’s Multicultural Advisory Group that this aided in making the process more accessible to communities with less English language proficiency. </w:t>
      </w:r>
    </w:p>
    <w:p w14:paraId="08EAEE73" w14:textId="77777777"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Supporting website content was also made available for the project and submissions process. The Commission received 171 submissions. This included approximately 60 submissions from individuals. </w:t>
      </w:r>
    </w:p>
    <w:p w14:paraId="37CA6D32" w14:textId="77777777" w:rsidR="002C1DBF" w:rsidRPr="008E51B2" w:rsidRDefault="002C1DBF" w:rsidP="008F6679">
      <w:pPr>
        <w:keepNext/>
        <w:keepLines/>
        <w:spacing w:before="320" w:after="160" w:line="360" w:lineRule="exact"/>
        <w:outlineLvl w:val="2"/>
        <w:rPr>
          <w:rFonts w:eastAsia="Yu Gothic Light" w:cs="Open Sans"/>
          <w:b/>
          <w:color w:val="0070C0"/>
          <w:spacing w:val="10"/>
          <w:kern w:val="28"/>
          <w:sz w:val="28"/>
          <w:szCs w:val="28"/>
          <w:lang w:eastAsia="en-US"/>
        </w:rPr>
      </w:pPr>
      <w:r w:rsidRPr="008E51B2">
        <w:rPr>
          <w:rFonts w:eastAsia="Yu Gothic Light" w:cs="Open Sans"/>
          <w:b/>
          <w:color w:val="0070C0"/>
          <w:spacing w:val="10"/>
          <w:kern w:val="28"/>
          <w:sz w:val="28"/>
          <w:szCs w:val="28"/>
          <w:lang w:eastAsia="en-US"/>
        </w:rPr>
        <w:t>Outcome 2.2</w:t>
      </w:r>
    </w:p>
    <w:p w14:paraId="6BCBF293" w14:textId="188682A3" w:rsidR="002C1DBF" w:rsidRPr="00742303" w:rsidRDefault="002C1DBF" w:rsidP="007D3F9B">
      <w:pPr>
        <w:spacing w:line="259" w:lineRule="auto"/>
        <w:rPr>
          <w:rFonts w:eastAsia="Calibri" w:cs="Open Sans"/>
          <w:b/>
          <w:lang w:eastAsia="en-US"/>
        </w:rPr>
      </w:pPr>
      <w:r w:rsidRPr="00742303">
        <w:rPr>
          <w:rFonts w:eastAsia="Calibri" w:cs="Open Sans"/>
          <w:lang w:eastAsia="en-US"/>
        </w:rPr>
        <w:t xml:space="preserve">Our information resources, services, events and campaigns reach, inform and influence users and audiences. </w:t>
      </w:r>
    </w:p>
    <w:p w14:paraId="0A25E253" w14:textId="50B16894" w:rsidR="002C1DBF" w:rsidRPr="00742303" w:rsidRDefault="00BA7F7C" w:rsidP="007D3F9B">
      <w:pPr>
        <w:keepNext/>
        <w:keepLines/>
        <w:spacing w:line="259" w:lineRule="auto"/>
        <w:outlineLvl w:val="3"/>
        <w:rPr>
          <w:rFonts w:eastAsia="Yu Gothic Light" w:cs="Open Sans"/>
          <w:b/>
          <w:bCs/>
          <w:color w:val="0070C0"/>
          <w:lang w:eastAsia="en-US"/>
        </w:rPr>
      </w:pPr>
      <w:r>
        <w:rPr>
          <w:rFonts w:eastAsia="Yu Gothic Light" w:cs="Open Sans"/>
          <w:b/>
          <w:bCs/>
          <w:color w:val="0070C0"/>
          <w:lang w:eastAsia="en-US"/>
        </w:rPr>
        <w:t xml:space="preserve">What this looks like </w:t>
      </w:r>
    </w:p>
    <w:p w14:paraId="501C271B" w14:textId="77777777" w:rsidR="00AE0621" w:rsidRPr="00742303" w:rsidRDefault="00AE0621" w:rsidP="008F6679">
      <w:pPr>
        <w:tabs>
          <w:tab w:val="left" w:pos="5412"/>
        </w:tabs>
        <w:spacing w:before="0" w:after="160" w:line="259" w:lineRule="auto"/>
        <w:rPr>
          <w:rFonts w:eastAsia="Calibri" w:cs="Open Sans"/>
          <w:color w:val="000000" w:themeColor="text1"/>
          <w:lang w:eastAsia="en-US"/>
        </w:rPr>
      </w:pPr>
      <w:r w:rsidRPr="00742303">
        <w:rPr>
          <w:rFonts w:eastAsia="Calibri" w:cs="Open Sans"/>
          <w:color w:val="000000" w:themeColor="text1"/>
          <w:lang w:eastAsia="en-US"/>
        </w:rPr>
        <w:t>Instances of organisations working with the Commission to develop human rights education/ training activities.</w:t>
      </w:r>
    </w:p>
    <w:p w14:paraId="6315245A" w14:textId="56A6534C" w:rsidR="00AE0621" w:rsidRPr="00742303" w:rsidRDefault="00AE0621" w:rsidP="008F6679">
      <w:pPr>
        <w:tabs>
          <w:tab w:val="left" w:pos="5412"/>
        </w:tabs>
        <w:spacing w:before="0" w:after="160" w:line="259" w:lineRule="auto"/>
        <w:rPr>
          <w:rFonts w:eastAsia="Calibri" w:cs="Open Sans"/>
          <w:color w:val="000000" w:themeColor="text1"/>
          <w:lang w:eastAsia="en-US"/>
        </w:rPr>
      </w:pPr>
      <w:r w:rsidRPr="00742303">
        <w:rPr>
          <w:rFonts w:eastAsia="Calibri" w:cs="Open Sans"/>
          <w:color w:val="000000" w:themeColor="text1"/>
          <w:lang w:eastAsia="en-US"/>
        </w:rPr>
        <w:t xml:space="preserve">Targeted audiences are reached, </w:t>
      </w:r>
      <w:r w:rsidR="00322D49">
        <w:rPr>
          <w:rFonts w:eastAsia="Calibri" w:cs="Open Sans"/>
          <w:color w:val="000000" w:themeColor="text1"/>
          <w:lang w:eastAsia="en-US"/>
        </w:rPr>
        <w:t xml:space="preserve">are able to and do </w:t>
      </w:r>
      <w:r w:rsidRPr="00742303">
        <w:rPr>
          <w:rFonts w:eastAsia="Calibri" w:cs="Open Sans"/>
          <w:color w:val="000000" w:themeColor="text1"/>
          <w:lang w:eastAsia="en-US"/>
        </w:rPr>
        <w:t>access our information resources and services, and participate in our events and campaigns. indicated by:</w:t>
      </w:r>
    </w:p>
    <w:p w14:paraId="3D207FF7" w14:textId="1B2C0D07" w:rsidR="00AE0621" w:rsidRPr="00742303" w:rsidRDefault="00AE0621" w:rsidP="00A133BC">
      <w:pPr>
        <w:pStyle w:val="ListParagraph"/>
        <w:numPr>
          <w:ilvl w:val="0"/>
          <w:numId w:val="61"/>
        </w:numPr>
        <w:tabs>
          <w:tab w:val="left" w:pos="5412"/>
        </w:tabs>
        <w:spacing w:before="0" w:after="160" w:line="259" w:lineRule="auto"/>
        <w:rPr>
          <w:rFonts w:eastAsia="Calibri" w:cs="Open Sans"/>
          <w:color w:val="000000" w:themeColor="text1"/>
          <w:lang w:eastAsia="en-US"/>
        </w:rPr>
      </w:pPr>
      <w:r w:rsidRPr="00742303">
        <w:rPr>
          <w:rFonts w:eastAsia="Calibri" w:cs="Open Sans"/>
          <w:color w:val="000000" w:themeColor="text1"/>
          <w:lang w:eastAsia="en-US"/>
        </w:rPr>
        <w:t>An average engagement rate of 2% or higher for Commission social media posts about our education and information activities</w:t>
      </w:r>
    </w:p>
    <w:p w14:paraId="22D9F675" w14:textId="0B421DE2" w:rsidR="00AE0621" w:rsidRPr="00742303" w:rsidRDefault="00AE0621" w:rsidP="00A133BC">
      <w:pPr>
        <w:pStyle w:val="ListParagraph"/>
        <w:numPr>
          <w:ilvl w:val="0"/>
          <w:numId w:val="61"/>
        </w:numPr>
        <w:tabs>
          <w:tab w:val="left" w:pos="5412"/>
        </w:tabs>
        <w:spacing w:before="0" w:after="160" w:line="259" w:lineRule="auto"/>
        <w:rPr>
          <w:rFonts w:eastAsia="Calibri" w:cs="Open Sans"/>
          <w:color w:val="000000" w:themeColor="text1"/>
          <w:lang w:eastAsia="en-US"/>
        </w:rPr>
      </w:pPr>
      <w:r w:rsidRPr="00742303">
        <w:rPr>
          <w:rFonts w:eastAsia="Calibri" w:cs="Open Sans"/>
          <w:color w:val="000000" w:themeColor="text1"/>
          <w:lang w:eastAsia="en-US"/>
        </w:rPr>
        <w:t>High rates of participants finding our events and campaigns engaging and relevant</w:t>
      </w:r>
      <w:r w:rsidR="00BC60A6">
        <w:rPr>
          <w:rFonts w:eastAsia="Calibri" w:cs="Open Sans"/>
          <w:color w:val="000000" w:themeColor="text1"/>
          <w:lang w:eastAsia="en-US"/>
        </w:rPr>
        <w:t>.</w:t>
      </w:r>
    </w:p>
    <w:p w14:paraId="49E814BE" w14:textId="3893D6A6" w:rsidR="00BA7F7C" w:rsidRPr="00742303" w:rsidRDefault="00AE0621" w:rsidP="007D3F9B">
      <w:pPr>
        <w:tabs>
          <w:tab w:val="left" w:pos="5412"/>
        </w:tabs>
        <w:spacing w:line="259" w:lineRule="auto"/>
        <w:jc w:val="both"/>
        <w:rPr>
          <w:rFonts w:eastAsia="Calibri" w:cs="Open Sans"/>
          <w:color w:val="000000" w:themeColor="text1"/>
          <w:lang w:eastAsia="en-US"/>
        </w:rPr>
      </w:pPr>
      <w:r w:rsidRPr="00742303">
        <w:rPr>
          <w:rFonts w:eastAsia="Calibri" w:cs="Open Sans"/>
          <w:color w:val="000000" w:themeColor="text1"/>
          <w:lang w:eastAsia="en-US"/>
        </w:rPr>
        <w:t>Instances of legal information, resources, guidelines and exemption processes helping employers and organisations to comply with Australian discrimination and human rights law.</w:t>
      </w:r>
    </w:p>
    <w:p w14:paraId="39233B01" w14:textId="1B3B61CA" w:rsidR="002C1DBF" w:rsidRPr="00E65237" w:rsidRDefault="002C1DBF" w:rsidP="008F6679">
      <w:pPr>
        <w:tabs>
          <w:tab w:val="left" w:pos="5412"/>
        </w:tabs>
        <w:spacing w:before="0" w:after="160" w:line="259" w:lineRule="auto"/>
        <w:rPr>
          <w:rFonts w:eastAsia="Calibri" w:cs="Open Sans"/>
          <w:b/>
          <w:color w:val="000000"/>
          <w:lang w:eastAsia="en-US"/>
        </w:rPr>
      </w:pPr>
      <w:r w:rsidRPr="00742303">
        <w:rPr>
          <w:rFonts w:eastAsia="Calibri" w:cs="Open Sans"/>
          <w:b/>
          <w:bCs/>
          <w:color w:val="000000"/>
          <w:lang w:eastAsia="en-US"/>
        </w:rPr>
        <w:t>Racism. It Stops with Me</w:t>
      </w:r>
    </w:p>
    <w:p w14:paraId="179B5EF2" w14:textId="5C9A1CC4" w:rsidR="002C1DBF" w:rsidRPr="00742303" w:rsidRDefault="002C1DBF" w:rsidP="008F6679">
      <w:pPr>
        <w:spacing w:before="0" w:beforeAutospacing="1" w:after="160" w:afterAutospacing="1"/>
        <w:rPr>
          <w:rFonts w:eastAsia="Open Sans" w:cs="Open Sans"/>
          <w:color w:val="000000"/>
          <w:lang w:eastAsia="en-US"/>
        </w:rPr>
      </w:pPr>
      <w:r w:rsidRPr="00E65237">
        <w:rPr>
          <w:rFonts w:ascii="Calibri" w:eastAsia="Calibri" w:hAnsi="Calibri" w:cs="Calibri"/>
          <w:color w:val="000000"/>
          <w:lang w:eastAsia="en-US"/>
        </w:rPr>
        <w:t>I</w:t>
      </w:r>
      <w:r w:rsidRPr="00E65237">
        <w:rPr>
          <w:rFonts w:eastAsia="Open Sans" w:cs="Open Sans"/>
          <w:color w:val="000000"/>
          <w:lang w:eastAsia="en-US"/>
        </w:rPr>
        <w:t xml:space="preserve">n 2020, the Race Discrimination Team began a refresh of the </w:t>
      </w:r>
      <w:r w:rsidRPr="00E65237">
        <w:rPr>
          <w:rFonts w:eastAsia="Open Sans" w:cs="Open Sans"/>
          <w:i/>
          <w:color w:val="000000"/>
          <w:lang w:eastAsia="en-US"/>
        </w:rPr>
        <w:t xml:space="preserve">Racism. It Stops With Me </w:t>
      </w:r>
      <w:r w:rsidRPr="00E65237">
        <w:rPr>
          <w:rFonts w:eastAsia="Open Sans" w:cs="Open Sans"/>
          <w:color w:val="000000"/>
          <w:lang w:eastAsia="en-US"/>
        </w:rPr>
        <w:t xml:space="preserve">campaign, including a new public awareness campaign and campaign website. The new campaign aims to encourage more Australians to commit to learning </w:t>
      </w:r>
      <w:r w:rsidR="00F20D01">
        <w:rPr>
          <w:rFonts w:eastAsia="Open Sans" w:cs="Open Sans"/>
          <w:color w:val="000000"/>
          <w:lang w:eastAsia="en-US"/>
        </w:rPr>
        <w:t xml:space="preserve">about </w:t>
      </w:r>
      <w:r w:rsidR="005E1F0F">
        <w:rPr>
          <w:rFonts w:eastAsia="Open Sans" w:cs="Open Sans"/>
          <w:color w:val="000000"/>
          <w:lang w:eastAsia="en-US"/>
        </w:rPr>
        <w:t xml:space="preserve">racism </w:t>
      </w:r>
      <w:r w:rsidRPr="00E65237">
        <w:rPr>
          <w:rFonts w:eastAsia="Open Sans" w:cs="Open Sans"/>
          <w:color w:val="000000"/>
          <w:lang w:eastAsia="en-US"/>
        </w:rPr>
        <w:t xml:space="preserve">and </w:t>
      </w:r>
      <w:r w:rsidR="005E1F0F">
        <w:rPr>
          <w:rFonts w:eastAsia="Open Sans" w:cs="Open Sans"/>
          <w:color w:val="000000"/>
          <w:lang w:eastAsia="en-US"/>
        </w:rPr>
        <w:t>taking</w:t>
      </w:r>
      <w:r w:rsidRPr="00E65237">
        <w:rPr>
          <w:rFonts w:eastAsia="Open Sans" w:cs="Open Sans"/>
          <w:color w:val="000000"/>
          <w:lang w:eastAsia="en-US"/>
        </w:rPr>
        <w:t xml:space="preserve"> action </w:t>
      </w:r>
      <w:r w:rsidR="005E1F0F">
        <w:rPr>
          <w:rFonts w:eastAsia="Open Sans" w:cs="Open Sans"/>
          <w:color w:val="000000"/>
          <w:lang w:eastAsia="en-US"/>
        </w:rPr>
        <w:t>against it</w:t>
      </w:r>
      <w:r w:rsidRPr="00E65237">
        <w:rPr>
          <w:rFonts w:eastAsia="Open Sans" w:cs="Open Sans"/>
          <w:color w:val="000000"/>
          <w:lang w:eastAsia="en-US"/>
        </w:rPr>
        <w:t xml:space="preserve">. In particular, the campaign encourages those without lived experiences of racism to reflect on the role of racism in shaping society and </w:t>
      </w:r>
      <w:r w:rsidR="005E1F0F">
        <w:rPr>
          <w:rFonts w:eastAsia="Open Sans" w:cs="Open Sans"/>
          <w:color w:val="000000"/>
          <w:lang w:eastAsia="en-US"/>
        </w:rPr>
        <w:t xml:space="preserve">to </w:t>
      </w:r>
      <w:r w:rsidRPr="00E65237">
        <w:rPr>
          <w:rFonts w:eastAsia="Open Sans" w:cs="Open Sans"/>
          <w:color w:val="000000"/>
          <w:lang w:eastAsia="en-US"/>
        </w:rPr>
        <w:t>work within their sphere of influence to create meaningful change.</w:t>
      </w:r>
    </w:p>
    <w:p w14:paraId="3E962BA0" w14:textId="0FA4C1E7" w:rsidR="002C1DBF" w:rsidRPr="00742303" w:rsidRDefault="002C1DBF" w:rsidP="008F6679">
      <w:pPr>
        <w:spacing w:before="0" w:beforeAutospacing="1" w:after="160" w:afterAutospacing="1"/>
        <w:rPr>
          <w:rFonts w:eastAsia="Open Sans" w:cs="Open Sans"/>
          <w:color w:val="000000"/>
          <w:lang w:eastAsia="en-US"/>
        </w:rPr>
      </w:pPr>
      <w:r w:rsidRPr="43F89229">
        <w:rPr>
          <w:rFonts w:eastAsia="Open Sans" w:cs="Open Sans"/>
          <w:color w:val="000000" w:themeColor="text1"/>
          <w:lang w:eastAsia="en-US"/>
        </w:rPr>
        <w:t xml:space="preserve">In 2021, the Project Team undertook over </w:t>
      </w:r>
      <w:r w:rsidRPr="00343841">
        <w:rPr>
          <w:rFonts w:eastAsia="Open Sans" w:cs="Open Sans"/>
          <w:b/>
          <w:color w:val="000000" w:themeColor="text1"/>
          <w:lang w:eastAsia="en-US"/>
        </w:rPr>
        <w:t>40</w:t>
      </w:r>
      <w:r w:rsidRPr="43F89229">
        <w:rPr>
          <w:rFonts w:eastAsia="Open Sans" w:cs="Open Sans"/>
          <w:color w:val="000000" w:themeColor="text1"/>
          <w:lang w:eastAsia="en-US"/>
        </w:rPr>
        <w:t xml:space="preserve"> consultations to inform the development of the public awareness campaign. The Project Team</w:t>
      </w:r>
      <w:r w:rsidR="005E1F0F">
        <w:rPr>
          <w:rFonts w:eastAsia="Open Sans" w:cs="Open Sans"/>
          <w:color w:val="000000" w:themeColor="text1"/>
          <w:lang w:eastAsia="en-US"/>
        </w:rPr>
        <w:t>, which sat</w:t>
      </w:r>
      <w:r w:rsidR="3C05B0FD" w:rsidRPr="43F89229">
        <w:rPr>
          <w:rFonts w:eastAsia="Open Sans" w:cs="Open Sans"/>
          <w:color w:val="000000" w:themeColor="text1"/>
          <w:lang w:eastAsia="en-US"/>
        </w:rPr>
        <w:t xml:space="preserve"> </w:t>
      </w:r>
      <w:r w:rsidR="009B67A9">
        <w:rPr>
          <w:rFonts w:eastAsia="Open Sans" w:cs="Open Sans"/>
          <w:color w:val="000000" w:themeColor="text1"/>
          <w:lang w:eastAsia="en-US"/>
        </w:rPr>
        <w:t>within the Partnership and</w:t>
      </w:r>
      <w:r w:rsidR="005E1F0F">
        <w:rPr>
          <w:rFonts w:eastAsia="Open Sans" w:cs="Open Sans"/>
          <w:color w:val="000000" w:themeColor="text1"/>
          <w:lang w:eastAsia="en-US"/>
        </w:rPr>
        <w:t xml:space="preserve"> </w:t>
      </w:r>
      <w:r w:rsidR="009B67A9">
        <w:rPr>
          <w:rFonts w:eastAsia="Open Sans" w:cs="Open Sans"/>
          <w:color w:val="000000" w:themeColor="text1"/>
          <w:lang w:eastAsia="en-US"/>
        </w:rPr>
        <w:t>International Engagement team during the reporting period,</w:t>
      </w:r>
      <w:r w:rsidRPr="43F89229">
        <w:rPr>
          <w:rFonts w:eastAsia="Open Sans" w:cs="Open Sans"/>
          <w:color w:val="000000" w:themeColor="text1"/>
          <w:lang w:eastAsia="en-US"/>
        </w:rPr>
        <w:t xml:space="preserve"> was fortunate to receive a diverse range of input and advice through these consultations, which primarily sought the perspective of those with lived experiences of racism and experience in anti-racism. </w:t>
      </w:r>
    </w:p>
    <w:p w14:paraId="22147E6E" w14:textId="6B52F457" w:rsidR="002C1DBF" w:rsidRPr="00742303" w:rsidRDefault="002C1DBF" w:rsidP="008F6679">
      <w:pPr>
        <w:spacing w:before="0" w:beforeAutospacing="1" w:after="160" w:afterAutospacing="1"/>
        <w:rPr>
          <w:rFonts w:eastAsia="Open Sans" w:cs="Open Sans"/>
          <w:color w:val="000000"/>
          <w:lang w:eastAsia="en-US"/>
        </w:rPr>
      </w:pPr>
      <w:r w:rsidRPr="43F89229">
        <w:rPr>
          <w:rFonts w:eastAsia="Open Sans" w:cs="Open Sans"/>
          <w:color w:val="000000" w:themeColor="text1"/>
          <w:lang w:eastAsia="en-US"/>
        </w:rPr>
        <w:t xml:space="preserve">Prior to the campaign’s launch, meetings were held with government and non-government stakeholders to discuss the importance of a national anti-racism campaign and </w:t>
      </w:r>
      <w:r w:rsidR="001354CF">
        <w:rPr>
          <w:rFonts w:eastAsia="Open Sans" w:cs="Open Sans"/>
          <w:color w:val="000000" w:themeColor="text1"/>
          <w:lang w:eastAsia="en-US"/>
        </w:rPr>
        <w:t xml:space="preserve">to </w:t>
      </w:r>
      <w:r w:rsidRPr="43F89229">
        <w:rPr>
          <w:rFonts w:eastAsia="Open Sans" w:cs="Open Sans"/>
          <w:color w:val="000000" w:themeColor="text1"/>
          <w:lang w:eastAsia="en-US"/>
        </w:rPr>
        <w:t>encourage uptake and engagement</w:t>
      </w:r>
      <w:r w:rsidR="001354CF">
        <w:rPr>
          <w:rFonts w:eastAsia="Open Sans" w:cs="Open Sans"/>
          <w:color w:val="000000" w:themeColor="text1"/>
          <w:lang w:eastAsia="en-US"/>
        </w:rPr>
        <w:t xml:space="preserve"> with the campaign</w:t>
      </w:r>
      <w:r w:rsidR="3C05B0FD" w:rsidRPr="43F89229">
        <w:rPr>
          <w:rFonts w:eastAsia="Open Sans" w:cs="Open Sans"/>
          <w:color w:val="000000" w:themeColor="text1"/>
          <w:lang w:eastAsia="en-US"/>
        </w:rPr>
        <w:t>.</w:t>
      </w:r>
      <w:r w:rsidRPr="43F89229">
        <w:rPr>
          <w:rFonts w:eastAsia="Open Sans" w:cs="Open Sans"/>
          <w:color w:val="000000" w:themeColor="text1"/>
          <w:lang w:eastAsia="en-US"/>
        </w:rPr>
        <w:t xml:space="preserve"> Throughout May-June 2022, the public awareness campaign and website</w:t>
      </w:r>
      <w:r>
        <w:rPr>
          <w:rFonts w:eastAsia="Open Sans" w:cs="Open Sans"/>
          <w:color w:val="000000" w:themeColor="text1"/>
          <w:lang w:eastAsia="en-US"/>
        </w:rPr>
        <w:t xml:space="preserve"> </w:t>
      </w:r>
      <w:r w:rsidR="008A28FD">
        <w:rPr>
          <w:rFonts w:eastAsia="Open Sans" w:cs="Open Sans"/>
          <w:color w:val="000000" w:themeColor="text1"/>
          <w:lang w:eastAsia="en-US"/>
        </w:rPr>
        <w:t xml:space="preserve">reached their final stage of </w:t>
      </w:r>
      <w:r w:rsidR="008872D1">
        <w:rPr>
          <w:rFonts w:eastAsia="Open Sans" w:cs="Open Sans"/>
          <w:color w:val="000000" w:themeColor="text1"/>
          <w:lang w:eastAsia="en-US"/>
        </w:rPr>
        <w:t>development and</w:t>
      </w:r>
      <w:r w:rsidR="008A28FD">
        <w:rPr>
          <w:rFonts w:eastAsia="Open Sans" w:cs="Open Sans"/>
          <w:color w:val="000000" w:themeColor="text1"/>
          <w:lang w:eastAsia="en-US"/>
        </w:rPr>
        <w:t xml:space="preserve"> </w:t>
      </w:r>
      <w:r w:rsidRPr="43F89229">
        <w:rPr>
          <w:rFonts w:eastAsia="Open Sans" w:cs="Open Sans"/>
          <w:color w:val="000000" w:themeColor="text1"/>
          <w:lang w:eastAsia="en-US"/>
        </w:rPr>
        <w:t xml:space="preserve">were well received by consultation participants and stakeholders </w:t>
      </w:r>
      <w:r w:rsidR="008A28FD">
        <w:rPr>
          <w:rFonts w:eastAsia="Open Sans" w:cs="Open Sans"/>
          <w:color w:val="000000" w:themeColor="text1"/>
          <w:lang w:eastAsia="en-US"/>
        </w:rPr>
        <w:t>during testin</w:t>
      </w:r>
      <w:r w:rsidR="00246D0D">
        <w:rPr>
          <w:rFonts w:eastAsia="Open Sans" w:cs="Open Sans"/>
          <w:color w:val="000000" w:themeColor="text1"/>
          <w:lang w:eastAsia="en-US"/>
        </w:rPr>
        <w:t>g</w:t>
      </w:r>
      <w:r w:rsidRPr="43F89229">
        <w:rPr>
          <w:rFonts w:eastAsia="Open Sans" w:cs="Open Sans"/>
          <w:color w:val="000000" w:themeColor="text1"/>
          <w:lang w:eastAsia="en-US"/>
        </w:rPr>
        <w:t xml:space="preserve">. </w:t>
      </w:r>
    </w:p>
    <w:p w14:paraId="5CF355A6" w14:textId="01835FCD" w:rsidR="00CC44E9" w:rsidRPr="007D3F9B" w:rsidRDefault="002C1DBF" w:rsidP="007D3F9B">
      <w:pPr>
        <w:spacing w:line="259" w:lineRule="auto"/>
        <w:rPr>
          <w:rFonts w:eastAsia="Open Sans" w:cs="Open Sans"/>
          <w:color w:val="000000"/>
          <w:lang w:eastAsia="en-US"/>
        </w:rPr>
      </w:pPr>
      <w:r w:rsidRPr="00742303">
        <w:rPr>
          <w:rFonts w:eastAsia="Open Sans" w:cs="Open Sans"/>
          <w:color w:val="000000"/>
          <w:lang w:eastAsia="en-US"/>
        </w:rPr>
        <w:t xml:space="preserve">This work culminated in a new public awareness campaign and campaign website launched on 12 July 2022. This included a public service announcement in 3-minute, 60-second, 30-second and 2x 15-second formats, a social and digital campaign, a suite of static assets for workplaces and public spaces, an updated campaign website and updated Workplace Cultural Diversity Tool. Further information including the outcomes and feedback on the campaign and resources will be </w:t>
      </w:r>
      <w:r w:rsidR="006D231F">
        <w:rPr>
          <w:rFonts w:eastAsia="Open Sans" w:cs="Open Sans"/>
          <w:color w:val="000000"/>
          <w:lang w:eastAsia="en-US"/>
        </w:rPr>
        <w:t>developed during</w:t>
      </w:r>
      <w:r w:rsidRPr="00742303">
        <w:rPr>
          <w:rFonts w:eastAsia="Open Sans" w:cs="Open Sans"/>
          <w:color w:val="000000"/>
          <w:lang w:eastAsia="en-US"/>
        </w:rPr>
        <w:t xml:space="preserve"> the following reporting period. </w:t>
      </w:r>
    </w:p>
    <w:p w14:paraId="32217514" w14:textId="7A856CEC" w:rsidR="002C1DBF" w:rsidRPr="00742303" w:rsidRDefault="002C1DBF" w:rsidP="008F6679">
      <w:pPr>
        <w:keepNext/>
        <w:spacing w:before="0" w:after="160" w:line="259" w:lineRule="auto"/>
        <w:rPr>
          <w:rFonts w:eastAsia="Open Sans" w:cs="Open Sans"/>
          <w:b/>
          <w:bCs/>
          <w:color w:val="000000"/>
          <w:lang w:eastAsia="en-US"/>
        </w:rPr>
      </w:pPr>
      <w:r w:rsidRPr="00742303">
        <w:rPr>
          <w:rFonts w:eastAsia="Open Sans" w:cs="Open Sans"/>
          <w:b/>
          <w:bCs/>
          <w:color w:val="000000"/>
          <w:lang w:eastAsia="en-US"/>
        </w:rPr>
        <w:t>Update of International Student Principles</w:t>
      </w:r>
      <w:r w:rsidR="001C2EE6">
        <w:rPr>
          <w:rFonts w:eastAsia="Open Sans" w:cs="Open Sans"/>
          <w:b/>
          <w:color w:val="000000"/>
          <w:lang w:eastAsia="en-US"/>
        </w:rPr>
        <w:t xml:space="preserve"> </w:t>
      </w:r>
    </w:p>
    <w:p w14:paraId="48956173" w14:textId="48F2DEC2" w:rsidR="002C1DBF" w:rsidRPr="00742303" w:rsidRDefault="002C1DBF" w:rsidP="009A4592">
      <w:pPr>
        <w:spacing w:before="100" w:beforeAutospacing="1" w:after="100" w:afterAutospacing="1"/>
        <w:rPr>
          <w:rFonts w:eastAsia="Open Sans" w:cs="Open Sans"/>
          <w:color w:val="000000"/>
          <w:lang w:eastAsia="en-US"/>
        </w:rPr>
      </w:pPr>
      <w:r w:rsidRPr="00E65237">
        <w:rPr>
          <w:rFonts w:eastAsia="Open Sans" w:cs="Open Sans"/>
          <w:color w:val="000000" w:themeColor="text1"/>
          <w:lang w:eastAsia="en-US"/>
        </w:rPr>
        <w:t xml:space="preserve">The </w:t>
      </w:r>
      <w:r w:rsidRPr="00E65237">
        <w:rPr>
          <w:rFonts w:eastAsia="Open Sans" w:cs="Open Sans"/>
          <w:i/>
          <w:color w:val="000000" w:themeColor="text1"/>
          <w:lang w:eastAsia="en-US"/>
        </w:rPr>
        <w:t xml:space="preserve">Principles for promoting and protecting the human rights of international students </w:t>
      </w:r>
      <w:r w:rsidR="006D231F">
        <w:rPr>
          <w:rFonts w:eastAsia="Open Sans" w:cs="Open Sans"/>
          <w:color w:val="000000" w:themeColor="text1"/>
          <w:lang w:eastAsia="en-US"/>
        </w:rPr>
        <w:t>(</w:t>
      </w:r>
      <w:r w:rsidR="006D231F" w:rsidRPr="00A30D9D">
        <w:rPr>
          <w:rFonts w:eastAsia="Open Sans" w:cs="Open Sans"/>
          <w:b/>
          <w:bCs/>
          <w:color w:val="000000" w:themeColor="text1"/>
          <w:lang w:eastAsia="en-US"/>
        </w:rPr>
        <w:t>International Student Principles</w:t>
      </w:r>
      <w:r w:rsidR="006D231F">
        <w:rPr>
          <w:rFonts w:eastAsia="Open Sans" w:cs="Open Sans"/>
          <w:color w:val="000000" w:themeColor="text1"/>
          <w:lang w:eastAsia="en-US"/>
        </w:rPr>
        <w:t xml:space="preserve">) </w:t>
      </w:r>
      <w:r w:rsidRPr="00E65237">
        <w:rPr>
          <w:rFonts w:eastAsia="Open Sans" w:cs="Open Sans"/>
          <w:color w:val="000000" w:themeColor="text1"/>
          <w:lang w:eastAsia="en-US"/>
        </w:rPr>
        <w:t xml:space="preserve">were updated </w:t>
      </w:r>
      <w:r w:rsidR="00A30D9D">
        <w:rPr>
          <w:rFonts w:eastAsia="Open Sans" w:cs="Open Sans"/>
          <w:color w:val="000000" w:themeColor="text1"/>
          <w:lang w:eastAsia="en-US"/>
        </w:rPr>
        <w:t xml:space="preserve">by the Race Discrimination Team </w:t>
      </w:r>
      <w:r w:rsidRPr="00E65237">
        <w:rPr>
          <w:rFonts w:eastAsia="Open Sans" w:cs="Open Sans"/>
          <w:color w:val="000000" w:themeColor="text1"/>
          <w:lang w:eastAsia="en-US"/>
        </w:rPr>
        <w:t>in consultation with international students and peak bodies in the international education sector. The updated principles seek to: provide guidance to all organisations and agencies that provide services to international students; inform the ongoing development of policies and services</w:t>
      </w:r>
      <w:r w:rsidR="00247477" w:rsidRPr="43F89229">
        <w:rPr>
          <w:rFonts w:eastAsia="Open Sans" w:cs="Open Sans"/>
          <w:color w:val="000000" w:themeColor="text1"/>
          <w:lang w:eastAsia="en-US"/>
        </w:rPr>
        <w:t>;</w:t>
      </w:r>
      <w:r w:rsidRPr="00E65237">
        <w:rPr>
          <w:rFonts w:eastAsia="Open Sans" w:cs="Open Sans"/>
          <w:color w:val="000000" w:themeColor="text1"/>
          <w:lang w:eastAsia="en-US"/>
        </w:rPr>
        <w:t xml:space="preserve"> and provide international students and their representative bodies with a guide </w:t>
      </w:r>
      <w:r w:rsidR="00640AAA">
        <w:rPr>
          <w:rFonts w:eastAsia="Open Sans" w:cs="Open Sans"/>
          <w:color w:val="000000" w:themeColor="text1"/>
          <w:lang w:eastAsia="en-US"/>
        </w:rPr>
        <w:t>as to</w:t>
      </w:r>
      <w:r>
        <w:rPr>
          <w:rFonts w:eastAsia="Open Sans" w:cs="Open Sans"/>
          <w:color w:val="000000" w:themeColor="text1"/>
          <w:lang w:eastAsia="en-US"/>
        </w:rPr>
        <w:t xml:space="preserve"> </w:t>
      </w:r>
      <w:r w:rsidRPr="00E65237">
        <w:rPr>
          <w:rFonts w:eastAsia="Open Sans" w:cs="Open Sans"/>
          <w:color w:val="000000" w:themeColor="text1"/>
          <w:lang w:eastAsia="en-US"/>
        </w:rPr>
        <w:t xml:space="preserve">how their human rights can be better promoted and protected, </w:t>
      </w:r>
      <w:r w:rsidR="00640AAA">
        <w:rPr>
          <w:rFonts w:eastAsia="Open Sans" w:cs="Open Sans"/>
          <w:color w:val="000000" w:themeColor="text1"/>
          <w:lang w:eastAsia="en-US"/>
        </w:rPr>
        <w:t xml:space="preserve">and </w:t>
      </w:r>
      <w:r w:rsidRPr="00E65237">
        <w:rPr>
          <w:rFonts w:eastAsia="Open Sans" w:cs="Open Sans"/>
          <w:color w:val="000000" w:themeColor="text1"/>
          <w:lang w:eastAsia="en-US"/>
        </w:rPr>
        <w:t>to support their advocacy with governments.</w:t>
      </w:r>
    </w:p>
    <w:p w14:paraId="25C842CF" w14:textId="77777777" w:rsidR="002C1DBF" w:rsidRPr="00742303" w:rsidRDefault="002C1DBF" w:rsidP="008F6679">
      <w:pPr>
        <w:spacing w:before="0" w:beforeAutospacing="1" w:after="160" w:afterAutospacing="1"/>
        <w:rPr>
          <w:rFonts w:eastAsia="Open Sans" w:cs="Open Sans"/>
          <w:color w:val="000000"/>
          <w:lang w:eastAsia="en-US"/>
        </w:rPr>
      </w:pPr>
      <w:r w:rsidRPr="00E65237">
        <w:rPr>
          <w:rFonts w:eastAsia="Open Sans" w:cs="Open Sans"/>
          <w:color w:val="000000" w:themeColor="text1"/>
          <w:lang w:eastAsia="en-US"/>
        </w:rPr>
        <w:t xml:space="preserve">Twenty-eight organisations, including government departments and agencies, peak bodies representing the interests of international students, industry associations, legal service providers, academics and researchers were consulted to provide input into the refresh. </w:t>
      </w:r>
    </w:p>
    <w:p w14:paraId="36E7962C" w14:textId="202505CE" w:rsidR="0070565C" w:rsidRPr="00742303" w:rsidRDefault="002C1DBF" w:rsidP="007D3F9B">
      <w:pPr>
        <w:spacing w:line="259" w:lineRule="auto"/>
        <w:rPr>
          <w:rFonts w:eastAsia="Open Sans" w:cs="Open Sans"/>
          <w:color w:val="000000"/>
          <w:lang w:eastAsia="en-US"/>
        </w:rPr>
      </w:pPr>
      <w:r w:rsidRPr="719C595C">
        <w:rPr>
          <w:rFonts w:eastAsia="Open Sans" w:cs="Open Sans"/>
          <w:color w:val="000000" w:themeColor="text1"/>
          <w:lang w:eastAsia="en-US"/>
        </w:rPr>
        <w:t>The updated principles and an accompanying factsheet, intended to support international students and their representative bodies in their advocacy for enhanced promotion and protection of human rights, were launched via the Commission website, along with website content, and a rollout of three social media tiles on the Commission’s social media channels. These were also provided to stakeholders for their promotion purposes.</w:t>
      </w:r>
    </w:p>
    <w:p w14:paraId="5BF62DE7" w14:textId="77777777" w:rsidR="002C1DBF" w:rsidRPr="00E65237" w:rsidRDefault="002C1DBF" w:rsidP="007D3F9B">
      <w:pPr>
        <w:tabs>
          <w:tab w:val="left" w:pos="5412"/>
        </w:tabs>
        <w:spacing w:line="259" w:lineRule="auto"/>
        <w:rPr>
          <w:rFonts w:eastAsia="Calibri" w:cs="Open Sans"/>
          <w:b/>
          <w:color w:val="000000"/>
          <w:lang w:eastAsia="en-US"/>
        </w:rPr>
      </w:pPr>
      <w:r w:rsidRPr="00E65237">
        <w:rPr>
          <w:rFonts w:eastAsia="Calibri" w:cs="Open Sans"/>
          <w:b/>
          <w:color w:val="000000"/>
          <w:lang w:eastAsia="en-US"/>
        </w:rPr>
        <w:t>Elder abuse awareness program</w:t>
      </w:r>
    </w:p>
    <w:p w14:paraId="0E4BD0D6" w14:textId="2FC63DE3" w:rsidR="002C1DBF" w:rsidRPr="00742303" w:rsidRDefault="7FA78469" w:rsidP="008F6679">
      <w:pPr>
        <w:tabs>
          <w:tab w:val="left" w:pos="5412"/>
        </w:tabs>
        <w:spacing w:before="0" w:after="160" w:line="259" w:lineRule="auto"/>
        <w:rPr>
          <w:rFonts w:eastAsia="Calibri" w:cs="Open Sans"/>
          <w:color w:val="000000"/>
          <w:lang w:eastAsia="en-US"/>
        </w:rPr>
      </w:pPr>
      <w:r w:rsidRPr="43F89229">
        <w:rPr>
          <w:rFonts w:eastAsia="Calibri" w:cs="Open Sans"/>
          <w:color w:val="000000" w:themeColor="text1"/>
          <w:lang w:eastAsia="en-US"/>
        </w:rPr>
        <w:t xml:space="preserve">The Commission continued to promote action to address elder abuse, including by promoting the </w:t>
      </w:r>
      <w:r w:rsidR="002C1DBF" w:rsidRPr="43F89229">
        <w:rPr>
          <w:rFonts w:eastAsia="Calibri" w:cs="Open Sans"/>
          <w:color w:val="000000" w:themeColor="text1"/>
          <w:lang w:eastAsia="en-US"/>
        </w:rPr>
        <w:t xml:space="preserve">implementation of recommendations from the 2017 Australian Law Reform Commission’s Elder Abuse report. </w:t>
      </w:r>
      <w:r w:rsidR="00640AAA">
        <w:rPr>
          <w:rFonts w:eastAsia="Calibri" w:cs="Open Sans"/>
          <w:color w:val="000000" w:themeColor="text1"/>
          <w:lang w:eastAsia="en-US"/>
        </w:rPr>
        <w:t>Led by Age Discrimination Commissioner</w:t>
      </w:r>
      <w:r w:rsidR="00246D0D">
        <w:rPr>
          <w:rFonts w:eastAsia="Calibri" w:cs="Open Sans"/>
          <w:color w:val="000000" w:themeColor="text1"/>
          <w:lang w:eastAsia="en-US"/>
        </w:rPr>
        <w:t xml:space="preserve"> the Hon Dr</w:t>
      </w:r>
      <w:r w:rsidR="00640AAA">
        <w:rPr>
          <w:rFonts w:eastAsia="Calibri" w:cs="Open Sans"/>
          <w:color w:val="000000" w:themeColor="text1"/>
          <w:lang w:eastAsia="en-US"/>
        </w:rPr>
        <w:t xml:space="preserve"> Kay Patterson AO, t</w:t>
      </w:r>
      <w:r w:rsidR="1490494D" w:rsidRPr="43F89229">
        <w:rPr>
          <w:rFonts w:eastAsia="Calibri" w:cs="Open Sans"/>
          <w:color w:val="000000" w:themeColor="text1"/>
          <w:lang w:eastAsia="en-US"/>
        </w:rPr>
        <w:t>he Commission conducted</w:t>
      </w:r>
      <w:r w:rsidR="002C1DBF" w:rsidRPr="43F89229">
        <w:rPr>
          <w:rFonts w:eastAsia="Calibri" w:cs="Open Sans"/>
          <w:color w:val="000000" w:themeColor="text1"/>
          <w:lang w:eastAsia="en-US"/>
        </w:rPr>
        <w:t xml:space="preserve"> community engagement forums on the links between ageism and elder abuse, with targeted groups such as bank workers and health professionals in metropolitan and regional Australia.</w:t>
      </w:r>
    </w:p>
    <w:p w14:paraId="0D975406" w14:textId="77777777" w:rsidR="002C1DBF" w:rsidRPr="00742303" w:rsidRDefault="002C1DBF"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 xml:space="preserve">Elder abuse bookmarks and posters were translated into </w:t>
      </w:r>
      <w:r w:rsidRPr="00A30D9D">
        <w:rPr>
          <w:rFonts w:eastAsia="Calibri" w:cs="Open Sans"/>
          <w:b/>
          <w:color w:val="000000"/>
          <w:lang w:eastAsia="en-US"/>
        </w:rPr>
        <w:t>19</w:t>
      </w:r>
      <w:r w:rsidRPr="00742303">
        <w:rPr>
          <w:rFonts w:eastAsia="Calibri" w:cs="Open Sans"/>
          <w:color w:val="000000"/>
          <w:lang w:eastAsia="en-US"/>
        </w:rPr>
        <w:t xml:space="preserve"> community languages most spoken by older Australians. All </w:t>
      </w:r>
      <w:r w:rsidRPr="00A30D9D">
        <w:rPr>
          <w:rFonts w:eastAsia="Calibri" w:cs="Open Sans"/>
          <w:b/>
          <w:color w:val="000000"/>
          <w:lang w:eastAsia="en-US"/>
        </w:rPr>
        <w:t>20</w:t>
      </w:r>
      <w:r w:rsidRPr="00742303">
        <w:rPr>
          <w:rFonts w:eastAsia="Calibri" w:cs="Open Sans"/>
          <w:color w:val="000000"/>
          <w:lang w:eastAsia="en-US"/>
        </w:rPr>
        <w:t xml:space="preserve"> language versions (including English) were promoted during World Elder Abuse Awareness Day 2022 on the Commission’s website and via social media. A stakeholder media kit containing information about the resources was shared with key stakeholders and multicultural groups, who were encouraged to spread the word among their communities.   </w:t>
      </w:r>
    </w:p>
    <w:p w14:paraId="017F1917" w14:textId="0DB7676D" w:rsidR="002C1DBF" w:rsidRPr="00742303" w:rsidRDefault="002C1DBF"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The Commission worked with the National Ethnic and Multicultural Broadcaster’s Council (NEMBC) to develop radio community service announcements in 19 languages, which were broadcast on ethnic community radio stations. In-language social media tiles were also developed and shared with the community via a range of channels</w:t>
      </w:r>
      <w:r w:rsidR="005A6258">
        <w:rPr>
          <w:rFonts w:eastAsia="Calibri" w:cs="Open Sans"/>
          <w:color w:val="000000"/>
          <w:lang w:eastAsia="en-US"/>
        </w:rPr>
        <w:t>.</w:t>
      </w:r>
    </w:p>
    <w:p w14:paraId="03F22F99" w14:textId="062C7E88" w:rsidR="002C1DBF" w:rsidRPr="00742303" w:rsidRDefault="002C1DBF" w:rsidP="008F6679">
      <w:pPr>
        <w:tabs>
          <w:tab w:val="left" w:pos="5412"/>
        </w:tabs>
        <w:spacing w:before="0" w:after="160" w:line="259" w:lineRule="auto"/>
        <w:rPr>
          <w:rFonts w:eastAsia="Calibri" w:cs="Open Sans"/>
          <w:color w:val="000000"/>
          <w:lang w:eastAsia="en-US"/>
        </w:rPr>
      </w:pPr>
      <w:r w:rsidRPr="43F89229">
        <w:rPr>
          <w:rFonts w:eastAsia="Calibri" w:cs="Open Sans"/>
          <w:color w:val="000000" w:themeColor="text1"/>
          <w:lang w:eastAsia="en-US"/>
        </w:rPr>
        <w:t xml:space="preserve">To date, approximately </w:t>
      </w:r>
      <w:r w:rsidRPr="00143E90">
        <w:rPr>
          <w:rFonts w:eastAsia="Calibri" w:cs="Open Sans"/>
          <w:b/>
          <w:color w:val="000000" w:themeColor="text1"/>
          <w:lang w:eastAsia="en-US"/>
        </w:rPr>
        <w:t>475,935</w:t>
      </w:r>
      <w:r w:rsidRPr="43F89229">
        <w:rPr>
          <w:rFonts w:eastAsia="Calibri" w:cs="Open Sans"/>
          <w:color w:val="000000" w:themeColor="text1"/>
          <w:lang w:eastAsia="en-US"/>
        </w:rPr>
        <w:t xml:space="preserve"> elder abuse bookmarks and </w:t>
      </w:r>
      <w:r w:rsidRPr="00143E90">
        <w:rPr>
          <w:rFonts w:eastAsia="Calibri" w:cs="Open Sans"/>
          <w:b/>
          <w:color w:val="000000" w:themeColor="text1"/>
          <w:lang w:eastAsia="en-US"/>
        </w:rPr>
        <w:t>6,673</w:t>
      </w:r>
      <w:r w:rsidRPr="43F89229">
        <w:rPr>
          <w:rFonts w:eastAsia="Calibri" w:cs="Open Sans"/>
          <w:color w:val="000000" w:themeColor="text1"/>
          <w:lang w:eastAsia="en-US"/>
        </w:rPr>
        <w:t xml:space="preserve"> posters have been printed and distributed to raise awareness of elder abuse and the National Elder Abuse phone line 1800 ELDERHelp. </w:t>
      </w:r>
      <w:r w:rsidR="3C05B0FD" w:rsidRPr="43F89229">
        <w:rPr>
          <w:rFonts w:eastAsia="Calibri" w:cs="Open Sans"/>
          <w:color w:val="000000" w:themeColor="text1"/>
          <w:lang w:eastAsia="en-US"/>
        </w:rPr>
        <w:t>The</w:t>
      </w:r>
      <w:r w:rsidR="56DE5EE7" w:rsidRPr="43F89229">
        <w:rPr>
          <w:rFonts w:eastAsia="Calibri" w:cs="Open Sans"/>
          <w:color w:val="000000" w:themeColor="text1"/>
          <w:lang w:eastAsia="en-US"/>
        </w:rPr>
        <w:t>se</w:t>
      </w:r>
      <w:r w:rsidRPr="43F89229">
        <w:rPr>
          <w:rFonts w:eastAsia="Calibri" w:cs="Open Sans"/>
          <w:color w:val="000000" w:themeColor="text1"/>
          <w:lang w:eastAsia="en-US"/>
        </w:rPr>
        <w:t xml:space="preserve"> bookmarks and posters continue to be popular and the team continues to receive orders from the community for these resources</w:t>
      </w:r>
      <w:r w:rsidRPr="004271E4">
        <w:rPr>
          <w:rFonts w:eastAsia="Calibri" w:cs="Open Sans"/>
          <w:color w:val="000000" w:themeColor="text1"/>
          <w:lang w:eastAsia="en-US"/>
        </w:rPr>
        <w:t xml:space="preserve">. </w:t>
      </w:r>
    </w:p>
    <w:p w14:paraId="351CFF03" w14:textId="547F2C1C" w:rsidR="002C1DBF" w:rsidRPr="00742303" w:rsidRDefault="002C1DBF"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 xml:space="preserve">As part of the rollout of the translated elder abuse bookmarks and posters in </w:t>
      </w:r>
      <w:r w:rsidRPr="00523092">
        <w:rPr>
          <w:rFonts w:eastAsia="Calibri" w:cs="Open Sans"/>
          <w:b/>
          <w:color w:val="000000"/>
          <w:lang w:eastAsia="en-US"/>
        </w:rPr>
        <w:t xml:space="preserve">19 </w:t>
      </w:r>
      <w:r w:rsidRPr="00742303">
        <w:rPr>
          <w:rFonts w:eastAsia="Calibri" w:cs="Open Sans"/>
          <w:color w:val="000000"/>
          <w:lang w:eastAsia="en-US"/>
        </w:rPr>
        <w:t>languages</w:t>
      </w:r>
      <w:r w:rsidR="000635DC">
        <w:rPr>
          <w:rFonts w:eastAsia="Calibri" w:cs="Open Sans"/>
          <w:color w:val="000000"/>
          <w:lang w:eastAsia="en-US"/>
        </w:rPr>
        <w:t xml:space="preserve"> other than English</w:t>
      </w:r>
      <w:r w:rsidRPr="00742303">
        <w:rPr>
          <w:rFonts w:eastAsia="Calibri" w:cs="Open Sans"/>
          <w:color w:val="000000"/>
          <w:lang w:eastAsia="en-US"/>
        </w:rPr>
        <w:t xml:space="preserve">, in-language radio community service announcements in </w:t>
      </w:r>
      <w:r w:rsidRPr="00523092">
        <w:rPr>
          <w:rFonts w:eastAsia="Calibri" w:cs="Open Sans"/>
          <w:b/>
          <w:color w:val="000000"/>
          <w:lang w:eastAsia="en-US"/>
        </w:rPr>
        <w:t>19</w:t>
      </w:r>
      <w:r w:rsidRPr="00742303">
        <w:rPr>
          <w:rFonts w:eastAsia="Calibri" w:cs="Open Sans"/>
          <w:color w:val="000000"/>
          <w:lang w:eastAsia="en-US"/>
        </w:rPr>
        <w:t xml:space="preserve"> </w:t>
      </w:r>
      <w:r w:rsidR="000635DC">
        <w:rPr>
          <w:rFonts w:eastAsia="Calibri" w:cs="Open Sans"/>
          <w:color w:val="000000"/>
          <w:lang w:eastAsia="en-US"/>
        </w:rPr>
        <w:t xml:space="preserve">foreign </w:t>
      </w:r>
      <w:r w:rsidRPr="00742303">
        <w:rPr>
          <w:rFonts w:eastAsia="Calibri" w:cs="Open Sans"/>
          <w:color w:val="000000"/>
          <w:lang w:eastAsia="en-US"/>
        </w:rPr>
        <w:t xml:space="preserve">languages were broadcast approximately </w:t>
      </w:r>
      <w:r w:rsidRPr="00523092">
        <w:rPr>
          <w:rFonts w:eastAsia="Calibri" w:cs="Open Sans"/>
          <w:b/>
          <w:color w:val="000000"/>
          <w:lang w:eastAsia="en-US"/>
        </w:rPr>
        <w:t>66</w:t>
      </w:r>
      <w:r w:rsidRPr="00742303">
        <w:rPr>
          <w:rFonts w:eastAsia="Calibri" w:cs="Open Sans"/>
          <w:color w:val="000000"/>
          <w:lang w:eastAsia="en-US"/>
        </w:rPr>
        <w:t xml:space="preserve"> times on ethnic community radio stations. In-language social media tiles were created and shared with the community via a range of channels, reaching over </w:t>
      </w:r>
      <w:r w:rsidRPr="00523092">
        <w:rPr>
          <w:rFonts w:eastAsia="Calibri" w:cs="Open Sans"/>
          <w:b/>
          <w:color w:val="000000"/>
          <w:lang w:eastAsia="en-US"/>
        </w:rPr>
        <w:t>40,000</w:t>
      </w:r>
      <w:r w:rsidRPr="00742303">
        <w:rPr>
          <w:rFonts w:eastAsia="Calibri" w:cs="Open Sans"/>
          <w:color w:val="000000"/>
          <w:lang w:eastAsia="en-US"/>
        </w:rPr>
        <w:t xml:space="preserve"> Facebook users and nearly </w:t>
      </w:r>
      <w:r w:rsidRPr="00523092">
        <w:rPr>
          <w:rFonts w:eastAsia="Calibri" w:cs="Open Sans"/>
          <w:b/>
          <w:color w:val="000000"/>
          <w:lang w:eastAsia="en-US"/>
        </w:rPr>
        <w:t>4,000</w:t>
      </w:r>
      <w:r w:rsidRPr="00742303">
        <w:rPr>
          <w:rFonts w:eastAsia="Calibri" w:cs="Open Sans"/>
          <w:color w:val="000000"/>
          <w:lang w:eastAsia="en-US"/>
        </w:rPr>
        <w:t xml:space="preserve"> Twitter users. Lastly, more than </w:t>
      </w:r>
      <w:r w:rsidRPr="00523092">
        <w:rPr>
          <w:rFonts w:eastAsia="Calibri" w:cs="Open Sans"/>
          <w:b/>
          <w:color w:val="000000"/>
          <w:lang w:eastAsia="en-US"/>
        </w:rPr>
        <w:t>4,000</w:t>
      </w:r>
      <w:r w:rsidRPr="00742303">
        <w:rPr>
          <w:rFonts w:eastAsia="Calibri" w:cs="Open Sans"/>
          <w:color w:val="000000"/>
          <w:lang w:eastAsia="en-US"/>
        </w:rPr>
        <w:t xml:space="preserve"> emails were sent to NEMBC members, community leaders, and multicultural organisations. </w:t>
      </w:r>
    </w:p>
    <w:p w14:paraId="0F10157B" w14:textId="4A499DEF" w:rsidR="00E12CB3" w:rsidRPr="007D3F9B" w:rsidRDefault="002C1DBF" w:rsidP="007D3F9B">
      <w:pPr>
        <w:tabs>
          <w:tab w:val="left" w:pos="5412"/>
        </w:tabs>
        <w:spacing w:line="259" w:lineRule="auto"/>
        <w:rPr>
          <w:rFonts w:eastAsia="Calibri" w:cs="Open Sans"/>
          <w:color w:val="000000" w:themeColor="text1"/>
          <w:lang w:eastAsia="en-US"/>
        </w:rPr>
      </w:pPr>
      <w:r w:rsidRPr="43F89229">
        <w:rPr>
          <w:rFonts w:eastAsia="Calibri" w:cs="Open Sans"/>
          <w:color w:val="000000" w:themeColor="text1"/>
          <w:lang w:eastAsia="en-US"/>
        </w:rPr>
        <w:t xml:space="preserve">Over </w:t>
      </w:r>
      <w:r w:rsidRPr="00523092">
        <w:rPr>
          <w:rFonts w:eastAsia="Calibri" w:cs="Open Sans"/>
          <w:b/>
          <w:color w:val="000000" w:themeColor="text1"/>
          <w:lang w:eastAsia="en-US"/>
        </w:rPr>
        <w:t>640,000</w:t>
      </w:r>
      <w:r w:rsidRPr="43F89229">
        <w:rPr>
          <w:rFonts w:eastAsia="Calibri" w:cs="Open Sans"/>
          <w:color w:val="000000" w:themeColor="text1"/>
          <w:lang w:eastAsia="en-US"/>
        </w:rPr>
        <w:t xml:space="preserve"> people saw the </w:t>
      </w:r>
      <w:r w:rsidR="7451848F" w:rsidRPr="43F89229">
        <w:rPr>
          <w:rFonts w:eastAsia="Calibri" w:cs="Open Sans"/>
          <w:color w:val="000000" w:themeColor="text1"/>
          <w:lang w:eastAsia="en-US"/>
        </w:rPr>
        <w:t>Commission’s</w:t>
      </w:r>
      <w:r w:rsidRPr="43F89229">
        <w:rPr>
          <w:rFonts w:eastAsia="Calibri" w:cs="Open Sans"/>
          <w:color w:val="000000" w:themeColor="text1"/>
          <w:lang w:eastAsia="en-US"/>
        </w:rPr>
        <w:t xml:space="preserve"> second elder abuse video on social media. The video was broadcast over </w:t>
      </w:r>
      <w:r w:rsidRPr="00523092">
        <w:rPr>
          <w:rFonts w:eastAsia="Calibri" w:cs="Open Sans"/>
          <w:b/>
          <w:color w:val="000000" w:themeColor="text1"/>
          <w:lang w:eastAsia="en-US"/>
        </w:rPr>
        <w:t>39,500</w:t>
      </w:r>
      <w:r w:rsidRPr="43F89229">
        <w:rPr>
          <w:rFonts w:eastAsia="Calibri" w:cs="Open Sans"/>
          <w:color w:val="000000" w:themeColor="text1"/>
          <w:lang w:eastAsia="en-US"/>
        </w:rPr>
        <w:t xml:space="preserve"> times on radio across </w:t>
      </w:r>
      <w:r w:rsidRPr="00523092">
        <w:rPr>
          <w:rFonts w:eastAsia="Calibri" w:cs="Open Sans"/>
          <w:b/>
          <w:color w:val="000000" w:themeColor="text1"/>
          <w:lang w:eastAsia="en-US"/>
        </w:rPr>
        <w:t xml:space="preserve">473 </w:t>
      </w:r>
      <w:r w:rsidRPr="43F89229">
        <w:rPr>
          <w:rFonts w:eastAsia="Calibri" w:cs="Open Sans"/>
          <w:color w:val="000000" w:themeColor="text1"/>
          <w:lang w:eastAsia="en-US"/>
        </w:rPr>
        <w:t xml:space="preserve">stations and </w:t>
      </w:r>
      <w:r w:rsidRPr="00523092">
        <w:rPr>
          <w:rFonts w:eastAsia="Calibri" w:cs="Open Sans"/>
          <w:b/>
          <w:color w:val="000000" w:themeColor="text1"/>
          <w:lang w:eastAsia="en-US"/>
        </w:rPr>
        <w:t>297</w:t>
      </w:r>
      <w:r w:rsidRPr="43F89229">
        <w:rPr>
          <w:rFonts w:eastAsia="Calibri" w:cs="Open Sans"/>
          <w:color w:val="000000" w:themeColor="text1"/>
          <w:lang w:eastAsia="en-US"/>
        </w:rPr>
        <w:t xml:space="preserve"> times on TV in metro markets, achieving an estimated minimum airtime value of $578,047. That’s a return on investment of over 57:1.  </w:t>
      </w:r>
    </w:p>
    <w:p w14:paraId="70756152" w14:textId="77777777" w:rsidR="002C1DBF" w:rsidRPr="00742303" w:rsidRDefault="002C1DBF" w:rsidP="007D3F9B">
      <w:pPr>
        <w:spacing w:line="259" w:lineRule="auto"/>
        <w:rPr>
          <w:rFonts w:eastAsia="Calibri" w:cs="Open Sans"/>
          <w:b/>
          <w:bCs/>
          <w:lang w:eastAsia="en-US"/>
        </w:rPr>
      </w:pPr>
      <w:r w:rsidRPr="00742303">
        <w:rPr>
          <w:rFonts w:eastAsia="Calibri" w:cs="Open Sans"/>
          <w:b/>
          <w:bCs/>
          <w:lang w:eastAsia="en-US"/>
        </w:rPr>
        <w:t xml:space="preserve">IncludeAbility </w:t>
      </w:r>
    </w:p>
    <w:p w14:paraId="62237ED3" w14:textId="13087A6D" w:rsidR="002C1DBF" w:rsidRPr="00742303" w:rsidRDefault="002C1DBF" w:rsidP="008F6679">
      <w:pPr>
        <w:spacing w:before="0" w:after="160" w:line="259" w:lineRule="auto"/>
        <w:rPr>
          <w:rFonts w:eastAsia="Open Sans" w:cs="Open Sans"/>
          <w:lang w:val="en-US" w:eastAsia="en-US"/>
        </w:rPr>
      </w:pPr>
      <w:r w:rsidRPr="00742303">
        <w:rPr>
          <w:rFonts w:eastAsia="Calibri" w:cs="Open Sans"/>
          <w:lang w:eastAsia="en-US"/>
        </w:rPr>
        <w:t>IncludeAbility</w:t>
      </w:r>
      <w:r w:rsidR="00DC00A5">
        <w:rPr>
          <w:rFonts w:eastAsia="Calibri" w:cs="Open Sans"/>
          <w:lang w:eastAsia="en-US"/>
        </w:rPr>
        <w:t xml:space="preserve">, coordinated by the Disability Discrimination Commissioner </w:t>
      </w:r>
      <w:r w:rsidR="00863A19">
        <w:rPr>
          <w:rFonts w:eastAsia="Calibri" w:cs="Open Sans"/>
          <w:lang w:eastAsia="en-US"/>
        </w:rPr>
        <w:t xml:space="preserve">Dr </w:t>
      </w:r>
      <w:r w:rsidR="00DC00A5">
        <w:rPr>
          <w:rFonts w:eastAsia="Calibri" w:cs="Open Sans"/>
          <w:lang w:eastAsia="en-US"/>
        </w:rPr>
        <w:t>Ben Gauntlett,</w:t>
      </w:r>
      <w:r w:rsidRPr="00742303">
        <w:rPr>
          <w:rFonts w:eastAsia="Calibri" w:cs="Open Sans"/>
          <w:lang w:eastAsia="en-US"/>
        </w:rPr>
        <w:t xml:space="preserve"> continued to engage with employers and sector partners this reporting period. Key activities included s</w:t>
      </w:r>
      <w:r w:rsidRPr="00742303">
        <w:rPr>
          <w:rFonts w:eastAsia="Open Sans" w:cs="Open Sans"/>
          <w:lang w:eastAsia="en-US"/>
        </w:rPr>
        <w:t xml:space="preserve">trengthening of the Employer Network, with Five Employer Network meetings, and a successful CEO forum held at the end of 2021. Annual Access and Inclusion Health Checks </w:t>
      </w:r>
      <w:r w:rsidR="00CA08E4">
        <w:rPr>
          <w:rFonts w:eastAsia="Open Sans" w:cs="Open Sans"/>
          <w:lang w:eastAsia="en-US"/>
        </w:rPr>
        <w:t xml:space="preserve">were </w:t>
      </w:r>
      <w:r w:rsidRPr="00742303">
        <w:rPr>
          <w:rFonts w:eastAsia="Open Sans" w:cs="Open Sans"/>
          <w:lang w:eastAsia="en-US"/>
        </w:rPr>
        <w:t xml:space="preserve">completed with all Employer Network members to identify IncludeAbility delivered key events and presentations. </w:t>
      </w:r>
      <w:r w:rsidRPr="00742303">
        <w:rPr>
          <w:rFonts w:eastAsia="Open Sans" w:cs="Open Sans"/>
          <w:lang w:val="en-US" w:eastAsia="en-US"/>
        </w:rPr>
        <w:t xml:space="preserve">Surveys from the five IncludeAbility Employer Network Meetings demonstrated that </w:t>
      </w:r>
      <w:r w:rsidR="00CA08E4">
        <w:rPr>
          <w:rFonts w:eastAsia="Open Sans" w:cs="Open Sans"/>
          <w:lang w:val="en-US" w:eastAsia="en-US"/>
        </w:rPr>
        <w:t>participants found</w:t>
      </w:r>
      <w:r w:rsidRPr="00742303">
        <w:rPr>
          <w:rFonts w:eastAsia="Open Sans" w:cs="Open Sans"/>
          <w:lang w:val="en-US" w:eastAsia="en-US"/>
        </w:rPr>
        <w:t xml:space="preserve"> meetings resulted in: gaining a deeper understanding of the topic; feeling more confident in developing and adopting practical strategies into their workplace; and were a worthwhile use of employee’s time. </w:t>
      </w:r>
    </w:p>
    <w:p w14:paraId="35E67053" w14:textId="43A75E1F" w:rsidR="0070565C" w:rsidRPr="00742303" w:rsidRDefault="003861DB" w:rsidP="007D3F9B">
      <w:pPr>
        <w:spacing w:line="259" w:lineRule="auto"/>
        <w:rPr>
          <w:rFonts w:eastAsia="Open Sans" w:cs="Open Sans"/>
          <w:lang w:eastAsia="en-US"/>
        </w:rPr>
      </w:pPr>
      <w:r w:rsidRPr="00742303">
        <w:rPr>
          <w:rFonts w:ascii="Calibri" w:eastAsia="Calibri" w:hAnsi="Calibri" w:cs="Arial"/>
          <w:noProof/>
          <w:highlight w:val="yellow"/>
          <w:lang w:val="en-US" w:eastAsia="en-US"/>
        </w:rPr>
        <mc:AlternateContent>
          <mc:Choice Requires="wps">
            <w:drawing>
              <wp:anchor distT="91440" distB="91440" distL="114300" distR="114300" simplePos="0" relativeHeight="251658241" behindDoc="0" locked="0" layoutInCell="1" allowOverlap="1" wp14:anchorId="4699869A" wp14:editId="4A23422D">
                <wp:simplePos x="0" y="0"/>
                <wp:positionH relativeFrom="page">
                  <wp:posOffset>3683022</wp:posOffset>
                </wp:positionH>
                <wp:positionV relativeFrom="paragraph">
                  <wp:posOffset>712610</wp:posOffset>
                </wp:positionV>
                <wp:extent cx="3209925" cy="4095750"/>
                <wp:effectExtent l="0" t="0" r="0" b="0"/>
                <wp:wrapSquare wrapText="bothSides"/>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09925" cy="4095750"/>
                        </a:xfrm>
                        <a:prstGeom prst="rect">
                          <a:avLst/>
                        </a:prstGeom>
                        <a:noFill/>
                        <a:ln w="9525">
                          <a:noFill/>
                          <a:miter lim="800000"/>
                          <a:headEnd/>
                          <a:tailEnd/>
                        </a:ln>
                      </wps:spPr>
                      <wps:txbx>
                        <w:txbxContent>
                          <w:p w14:paraId="71CDF6D0"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sz w:val="22"/>
                                <w:szCs w:val="22"/>
                              </w:rPr>
                            </w:pPr>
                            <w:r w:rsidRPr="000D10E0">
                              <w:rPr>
                                <w:rFonts w:cs="Open Sans"/>
                                <w:i/>
                                <w:iCs/>
                                <w:color w:val="5B9BD5" w:themeColor="accent1"/>
                                <w:sz w:val="22"/>
                                <w:szCs w:val="22"/>
                              </w:rPr>
                              <w:t>Thank you, Ben and team, for pulling us together – delighted to be working together here</w:t>
                            </w:r>
                          </w:p>
                          <w:p w14:paraId="058283C6"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sz w:val="22"/>
                                <w:szCs w:val="22"/>
                              </w:rPr>
                            </w:pPr>
                            <w:r w:rsidRPr="000D10E0">
                              <w:rPr>
                                <w:rFonts w:cs="Open Sans"/>
                                <w:i/>
                                <w:iCs/>
                                <w:color w:val="5B9BD5" w:themeColor="accent1"/>
                                <w:sz w:val="22"/>
                                <w:szCs w:val="22"/>
                              </w:rPr>
                              <w:t xml:space="preserve">Thanks to Ben and the team – looking forward to working together; the video is very powerful. </w:t>
                            </w:r>
                          </w:p>
                          <w:p w14:paraId="7B06004B"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sz w:val="22"/>
                                <w:szCs w:val="22"/>
                              </w:rPr>
                            </w:pPr>
                            <w:r w:rsidRPr="000D10E0">
                              <w:rPr>
                                <w:rFonts w:cs="Open Sans"/>
                                <w:i/>
                                <w:iCs/>
                                <w:color w:val="5B9BD5" w:themeColor="accent1"/>
                                <w:sz w:val="22"/>
                                <w:szCs w:val="22"/>
                              </w:rPr>
                              <w:t xml:space="preserve">Thanks so much for bringing us all together…so much to learn from each other and do together. Thanks for your leadership. </w:t>
                            </w:r>
                          </w:p>
                          <w:p w14:paraId="30463462"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sz w:val="22"/>
                                <w:szCs w:val="22"/>
                              </w:rPr>
                            </w:pPr>
                            <w:r w:rsidRPr="000D10E0">
                              <w:rPr>
                                <w:rFonts w:cs="Open Sans"/>
                                <w:i/>
                                <w:iCs/>
                                <w:color w:val="5B9BD5" w:themeColor="accent1"/>
                                <w:sz w:val="22"/>
                                <w:szCs w:val="22"/>
                              </w:rPr>
                              <w:t>Great session – I think there is so much room to do things more, and better.</w:t>
                            </w:r>
                          </w:p>
                          <w:p w14:paraId="10546640"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rPr>
                            </w:pPr>
                            <w:r w:rsidRPr="000D10E0">
                              <w:rPr>
                                <w:rFonts w:cs="Open Sans"/>
                                <w:i/>
                                <w:iCs/>
                                <w:color w:val="5B9BD5" w:themeColor="accent1"/>
                              </w:rPr>
                              <w:t xml:space="preserve"> Inspiring video. Very keen to help distribute this widely. And thanks for an important session</w:t>
                            </w:r>
                          </w:p>
                          <w:p w14:paraId="10E36624" w14:textId="77777777" w:rsidR="002C1DBF" w:rsidRPr="000D10E0" w:rsidRDefault="002C1DBF" w:rsidP="002C1DBF">
                            <w:pPr>
                              <w:pBdr>
                                <w:top w:val="single" w:sz="24" w:space="8" w:color="4472C4"/>
                                <w:bottom w:val="single" w:sz="24" w:space="8" w:color="4472C4"/>
                              </w:pBdr>
                              <w:spacing w:after="0"/>
                              <w:jc w:val="right"/>
                              <w:rPr>
                                <w:rFonts w:cs="Open Sans"/>
                                <w:color w:val="5B9BD5" w:themeColor="accent1"/>
                              </w:rPr>
                            </w:pPr>
                            <w:r w:rsidRPr="000D10E0">
                              <w:rPr>
                                <w:rFonts w:cs="Open Sans"/>
                                <w:color w:val="5B9BD5" w:themeColor="accent1"/>
                              </w:rPr>
                              <w:t>Feedback from participant in the CEO forum 2021</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699869A" id="_x0000_s1036" type="#_x0000_t202" style="position:absolute;margin-left:290pt;margin-top:56.1pt;width:252.75pt;height:322.5pt;z-index:251658241;visibility:visible;mso-wrap-style:square;mso-width-percent:0;mso-height-percent:0;mso-wrap-distance-left:9pt;mso-wrap-distance-top:7.2pt;mso-wrap-distance-right:9pt;mso-wrap-distance-bottom:7.2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Yr9R/AEAANYDAAAOAAAAZHJzL2Uyb0RvYy54bWysU8tu2zAQvBfoPxC815Jdu4kFy0GaNEWB&#10;9AEk/QCaoiyiJJdd0pbcr++SchwjvQXVgVhytcOd2eHqarCG7RUGDa7m00nJmXISGu22Nf/5ePfu&#10;krMQhWuEAadqflCBX63fvln1vlIz6MA0ChmBuFD1vuZdjL4qiiA7ZUWYgFeOki2gFZG2uC0aFD2h&#10;W1PMyvJD0QM2HkGqEOj0dkzydcZvWyXj97YNKjJTc+ot5hXzuklrsV6JaovCd1oe2xCv6MIK7ejS&#10;E9StiILtUP8DZbVECNDGiQRbQNtqqTIHYjMtX7B56IRXmQuJE/xJpvD/YOW3/YP/gSwOH2GgAWYS&#10;wd+D/BWYg5tOuK26RoS+U6Khi6dJsqL3oTqWJqlDFRLIpv8KDQ1Z7CJkoKFFm1QhnozQaQCHk+hq&#10;iEzS4ftZuVzOFpxJys3L5eJikcdSiOqp3GOInxVYloKaI001w4v9fYipHVE9/ZJuc3CnjcmTNY71&#10;NV8uCP9FxupIxjPa1vyyTN9ohcTyk2tycRTajDFdYNyRdmI6co7DZmC6IU1ycZJhA82BhEAYjUYP&#10;g4IO8A9nPZms5uH3TqDizHxxJOZyOp8nV+bNfHExow2eZzbnGeEkQdU8cjaGNzE7eWR2TaK3Osvx&#10;3MmxZzJPVulo9OTO833+6/k5rv8CAAD//wMAUEsDBBQABgAIAAAAIQA1ATog3wAAAAwBAAAPAAAA&#10;ZHJzL2Rvd25yZXYueG1sTI/BTsMwEETvSPyDtUjc6LoRpiHEqRCIK4gClXpz420SEa+j2G3C3+Oe&#10;4Dia0cybcj27XpxoDJ1nDcuFBEFce9txo+Hz4+UmBxGiYWt6z6ThhwKsq8uL0hTWT/xOp01sRCrh&#10;UBgNbYxDgRjqlpwJCz8QJ+/gR2dikmODdjRTKnc9ZlLeoTMdp4XWDPTUUv29OToNX6+H3fZWvjXP&#10;Tg2TnyWyu0etr6/mxwcQkeb4F4YzfkKHKjHt/ZFtEL0Glcv0JSZjmWUgzgmZKwVir2GlVhlgVeL/&#10;E9UvAAAA//8DAFBLAQItABQABgAIAAAAIQC2gziS/gAAAOEBAAATAAAAAAAAAAAAAAAAAAAAAABb&#10;Q29udGVudF9UeXBlc10ueG1sUEsBAi0AFAAGAAgAAAAhADj9If/WAAAAlAEAAAsAAAAAAAAAAAAA&#10;AAAALwEAAF9yZWxzLy5yZWxzUEsBAi0AFAAGAAgAAAAhAKtiv1H8AQAA1gMAAA4AAAAAAAAAAAAA&#10;AAAALgIAAGRycy9lMm9Eb2MueG1sUEsBAi0AFAAGAAgAAAAhADUBOiDfAAAADAEAAA8AAAAAAAAA&#10;AAAAAAAAVgQAAGRycy9kb3ducmV2LnhtbFBLBQYAAAAABAAEAPMAAABiBQAAAAA=&#10;" filled="f" stroked="f">
                <v:textbox>
                  <w:txbxContent>
                    <w:p w14:paraId="71CDF6D0"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sz w:val="22"/>
                          <w:szCs w:val="22"/>
                        </w:rPr>
                      </w:pPr>
                      <w:r w:rsidRPr="000D10E0">
                        <w:rPr>
                          <w:rFonts w:cs="Open Sans"/>
                          <w:i/>
                          <w:iCs/>
                          <w:color w:val="5B9BD5" w:themeColor="accent1"/>
                          <w:sz w:val="22"/>
                          <w:szCs w:val="22"/>
                        </w:rPr>
                        <w:t>Thank you, Ben and team, for pulling us together – delighted to be working together here</w:t>
                      </w:r>
                    </w:p>
                    <w:p w14:paraId="058283C6"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sz w:val="22"/>
                          <w:szCs w:val="22"/>
                        </w:rPr>
                      </w:pPr>
                      <w:r w:rsidRPr="000D10E0">
                        <w:rPr>
                          <w:rFonts w:cs="Open Sans"/>
                          <w:i/>
                          <w:iCs/>
                          <w:color w:val="5B9BD5" w:themeColor="accent1"/>
                          <w:sz w:val="22"/>
                          <w:szCs w:val="22"/>
                        </w:rPr>
                        <w:t xml:space="preserve">Thanks to Ben and the team – looking forward to working together; the video is very powerful. </w:t>
                      </w:r>
                    </w:p>
                    <w:p w14:paraId="7B06004B"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sz w:val="22"/>
                          <w:szCs w:val="22"/>
                        </w:rPr>
                      </w:pPr>
                      <w:r w:rsidRPr="000D10E0">
                        <w:rPr>
                          <w:rFonts w:cs="Open Sans"/>
                          <w:i/>
                          <w:iCs/>
                          <w:color w:val="5B9BD5" w:themeColor="accent1"/>
                          <w:sz w:val="22"/>
                          <w:szCs w:val="22"/>
                        </w:rPr>
                        <w:t xml:space="preserve">Thanks so much for bringing us all together…so much to learn from each other and do together. Thanks for your leadership. </w:t>
                      </w:r>
                    </w:p>
                    <w:p w14:paraId="30463462"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sz w:val="22"/>
                          <w:szCs w:val="22"/>
                        </w:rPr>
                      </w:pPr>
                      <w:r w:rsidRPr="000D10E0">
                        <w:rPr>
                          <w:rFonts w:cs="Open Sans"/>
                          <w:i/>
                          <w:iCs/>
                          <w:color w:val="5B9BD5" w:themeColor="accent1"/>
                          <w:sz w:val="22"/>
                          <w:szCs w:val="22"/>
                        </w:rPr>
                        <w:t>Great session – I think there is so much room to do things more, and better.</w:t>
                      </w:r>
                    </w:p>
                    <w:p w14:paraId="10546640" w14:textId="77777777" w:rsidR="002C1DBF" w:rsidRPr="000D10E0" w:rsidRDefault="002C1DBF" w:rsidP="002C1DBF">
                      <w:pPr>
                        <w:pBdr>
                          <w:top w:val="single" w:sz="24" w:space="8" w:color="4472C4"/>
                          <w:bottom w:val="single" w:sz="24" w:space="8" w:color="4472C4"/>
                        </w:pBdr>
                        <w:spacing w:after="0"/>
                        <w:rPr>
                          <w:rFonts w:cs="Open Sans"/>
                          <w:i/>
                          <w:iCs/>
                          <w:color w:val="5B9BD5" w:themeColor="accent1"/>
                        </w:rPr>
                      </w:pPr>
                      <w:r w:rsidRPr="000D10E0">
                        <w:rPr>
                          <w:rFonts w:cs="Open Sans"/>
                          <w:i/>
                          <w:iCs/>
                          <w:color w:val="5B9BD5" w:themeColor="accent1"/>
                        </w:rPr>
                        <w:t xml:space="preserve"> Inspiring video. Very keen to help distribute this widely. And thanks for an important session</w:t>
                      </w:r>
                    </w:p>
                    <w:p w14:paraId="10E36624" w14:textId="77777777" w:rsidR="002C1DBF" w:rsidRPr="000D10E0" w:rsidRDefault="002C1DBF" w:rsidP="002C1DBF">
                      <w:pPr>
                        <w:pBdr>
                          <w:top w:val="single" w:sz="24" w:space="8" w:color="4472C4"/>
                          <w:bottom w:val="single" w:sz="24" w:space="8" w:color="4472C4"/>
                        </w:pBdr>
                        <w:spacing w:after="0"/>
                        <w:jc w:val="right"/>
                        <w:rPr>
                          <w:rFonts w:cs="Open Sans"/>
                          <w:color w:val="5B9BD5" w:themeColor="accent1"/>
                        </w:rPr>
                      </w:pPr>
                      <w:r w:rsidRPr="000D10E0">
                        <w:rPr>
                          <w:rFonts w:cs="Open Sans"/>
                          <w:color w:val="5B9BD5" w:themeColor="accent1"/>
                        </w:rPr>
                        <w:t>Feedback from participant in the CEO forum 2021</w:t>
                      </w:r>
                    </w:p>
                  </w:txbxContent>
                </v:textbox>
                <w10:wrap type="square" anchorx="page"/>
              </v:shape>
            </w:pict>
          </mc:Fallback>
        </mc:AlternateContent>
      </w:r>
      <w:r w:rsidR="002C1DBF" w:rsidRPr="00742303">
        <w:rPr>
          <w:rFonts w:eastAsia="Open Sans" w:cs="Open Sans"/>
          <w:lang w:eastAsia="en-US"/>
        </w:rPr>
        <w:t xml:space="preserve">Key activities included: a webinar with Employer Network Diversity and Inclusion leads on </w:t>
      </w:r>
      <w:r w:rsidR="00BC4E6D">
        <w:rPr>
          <w:rFonts w:eastAsia="Open Sans" w:cs="Open Sans"/>
          <w:lang w:val="en-US" w:eastAsia="en-US"/>
        </w:rPr>
        <w:t>‘</w:t>
      </w:r>
      <w:r w:rsidR="002C1DBF" w:rsidRPr="00742303">
        <w:rPr>
          <w:rFonts w:eastAsia="Open Sans" w:cs="Open Sans"/>
          <w:lang w:val="en-US" w:eastAsia="en-US"/>
        </w:rPr>
        <w:t>How to Undertake a 5+5 Listen &amp; Learn Activity session</w:t>
      </w:r>
      <w:r w:rsidR="00BC4E6D">
        <w:rPr>
          <w:rFonts w:eastAsia="Open Sans" w:cs="Open Sans"/>
          <w:lang w:val="en-US" w:eastAsia="en-US"/>
        </w:rPr>
        <w:t>’</w:t>
      </w:r>
      <w:r w:rsidR="002C1DBF" w:rsidRPr="00742303">
        <w:rPr>
          <w:rFonts w:eastAsia="Open Sans" w:cs="Open Sans"/>
          <w:lang w:val="en-US" w:eastAsia="en-US"/>
        </w:rPr>
        <w:t>. This was delivered by both the Disability Discrimination and the Sex Discrimination Commissioners</w:t>
      </w:r>
      <w:r w:rsidR="00DC00A5">
        <w:rPr>
          <w:rFonts w:eastAsia="Open Sans" w:cs="Open Sans"/>
          <w:lang w:val="en-US" w:eastAsia="en-US"/>
        </w:rPr>
        <w:t>,</w:t>
      </w:r>
      <w:r w:rsidR="002C1DBF" w:rsidRPr="00742303">
        <w:rPr>
          <w:rFonts w:eastAsia="Open Sans" w:cs="Open Sans"/>
          <w:lang w:val="en-US" w:eastAsia="en-US"/>
        </w:rPr>
        <w:t xml:space="preserve"> </w:t>
      </w:r>
      <w:r w:rsidR="00D457CD">
        <w:rPr>
          <w:rFonts w:eastAsia="Open Sans" w:cs="Open Sans"/>
          <w:lang w:val="en-US" w:eastAsia="en-US"/>
        </w:rPr>
        <w:t>a</w:t>
      </w:r>
      <w:r w:rsidR="002C1DBF" w:rsidRPr="00742303">
        <w:rPr>
          <w:rFonts w:eastAsia="Open Sans" w:cs="Open Sans"/>
          <w:lang w:val="en-US" w:eastAsia="en-US"/>
        </w:rPr>
        <w:t xml:space="preserve"> </w:t>
      </w:r>
      <w:r w:rsidR="002C1DBF" w:rsidRPr="00742303">
        <w:rPr>
          <w:rFonts w:eastAsia="Open Sans" w:cs="Open Sans"/>
          <w:lang w:eastAsia="en-US"/>
        </w:rPr>
        <w:t>guest lecture</w:t>
      </w:r>
      <w:r w:rsidR="00DC00A5">
        <w:rPr>
          <w:rFonts w:eastAsia="Open Sans" w:cs="Open Sans"/>
          <w:lang w:eastAsia="en-US"/>
        </w:rPr>
        <w:t>,</w:t>
      </w:r>
      <w:r w:rsidR="002C1DBF" w:rsidRPr="00742303">
        <w:rPr>
          <w:rFonts w:eastAsia="Open Sans" w:cs="Open Sans"/>
          <w:lang w:eastAsia="en-US"/>
        </w:rPr>
        <w:t xml:space="preserve"> and four tutorials delivered to students at Sydney University </w:t>
      </w:r>
      <w:r w:rsidR="002C1DBF" w:rsidRPr="00742303">
        <w:rPr>
          <w:rFonts w:eastAsia="Open Sans" w:cs="Open Sans"/>
          <w:lang w:val="en-US" w:eastAsia="en-US"/>
        </w:rPr>
        <w:t xml:space="preserve">on disability rights, participation and Disability Action Plans. The topics of discussion by students </w:t>
      </w:r>
      <w:r w:rsidR="00E56FA3">
        <w:rPr>
          <w:rFonts w:eastAsia="Open Sans" w:cs="Open Sans"/>
          <w:lang w:val="en-US" w:eastAsia="en-US"/>
        </w:rPr>
        <w:t xml:space="preserve">included </w:t>
      </w:r>
      <w:r w:rsidR="002C1DBF" w:rsidRPr="00742303">
        <w:rPr>
          <w:rFonts w:eastAsia="Open Sans" w:cs="Open Sans"/>
          <w:lang w:val="en-US" w:eastAsia="en-US"/>
        </w:rPr>
        <w:t>representation, participation, lived experience, co-design and general inclusion</w:t>
      </w:r>
      <w:r w:rsidR="00DC00A5">
        <w:rPr>
          <w:rFonts w:eastAsia="Open Sans" w:cs="Open Sans"/>
          <w:lang w:val="en-US" w:eastAsia="en-US"/>
        </w:rPr>
        <w:t>,</w:t>
      </w:r>
      <w:r w:rsidR="002C1DBF" w:rsidRPr="00742303">
        <w:rPr>
          <w:rFonts w:eastAsia="Open Sans" w:cs="Open Sans"/>
          <w:lang w:val="en-US" w:eastAsia="en-US"/>
        </w:rPr>
        <w:t xml:space="preserve"> and an online international panel discussion on ICTs and Employment of people with Disability in May 2022 chaired by Commissioner Gauntlett and included two IncludeAbility Ambassadors, two Employer Network Members and the Social Deck.    </w:t>
      </w:r>
      <w:r w:rsidR="002C1DBF" w:rsidRPr="00742303">
        <w:rPr>
          <w:rFonts w:eastAsia="Open Sans" w:cs="Open Sans"/>
          <w:lang w:eastAsia="en-US"/>
        </w:rPr>
        <w:t xml:space="preserve"> </w:t>
      </w:r>
    </w:p>
    <w:p w14:paraId="6D82A33F" w14:textId="77777777" w:rsidR="002C1DBF" w:rsidRPr="00742303" w:rsidRDefault="002C1DBF" w:rsidP="007D3F9B">
      <w:pPr>
        <w:keepNext/>
        <w:tabs>
          <w:tab w:val="left" w:pos="5412"/>
        </w:tabs>
        <w:spacing w:line="259" w:lineRule="auto"/>
        <w:rPr>
          <w:rFonts w:eastAsia="Open Sans" w:cs="Open Sans"/>
          <w:b/>
          <w:bCs/>
          <w:color w:val="000000"/>
          <w:lang w:eastAsia="en-US"/>
        </w:rPr>
      </w:pPr>
      <w:r w:rsidRPr="00742303">
        <w:rPr>
          <w:rFonts w:eastAsia="Open Sans" w:cs="Open Sans"/>
          <w:b/>
          <w:bCs/>
          <w:color w:val="000000"/>
          <w:lang w:eastAsia="en-US"/>
        </w:rPr>
        <w:t>Close the Gap</w:t>
      </w:r>
    </w:p>
    <w:p w14:paraId="47BDA817" w14:textId="77777777" w:rsidR="002C1DBF" w:rsidRPr="00742303"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 xml:space="preserve">This multi-year collaboration is working with Australia’s peak Indigenous and non-Indigenous health bodies, NGOs and human rights organisations to achieve health and life expectation equality for Australia’s Aboriginal and Torres Strait Islander peoples. </w:t>
      </w:r>
    </w:p>
    <w:p w14:paraId="51E64C1A" w14:textId="66007D2D" w:rsidR="002C1DBF" w:rsidRPr="00742303"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 xml:space="preserve">The Aboriginal and Torres Strait Islander Social Justice Commissioner </w:t>
      </w:r>
      <w:r w:rsidR="00DC00A5">
        <w:rPr>
          <w:rFonts w:eastAsia="Calibri" w:cs="Open Sans"/>
          <w:lang w:eastAsia="en-US"/>
        </w:rPr>
        <w:t xml:space="preserve">June Oscar AO </w:t>
      </w:r>
      <w:r w:rsidRPr="00742303">
        <w:rPr>
          <w:rFonts w:eastAsia="Calibri" w:cs="Open Sans"/>
          <w:lang w:eastAsia="en-US"/>
        </w:rPr>
        <w:t>has performed the role of one of the Campaign’s two co-Chairs from 2006 to the present.</w:t>
      </w:r>
    </w:p>
    <w:p w14:paraId="0B0261CF" w14:textId="77777777" w:rsidR="002C1DBF" w:rsidRPr="00742303"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 xml:space="preserve">This period was marked by the implementation of important and self-determining structural changes to the Campaign, including a reaffirmation of the role of the Indigenous leadership as Campaign decision-makers, a mandatory membership contributions regime, the introduction of a sub-committee architecture, and the transition of the Secretariat from the Commission to a First Nations-controlled organisation. </w:t>
      </w:r>
    </w:p>
    <w:p w14:paraId="756EE5F0" w14:textId="06C670C8" w:rsidR="002C1DBF" w:rsidRPr="00742303"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 xml:space="preserve">Following a decision made at the 18 November </w:t>
      </w:r>
      <w:r w:rsidR="00831D2F">
        <w:rPr>
          <w:rFonts w:eastAsia="Calibri" w:cs="Open Sans"/>
          <w:lang w:eastAsia="en-US"/>
        </w:rPr>
        <w:t>2021</w:t>
      </w:r>
      <w:r w:rsidR="00621EA3">
        <w:rPr>
          <w:rFonts w:eastAsia="Calibri" w:cs="Open Sans"/>
          <w:lang w:eastAsia="en-US"/>
        </w:rPr>
        <w:t xml:space="preserve"> </w:t>
      </w:r>
      <w:r w:rsidRPr="00742303">
        <w:rPr>
          <w:rFonts w:eastAsia="Calibri" w:cs="Open Sans"/>
          <w:lang w:eastAsia="en-US"/>
        </w:rPr>
        <w:t xml:space="preserve">Campaign Steering Committee meeting, a process was initiated to transition the Secretariat from the Commission to the National Association of Aboriginal and Torres Strait Islander Health Workers and Practitioners (NAATSIHWP). This process was successfully completed in early April 2022 following a very successful Close the Gap Day online event where the 2022 Campaign Annual Report </w:t>
      </w:r>
      <w:r w:rsidR="007274A4">
        <w:rPr>
          <w:rFonts w:eastAsia="Calibri" w:cs="Open Sans"/>
          <w:lang w:eastAsia="en-US"/>
        </w:rPr>
        <w:t>‘</w:t>
      </w:r>
      <w:r w:rsidRPr="00742303">
        <w:rPr>
          <w:rFonts w:eastAsia="Calibri" w:cs="Open Sans"/>
          <w:lang w:eastAsia="en-US"/>
        </w:rPr>
        <w:t>Transforming Power; Voices for Generational Change</w:t>
      </w:r>
      <w:r w:rsidR="007274A4">
        <w:rPr>
          <w:rFonts w:eastAsia="Calibri" w:cs="Open Sans"/>
          <w:lang w:eastAsia="en-US"/>
        </w:rPr>
        <w:t>’</w:t>
      </w:r>
      <w:r w:rsidRPr="00742303">
        <w:rPr>
          <w:rFonts w:eastAsia="Calibri" w:cs="Open Sans"/>
          <w:lang w:eastAsia="en-US"/>
        </w:rPr>
        <w:t xml:space="preserve"> was officially launched. </w:t>
      </w:r>
    </w:p>
    <w:p w14:paraId="3A781AAE" w14:textId="0B57566A" w:rsidR="002C1DBF" w:rsidRPr="00742303"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 xml:space="preserve">The Secretariat transition is </w:t>
      </w:r>
      <w:r w:rsidR="007274A4">
        <w:rPr>
          <w:rFonts w:eastAsia="Calibri" w:cs="Open Sans"/>
          <w:lang w:eastAsia="en-US"/>
        </w:rPr>
        <w:t xml:space="preserve">a </w:t>
      </w:r>
      <w:r w:rsidRPr="00742303">
        <w:rPr>
          <w:rFonts w:eastAsia="Calibri" w:cs="Open Sans"/>
          <w:lang w:eastAsia="en-US"/>
        </w:rPr>
        <w:t xml:space="preserve">cause for celebration and demonstrates the extent to which the First Nations-controlled health sector has developed over the past two decades. The transition also marks another example of an initiative in which the Commission has worked together with First Nations organisations to bring key issues to national attention, provided administrative support as required, and helped to build capacity within the sector to enable key self-determining initiatives. </w:t>
      </w:r>
    </w:p>
    <w:p w14:paraId="2C0A63FD" w14:textId="2CDBCC2B" w:rsidR="007E12EF"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The Commission will continue to support the Campaign through its support of the Aboriginal and Torres Strait Islander Social Justice Commissioner and through the provision of in-kind support from the Commission’s Social Justice policy and Public Engagement teams.</w:t>
      </w:r>
    </w:p>
    <w:p w14:paraId="75AC09BD" w14:textId="2CDBCC2B" w:rsidR="00E12CB3" w:rsidRPr="00742303" w:rsidRDefault="00E12CB3" w:rsidP="008F6679">
      <w:pPr>
        <w:tabs>
          <w:tab w:val="left" w:pos="5412"/>
        </w:tabs>
        <w:spacing w:before="0" w:after="160" w:line="259" w:lineRule="auto"/>
        <w:rPr>
          <w:rFonts w:eastAsia="Calibri" w:cs="Open Sans"/>
          <w:lang w:eastAsia="en-US"/>
        </w:rPr>
      </w:pPr>
    </w:p>
    <w:p w14:paraId="78F2D072" w14:textId="1E5CFE76" w:rsidR="002C1DBF" w:rsidRPr="008E51B2" w:rsidRDefault="002C1DBF" w:rsidP="008F6679">
      <w:pPr>
        <w:tabs>
          <w:tab w:val="left" w:pos="5412"/>
        </w:tabs>
        <w:spacing w:before="0" w:after="160" w:line="259" w:lineRule="auto"/>
        <w:rPr>
          <w:rFonts w:eastAsia="Calibri" w:cs="Open Sans"/>
          <w:b/>
          <w:color w:val="0070C0"/>
          <w:sz w:val="36"/>
          <w:szCs w:val="36"/>
          <w:lang w:eastAsia="en-US"/>
        </w:rPr>
      </w:pPr>
      <w:r w:rsidRPr="008E51B2">
        <w:rPr>
          <w:rFonts w:eastAsia="Calibri" w:cs="Open Sans"/>
          <w:b/>
          <w:color w:val="0070C0"/>
          <w:sz w:val="36"/>
          <w:szCs w:val="36"/>
          <w:lang w:eastAsia="en-US"/>
        </w:rPr>
        <w:t xml:space="preserve">Goal 3: More people, communities and organisations take action to respect protect and promote human rights in their own context. </w:t>
      </w:r>
    </w:p>
    <w:p w14:paraId="5320F5B4" w14:textId="77777777" w:rsidR="002C1DBF" w:rsidRPr="002C1DBF" w:rsidRDefault="002C1DBF" w:rsidP="007D3F9B">
      <w:pPr>
        <w:keepNext/>
        <w:keepLines/>
        <w:spacing w:line="360" w:lineRule="exact"/>
        <w:outlineLvl w:val="2"/>
        <w:rPr>
          <w:rFonts w:eastAsia="Yu Gothic Light" w:cs="Open Sans"/>
          <w:b/>
          <w:bCs/>
          <w:color w:val="0070C0"/>
          <w:spacing w:val="10"/>
          <w:kern w:val="28"/>
          <w:sz w:val="28"/>
          <w:szCs w:val="22"/>
          <w:lang w:eastAsia="en-US"/>
        </w:rPr>
      </w:pPr>
      <w:r w:rsidRPr="002C1DBF">
        <w:rPr>
          <w:rFonts w:eastAsia="Yu Gothic Light" w:cs="Open Sans"/>
          <w:b/>
          <w:bCs/>
          <w:color w:val="0070C0"/>
          <w:spacing w:val="10"/>
          <w:kern w:val="28"/>
          <w:sz w:val="28"/>
          <w:szCs w:val="22"/>
          <w:lang w:eastAsia="en-US"/>
        </w:rPr>
        <w:t xml:space="preserve">Outcome 3.1 </w:t>
      </w:r>
    </w:p>
    <w:p w14:paraId="327EDDBF" w14:textId="0348D1B6" w:rsidR="002C1DBF" w:rsidRPr="00742303" w:rsidRDefault="002C1DBF" w:rsidP="008F6679">
      <w:pPr>
        <w:spacing w:before="0" w:after="160" w:line="259" w:lineRule="auto"/>
        <w:rPr>
          <w:rFonts w:eastAsia="Calibri" w:cs="Open Sans"/>
          <w:b/>
          <w:lang w:eastAsia="en-US"/>
        </w:rPr>
      </w:pPr>
      <w:r w:rsidRPr="00742303">
        <w:rPr>
          <w:rFonts w:eastAsia="Calibri" w:cs="Open Sans"/>
          <w:lang w:eastAsia="en-US"/>
        </w:rPr>
        <w:t xml:space="preserve">Our activities increase the capacity of vulnerable groups, communities and their advocates to understand and advocate for their rights. </w:t>
      </w:r>
    </w:p>
    <w:p w14:paraId="480DBCAE" w14:textId="77777777" w:rsidR="002C1DBF" w:rsidRPr="00742303" w:rsidRDefault="002C1DBF" w:rsidP="007D3F9B">
      <w:pPr>
        <w:spacing w:line="259" w:lineRule="auto"/>
        <w:rPr>
          <w:rFonts w:eastAsia="Calibri" w:cs="Open Sans"/>
          <w:b/>
          <w:bCs/>
          <w:color w:val="0070C0"/>
          <w:lang w:eastAsia="en-US"/>
        </w:rPr>
      </w:pPr>
      <w:r w:rsidRPr="00742303">
        <w:rPr>
          <w:rFonts w:eastAsia="Calibri" w:cs="Open Sans"/>
          <w:b/>
          <w:bCs/>
          <w:color w:val="0070C0"/>
          <w:lang w:eastAsia="en-US"/>
        </w:rPr>
        <w:t xml:space="preserve">What this looks like </w:t>
      </w:r>
    </w:p>
    <w:p w14:paraId="520C4650" w14:textId="77777777" w:rsidR="002C1DBF" w:rsidRPr="00742303" w:rsidRDefault="002C1DBF" w:rsidP="008F6679">
      <w:pPr>
        <w:spacing w:before="0" w:after="160" w:line="259" w:lineRule="auto"/>
        <w:rPr>
          <w:rFonts w:eastAsia="Calibri" w:cs="Open Sans"/>
          <w:b/>
          <w:bCs/>
          <w:color w:val="0070C0"/>
          <w:lang w:eastAsia="en-US"/>
        </w:rPr>
      </w:pPr>
      <w:r w:rsidRPr="00742303">
        <w:rPr>
          <w:rFonts w:eastAsia="Calibri" w:cs="Open Sans"/>
          <w:lang w:eastAsia="en-US"/>
        </w:rPr>
        <w:t>Participants in education activities benefit through achieving the stated human rights learning and capability objectives.</w:t>
      </w:r>
    </w:p>
    <w:p w14:paraId="3BF24281" w14:textId="77777777"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Our regional technical cooperation activities increase stakeholder capacity to advance national reform in partner states.</w:t>
      </w:r>
    </w:p>
    <w:p w14:paraId="6676F4BE" w14:textId="7FD68FD5"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Instances of stakeholders in our activities with organisations reporting that our work has contributed to increased understanding of the impact of their systems and operations on human rights. </w:t>
      </w:r>
    </w:p>
    <w:p w14:paraId="7C98059F" w14:textId="473E6E6C" w:rsidR="002C1DBF" w:rsidRPr="00CD695F" w:rsidRDefault="002C1DBF" w:rsidP="008F6679">
      <w:pPr>
        <w:spacing w:before="0" w:after="160" w:line="259" w:lineRule="auto"/>
        <w:rPr>
          <w:rFonts w:eastAsia="Calibri" w:cs="Open Sans"/>
          <w:b/>
          <w:lang w:eastAsia="en-US"/>
        </w:rPr>
      </w:pPr>
      <w:r w:rsidRPr="00742303">
        <w:rPr>
          <w:rFonts w:eastAsia="Calibri" w:cs="Open Sans"/>
          <w:lang w:eastAsia="en-US"/>
        </w:rPr>
        <w:t xml:space="preserve">Instances of stakeholders in our activities with organisations making changes to organisational policy and practice, to respect, protect and promote human rights in their context. </w:t>
      </w:r>
    </w:p>
    <w:p w14:paraId="6F1C947A" w14:textId="08D83A42"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Instances of partners’:</w:t>
      </w:r>
    </w:p>
    <w:p w14:paraId="367905EE" w14:textId="725F8645" w:rsidR="002C1DBF" w:rsidRPr="00742303" w:rsidRDefault="007274A4" w:rsidP="00A133BC">
      <w:pPr>
        <w:pStyle w:val="ListParagraph"/>
        <w:numPr>
          <w:ilvl w:val="0"/>
          <w:numId w:val="74"/>
        </w:numPr>
        <w:spacing w:before="0" w:after="160" w:line="259" w:lineRule="auto"/>
        <w:rPr>
          <w:rFonts w:eastAsia="Calibri" w:cs="Open Sans"/>
          <w:lang w:eastAsia="en-US"/>
        </w:rPr>
      </w:pPr>
      <w:r>
        <w:rPr>
          <w:rFonts w:eastAsia="Calibri" w:cs="Open Sans"/>
          <w:lang w:eastAsia="en-US"/>
        </w:rPr>
        <w:t>i</w:t>
      </w:r>
      <w:r w:rsidR="002C1DBF" w:rsidRPr="00742303">
        <w:rPr>
          <w:rFonts w:eastAsia="Calibri" w:cs="Open Sans"/>
          <w:lang w:eastAsia="en-US"/>
        </w:rPr>
        <w:t>ncreased knowledge and application of human rights frameworks, principles, and practices to advance human rights reform,</w:t>
      </w:r>
    </w:p>
    <w:p w14:paraId="5BE54DCE" w14:textId="4DA51F5B" w:rsidR="002C1DBF" w:rsidRPr="00742303" w:rsidRDefault="007274A4" w:rsidP="00A133BC">
      <w:pPr>
        <w:pStyle w:val="ListParagraph"/>
        <w:numPr>
          <w:ilvl w:val="0"/>
          <w:numId w:val="74"/>
        </w:numPr>
        <w:spacing w:before="0" w:after="160" w:line="259" w:lineRule="auto"/>
        <w:rPr>
          <w:rFonts w:eastAsia="Calibri" w:cs="Open Sans"/>
          <w:lang w:eastAsia="en-US"/>
        </w:rPr>
      </w:pPr>
      <w:r>
        <w:rPr>
          <w:rFonts w:eastAsia="Calibri" w:cs="Open Sans"/>
          <w:lang w:eastAsia="en-US"/>
        </w:rPr>
        <w:t>p</w:t>
      </w:r>
      <w:r w:rsidR="002C1DBF" w:rsidRPr="00742303">
        <w:rPr>
          <w:rFonts w:eastAsia="Calibri" w:cs="Open Sans"/>
          <w:lang w:eastAsia="en-US"/>
        </w:rPr>
        <w:t>ractice/policy reform relating to human rights principles, which are reviewed or developed because of technical cooperation activities.</w:t>
      </w:r>
    </w:p>
    <w:p w14:paraId="260621A6" w14:textId="77777777" w:rsidR="003A212D" w:rsidRPr="00742303" w:rsidRDefault="003A212D" w:rsidP="004E7B75">
      <w:pPr>
        <w:tabs>
          <w:tab w:val="left" w:pos="5412"/>
        </w:tabs>
        <w:spacing w:line="259" w:lineRule="auto"/>
        <w:rPr>
          <w:rFonts w:eastAsia="Calibri" w:cs="Open Sans"/>
          <w:b/>
          <w:color w:val="000000"/>
          <w:lang w:eastAsia="en-US"/>
        </w:rPr>
      </w:pPr>
      <w:r w:rsidRPr="00742303">
        <w:rPr>
          <w:rFonts w:eastAsia="Calibri" w:cs="Open Sans"/>
          <w:b/>
          <w:color w:val="000000"/>
          <w:lang w:eastAsia="en-US"/>
        </w:rPr>
        <w:t>OPCAT Implementation Project</w:t>
      </w:r>
    </w:p>
    <w:p w14:paraId="54459B0B" w14:textId="77777777" w:rsidR="003A212D" w:rsidRPr="00742303" w:rsidRDefault="003A212D"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 xml:space="preserve">Australia ratified the Optional Protocol to the Convention Against Torture and Other Cruel, Inhuman or Degrading Treatment or Punishment (OPCAT) in December 2017 and is required to be compliant with its OPCAT obligations by the extended deadline of 20 January 2023. Australia has chosen to adopt a multiple-body monitoring system, with each Australian jurisdiction to designate their own National Preventive Mechanism (NPM), and the Commonwealth Ombudsman designated as the NPM Co-ordinator.  </w:t>
      </w:r>
    </w:p>
    <w:p w14:paraId="0D59E89D" w14:textId="77777777" w:rsidR="003A212D" w:rsidRPr="00742303" w:rsidRDefault="003A212D"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The OPCAT Implementation Project is designed to build on the Commission’s past work supporting OPCAT implementation, and has the dual purpose of assisting the Commonwealth, State and Territory Governments by identifying a clear pathway towards meeting the January 2023 deadline and helping Australia comply with the UN Committee Against Torture’s request for an Action Plan.</w:t>
      </w:r>
    </w:p>
    <w:p w14:paraId="3B6C7CB7" w14:textId="38E00BD7" w:rsidR="0070565C" w:rsidRPr="00742303" w:rsidRDefault="003A212D" w:rsidP="004E7B75">
      <w:pPr>
        <w:tabs>
          <w:tab w:val="left" w:pos="5412"/>
        </w:tabs>
        <w:spacing w:line="259" w:lineRule="auto"/>
        <w:rPr>
          <w:rFonts w:eastAsia="Calibri" w:cs="Open Sans"/>
          <w:color w:val="000000"/>
          <w:lang w:eastAsia="en-US"/>
        </w:rPr>
      </w:pPr>
      <w:r w:rsidRPr="719C595C">
        <w:rPr>
          <w:rFonts w:eastAsia="Calibri" w:cs="Open Sans"/>
          <w:color w:val="000000" w:themeColor="text1"/>
          <w:lang w:eastAsia="en-US"/>
        </w:rPr>
        <w:t>During the 2021</w:t>
      </w:r>
      <w:r w:rsidR="00DB13AC">
        <w:rPr>
          <w:rFonts w:eastAsia="Calibri" w:cs="Open Sans"/>
          <w:color w:val="000000"/>
          <w:lang w:eastAsia="en-US"/>
        </w:rPr>
        <w:t>–</w:t>
      </w:r>
      <w:r w:rsidRPr="719C595C">
        <w:rPr>
          <w:rFonts w:eastAsia="Calibri" w:cs="Open Sans"/>
          <w:color w:val="000000" w:themeColor="text1"/>
          <w:lang w:eastAsia="en-US"/>
        </w:rPr>
        <w:t xml:space="preserve">22 reporting period the Commission developed the National OPCAT symposium and roadmap project and started working towards its delivery.  </w:t>
      </w:r>
    </w:p>
    <w:p w14:paraId="5D130CDB" w14:textId="3B094E3B" w:rsidR="007A58BF" w:rsidRDefault="0002689C" w:rsidP="004E7B75">
      <w:pPr>
        <w:tabs>
          <w:tab w:val="left" w:pos="5412"/>
        </w:tabs>
        <w:spacing w:line="259" w:lineRule="auto"/>
        <w:rPr>
          <w:rFonts w:eastAsia="Calibri" w:cs="Open Sans"/>
          <w:b/>
          <w:color w:val="000000"/>
          <w:lang w:eastAsia="en-US"/>
        </w:rPr>
      </w:pPr>
      <w:r w:rsidRPr="00742303">
        <w:rPr>
          <w:rFonts w:eastAsia="Calibri" w:cs="Open Sans"/>
          <w:noProof/>
          <w:color w:val="000000"/>
          <w:lang w:eastAsia="en-US"/>
        </w:rPr>
        <mc:AlternateContent>
          <mc:Choice Requires="wps">
            <w:drawing>
              <wp:anchor distT="91440" distB="91440" distL="114300" distR="114300" simplePos="0" relativeHeight="251658274" behindDoc="0" locked="0" layoutInCell="1" allowOverlap="1" wp14:anchorId="6BCB9406" wp14:editId="36B95C6D">
                <wp:simplePos x="0" y="0"/>
                <wp:positionH relativeFrom="page">
                  <wp:posOffset>3717818</wp:posOffset>
                </wp:positionH>
                <wp:positionV relativeFrom="paragraph">
                  <wp:posOffset>58791</wp:posOffset>
                </wp:positionV>
                <wp:extent cx="3501390" cy="3180080"/>
                <wp:effectExtent l="0" t="0" r="0" b="1270"/>
                <wp:wrapSquare wrapText="bothSides"/>
                <wp:docPr id="2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01390" cy="3180080"/>
                        </a:xfrm>
                        <a:prstGeom prst="rect">
                          <a:avLst/>
                        </a:prstGeom>
                        <a:noFill/>
                        <a:ln w="9525">
                          <a:noFill/>
                          <a:miter lim="800000"/>
                          <a:headEnd/>
                          <a:tailEnd/>
                        </a:ln>
                      </wps:spPr>
                      <wps:txbx>
                        <w:txbxContent>
                          <w:p w14:paraId="147CDB5F" w14:textId="77777777" w:rsidR="006E3354" w:rsidRPr="002C1DBF" w:rsidRDefault="006E3354" w:rsidP="006E3354">
                            <w:pPr>
                              <w:pBdr>
                                <w:top w:val="single" w:sz="24" w:space="8" w:color="4472C4"/>
                                <w:bottom w:val="single" w:sz="24" w:space="8" w:color="4472C4"/>
                              </w:pBdr>
                              <w:spacing w:after="0"/>
                              <w:rPr>
                                <w:i/>
                                <w:iCs/>
                                <w:color w:val="4472C4"/>
                              </w:rPr>
                            </w:pPr>
                            <w:r w:rsidRPr="002C1DBF">
                              <w:rPr>
                                <w:i/>
                                <w:iCs/>
                                <w:color w:val="4472C4"/>
                              </w:rPr>
                              <w:t xml:space="preserve">Dr Patterson’s office provided valuable insights on mature age employment and ageing workforce to the project team at Australian National University on the ‘Working Well Working Wisely: How Do We Make Longer Working Lives Feasible and Fair?’. The project’s goal is to develop interventions that can capitalise on older Australians’ skills and expertise, boost their economic participation, while minimising later health and aged-care costs. </w:t>
                            </w:r>
                          </w:p>
                          <w:p w14:paraId="14F88A75" w14:textId="77777777" w:rsidR="006E3354" w:rsidRPr="004E7B75" w:rsidRDefault="006E3354" w:rsidP="006E3354">
                            <w:pPr>
                              <w:pBdr>
                                <w:top w:val="single" w:sz="24" w:space="8" w:color="4472C4"/>
                                <w:bottom w:val="single" w:sz="24" w:space="8" w:color="4472C4"/>
                              </w:pBdr>
                              <w:spacing w:after="0"/>
                              <w:jc w:val="right"/>
                              <w:rPr>
                                <w:color w:val="4472C4"/>
                              </w:rPr>
                            </w:pPr>
                            <w:r w:rsidRPr="004E7B75">
                              <w:rPr>
                                <w:color w:val="4472C4"/>
                              </w:rPr>
                              <w:t xml:space="preserve">Department of Employment and Workplace Relations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BCB9406" id="_x0000_s1037" type="#_x0000_t202" style="position:absolute;margin-left:292.75pt;margin-top:4.65pt;width:275.7pt;height:250.4pt;z-index:251658274;visibility:visible;mso-wrap-style:square;mso-width-percent:0;mso-height-percent:0;mso-wrap-distance-left:9pt;mso-wrap-distance-top:7.2pt;mso-wrap-distance-right:9pt;mso-wrap-distance-bottom:7.2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GS/QEAANYDAAAOAAAAZHJzL2Uyb0RvYy54bWysU8tu2zAQvBfoPxC815L8aG3BcpAmTVEg&#10;fQBJP4CiKIsoyWVJ2pL79VlSimM0t6I6EFyuOLszO9xeDVqRo3BegqloMcspEYZDI82+oj8f796t&#10;KfGBmYYpMKKiJ+Hp1e7tm21vSzGHDlQjHEEQ48veVrQLwZZZ5nknNPMzsMJgsgWnWcDQ7bPGsR7R&#10;tcrmef4+68E11gEX3uPp7Ziku4TftoKH723rRSCqothbSKtLax3XbLdl5d4x20k+tcH+oQvNpMGi&#10;Z6hbFhg5OPkKSkvuwEMbZhx0Bm0ruUgckE2R/8XmoWNWJC4ojrdnmfz/g+Xfjg/2hyNh+AgDDjCR&#10;8PYe+C9PDNx0zOzFtXPQd4I1WLiIkmW99eV0NUrtSx9B6v4rNDhkdgiQgIbW6agK8iSIjgM4nUUX&#10;QyAcDxervFhsMMUxtyjWeb5OY8lY+XzdOh8+C9AkbirqcKoJnh3vfYjtsPL5l1jNwJ1UKk1WGdJX&#10;dLOar9KFi4yWAY2npK4olsRvtEJk+ck06XJgUo17LKDMRDsyHTmHoR6IbFCTJEqUoYbmhEI4GI2G&#10;DwM3Hbg/lPRosor63wfmBCXqi0ExN8VyGV2ZguXqwxwDd5mpLzPMcISqaKBk3N6E5OSR8zWK3sok&#10;x0snU89onqTSZPTozss4/fXyHHdPAAAA//8DAFBLAwQUAAYACAAAACEAZJsaON4AAAAKAQAADwAA&#10;AGRycy9kb3ducmV2LnhtbEyPwU7DMBBE70j8g7VI3KgdSqomZFMhEFcq2oLEzY23SUS8jmK3CX9f&#10;90SPqzeaeVusJtuJEw2+dYyQzBQI4sqZlmuE3fb9YQnCB81Gd44J4Y88rMrbm0Lnxo38SadNqEUs&#10;YZ9rhCaEPpfSVw1Z7WeuJ47s4AarQzyHWppBj7HcdvJRqYW0uuW40OieXhuqfjdHi/D1cfj5flLr&#10;+s2m/egmJdlmEvH+bnp5BhFoCv9huOhHdSij094d2XjRIaTLNI1RhGwO4sKT+SIDsY8kUQnIspDX&#10;L5RnAAAA//8DAFBLAQItABQABgAIAAAAIQC2gziS/gAAAOEBAAATAAAAAAAAAAAAAAAAAAAAAABb&#10;Q29udGVudF9UeXBlc10ueG1sUEsBAi0AFAAGAAgAAAAhADj9If/WAAAAlAEAAAsAAAAAAAAAAAAA&#10;AAAALwEAAF9yZWxzLy5yZWxzUEsBAi0AFAAGAAgAAAAhAHL4MZL9AQAA1gMAAA4AAAAAAAAAAAAA&#10;AAAALgIAAGRycy9lMm9Eb2MueG1sUEsBAi0AFAAGAAgAAAAhAGSbGjjeAAAACgEAAA8AAAAAAAAA&#10;AAAAAAAAVwQAAGRycy9kb3ducmV2LnhtbFBLBQYAAAAABAAEAPMAAABiBQAAAAA=&#10;" filled="f" stroked="f">
                <v:textbox>
                  <w:txbxContent>
                    <w:p w14:paraId="147CDB5F" w14:textId="77777777" w:rsidR="006E3354" w:rsidRPr="002C1DBF" w:rsidRDefault="006E3354" w:rsidP="006E3354">
                      <w:pPr>
                        <w:pBdr>
                          <w:top w:val="single" w:sz="24" w:space="8" w:color="4472C4"/>
                          <w:bottom w:val="single" w:sz="24" w:space="8" w:color="4472C4"/>
                        </w:pBdr>
                        <w:spacing w:after="0"/>
                        <w:rPr>
                          <w:i/>
                          <w:iCs/>
                          <w:color w:val="4472C4"/>
                        </w:rPr>
                      </w:pPr>
                      <w:r w:rsidRPr="002C1DBF">
                        <w:rPr>
                          <w:i/>
                          <w:iCs/>
                          <w:color w:val="4472C4"/>
                        </w:rPr>
                        <w:t xml:space="preserve">Dr Patterson’s office provided valuable insights on mature age employment and ageing workforce to the project team at Australian National University on the ‘Working Well Working Wisely: How Do We Make Longer Working Lives Feasible and Fair?’. The project’s goal is to develop interventions that can capitalise on older Australians’ skills and expertise, boost their economic participation, while minimising later health and aged-care costs. </w:t>
                      </w:r>
                    </w:p>
                    <w:p w14:paraId="14F88A75" w14:textId="77777777" w:rsidR="006E3354" w:rsidRPr="004E7B75" w:rsidRDefault="006E3354" w:rsidP="006E3354">
                      <w:pPr>
                        <w:pBdr>
                          <w:top w:val="single" w:sz="24" w:space="8" w:color="4472C4"/>
                          <w:bottom w:val="single" w:sz="24" w:space="8" w:color="4472C4"/>
                        </w:pBdr>
                        <w:spacing w:after="0"/>
                        <w:jc w:val="right"/>
                        <w:rPr>
                          <w:color w:val="4472C4"/>
                        </w:rPr>
                      </w:pPr>
                      <w:r w:rsidRPr="004E7B75">
                        <w:rPr>
                          <w:color w:val="4472C4"/>
                        </w:rPr>
                        <w:t xml:space="preserve">Department of Employment and Workplace Relations  </w:t>
                      </w:r>
                    </w:p>
                  </w:txbxContent>
                </v:textbox>
                <w10:wrap type="square" anchorx="page"/>
              </v:shape>
            </w:pict>
          </mc:Fallback>
        </mc:AlternateContent>
      </w:r>
      <w:r w:rsidR="006E3354" w:rsidRPr="00742303">
        <w:rPr>
          <w:rFonts w:eastAsia="Calibri" w:cs="Open Sans"/>
          <w:b/>
          <w:color w:val="000000"/>
          <w:lang w:eastAsia="en-US"/>
        </w:rPr>
        <w:t>Older Australians and employment program</w:t>
      </w:r>
    </w:p>
    <w:p w14:paraId="6E30C174" w14:textId="49221195" w:rsidR="006E3354" w:rsidRPr="007A58BF" w:rsidRDefault="006E3354" w:rsidP="008F6679">
      <w:pPr>
        <w:tabs>
          <w:tab w:val="left" w:pos="5412"/>
        </w:tabs>
        <w:spacing w:before="0" w:after="160" w:line="259" w:lineRule="auto"/>
        <w:rPr>
          <w:rFonts w:eastAsia="Calibri" w:cs="Open Sans"/>
          <w:b/>
          <w:color w:val="000000"/>
          <w:lang w:eastAsia="en-US"/>
        </w:rPr>
      </w:pPr>
      <w:r w:rsidRPr="00742303">
        <w:rPr>
          <w:rFonts w:eastAsia="Calibri" w:cs="Open Sans"/>
          <w:color w:val="000000"/>
          <w:lang w:eastAsia="en-US"/>
        </w:rPr>
        <w:t>Fostering implementation of key recommendations from the Commission’s 2016 Willing to Work Report and promoting the benefits of multigenerational workforces</w:t>
      </w:r>
      <w:r w:rsidR="00A61B5D">
        <w:rPr>
          <w:rFonts w:eastAsia="Calibri" w:cs="Open Sans"/>
          <w:color w:val="000000"/>
          <w:lang w:eastAsia="en-US"/>
        </w:rPr>
        <w:t xml:space="preserve"> is a continued focus of </w:t>
      </w:r>
      <w:r w:rsidR="00DA617F">
        <w:rPr>
          <w:rFonts w:eastAsia="Calibri" w:cs="Open Sans"/>
          <w:color w:val="000000"/>
          <w:lang w:eastAsia="en-US"/>
        </w:rPr>
        <w:t xml:space="preserve">Age Discrimination Commissioner </w:t>
      </w:r>
      <w:r w:rsidR="00E86C2C">
        <w:rPr>
          <w:rFonts w:eastAsia="Calibri" w:cs="Open Sans"/>
          <w:color w:val="000000"/>
          <w:lang w:eastAsia="en-US"/>
        </w:rPr>
        <w:t xml:space="preserve">the Hon Dr </w:t>
      </w:r>
      <w:r w:rsidR="00DA617F">
        <w:rPr>
          <w:rFonts w:eastAsia="Calibri" w:cs="Open Sans"/>
          <w:color w:val="000000"/>
          <w:lang w:eastAsia="en-US"/>
        </w:rPr>
        <w:t>Kay Patterson AO</w:t>
      </w:r>
      <w:r w:rsidR="00073F30">
        <w:rPr>
          <w:rFonts w:eastAsia="Calibri" w:cs="Open Sans"/>
          <w:color w:val="000000"/>
          <w:lang w:eastAsia="en-US"/>
        </w:rPr>
        <w:t xml:space="preserve"> this reporting period. </w:t>
      </w:r>
      <w:r w:rsidRPr="00742303">
        <w:rPr>
          <w:rFonts w:eastAsia="Calibri" w:cs="Open Sans"/>
          <w:color w:val="000000"/>
          <w:lang w:eastAsia="en-US"/>
        </w:rPr>
        <w:t xml:space="preserve"> </w:t>
      </w:r>
    </w:p>
    <w:p w14:paraId="5F7A82A3" w14:textId="1994EFF7" w:rsidR="006E3354" w:rsidRPr="00742303" w:rsidRDefault="006E3354"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Following joint reports released in 2014, 2018 and 2021, the Commission has once again partnered with the Australian Human Resources Institute on the next older worker survey. The periodic survey provides a snapshot of the current employment climate for older workers and tracks changes in employers’ perceptions about the ageing workforce. The report on the findings is expected in the first half of 2023.</w:t>
      </w:r>
    </w:p>
    <w:p w14:paraId="6B54AF79" w14:textId="09D828E7" w:rsidR="009F0624" w:rsidRPr="00742303" w:rsidRDefault="006E3354" w:rsidP="004E7B75">
      <w:pPr>
        <w:tabs>
          <w:tab w:val="left" w:pos="5412"/>
        </w:tabs>
        <w:spacing w:line="259" w:lineRule="auto"/>
        <w:rPr>
          <w:rFonts w:eastAsia="Calibri" w:cs="Open Sans"/>
          <w:color w:val="000000"/>
          <w:lang w:eastAsia="en-US"/>
        </w:rPr>
      </w:pPr>
      <w:r w:rsidRPr="62079E72">
        <w:rPr>
          <w:rFonts w:eastAsia="Calibri" w:cs="Open Sans"/>
          <w:color w:val="000000" w:themeColor="text1"/>
          <w:lang w:eastAsia="en-US"/>
        </w:rPr>
        <w:t>In this reporting period, Commissioner Patterson provided advice on the Department of Employment and Workplace Relations’ Mature Age Hub, an online resource for employers and older workers, and participated in research commissioned by the department, which explored employment barriers faced by older workers. She was also consulted by the Australian National University and Deloitte Access Economics on reports relating to Australia’s ageing workforce. </w:t>
      </w:r>
    </w:p>
    <w:p w14:paraId="136FBD31" w14:textId="77777777" w:rsidR="002C1DBF" w:rsidRPr="00742303" w:rsidRDefault="002C1DBF" w:rsidP="004E7B75">
      <w:pPr>
        <w:keepNext/>
        <w:tabs>
          <w:tab w:val="left" w:pos="5412"/>
        </w:tabs>
        <w:spacing w:line="259" w:lineRule="auto"/>
        <w:rPr>
          <w:rFonts w:eastAsia="Calibri" w:cs="Open Sans"/>
          <w:b/>
          <w:bCs/>
          <w:lang w:eastAsia="en-US"/>
        </w:rPr>
      </w:pPr>
      <w:r w:rsidRPr="00742303">
        <w:rPr>
          <w:rFonts w:eastAsia="Calibri" w:cs="Open Sans"/>
          <w:b/>
          <w:bCs/>
          <w:lang w:eastAsia="en-US"/>
        </w:rPr>
        <w:t>Mental health impacts of COVID-19 pandemic on at-risk children and young people</w:t>
      </w:r>
    </w:p>
    <w:p w14:paraId="40B9CD4E" w14:textId="675027D7"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This project</w:t>
      </w:r>
      <w:r w:rsidR="00DA617F">
        <w:rPr>
          <w:rFonts w:eastAsia="Calibri" w:cs="Open Sans"/>
          <w:lang w:eastAsia="en-US"/>
        </w:rPr>
        <w:t xml:space="preserve">, led by the </w:t>
      </w:r>
      <w:r w:rsidR="00D07159">
        <w:rPr>
          <w:rFonts w:eastAsia="Calibri" w:cs="Open Sans"/>
          <w:lang w:eastAsia="en-US"/>
        </w:rPr>
        <w:t>National Children’s Commissioner Anne Hollonds</w:t>
      </w:r>
      <w:r w:rsidRPr="00742303">
        <w:rPr>
          <w:rFonts w:eastAsia="Calibri" w:cs="Open Sans"/>
          <w:lang w:eastAsia="en-US"/>
        </w:rPr>
        <w:t xml:space="preserve"> explored children’s experiences of the COVID-19 pandemic on their mental health and wellbeing. It was conducted in collaboration with the National Mental Health Commission. </w:t>
      </w:r>
    </w:p>
    <w:p w14:paraId="3305EE45" w14:textId="3F092633" w:rsidR="002C1DBF" w:rsidRPr="00742303" w:rsidRDefault="002C1DBF" w:rsidP="008F6679">
      <w:pPr>
        <w:spacing w:before="0" w:after="160" w:line="259" w:lineRule="auto"/>
        <w:rPr>
          <w:rFonts w:ascii="Calibri" w:eastAsia="Calibri" w:hAnsi="Calibri" w:cs="Open Sans"/>
          <w:b/>
          <w:bCs/>
          <w:iCs/>
          <w:lang w:eastAsia="en-US"/>
        </w:rPr>
      </w:pPr>
      <w:r w:rsidRPr="00742303">
        <w:rPr>
          <w:rFonts w:eastAsia="Calibri" w:cs="Open Sans"/>
          <w:lang w:eastAsia="en-US"/>
        </w:rPr>
        <w:t>Children as a group have been subject to multiple restrictions as a result of the pandemic</w:t>
      </w:r>
      <w:r w:rsidR="00C24D56">
        <w:rPr>
          <w:rFonts w:eastAsia="Calibri" w:cs="Open Sans"/>
          <w:lang w:eastAsia="en-US"/>
        </w:rPr>
        <w:t xml:space="preserve"> – </w:t>
      </w:r>
      <w:r w:rsidRPr="00742303">
        <w:rPr>
          <w:rFonts w:eastAsia="Calibri" w:cs="Open Sans"/>
          <w:lang w:eastAsia="en-US"/>
        </w:rPr>
        <w:t>their ability to move around their communities, spend time with friends and extended family members, and their ability to attend school have all been constrained at different times since early 2020. They also experienced the broader impacts of the pandemic on their families</w:t>
      </w:r>
      <w:r w:rsidR="00C24D56">
        <w:rPr>
          <w:rFonts w:eastAsia="Calibri" w:cs="Open Sans"/>
          <w:lang w:eastAsia="en-US"/>
        </w:rPr>
        <w:t xml:space="preserve"> – </w:t>
      </w:r>
      <w:r w:rsidRPr="00742303">
        <w:rPr>
          <w:rFonts w:eastAsia="Calibri" w:cs="Open Sans"/>
          <w:lang w:eastAsia="en-US"/>
        </w:rPr>
        <w:t>fear of either themselves or relatives getting ill, periods of isolation, lack of information and misinformation, as well as economic impacts such as loss of employment of family members. This project explores how these factors and others have affected their mental health and wellbeing based on their self-reported experiences, and those of their caregivers.</w:t>
      </w:r>
    </w:p>
    <w:p w14:paraId="0592AB1B" w14:textId="77777777"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Children, and parents/guardians and grandparents across Australia were invited by the National Children’s Commissioner to respond to an online survey. </w:t>
      </w:r>
      <w:r w:rsidRPr="00073F30">
        <w:rPr>
          <w:rFonts w:eastAsia="Calibri" w:cs="Open Sans"/>
          <w:b/>
          <w:lang w:eastAsia="en-US"/>
        </w:rPr>
        <w:t>4,559</w:t>
      </w:r>
      <w:r w:rsidRPr="00742303">
        <w:rPr>
          <w:rFonts w:eastAsia="Calibri" w:cs="Open Sans"/>
          <w:lang w:eastAsia="en-US"/>
        </w:rPr>
        <w:t xml:space="preserve"> children aged 9–17 years, and 2,796 parents/guardians and grandparents provided survey responses. Two roundtables were held with key mental health stakeholders.</w:t>
      </w:r>
    </w:p>
    <w:p w14:paraId="66BADCB5" w14:textId="621700FF" w:rsidR="002C1DBF" w:rsidRPr="00742303" w:rsidRDefault="002C1DBF" w:rsidP="008F6679">
      <w:pPr>
        <w:spacing w:before="0" w:after="160" w:line="259" w:lineRule="auto"/>
        <w:rPr>
          <w:rFonts w:ascii="Calibri" w:eastAsia="Calibri" w:hAnsi="Calibri" w:cs="Open Sans"/>
          <w:b/>
          <w:bCs/>
          <w:iCs/>
          <w:lang w:eastAsia="en-US"/>
        </w:rPr>
      </w:pPr>
      <w:r w:rsidRPr="00742303">
        <w:rPr>
          <w:rFonts w:eastAsia="Calibri" w:cs="Open Sans"/>
          <w:lang w:eastAsia="en-US"/>
        </w:rPr>
        <w:t>The report, including a child-friendly version, was launched on 25 September 2022</w:t>
      </w:r>
      <w:r w:rsidR="00C24D56">
        <w:rPr>
          <w:rFonts w:eastAsia="Calibri" w:cs="Open Sans"/>
          <w:lang w:eastAsia="en-US"/>
        </w:rPr>
        <w:t>, after the reporting period</w:t>
      </w:r>
      <w:r w:rsidRPr="00742303">
        <w:rPr>
          <w:rFonts w:eastAsia="Calibri" w:cs="Open Sans"/>
          <w:lang w:eastAsia="en-US"/>
        </w:rPr>
        <w:t>.</w:t>
      </w:r>
    </w:p>
    <w:p w14:paraId="29B20AE9" w14:textId="77777777" w:rsidR="002C1DBF" w:rsidRPr="00742303" w:rsidRDefault="002C1DBF" w:rsidP="008F6679">
      <w:pPr>
        <w:spacing w:before="0" w:after="160" w:line="259" w:lineRule="auto"/>
        <w:rPr>
          <w:rFonts w:ascii="Calibri" w:eastAsia="Calibri" w:hAnsi="Calibri" w:cs="Open Sans"/>
          <w:b/>
          <w:bCs/>
          <w:iCs/>
          <w:lang w:eastAsia="en-US"/>
        </w:rPr>
      </w:pPr>
      <w:r w:rsidRPr="00742303">
        <w:rPr>
          <w:rFonts w:eastAsia="Calibri" w:cs="Open Sans"/>
          <w:lang w:eastAsia="en-US"/>
        </w:rPr>
        <w:t xml:space="preserve">Of the </w:t>
      </w:r>
      <w:r w:rsidRPr="00073F30">
        <w:rPr>
          <w:rFonts w:eastAsia="Calibri" w:cs="Open Sans"/>
          <w:b/>
          <w:lang w:eastAsia="en-US"/>
        </w:rPr>
        <w:t>4,559</w:t>
      </w:r>
      <w:r w:rsidRPr="00742303">
        <w:rPr>
          <w:rFonts w:eastAsia="Calibri" w:cs="Open Sans"/>
          <w:lang w:eastAsia="en-US"/>
        </w:rPr>
        <w:t xml:space="preserve"> children who participated in the survey, </w:t>
      </w:r>
      <w:r w:rsidRPr="00073F30">
        <w:rPr>
          <w:rFonts w:eastAsia="Calibri" w:cs="Open Sans"/>
          <w:b/>
          <w:lang w:eastAsia="en-US"/>
        </w:rPr>
        <w:t>41%</w:t>
      </w:r>
      <w:r w:rsidRPr="00742303">
        <w:rPr>
          <w:rFonts w:eastAsia="Calibri" w:cs="Open Sans"/>
          <w:lang w:eastAsia="en-US"/>
        </w:rPr>
        <w:t xml:space="preserve"> reported that the pandemic had a negative impact on their wellbeing, and at the time of the survey in early 2022, around one in five children reported that they were feeling more down, scared or worried than they used to.</w:t>
      </w:r>
    </w:p>
    <w:p w14:paraId="2E59497D" w14:textId="77777777"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The COVID-19 and kids wellbeing surveys highlighted the importance of listening to children and ensuring their wellbeing is a priority for policy making. The pandemic, and the response to the pandemic, had significant impacts on the lives of children. Yet children and their families were not involved in guiding or giving real-time feedback on government responses.</w:t>
      </w:r>
    </w:p>
    <w:p w14:paraId="5FF734C0" w14:textId="2205CB02" w:rsidR="0008350D" w:rsidRPr="00742303" w:rsidRDefault="002C1DBF" w:rsidP="004E7B75">
      <w:pPr>
        <w:spacing w:line="259" w:lineRule="auto"/>
        <w:rPr>
          <w:rFonts w:eastAsia="Calibri" w:cs="Open Sans"/>
          <w:lang w:eastAsia="en-US"/>
        </w:rPr>
      </w:pPr>
      <w:r w:rsidRPr="00742303">
        <w:rPr>
          <w:rFonts w:eastAsia="Calibri" w:cs="Open Sans"/>
          <w:lang w:eastAsia="en-US"/>
        </w:rPr>
        <w:t xml:space="preserve">The survey findings also demonstrate that systems reform at a national level is needed to effectively support the mental health and wellbeing of children. An important starting point for this is the resourcing and implementation of the </w:t>
      </w:r>
      <w:r w:rsidR="001C4DA1">
        <w:rPr>
          <w:rFonts w:eastAsia="Calibri" w:cs="Open Sans"/>
          <w:lang w:eastAsia="en-US"/>
        </w:rPr>
        <w:t>inter-governmental</w:t>
      </w:r>
      <w:r w:rsidRPr="00742303">
        <w:rPr>
          <w:rFonts w:eastAsia="Calibri" w:cs="Open Sans"/>
          <w:lang w:eastAsia="en-US"/>
        </w:rPr>
        <w:t xml:space="preserve"> </w:t>
      </w:r>
      <w:r w:rsidRPr="00742303">
        <w:rPr>
          <w:rFonts w:eastAsia="Calibri" w:cs="Open Sans"/>
          <w:i/>
          <w:iCs/>
          <w:lang w:eastAsia="en-US"/>
        </w:rPr>
        <w:t>National Children’s Mental Health and Wellbeing Strategy</w:t>
      </w:r>
      <w:r w:rsidRPr="00742303">
        <w:rPr>
          <w:rFonts w:eastAsia="Calibri" w:cs="Open Sans"/>
          <w:lang w:eastAsia="en-US"/>
        </w:rPr>
        <w:t>.</w:t>
      </w:r>
      <w:r w:rsidR="00D31A67">
        <w:rPr>
          <w:rFonts w:eastAsia="Calibri" w:cs="Open Sans"/>
          <w:lang w:eastAsia="en-US"/>
        </w:rPr>
        <w:t xml:space="preserve"> </w:t>
      </w:r>
    </w:p>
    <w:p w14:paraId="41B2F168" w14:textId="77777777" w:rsidR="007D2ECB" w:rsidRPr="00742303" w:rsidRDefault="007D2ECB" w:rsidP="008F6679">
      <w:pPr>
        <w:tabs>
          <w:tab w:val="left" w:pos="5412"/>
        </w:tabs>
        <w:spacing w:before="0" w:after="160" w:line="259" w:lineRule="auto"/>
        <w:rPr>
          <w:rFonts w:eastAsia="Calibri" w:cs="Open Sans"/>
          <w:b/>
          <w:color w:val="000000"/>
          <w:lang w:eastAsia="en-US"/>
        </w:rPr>
      </w:pPr>
      <w:r w:rsidRPr="00742303">
        <w:rPr>
          <w:rFonts w:eastAsia="Calibri" w:cs="Open Sans"/>
          <w:b/>
          <w:color w:val="000000"/>
          <w:lang w:eastAsia="en-US"/>
        </w:rPr>
        <w:t xml:space="preserve">Spectator Racism in Sport Guidelines   </w:t>
      </w:r>
    </w:p>
    <w:p w14:paraId="08E3EF10" w14:textId="3679D064" w:rsidR="007D2ECB" w:rsidRPr="00742303" w:rsidRDefault="007D2ECB" w:rsidP="004E7B75">
      <w:pPr>
        <w:tabs>
          <w:tab w:val="left" w:pos="5412"/>
        </w:tabs>
        <w:spacing w:line="259" w:lineRule="auto"/>
        <w:rPr>
          <w:rFonts w:eastAsia="Calibri" w:cs="Open Sans"/>
          <w:color w:val="000000"/>
          <w:lang w:eastAsia="en-US"/>
        </w:rPr>
      </w:pPr>
      <w:r w:rsidRPr="182B3DF3">
        <w:rPr>
          <w:rFonts w:eastAsia="Calibri" w:cs="Open Sans"/>
          <w:color w:val="000000" w:themeColor="text1"/>
          <w:lang w:eastAsia="en-US"/>
        </w:rPr>
        <w:t xml:space="preserve">The Spectator Racism Project began in response to incidents of spectator racism at Australian professional sporting matches. In April 2021, the Race Discrimination Commissioner </w:t>
      </w:r>
      <w:r w:rsidR="00D31A67" w:rsidRPr="182B3DF3">
        <w:rPr>
          <w:rFonts w:eastAsia="Calibri" w:cs="Open Sans"/>
          <w:color w:val="000000" w:themeColor="text1"/>
          <w:lang w:eastAsia="en-US"/>
        </w:rPr>
        <w:t xml:space="preserve">Chin </w:t>
      </w:r>
      <w:r w:rsidR="00D31A67" w:rsidRPr="041911D6">
        <w:rPr>
          <w:rFonts w:eastAsia="Calibri" w:cs="Open Sans"/>
          <w:color w:val="000000" w:themeColor="text1"/>
          <w:lang w:eastAsia="en-US"/>
        </w:rPr>
        <w:t>Tan</w:t>
      </w:r>
      <w:r w:rsidR="00D31A67" w:rsidRPr="182B3DF3">
        <w:rPr>
          <w:rFonts w:eastAsia="Calibri" w:cs="Open Sans"/>
          <w:color w:val="000000" w:themeColor="text1"/>
          <w:lang w:eastAsia="en-US"/>
        </w:rPr>
        <w:t xml:space="preserve"> </w:t>
      </w:r>
      <w:r w:rsidRPr="182B3DF3">
        <w:rPr>
          <w:rFonts w:eastAsia="Calibri" w:cs="Open Sans"/>
          <w:color w:val="000000" w:themeColor="text1"/>
          <w:lang w:eastAsia="en-US"/>
        </w:rPr>
        <w:t xml:space="preserve">convened a roundtable of Australian professional sporting bodies and anti-racism organisations to discuss the ongoing issue of spectator racism in sports. This led to the development of a set of guidelines intended to provide practical guidance for sporting organisations on how to prepare for and respond to incidents of racism when they occur. Three rounds of feedback were collected from roundtable participants, with a final version published in November 2021. </w:t>
      </w:r>
    </w:p>
    <w:p w14:paraId="2B56E8D8" w14:textId="77777777" w:rsidR="007D2ECB" w:rsidRDefault="007D2ECB"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 xml:space="preserve">In addition to the Guidelines, </w:t>
      </w:r>
      <w:r w:rsidRPr="00073F30">
        <w:rPr>
          <w:rFonts w:eastAsia="Calibri" w:cs="Open Sans"/>
          <w:b/>
          <w:color w:val="000000"/>
          <w:lang w:eastAsia="en-US"/>
        </w:rPr>
        <w:t>nine</w:t>
      </w:r>
      <w:r w:rsidRPr="00742303">
        <w:rPr>
          <w:rFonts w:eastAsia="Calibri" w:cs="Open Sans"/>
          <w:color w:val="000000"/>
          <w:lang w:eastAsia="en-US"/>
        </w:rPr>
        <w:t xml:space="preserve"> resources were developed to support their implementation, including templates, guiding principles and assets for social media. At 30 June 2022, the Guidelines had been formally endorsed by </w:t>
      </w:r>
      <w:r w:rsidRPr="00073F30">
        <w:rPr>
          <w:rFonts w:eastAsia="Calibri" w:cs="Open Sans"/>
          <w:b/>
          <w:color w:val="000000"/>
          <w:lang w:eastAsia="en-US"/>
        </w:rPr>
        <w:t xml:space="preserve">24 </w:t>
      </w:r>
      <w:r w:rsidRPr="00742303">
        <w:rPr>
          <w:rFonts w:eastAsia="Calibri" w:cs="Open Sans"/>
          <w:color w:val="000000"/>
          <w:lang w:eastAsia="en-US"/>
        </w:rPr>
        <w:t xml:space="preserve">sporting and anti-racism organisations. The project was driven by a growing awareness of the importance of anti-racism across the Australian sporting sector. Organisations demonstrated a commitment to addressing spectator racism as well as racism within sporting organisations at the interpersonal and institutional level. In signing the Guidelines, organisations acknowledged the need for a long-term commitment to anti-racism across all levels of their organisation. </w:t>
      </w:r>
    </w:p>
    <w:p w14:paraId="2225E906" w14:textId="77777777" w:rsidR="00073F30" w:rsidRDefault="00073F30" w:rsidP="008F6679">
      <w:pPr>
        <w:tabs>
          <w:tab w:val="left" w:pos="5412"/>
        </w:tabs>
        <w:spacing w:before="0" w:after="160" w:line="259" w:lineRule="auto"/>
        <w:rPr>
          <w:rFonts w:eastAsia="Calibri" w:cs="Open Sans"/>
          <w:color w:val="000000"/>
          <w:lang w:eastAsia="en-US"/>
        </w:rPr>
      </w:pPr>
    </w:p>
    <w:p w14:paraId="269E8FC3" w14:textId="77777777" w:rsidR="00287815" w:rsidRDefault="00287815" w:rsidP="008F6679">
      <w:pPr>
        <w:tabs>
          <w:tab w:val="left" w:pos="5412"/>
        </w:tabs>
        <w:spacing w:before="0" w:after="160" w:line="259" w:lineRule="auto"/>
        <w:rPr>
          <w:rFonts w:eastAsia="Calibri" w:cs="Open Sans"/>
          <w:color w:val="000000"/>
          <w:lang w:eastAsia="en-US"/>
        </w:rPr>
      </w:pPr>
    </w:p>
    <w:p w14:paraId="68C17C8B" w14:textId="77777777" w:rsidR="002C1DBF" w:rsidRPr="008E51B2" w:rsidRDefault="002C1DBF" w:rsidP="008F6679">
      <w:pPr>
        <w:keepNext/>
        <w:keepLines/>
        <w:spacing w:before="320" w:after="160" w:line="360" w:lineRule="exact"/>
        <w:outlineLvl w:val="2"/>
        <w:rPr>
          <w:rFonts w:eastAsia="Yu Gothic Light" w:cs="Open Sans"/>
          <w:b/>
          <w:color w:val="0070C0"/>
          <w:spacing w:val="10"/>
          <w:kern w:val="28"/>
          <w:sz w:val="28"/>
          <w:szCs w:val="28"/>
          <w:lang w:eastAsia="en-US"/>
        </w:rPr>
      </w:pPr>
      <w:r w:rsidRPr="008E51B2">
        <w:rPr>
          <w:rFonts w:eastAsia="Yu Gothic Light" w:cs="Open Sans"/>
          <w:b/>
          <w:color w:val="0070C0"/>
          <w:spacing w:val="10"/>
          <w:kern w:val="28"/>
          <w:sz w:val="28"/>
          <w:szCs w:val="28"/>
          <w:lang w:eastAsia="en-US"/>
        </w:rPr>
        <w:t xml:space="preserve">Outcome 3.2 </w:t>
      </w:r>
    </w:p>
    <w:p w14:paraId="15877998" w14:textId="255211AA" w:rsidR="00073F30" w:rsidRDefault="002C1DBF" w:rsidP="008F6679">
      <w:pPr>
        <w:tabs>
          <w:tab w:val="left" w:pos="5412"/>
        </w:tabs>
        <w:spacing w:before="0" w:after="160" w:line="259" w:lineRule="auto"/>
        <w:rPr>
          <w:rFonts w:eastAsia="Calibri" w:cs="Open Sans"/>
          <w:b/>
          <w:lang w:eastAsia="en-US"/>
        </w:rPr>
      </w:pPr>
      <w:r w:rsidRPr="00742303">
        <w:rPr>
          <w:rFonts w:eastAsia="Calibri" w:cs="Open Sans"/>
          <w:lang w:eastAsia="en-US"/>
        </w:rPr>
        <w:t xml:space="preserve">Our activities increase the capacity of Governments, organisations, other groups and services to understand and address the human rights impact of their actions, particularly when working with vulnerable groups and communities. </w:t>
      </w:r>
    </w:p>
    <w:p w14:paraId="61D3DD8D" w14:textId="59BF28A7" w:rsidR="002C1DBF" w:rsidRPr="00742303"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Our regional technical cooperation activities increase stakeholder capacity to advance national reform in partner states.</w:t>
      </w:r>
    </w:p>
    <w:p w14:paraId="17E74A22" w14:textId="77777777" w:rsidR="002C1DBF" w:rsidRPr="00742303" w:rsidRDefault="002C1DBF" w:rsidP="008F6679">
      <w:pPr>
        <w:spacing w:before="0" w:after="160" w:line="259" w:lineRule="auto"/>
        <w:rPr>
          <w:rFonts w:eastAsia="Calibri" w:cs="Open Sans"/>
          <w:b/>
          <w:bCs/>
          <w:color w:val="0070C0"/>
          <w:lang w:eastAsia="en-US"/>
        </w:rPr>
      </w:pPr>
      <w:r w:rsidRPr="00742303">
        <w:rPr>
          <w:rFonts w:eastAsia="Calibri" w:cs="Open Sans"/>
          <w:b/>
          <w:bCs/>
          <w:color w:val="0070C0"/>
          <w:lang w:eastAsia="en-US"/>
        </w:rPr>
        <w:t xml:space="preserve">What this looks like </w:t>
      </w:r>
    </w:p>
    <w:p w14:paraId="1F13C103" w14:textId="77777777" w:rsidR="002C1DBF" w:rsidRPr="00742303"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Our activities with stakeholder organisations lead to systemic and sustained action, including changes to organisational policy and practice, to respect, protect and promote human rights in their context.</w:t>
      </w:r>
    </w:p>
    <w:p w14:paraId="5F337056" w14:textId="0801D2A5"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Instances of stakeholders in our activities with organisations reporting that our work has contributed to increased understanding of the impact of their systems and operations on human rights. </w:t>
      </w:r>
    </w:p>
    <w:p w14:paraId="15C4CCC2" w14:textId="2BB37B2D" w:rsidR="00D91AF4"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Instances of stakeholders in our activities with organisations making changes to organisational policy and practice, to respect, protect and promote human rights in their context. </w:t>
      </w:r>
    </w:p>
    <w:p w14:paraId="0FACE33E" w14:textId="77777777" w:rsidR="002C1DBF" w:rsidRPr="00742303" w:rsidRDefault="002C1DBF" w:rsidP="008F6679">
      <w:pPr>
        <w:rPr>
          <w:rFonts w:eastAsia="Yu Gothic Light"/>
          <w:b/>
          <w:bCs/>
          <w:lang w:eastAsia="en-US"/>
        </w:rPr>
      </w:pPr>
      <w:r w:rsidRPr="00742303">
        <w:rPr>
          <w:rFonts w:eastAsia="Yu Gothic Light"/>
          <w:b/>
          <w:bCs/>
          <w:lang w:eastAsia="en-US"/>
        </w:rPr>
        <w:t>Human Rights &amp; Technology program</w:t>
      </w:r>
    </w:p>
    <w:p w14:paraId="76967A51" w14:textId="6D43EEC5" w:rsidR="002C1DBF" w:rsidRPr="00742303" w:rsidRDefault="002C1DBF" w:rsidP="00766559">
      <w:pPr>
        <w:spacing w:line="259" w:lineRule="auto"/>
        <w:rPr>
          <w:rFonts w:eastAsia="Calibri" w:cs="Open Sans"/>
          <w:lang w:eastAsia="en-US"/>
        </w:rPr>
      </w:pPr>
      <w:r w:rsidRPr="00742303">
        <w:rPr>
          <w:rFonts w:eastAsia="Calibri" w:cs="Open Sans"/>
          <w:lang w:eastAsia="en-US"/>
        </w:rPr>
        <w:t>This work</w:t>
      </w:r>
      <w:r w:rsidR="00D31A67">
        <w:rPr>
          <w:rFonts w:eastAsia="Calibri" w:cs="Open Sans"/>
          <w:lang w:eastAsia="en-US"/>
        </w:rPr>
        <w:t>, coordinated by Human Rights Commissioner Lorraine Finlay</w:t>
      </w:r>
      <w:r w:rsidR="00F643ED">
        <w:rPr>
          <w:rFonts w:eastAsia="Calibri" w:cs="Open Sans"/>
          <w:lang w:eastAsia="en-US"/>
        </w:rPr>
        <w:t xml:space="preserve"> since her appointment in </w:t>
      </w:r>
      <w:r w:rsidR="005E441B">
        <w:rPr>
          <w:rFonts w:eastAsia="Calibri" w:cs="Open Sans"/>
          <w:lang w:eastAsia="en-US"/>
        </w:rPr>
        <w:t>November 2021</w:t>
      </w:r>
      <w:r w:rsidR="00DE5F3B">
        <w:rPr>
          <w:rFonts w:eastAsia="Calibri" w:cs="Open Sans"/>
          <w:lang w:eastAsia="en-US"/>
        </w:rPr>
        <w:t xml:space="preserve"> and before that, the then Human Rights Commissioner, Ed Santow</w:t>
      </w:r>
      <w:r w:rsidR="00D31A67">
        <w:rPr>
          <w:rFonts w:eastAsia="Calibri" w:cs="Open Sans"/>
          <w:lang w:eastAsia="en-US"/>
        </w:rPr>
        <w:t>,</w:t>
      </w:r>
      <w:r w:rsidRPr="00742303">
        <w:rPr>
          <w:rFonts w:eastAsia="Calibri" w:cs="Open Sans"/>
          <w:lang w:eastAsia="en-US"/>
        </w:rPr>
        <w:t xml:space="preserve"> supports the implementation of the recommendations made in the Final Report of the Human Rights and Technology project (published in May 2021) and seeks to highlight the importance of ensuring that technology is developed and used in a way that is responsible, ethical, and conscious of human rights impacts. </w:t>
      </w:r>
    </w:p>
    <w:p w14:paraId="55BA7299" w14:textId="2EC5C822" w:rsidR="0045640E" w:rsidRDefault="002C1DBF" w:rsidP="008F6679">
      <w:pPr>
        <w:spacing w:before="0" w:after="160" w:line="259" w:lineRule="auto"/>
        <w:rPr>
          <w:rFonts w:eastAsia="Calibri" w:cs="Open Sans"/>
          <w:lang w:eastAsia="en-US"/>
        </w:rPr>
      </w:pPr>
      <w:r w:rsidRPr="00742303">
        <w:rPr>
          <w:rFonts w:eastAsia="Calibri" w:cs="Open Sans"/>
          <w:lang w:eastAsia="en-US"/>
        </w:rPr>
        <w:t>There are two key projects that have been progressed during the 2021/22 financial year. The Commission has partnered with NAB to develop a Human Rights Impact Assessment (</w:t>
      </w:r>
      <w:r w:rsidRPr="00073F30">
        <w:rPr>
          <w:rFonts w:eastAsia="Calibri" w:cs="Open Sans"/>
          <w:b/>
          <w:lang w:eastAsia="en-US"/>
        </w:rPr>
        <w:t>HRIA</w:t>
      </w:r>
      <w:r w:rsidRPr="00742303">
        <w:rPr>
          <w:rFonts w:eastAsia="Calibri" w:cs="Open Sans"/>
          <w:lang w:eastAsia="en-US"/>
        </w:rPr>
        <w:t>) banking tool that will be available to be used by financial institutions.  It is expected that the HRIA banking tool will be finalised and launched towards the end of this year. The Commission has also partnered with the Actuaries Institute to develop anti-discrimination guidelines for actuaries with respect to the use of artificial intelligence (</w:t>
      </w:r>
      <w:r w:rsidRPr="00073F30">
        <w:rPr>
          <w:rFonts w:eastAsia="Calibri" w:cs="Open Sans"/>
          <w:b/>
          <w:lang w:eastAsia="en-US"/>
        </w:rPr>
        <w:t>AI</w:t>
      </w:r>
      <w:r w:rsidRPr="00742303">
        <w:rPr>
          <w:rFonts w:eastAsia="Calibri" w:cs="Open Sans"/>
          <w:lang w:eastAsia="en-US"/>
        </w:rPr>
        <w:t xml:space="preserve">) in insurance practice. In the developing these guidelines the Commission conducted a survey of members of the Actuaries Institute in May 2022 that received </w:t>
      </w:r>
      <w:r w:rsidRPr="00073F30">
        <w:rPr>
          <w:rFonts w:eastAsia="Calibri" w:cs="Open Sans"/>
          <w:b/>
          <w:lang w:eastAsia="en-US"/>
        </w:rPr>
        <w:t xml:space="preserve">150 </w:t>
      </w:r>
      <w:r w:rsidRPr="00742303">
        <w:rPr>
          <w:rFonts w:eastAsia="Calibri" w:cs="Open Sans"/>
          <w:lang w:eastAsia="en-US"/>
        </w:rPr>
        <w:t xml:space="preserve">responses. </w:t>
      </w:r>
    </w:p>
    <w:p w14:paraId="05DF697E" w14:textId="0801D2A5"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Following this, the Commission facilitated an insights session with members to discuss the survey results and project in greater depth. It is expected that the guidelines will be finalised and launched towards the end of this year.</w:t>
      </w:r>
    </w:p>
    <w:p w14:paraId="1E416053" w14:textId="0801D2A5" w:rsidR="002C1DBF" w:rsidRPr="00742303" w:rsidRDefault="002C1DBF" w:rsidP="00766559">
      <w:pPr>
        <w:tabs>
          <w:tab w:val="left" w:pos="5412"/>
        </w:tabs>
        <w:spacing w:line="259" w:lineRule="auto"/>
        <w:rPr>
          <w:rFonts w:eastAsia="Calibri" w:cs="Open Sans"/>
          <w:color w:val="000000"/>
          <w:lang w:eastAsia="en-US"/>
        </w:rPr>
      </w:pPr>
      <w:r w:rsidRPr="38E35790">
        <w:rPr>
          <w:rFonts w:eastAsia="Calibri" w:cs="Open Sans"/>
          <w:color w:val="000000" w:themeColor="text1"/>
          <w:lang w:eastAsia="en-US"/>
        </w:rPr>
        <w:t xml:space="preserve">The Commission has also strengthened our work in human rights and technology through participating in in international and domestic alliances and committees. This includes becoming a founding member of the Digital Rights NHRI Alliance, participating in the IT-043 AI Technical Committee (which is a Standards Australia committee) and Responsible AI Think Tank, and coordinating a submission to the Prime Minister and Cabinet (PM&amp;C) Digital Technology Taskforce Issues Paper.  </w:t>
      </w:r>
    </w:p>
    <w:p w14:paraId="6F12D85A" w14:textId="0801D2A5" w:rsidR="002C1DBF" w:rsidRDefault="002C1DBF" w:rsidP="008F6679">
      <w:pPr>
        <w:keepNext/>
        <w:keepLines/>
        <w:spacing w:before="40" w:after="0" w:line="259" w:lineRule="auto"/>
        <w:outlineLvl w:val="4"/>
        <w:rPr>
          <w:rFonts w:eastAsia="Yu Gothic Light" w:cs="Open Sans"/>
          <w:b/>
          <w:bCs/>
          <w:color w:val="000000"/>
          <w:lang w:eastAsia="en-US"/>
        </w:rPr>
      </w:pPr>
      <w:r w:rsidRPr="4B5DBFA5">
        <w:rPr>
          <w:rFonts w:eastAsia="Yu Gothic Light" w:cs="Open Sans"/>
          <w:b/>
          <w:color w:val="000000" w:themeColor="text1"/>
          <w:lang w:eastAsia="en-US"/>
        </w:rPr>
        <w:t>Australian Federal Police (AFP)-Commission Partnership 2021–2026</w:t>
      </w:r>
    </w:p>
    <w:p w14:paraId="462E979C" w14:textId="0801D2A5" w:rsidR="00D91AF4" w:rsidRPr="00D91AF4" w:rsidRDefault="00D91AF4" w:rsidP="008F6679">
      <w:pPr>
        <w:keepNext/>
        <w:keepLines/>
        <w:spacing w:before="40" w:after="0" w:line="259" w:lineRule="auto"/>
        <w:outlineLvl w:val="4"/>
        <w:rPr>
          <w:rFonts w:eastAsia="Yu Gothic Light" w:cs="Open Sans"/>
          <w:b/>
          <w:bCs/>
          <w:color w:val="000000"/>
          <w:sz w:val="20"/>
          <w:szCs w:val="20"/>
          <w:lang w:eastAsia="en-US"/>
        </w:rPr>
      </w:pPr>
    </w:p>
    <w:p w14:paraId="3869A99A" w14:textId="0801D2A5" w:rsidR="00CA09CB" w:rsidRDefault="002C1DBF" w:rsidP="008F6679">
      <w:pPr>
        <w:spacing w:before="0" w:after="160" w:line="259" w:lineRule="auto"/>
        <w:rPr>
          <w:rFonts w:eastAsia="Calibri" w:cs="Open Sans"/>
          <w:lang w:eastAsia="en-US"/>
        </w:rPr>
      </w:pPr>
      <w:r w:rsidRPr="00742303">
        <w:rPr>
          <w:rFonts w:eastAsia="Calibri" w:cs="Open Sans"/>
          <w:lang w:eastAsia="en-US"/>
        </w:rPr>
        <w:t xml:space="preserve">Following the commencement of the 5-year Partnership in May 2021, under the leadership of </w:t>
      </w:r>
      <w:r w:rsidR="00D31A67">
        <w:rPr>
          <w:rFonts w:eastAsia="Calibri" w:cs="Open Sans"/>
          <w:lang w:eastAsia="en-US"/>
        </w:rPr>
        <w:t>Sex Discrimination</w:t>
      </w:r>
      <w:r w:rsidRPr="00742303">
        <w:rPr>
          <w:rFonts w:eastAsia="Calibri" w:cs="Open Sans"/>
          <w:lang w:eastAsia="en-US"/>
        </w:rPr>
        <w:t xml:space="preserve"> Commissioner </w:t>
      </w:r>
      <w:r w:rsidR="00D31A67">
        <w:rPr>
          <w:rFonts w:eastAsia="Calibri" w:cs="Open Sans"/>
          <w:lang w:eastAsia="en-US"/>
        </w:rPr>
        <w:t xml:space="preserve">Kate </w:t>
      </w:r>
      <w:r w:rsidRPr="00742303">
        <w:rPr>
          <w:rFonts w:eastAsia="Calibri" w:cs="Open Sans"/>
          <w:lang w:eastAsia="en-US"/>
        </w:rPr>
        <w:t xml:space="preserve">Jenkins, the partnership assisted the AFP in its next steps along its journey to deepening its positive workplace culture. Jointly with the AFP, the team delivered a review of the AFP’s 10-year Diversity and Inclusion Strategy </w:t>
      </w:r>
      <w:r w:rsidR="00844064" w:rsidRPr="00742303">
        <w:rPr>
          <w:rFonts w:eastAsia="Calibri" w:cs="Open Sans"/>
          <w:lang w:eastAsia="en-US"/>
        </w:rPr>
        <w:t>and</w:t>
      </w:r>
      <w:r w:rsidRPr="00742303">
        <w:rPr>
          <w:rFonts w:eastAsia="Calibri" w:cs="Open Sans"/>
          <w:lang w:eastAsia="en-US"/>
        </w:rPr>
        <w:t xml:space="preserve"> a quantitative Gender Pay Gap and Equity Report which was considered by a senior AFP Committee in late 2021.</w:t>
      </w:r>
    </w:p>
    <w:p w14:paraId="6D5C499E" w14:textId="0801D2A5" w:rsidR="002C1DBF" w:rsidRDefault="002C1DBF" w:rsidP="00766559">
      <w:pPr>
        <w:spacing w:line="259" w:lineRule="auto"/>
        <w:rPr>
          <w:rFonts w:eastAsia="Calibri" w:cs="Open Sans"/>
          <w:lang w:eastAsia="en-US"/>
        </w:rPr>
      </w:pPr>
      <w:r w:rsidRPr="00742303">
        <w:rPr>
          <w:rFonts w:eastAsia="Calibri" w:cs="Open Sans"/>
          <w:lang w:eastAsia="en-US"/>
        </w:rPr>
        <w:t>The Partnership has been requested to now develop portfolio-level quantitative and qualitative reports to look at why the pay gap and equity differences occur within the AFP. The Partnership team has also provided best practice advice on areas of inclusion and diversity in key areas the AFP has been working on. Commission personnel offer specialised advice and guidance, and work in an integrated manner with the internal AFP team.</w:t>
      </w:r>
    </w:p>
    <w:p w14:paraId="619C7D80" w14:textId="0801D2A5" w:rsidR="002C1DBF" w:rsidRPr="00742303" w:rsidRDefault="008E51B2" w:rsidP="00766559">
      <w:pPr>
        <w:spacing w:line="259" w:lineRule="auto"/>
        <w:rPr>
          <w:rFonts w:eastAsia="Calibri" w:cs="Open Sans"/>
          <w:b/>
          <w:bCs/>
          <w:iCs/>
          <w:lang w:eastAsia="en-US"/>
        </w:rPr>
      </w:pPr>
      <w:r>
        <w:rPr>
          <w:rFonts w:eastAsia="Calibri" w:cs="Open Sans"/>
          <w:b/>
          <w:lang w:eastAsia="en-US"/>
        </w:rPr>
        <w:t xml:space="preserve">Accessible Housing Project </w:t>
      </w:r>
    </w:p>
    <w:p w14:paraId="4B879155" w14:textId="0801D2A5"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Building on the 2021 report</w:t>
      </w:r>
      <w:r w:rsidR="005449C3">
        <w:rPr>
          <w:rFonts w:eastAsia="Calibri" w:cs="Open Sans"/>
          <w:lang w:eastAsia="en-US"/>
        </w:rPr>
        <w:t>,</w:t>
      </w:r>
      <w:r w:rsidRPr="00742303">
        <w:rPr>
          <w:rFonts w:eastAsia="Calibri" w:cs="Open Sans"/>
          <w:lang w:eastAsia="en-US"/>
        </w:rPr>
        <w:t xml:space="preserve"> </w:t>
      </w:r>
      <w:r w:rsidRPr="00742303">
        <w:rPr>
          <w:rFonts w:eastAsia="Calibri" w:cs="Open Sans"/>
          <w:i/>
          <w:iCs/>
          <w:lang w:eastAsia="en-US"/>
        </w:rPr>
        <w:t xml:space="preserve">Adaptable housing for people with disability in Australia, </w:t>
      </w:r>
      <w:r w:rsidRPr="00742303">
        <w:rPr>
          <w:rFonts w:eastAsia="Calibri" w:cs="Open Sans"/>
          <w:lang w:eastAsia="en-US"/>
        </w:rPr>
        <w:t>the Commission</w:t>
      </w:r>
      <w:r w:rsidR="005D4CEE">
        <w:rPr>
          <w:rFonts w:eastAsia="Calibri" w:cs="Open Sans"/>
          <w:lang w:eastAsia="en-US"/>
        </w:rPr>
        <w:t>, through Disability Discrimination Commissioner Dr</w:t>
      </w:r>
      <w:r w:rsidR="006D44AD">
        <w:rPr>
          <w:rFonts w:eastAsia="Calibri" w:cs="Open Sans"/>
          <w:lang w:eastAsia="en-US"/>
        </w:rPr>
        <w:t> </w:t>
      </w:r>
      <w:r w:rsidR="005D4CEE">
        <w:rPr>
          <w:rFonts w:eastAsia="Calibri" w:cs="Open Sans"/>
          <w:lang w:eastAsia="en-US"/>
        </w:rPr>
        <w:t xml:space="preserve">Ben Gauntlett, </w:t>
      </w:r>
      <w:r w:rsidRPr="00742303">
        <w:rPr>
          <w:rFonts w:eastAsia="Calibri" w:cs="Open Sans"/>
          <w:lang w:eastAsia="en-US"/>
        </w:rPr>
        <w:t>continued its partnership with the Faculty of Monash Art, Design &amp; Architecture (</w:t>
      </w:r>
      <w:r w:rsidRPr="008E2FE3">
        <w:rPr>
          <w:rFonts w:eastAsia="Calibri" w:cs="Open Sans"/>
          <w:b/>
          <w:lang w:eastAsia="en-US"/>
        </w:rPr>
        <w:t>MADA</w:t>
      </w:r>
      <w:r w:rsidRPr="00742303">
        <w:rPr>
          <w:rFonts w:eastAsia="Calibri" w:cs="Open Sans"/>
          <w:lang w:eastAsia="en-US"/>
        </w:rPr>
        <w:t>) to exhibit the research outcomes of the Housing Modifications Research Project.</w:t>
      </w:r>
    </w:p>
    <w:p w14:paraId="2ADF510F" w14:textId="23773AB3"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This reporting period the project supported research led teaching units for MADA students relating to human rights in the context of housing, universal and accessible design. A RetroFit Kit exhibition was held in March 2022 where MADA students showcased a true scale adaption of a house built for Commissioner Gauntlett. One of the key outcomes of the project was the introduction of mandatory minimum accessibility standards through the National Building Construction Code, an effective means for increasing the availability of housing which meets the needs of all Australians</w:t>
      </w:r>
      <w:r w:rsidR="00D629AA">
        <w:rPr>
          <w:rStyle w:val="FootnoteReference"/>
          <w:rFonts w:eastAsia="Calibri" w:cs="Open Sans"/>
          <w:lang w:eastAsia="en-US"/>
        </w:rPr>
        <w:footnoteReference w:id="3"/>
      </w:r>
      <w:r w:rsidRPr="00742303">
        <w:rPr>
          <w:rFonts w:eastAsia="Calibri" w:cs="Open Sans"/>
          <w:lang w:eastAsia="en-US"/>
        </w:rPr>
        <w:t xml:space="preserve">. </w:t>
      </w:r>
    </w:p>
    <w:p w14:paraId="55291249" w14:textId="77777777" w:rsidR="002C1DBF" w:rsidRPr="00742303" w:rsidRDefault="002C1DBF" w:rsidP="007E2533">
      <w:pPr>
        <w:spacing w:line="259" w:lineRule="auto"/>
        <w:rPr>
          <w:rFonts w:eastAsia="Calibri" w:cs="Open Sans"/>
          <w:b/>
          <w:bCs/>
          <w:lang w:eastAsia="en-US"/>
        </w:rPr>
      </w:pPr>
      <w:r w:rsidRPr="00742303">
        <w:rPr>
          <w:rFonts w:eastAsia="Calibri" w:cs="Open Sans"/>
          <w:b/>
          <w:bCs/>
          <w:lang w:eastAsia="en-US"/>
        </w:rPr>
        <w:t>Child Rights Impact Assessment Tool</w:t>
      </w:r>
    </w:p>
    <w:p w14:paraId="23AF5F9A" w14:textId="2A7A2CE5" w:rsidR="002C1DBF" w:rsidRPr="00742303" w:rsidRDefault="002C1DBF" w:rsidP="008F6679">
      <w:pPr>
        <w:spacing w:before="0" w:after="160" w:line="259" w:lineRule="auto"/>
        <w:rPr>
          <w:rFonts w:eastAsia="Calibri" w:cs="Open Sans"/>
          <w:lang w:eastAsia="en-US"/>
        </w:rPr>
      </w:pPr>
      <w:r w:rsidRPr="00742303">
        <w:rPr>
          <w:rFonts w:eastAsia="Calibri" w:cs="Open Sans"/>
          <w:lang w:eastAsia="en-US"/>
        </w:rPr>
        <w:t xml:space="preserve">In collaboration with UNICEF Australia, the </w:t>
      </w:r>
      <w:r w:rsidR="004B0A7D">
        <w:rPr>
          <w:rFonts w:eastAsia="Calibri" w:cs="Open Sans"/>
          <w:lang w:eastAsia="en-US"/>
        </w:rPr>
        <w:t xml:space="preserve">Children’s Rights </w:t>
      </w:r>
      <w:r w:rsidR="00C60619">
        <w:rPr>
          <w:rFonts w:eastAsia="Calibri" w:cs="Open Sans"/>
          <w:lang w:eastAsia="en-US"/>
        </w:rPr>
        <w:t xml:space="preserve">team, led by </w:t>
      </w:r>
      <w:r w:rsidRPr="00742303">
        <w:rPr>
          <w:rFonts w:eastAsia="Calibri" w:cs="Open Sans"/>
          <w:lang w:eastAsia="en-US"/>
        </w:rPr>
        <w:t xml:space="preserve">National Children’s Commissioner </w:t>
      </w:r>
      <w:r w:rsidR="00C1030B">
        <w:rPr>
          <w:rFonts w:eastAsia="Calibri" w:cs="Open Sans"/>
          <w:lang w:eastAsia="en-US"/>
        </w:rPr>
        <w:t>Anne Hollonds</w:t>
      </w:r>
      <w:r w:rsidR="00C60619">
        <w:rPr>
          <w:rFonts w:eastAsia="Calibri" w:cs="Open Sans"/>
          <w:lang w:eastAsia="en-US"/>
        </w:rPr>
        <w:t>,</w:t>
      </w:r>
      <w:r w:rsidR="00C1030B">
        <w:rPr>
          <w:rFonts w:eastAsia="Calibri" w:cs="Open Sans"/>
          <w:lang w:eastAsia="en-US"/>
        </w:rPr>
        <w:t xml:space="preserve"> </w:t>
      </w:r>
      <w:r w:rsidRPr="00742303">
        <w:rPr>
          <w:rFonts w:eastAsia="Calibri" w:cs="Open Sans"/>
          <w:lang w:eastAsia="en-US"/>
        </w:rPr>
        <w:t>developed a Child Rights Impact Assessment (</w:t>
      </w:r>
      <w:r w:rsidRPr="008E2FE3">
        <w:rPr>
          <w:rFonts w:eastAsia="Calibri" w:cs="Open Sans"/>
          <w:b/>
          <w:lang w:eastAsia="en-US"/>
        </w:rPr>
        <w:t>CRIA</w:t>
      </w:r>
      <w:r w:rsidRPr="00742303">
        <w:rPr>
          <w:rFonts w:eastAsia="Calibri" w:cs="Open Sans"/>
          <w:lang w:eastAsia="en-US"/>
        </w:rPr>
        <w:t>) tool for policymakers and legislators to use when assessing the potential impacts of policies and legislation on the rights and wellbeing of children.</w:t>
      </w:r>
    </w:p>
    <w:p w14:paraId="19F34BB3" w14:textId="77777777" w:rsidR="002C1DBF" w:rsidRPr="00742303" w:rsidRDefault="002C1DBF" w:rsidP="008F6679">
      <w:pPr>
        <w:tabs>
          <w:tab w:val="left" w:pos="5412"/>
        </w:tabs>
        <w:spacing w:before="0" w:after="160" w:line="259" w:lineRule="auto"/>
        <w:rPr>
          <w:rFonts w:eastAsia="Open Sans" w:cs="Open Sans"/>
        </w:rPr>
      </w:pPr>
      <w:r w:rsidRPr="00742303">
        <w:rPr>
          <w:rFonts w:eastAsia="Open Sans" w:cs="Open Sans"/>
        </w:rPr>
        <w:t xml:space="preserve">A CRIA is a way to embed child rights and interests in decision-making at the policy and law development stage. A CRIA is used to systematically assess the impact on children of laws, policies, budgetary allocations, or administrative decisions as measured against the UN Convention on the Rights of the Child </w:t>
      </w:r>
      <w:r w:rsidRPr="00742303">
        <w:rPr>
          <w:rFonts w:eastAsia="Calibri" w:cs="Open Sans"/>
          <w:lang w:eastAsia="en-US"/>
        </w:rPr>
        <w:t>and</w:t>
      </w:r>
      <w:r w:rsidRPr="00742303">
        <w:rPr>
          <w:rFonts w:eastAsia="Open Sans" w:cs="Open Sans"/>
        </w:rPr>
        <w:t xml:space="preserve"> domestic human rights/child wellbeing frameworks. </w:t>
      </w:r>
    </w:p>
    <w:p w14:paraId="25ABC0B6" w14:textId="35E76D36" w:rsidR="002C1DBF" w:rsidRPr="00742303" w:rsidRDefault="002C1DBF" w:rsidP="008F6679">
      <w:pPr>
        <w:spacing w:line="259" w:lineRule="auto"/>
        <w:rPr>
          <w:rFonts w:eastAsia="Open Sans" w:cs="Open Sans"/>
        </w:rPr>
      </w:pPr>
      <w:r w:rsidRPr="00742303">
        <w:rPr>
          <w:rFonts w:eastAsia="Open Sans" w:cs="Open Sans"/>
        </w:rPr>
        <w:t xml:space="preserve">Interviews were conducted with a variety of stakeholders and potential users of the tool. This included </w:t>
      </w:r>
      <w:r w:rsidR="00236398">
        <w:rPr>
          <w:rFonts w:eastAsia="Open Sans" w:cs="Open Sans"/>
        </w:rPr>
        <w:t xml:space="preserve">six </w:t>
      </w:r>
      <w:r w:rsidR="009E3CDD">
        <w:rPr>
          <w:rFonts w:eastAsia="Open Sans" w:cs="Open Sans"/>
        </w:rPr>
        <w:t>state and territory</w:t>
      </w:r>
      <w:r w:rsidR="00236398">
        <w:rPr>
          <w:rFonts w:eastAsia="Open Sans" w:cs="Open Sans"/>
        </w:rPr>
        <w:t xml:space="preserve"> </w:t>
      </w:r>
      <w:r w:rsidRPr="00742303">
        <w:rPr>
          <w:rFonts w:eastAsia="Open Sans" w:cs="Open Sans"/>
        </w:rPr>
        <w:t>children’s commissioners and their staff</w:t>
      </w:r>
      <w:r w:rsidR="004219CF">
        <w:rPr>
          <w:rFonts w:eastAsia="Open Sans" w:cs="Open Sans"/>
        </w:rPr>
        <w:t xml:space="preserve">, </w:t>
      </w:r>
      <w:r w:rsidR="00236398">
        <w:rPr>
          <w:rFonts w:eastAsia="Open Sans" w:cs="Open Sans"/>
        </w:rPr>
        <w:t>six</w:t>
      </w:r>
      <w:r w:rsidRPr="00742303">
        <w:rPr>
          <w:rFonts w:eastAsia="Open Sans" w:cs="Open Sans"/>
        </w:rPr>
        <w:t xml:space="preserve"> policy makers, experts on children and </w:t>
      </w:r>
      <w:r w:rsidR="00FD0564">
        <w:rPr>
          <w:rFonts w:eastAsia="Open Sans" w:cs="Open Sans"/>
        </w:rPr>
        <w:t xml:space="preserve">two </w:t>
      </w:r>
      <w:r w:rsidRPr="00742303">
        <w:rPr>
          <w:rFonts w:eastAsia="Open Sans" w:cs="Open Sans"/>
        </w:rPr>
        <w:t xml:space="preserve">policy from NGOs and a Member of Parliament. The Victorian Commission </w:t>
      </w:r>
      <w:r w:rsidR="00D80D34">
        <w:rPr>
          <w:rFonts w:eastAsia="Open Sans" w:cs="Open Sans"/>
        </w:rPr>
        <w:t>for Children and Young People</w:t>
      </w:r>
      <w:r w:rsidR="00D80D34" w:rsidRPr="00742303">
        <w:rPr>
          <w:rFonts w:eastAsia="Open Sans" w:cs="Open Sans"/>
        </w:rPr>
        <w:t xml:space="preserve"> </w:t>
      </w:r>
      <w:r w:rsidRPr="00742303">
        <w:rPr>
          <w:rFonts w:eastAsia="Open Sans" w:cs="Open Sans"/>
        </w:rPr>
        <w:t xml:space="preserve">also sought and provided feedback from two members of their youth advisory group. </w:t>
      </w:r>
    </w:p>
    <w:p w14:paraId="490CBFD0" w14:textId="08B18CA8" w:rsidR="002C1DBF" w:rsidRPr="00742303" w:rsidRDefault="002C1DBF" w:rsidP="008F6679">
      <w:pPr>
        <w:tabs>
          <w:tab w:val="left" w:pos="5412"/>
        </w:tabs>
        <w:spacing w:before="0" w:after="160" w:line="259" w:lineRule="auto"/>
        <w:rPr>
          <w:rFonts w:eastAsia="Calibri" w:cs="Open Sans"/>
          <w:lang w:eastAsia="en-US"/>
        </w:rPr>
      </w:pPr>
      <w:r w:rsidRPr="00742303">
        <w:rPr>
          <w:rFonts w:eastAsia="Calibri" w:cs="Open Sans"/>
          <w:lang w:eastAsia="en-US"/>
        </w:rPr>
        <w:t xml:space="preserve">A report and </w:t>
      </w:r>
      <w:r w:rsidR="00FD0564">
        <w:rPr>
          <w:rFonts w:eastAsia="Calibri" w:cs="Open Sans"/>
          <w:lang w:eastAsia="en-US"/>
        </w:rPr>
        <w:t>assessment</w:t>
      </w:r>
      <w:r w:rsidRPr="00742303">
        <w:rPr>
          <w:rFonts w:eastAsia="Calibri" w:cs="Open Sans"/>
          <w:lang w:eastAsia="en-US"/>
        </w:rPr>
        <w:t xml:space="preserve"> tool </w:t>
      </w:r>
      <w:r w:rsidR="00844174">
        <w:rPr>
          <w:rFonts w:eastAsia="Calibri" w:cs="Open Sans"/>
          <w:lang w:eastAsia="en-US"/>
        </w:rPr>
        <w:t>from the project will be released publicly in late 2022</w:t>
      </w:r>
      <w:r w:rsidR="00DF3D74">
        <w:rPr>
          <w:rFonts w:eastAsia="Calibri" w:cs="Open Sans"/>
          <w:lang w:eastAsia="en-US"/>
        </w:rPr>
        <w:t xml:space="preserve">. </w:t>
      </w:r>
    </w:p>
    <w:p w14:paraId="09276329" w14:textId="77777777" w:rsidR="002C1DBF" w:rsidRPr="00742303" w:rsidRDefault="002C1DBF" w:rsidP="008F6679">
      <w:pPr>
        <w:spacing w:before="0" w:after="160" w:line="259" w:lineRule="auto"/>
        <w:rPr>
          <w:rFonts w:eastAsia="Open Sans" w:cs="Open Sans"/>
        </w:rPr>
      </w:pPr>
      <w:r w:rsidRPr="00742303">
        <w:rPr>
          <w:rFonts w:eastAsia="Open Sans" w:cs="Open Sans"/>
        </w:rPr>
        <w:t>A CRIA is a starting point for decision-makers to apply a child rights lens to their work. If applied comprehensively, the application of a CRIA can strengthen policy and legislation, reducing unintended negative impacts on the wellbeing of children. This includes both direct and indirect impacts.</w:t>
      </w:r>
    </w:p>
    <w:p w14:paraId="4713D224" w14:textId="77777777" w:rsidR="002C1DBF" w:rsidRPr="00742303" w:rsidRDefault="002C1DBF" w:rsidP="007E2533">
      <w:pPr>
        <w:tabs>
          <w:tab w:val="left" w:pos="5412"/>
        </w:tabs>
        <w:spacing w:line="259" w:lineRule="auto"/>
        <w:rPr>
          <w:rFonts w:eastAsia="Calibri" w:cs="Open Sans"/>
          <w:b/>
          <w:bCs/>
          <w:color w:val="000000"/>
          <w:lang w:eastAsia="en-US"/>
        </w:rPr>
      </w:pPr>
      <w:r w:rsidRPr="00742303">
        <w:rPr>
          <w:rFonts w:eastAsia="Calibri" w:cs="Open Sans"/>
          <w:b/>
          <w:bCs/>
          <w:color w:val="000000"/>
          <w:lang w:eastAsia="en-US"/>
        </w:rPr>
        <w:t>Workplace Cultural Diversity Tool</w:t>
      </w:r>
    </w:p>
    <w:p w14:paraId="5E719C66" w14:textId="4A2AF1B5" w:rsidR="002C1DBF" w:rsidRPr="00742303" w:rsidRDefault="002C1DBF" w:rsidP="007E2533">
      <w:pPr>
        <w:tabs>
          <w:tab w:val="left" w:pos="5412"/>
        </w:tabs>
        <w:spacing w:line="259" w:lineRule="auto"/>
        <w:rPr>
          <w:rFonts w:eastAsia="Calibri" w:cs="Open Sans"/>
          <w:color w:val="000000"/>
          <w:lang w:eastAsia="en-US"/>
        </w:rPr>
      </w:pPr>
      <w:r w:rsidRPr="00742303">
        <w:rPr>
          <w:rFonts w:eastAsia="Calibri" w:cs="Open Sans"/>
          <w:color w:val="000000"/>
          <w:lang w:eastAsia="en-US"/>
        </w:rPr>
        <w:t xml:space="preserve">The Workplace Cultural Diversity Tool provides a free, online, confidential self-assessment tool supporting organisations to understand and strengthen their approach to cultural diversity and inclusion in the workplace. First launched in 2014, the Tool was updated in 2022 to reflect best practice approaches to cultural diversity and workplace anti-racism. </w:t>
      </w:r>
    </w:p>
    <w:p w14:paraId="4789CF6B" w14:textId="2F50BDFA" w:rsidR="002C1DBF" w:rsidRPr="00742303" w:rsidRDefault="002C1DBF" w:rsidP="007E2533">
      <w:pPr>
        <w:tabs>
          <w:tab w:val="left" w:pos="5412"/>
        </w:tabs>
        <w:spacing w:line="259" w:lineRule="auto"/>
        <w:rPr>
          <w:rFonts w:eastAsia="Calibri" w:cs="Open Sans"/>
          <w:color w:val="000000"/>
          <w:lang w:eastAsia="en-US"/>
        </w:rPr>
      </w:pPr>
      <w:r w:rsidRPr="00742303">
        <w:rPr>
          <w:rFonts w:eastAsia="Calibri" w:cs="Open Sans"/>
          <w:color w:val="000000"/>
          <w:lang w:eastAsia="en-US"/>
        </w:rPr>
        <w:t xml:space="preserve">Hosted on the </w:t>
      </w:r>
      <w:r w:rsidRPr="00742303">
        <w:rPr>
          <w:rFonts w:eastAsia="Calibri" w:cs="Open Sans"/>
          <w:i/>
          <w:iCs/>
          <w:color w:val="000000"/>
          <w:lang w:eastAsia="en-US"/>
        </w:rPr>
        <w:t>Racism. It Stops With Me</w:t>
      </w:r>
      <w:r w:rsidRPr="00742303">
        <w:rPr>
          <w:rFonts w:eastAsia="Calibri" w:cs="Open Sans"/>
          <w:color w:val="000000"/>
          <w:lang w:eastAsia="en-US"/>
        </w:rPr>
        <w:t xml:space="preserve"> website</w:t>
      </w:r>
      <w:r w:rsidR="00C231D0">
        <w:rPr>
          <w:rFonts w:eastAsia="Calibri" w:cs="Open Sans"/>
          <w:color w:val="000000"/>
          <w:lang w:eastAsia="en-US"/>
        </w:rPr>
        <w:t>,</w:t>
      </w:r>
      <w:r w:rsidRPr="00742303">
        <w:rPr>
          <w:rFonts w:eastAsia="Calibri" w:cs="Open Sans"/>
          <w:color w:val="000000"/>
          <w:lang w:eastAsia="en-US"/>
        </w:rPr>
        <w:t xml:space="preserve"> the Tool guides users through 52 questions across ten Good Practice Areas unpacking a range of key competency areas. Once completed, users are recommended resources via a comprehensive resource library to help them improve in areas where they have underperformed. The Tool also allows users to save their results and track their progress over time, encouraging regular self-assessment. </w:t>
      </w:r>
    </w:p>
    <w:p w14:paraId="0CE717F6" w14:textId="61D11B9C" w:rsidR="002C1DBF" w:rsidRPr="00742303" w:rsidRDefault="002C1DBF" w:rsidP="007E2533">
      <w:pPr>
        <w:tabs>
          <w:tab w:val="left" w:pos="5412"/>
        </w:tabs>
        <w:spacing w:line="259" w:lineRule="auto"/>
        <w:rPr>
          <w:rFonts w:eastAsia="Calibri" w:cs="Open Sans"/>
          <w:color w:val="000000"/>
          <w:lang w:eastAsia="en-US"/>
        </w:rPr>
      </w:pPr>
      <w:r w:rsidRPr="00742303">
        <w:rPr>
          <w:rFonts w:eastAsia="Calibri" w:cs="Open Sans"/>
          <w:color w:val="000000"/>
          <w:lang w:eastAsia="en-US"/>
        </w:rPr>
        <w:t xml:space="preserve">The </w:t>
      </w:r>
      <w:r w:rsidR="00A66223">
        <w:rPr>
          <w:rFonts w:eastAsia="Calibri" w:cs="Open Sans"/>
          <w:color w:val="000000"/>
          <w:lang w:eastAsia="en-US"/>
        </w:rPr>
        <w:t>T</w:t>
      </w:r>
      <w:r w:rsidR="00A66223" w:rsidRPr="00742303">
        <w:rPr>
          <w:rFonts w:eastAsia="Calibri" w:cs="Open Sans"/>
          <w:color w:val="000000"/>
          <w:lang w:eastAsia="en-US"/>
        </w:rPr>
        <w:t>ool</w:t>
      </w:r>
      <w:r w:rsidRPr="00742303">
        <w:rPr>
          <w:rFonts w:eastAsia="Calibri" w:cs="Open Sans"/>
          <w:color w:val="000000"/>
          <w:lang w:eastAsia="en-US"/>
        </w:rPr>
        <w:t xml:space="preserve"> includes </w:t>
      </w:r>
      <w:r w:rsidRPr="003C665E">
        <w:rPr>
          <w:rFonts w:eastAsia="Calibri" w:cs="Open Sans"/>
          <w:b/>
          <w:color w:val="000000"/>
          <w:lang w:eastAsia="en-US"/>
        </w:rPr>
        <w:t xml:space="preserve">23 </w:t>
      </w:r>
      <w:r w:rsidRPr="00742303">
        <w:rPr>
          <w:rFonts w:eastAsia="Calibri" w:cs="Open Sans"/>
          <w:color w:val="000000"/>
          <w:lang w:eastAsia="en-US"/>
        </w:rPr>
        <w:t xml:space="preserve">good practice case studies from a diverse range of organisations demonstrating a commitment to cultural diversity and inclusion. It was developed in close consultation with an Expert Advisory Group, consisting of seven members all with significant experience in workplace cultural diversity and anti-racism. Three formal meetings were held, with additional correspondence with specific members on relevant issues.  </w:t>
      </w:r>
    </w:p>
    <w:p w14:paraId="5BEF18D3" w14:textId="0168EC0B" w:rsidR="00073F30" w:rsidRPr="00742303" w:rsidRDefault="002C1DBF" w:rsidP="007E2533">
      <w:pPr>
        <w:tabs>
          <w:tab w:val="left" w:pos="5412"/>
        </w:tabs>
        <w:spacing w:line="259" w:lineRule="auto"/>
        <w:rPr>
          <w:rFonts w:eastAsia="Calibri" w:cs="Open Sans"/>
          <w:color w:val="000000"/>
          <w:lang w:eastAsia="en-US"/>
        </w:rPr>
      </w:pPr>
      <w:r w:rsidRPr="00742303">
        <w:rPr>
          <w:rFonts w:eastAsia="Calibri" w:cs="Open Sans"/>
          <w:color w:val="000000"/>
          <w:lang w:eastAsia="en-US"/>
        </w:rPr>
        <w:t xml:space="preserve">The </w:t>
      </w:r>
      <w:r w:rsidR="00A66223">
        <w:rPr>
          <w:rFonts w:eastAsia="Calibri" w:cs="Open Sans"/>
          <w:color w:val="000000"/>
          <w:lang w:eastAsia="en-US"/>
        </w:rPr>
        <w:t>T</w:t>
      </w:r>
      <w:r w:rsidR="00A66223" w:rsidRPr="00742303">
        <w:rPr>
          <w:rFonts w:eastAsia="Calibri" w:cs="Open Sans"/>
          <w:color w:val="000000"/>
          <w:lang w:eastAsia="en-US"/>
        </w:rPr>
        <w:t>ool</w:t>
      </w:r>
      <w:r w:rsidRPr="00742303">
        <w:rPr>
          <w:rFonts w:eastAsia="Calibri" w:cs="Open Sans"/>
          <w:color w:val="000000"/>
          <w:lang w:eastAsia="en-US"/>
        </w:rPr>
        <w:t xml:space="preserve"> was launched in July 2022 and further feedback and outcome of the tool will be reported next financial year. </w:t>
      </w:r>
    </w:p>
    <w:p w14:paraId="7D4F7A4A" w14:textId="77777777" w:rsidR="002C1DBF" w:rsidRPr="00742303" w:rsidRDefault="002C1DBF" w:rsidP="007E2533">
      <w:pPr>
        <w:tabs>
          <w:tab w:val="left" w:pos="5412"/>
        </w:tabs>
        <w:spacing w:line="259" w:lineRule="auto"/>
        <w:rPr>
          <w:rFonts w:eastAsia="Calibri" w:cs="Open Sans"/>
          <w:b/>
          <w:bCs/>
          <w:color w:val="000000"/>
          <w:lang w:eastAsia="en-US"/>
        </w:rPr>
      </w:pPr>
      <w:r w:rsidRPr="00742303">
        <w:rPr>
          <w:rFonts w:eastAsia="Calibri" w:cs="Open Sans"/>
          <w:b/>
          <w:bCs/>
          <w:color w:val="000000"/>
          <w:lang w:eastAsia="en-US"/>
        </w:rPr>
        <w:t>Australia-Lao PDR Human Rights Technical Cooperation Program (HRTCP)</w:t>
      </w:r>
    </w:p>
    <w:p w14:paraId="6D135F58" w14:textId="1BC4380D" w:rsidR="002C1DBF" w:rsidRPr="00742303" w:rsidRDefault="002C1DBF"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The long-term goal of the program was to contribute to enhancing the promotion and protection of human rights in the Lao P</w:t>
      </w:r>
      <w:r w:rsidR="00E2324A">
        <w:rPr>
          <w:rFonts w:eastAsia="Calibri" w:cs="Open Sans"/>
          <w:color w:val="000000"/>
          <w:lang w:eastAsia="en-US"/>
        </w:rPr>
        <w:t xml:space="preserve">eoples </w:t>
      </w:r>
      <w:r w:rsidRPr="00742303">
        <w:rPr>
          <w:rFonts w:eastAsia="Calibri" w:cs="Open Sans"/>
          <w:color w:val="000000"/>
          <w:lang w:eastAsia="en-US"/>
        </w:rPr>
        <w:t>D</w:t>
      </w:r>
      <w:r w:rsidR="00E2324A">
        <w:rPr>
          <w:rFonts w:eastAsia="Calibri" w:cs="Open Sans"/>
          <w:color w:val="000000"/>
          <w:lang w:eastAsia="en-US"/>
        </w:rPr>
        <w:t xml:space="preserve">emocratic </w:t>
      </w:r>
      <w:r w:rsidRPr="00742303">
        <w:rPr>
          <w:rFonts w:eastAsia="Calibri" w:cs="Open Sans"/>
          <w:color w:val="000000"/>
          <w:lang w:eastAsia="en-US"/>
        </w:rPr>
        <w:t>R</w:t>
      </w:r>
      <w:r w:rsidR="00E2324A">
        <w:rPr>
          <w:rFonts w:eastAsia="Calibri" w:cs="Open Sans"/>
          <w:color w:val="000000"/>
          <w:lang w:eastAsia="en-US"/>
        </w:rPr>
        <w:t>epublic (</w:t>
      </w:r>
      <w:r>
        <w:rPr>
          <w:rFonts w:eastAsia="Calibri" w:cs="Open Sans"/>
          <w:b/>
          <w:color w:val="000000"/>
          <w:lang w:eastAsia="en-US"/>
        </w:rPr>
        <w:t>PDR</w:t>
      </w:r>
      <w:r w:rsidR="00E2324A">
        <w:rPr>
          <w:rFonts w:eastAsia="Calibri" w:cs="Open Sans"/>
          <w:color w:val="000000"/>
          <w:lang w:eastAsia="en-US"/>
        </w:rPr>
        <w:t>)</w:t>
      </w:r>
      <w:r w:rsidRPr="00742303">
        <w:rPr>
          <w:rFonts w:eastAsia="Calibri" w:cs="Open Sans"/>
          <w:color w:val="000000"/>
          <w:lang w:eastAsia="en-US"/>
        </w:rPr>
        <w:t>. It provides practical and technical support to the Government of the Lao PDR (</w:t>
      </w:r>
      <w:r w:rsidRPr="003C665E">
        <w:rPr>
          <w:rFonts w:eastAsia="Calibri" w:cs="Open Sans"/>
          <w:b/>
          <w:color w:val="000000"/>
          <w:lang w:eastAsia="en-US"/>
        </w:rPr>
        <w:t>GoL</w:t>
      </w:r>
      <w:r w:rsidRPr="00742303">
        <w:rPr>
          <w:rFonts w:eastAsia="Calibri" w:cs="Open Sans"/>
          <w:color w:val="000000"/>
          <w:lang w:eastAsia="en-US"/>
        </w:rPr>
        <w:t>)</w:t>
      </w:r>
      <w:r w:rsidR="0052155B">
        <w:rPr>
          <w:rFonts w:eastAsia="Calibri" w:cs="Open Sans"/>
          <w:color w:val="000000"/>
          <w:lang w:eastAsia="en-US"/>
        </w:rPr>
        <w:t xml:space="preserve"> </w:t>
      </w:r>
      <w:r w:rsidRPr="00742303">
        <w:rPr>
          <w:rFonts w:eastAsia="Calibri" w:cs="Open Sans"/>
          <w:color w:val="000000"/>
          <w:lang w:eastAsia="en-US"/>
        </w:rPr>
        <w:t>officials to meet United Nations reporting obligations and enhances whole-of-government engagement on the Convention on the Rights of Persons with Disabilities. It also seeks to enhance dialogue between the GoL and Australia on human rights, by sharing experiences between Australia and the Lao PDR and providing education and capacity building opportunities for Lao Government officials and staff and students from the National University of Laos (</w:t>
      </w:r>
      <w:r w:rsidRPr="003C665E">
        <w:rPr>
          <w:rFonts w:eastAsia="Calibri" w:cs="Open Sans"/>
          <w:b/>
          <w:color w:val="000000"/>
          <w:lang w:eastAsia="en-US"/>
        </w:rPr>
        <w:t>NUoL</w:t>
      </w:r>
      <w:r w:rsidRPr="00742303">
        <w:rPr>
          <w:rFonts w:eastAsia="Calibri" w:cs="Open Sans"/>
          <w:color w:val="000000"/>
          <w:lang w:eastAsia="en-US"/>
        </w:rPr>
        <w:t xml:space="preserve">).  </w:t>
      </w:r>
    </w:p>
    <w:p w14:paraId="1B3D938E" w14:textId="5A1C6975" w:rsidR="002C1DBF" w:rsidRPr="00742303" w:rsidRDefault="003110B4" w:rsidP="008F6679">
      <w:pPr>
        <w:tabs>
          <w:tab w:val="left" w:pos="5412"/>
        </w:tabs>
        <w:spacing w:before="0" w:after="160" w:line="259" w:lineRule="auto"/>
        <w:rPr>
          <w:rFonts w:eastAsia="Calibri" w:cs="Open Sans"/>
          <w:color w:val="000000"/>
          <w:lang w:eastAsia="en-US"/>
        </w:rPr>
      </w:pPr>
      <w:r w:rsidRPr="002C1DBF">
        <w:rPr>
          <w:rFonts w:eastAsia="Calibri" w:cs="Open Sans"/>
          <w:b/>
          <w:bCs/>
          <w:noProof/>
          <w:color w:val="000000"/>
          <w:sz w:val="22"/>
          <w:szCs w:val="22"/>
          <w:lang w:eastAsia="en-US"/>
        </w:rPr>
        <mc:AlternateContent>
          <mc:Choice Requires="wps">
            <w:drawing>
              <wp:anchor distT="0" distB="0" distL="114300" distR="114300" simplePos="0" relativeHeight="251658268" behindDoc="0" locked="0" layoutInCell="1" allowOverlap="1" wp14:anchorId="34E15287" wp14:editId="21C46876">
                <wp:simplePos x="0" y="0"/>
                <wp:positionH relativeFrom="margin">
                  <wp:posOffset>-41910</wp:posOffset>
                </wp:positionH>
                <wp:positionV relativeFrom="paragraph">
                  <wp:posOffset>923925</wp:posOffset>
                </wp:positionV>
                <wp:extent cx="5638800" cy="3727450"/>
                <wp:effectExtent l="0" t="0" r="19050" b="25400"/>
                <wp:wrapSquare wrapText="bothSides"/>
                <wp:docPr id="13" name="Text Box 13"/>
                <wp:cNvGraphicFramePr/>
                <a:graphic xmlns:a="http://schemas.openxmlformats.org/drawingml/2006/main">
                  <a:graphicData uri="http://schemas.microsoft.com/office/word/2010/wordprocessingShape">
                    <wps:wsp>
                      <wps:cNvSpPr txBox="1"/>
                      <wps:spPr>
                        <a:xfrm>
                          <a:off x="0" y="0"/>
                          <a:ext cx="5638800" cy="3727450"/>
                        </a:xfrm>
                        <a:prstGeom prst="rect">
                          <a:avLst/>
                        </a:prstGeom>
                        <a:solidFill>
                          <a:srgbClr val="4472C4">
                            <a:lumMod val="20000"/>
                            <a:lumOff val="80000"/>
                          </a:srgbClr>
                        </a:solidFill>
                        <a:ln w="6350">
                          <a:solidFill>
                            <a:srgbClr val="4472C4"/>
                          </a:solidFill>
                        </a:ln>
                      </wps:spPr>
                      <wps:txbx>
                        <w:txbxContent>
                          <w:p w14:paraId="3599B65F" w14:textId="77777777" w:rsidR="002C1DBF" w:rsidRPr="001E5438" w:rsidRDefault="002C1DBF" w:rsidP="002C1DBF">
                            <w:pPr>
                              <w:shd w:val="clear" w:color="auto" w:fill="D9E2F3"/>
                              <w:rPr>
                                <w:rFonts w:cs="Open Sans"/>
                                <w:b/>
                                <w:bCs/>
                                <w:sz w:val="22"/>
                                <w:szCs w:val="22"/>
                                <w:lang w:val="en-US"/>
                              </w:rPr>
                            </w:pPr>
                            <w:r w:rsidRPr="001E5438">
                              <w:rPr>
                                <w:rFonts w:cs="Open Sans"/>
                                <w:b/>
                                <w:bCs/>
                                <w:sz w:val="22"/>
                                <w:szCs w:val="22"/>
                                <w:lang w:val="en-US"/>
                              </w:rPr>
                              <w:t>Case Study 1 Disability Rights Workshop for Government of Lao PDR Officials</w:t>
                            </w:r>
                          </w:p>
                          <w:p w14:paraId="64F636E5" w14:textId="77777777" w:rsidR="002C1DBF" w:rsidRPr="001E5438" w:rsidRDefault="002C1DBF" w:rsidP="002C1DBF">
                            <w:pPr>
                              <w:shd w:val="clear" w:color="auto" w:fill="D9E2F3"/>
                              <w:rPr>
                                <w:rFonts w:cs="Open Sans"/>
                                <w:sz w:val="22"/>
                                <w:szCs w:val="22"/>
                                <w:lang w:val="en-US"/>
                              </w:rPr>
                            </w:pPr>
                            <w:r w:rsidRPr="001E5438">
                              <w:rPr>
                                <w:rFonts w:cs="Open Sans"/>
                                <w:sz w:val="22"/>
                                <w:szCs w:val="22"/>
                                <w:lang w:val="en-US"/>
                              </w:rPr>
                              <w:t>This two-day workshop was attended by approx</w:t>
                            </w:r>
                            <w:r w:rsidR="00E2324A" w:rsidRPr="001E5438">
                              <w:rPr>
                                <w:rFonts w:cs="Open Sans"/>
                                <w:sz w:val="22"/>
                                <w:szCs w:val="22"/>
                                <w:lang w:val="en-US"/>
                              </w:rPr>
                              <w:t>imately</w:t>
                            </w:r>
                            <w:r w:rsidRPr="001E5438">
                              <w:rPr>
                                <w:rFonts w:cs="Open Sans"/>
                                <w:sz w:val="22"/>
                                <w:szCs w:val="22"/>
                                <w:lang w:val="en-US"/>
                              </w:rPr>
                              <w:t xml:space="preserve"> </w:t>
                            </w:r>
                            <w:r w:rsidRPr="001E5438">
                              <w:rPr>
                                <w:rFonts w:cs="Open Sans"/>
                                <w:b/>
                                <w:sz w:val="22"/>
                                <w:szCs w:val="22"/>
                                <w:lang w:val="en-US"/>
                              </w:rPr>
                              <w:t>64</w:t>
                            </w:r>
                            <w:r w:rsidRPr="001E5438">
                              <w:rPr>
                                <w:rFonts w:cs="Open Sans"/>
                                <w:sz w:val="22"/>
                                <w:szCs w:val="22"/>
                                <w:lang w:val="en-US"/>
                              </w:rPr>
                              <w:t xml:space="preserve"> GoL officials, the majority of whom were the human rights focal points in their own agencies. The objective was to build the knowledge and technical capacity of the human rights focal points to represent the rights and interests of </w:t>
                            </w:r>
                            <w:r w:rsidR="00E2324A" w:rsidRPr="001E5438">
                              <w:rPr>
                                <w:rFonts w:cs="Open Sans"/>
                                <w:sz w:val="22"/>
                                <w:szCs w:val="22"/>
                                <w:lang w:val="en-US"/>
                              </w:rPr>
                              <w:t>people with disability (</w:t>
                            </w:r>
                            <w:r w:rsidR="00E2324A" w:rsidRPr="001E5438">
                              <w:rPr>
                                <w:rFonts w:cs="Open Sans"/>
                                <w:b/>
                                <w:bCs/>
                                <w:sz w:val="22"/>
                                <w:szCs w:val="22"/>
                                <w:lang w:val="en-US"/>
                              </w:rPr>
                              <w:t>PWD</w:t>
                            </w:r>
                            <w:r w:rsidR="00E2324A" w:rsidRPr="001E5438">
                              <w:rPr>
                                <w:rFonts w:cs="Open Sans"/>
                                <w:sz w:val="22"/>
                                <w:szCs w:val="22"/>
                                <w:lang w:val="en-US"/>
                              </w:rPr>
                              <w:t>)</w:t>
                            </w:r>
                            <w:r w:rsidRPr="001E5438">
                              <w:rPr>
                                <w:rFonts w:cs="Open Sans"/>
                                <w:sz w:val="22"/>
                                <w:szCs w:val="22"/>
                                <w:lang w:val="en-US"/>
                              </w:rPr>
                              <w:t xml:space="preserve">. </w:t>
                            </w:r>
                          </w:p>
                          <w:p w14:paraId="54A4EDF8" w14:textId="77777777" w:rsidR="002C1DBF" w:rsidRPr="001E5438" w:rsidRDefault="002C1DBF" w:rsidP="002C1DBF">
                            <w:pPr>
                              <w:shd w:val="clear" w:color="auto" w:fill="D9E2F3"/>
                              <w:rPr>
                                <w:rFonts w:cs="Open Sans"/>
                                <w:sz w:val="22"/>
                                <w:szCs w:val="22"/>
                                <w:lang w:val="en-US"/>
                              </w:rPr>
                            </w:pPr>
                            <w:r w:rsidRPr="001E5438">
                              <w:rPr>
                                <w:rFonts w:cs="Open Sans"/>
                                <w:sz w:val="22"/>
                                <w:szCs w:val="22"/>
                                <w:lang w:val="en-US"/>
                              </w:rPr>
                              <w:t xml:space="preserve">The two-day program exposed the participants to various topics including core CRPD principles, progress and challenges in promoting and protecting the rights of PWD in Laos, the role of DPOs in advancing the rights of PWD, and the implementation of the </w:t>
                            </w:r>
                            <w:r w:rsidRPr="001E5438">
                              <w:rPr>
                                <w:rFonts w:cs="Open Sans"/>
                                <w:i/>
                                <w:sz w:val="22"/>
                                <w:szCs w:val="22"/>
                                <w:lang w:val="en-US"/>
                              </w:rPr>
                              <w:t>C</w:t>
                            </w:r>
                            <w:r w:rsidR="00E2324A" w:rsidRPr="001E5438">
                              <w:rPr>
                                <w:rFonts w:cs="Open Sans"/>
                                <w:i/>
                                <w:sz w:val="22"/>
                                <w:szCs w:val="22"/>
                                <w:lang w:val="en-US"/>
                              </w:rPr>
                              <w:t>ovenant o</w:t>
                            </w:r>
                            <w:r w:rsidR="007D737A" w:rsidRPr="001E5438">
                              <w:rPr>
                                <w:rFonts w:cs="Open Sans"/>
                                <w:i/>
                                <w:sz w:val="22"/>
                                <w:szCs w:val="22"/>
                                <w:lang w:val="en-US"/>
                              </w:rPr>
                              <w:t xml:space="preserve">n the </w:t>
                            </w:r>
                            <w:r w:rsidRPr="001E5438">
                              <w:rPr>
                                <w:rFonts w:cs="Open Sans"/>
                                <w:i/>
                                <w:sz w:val="22"/>
                                <w:szCs w:val="22"/>
                                <w:lang w:val="en-US"/>
                              </w:rPr>
                              <w:t>R</w:t>
                            </w:r>
                            <w:r w:rsidR="00E2324A" w:rsidRPr="001E5438">
                              <w:rPr>
                                <w:rFonts w:cs="Open Sans"/>
                                <w:i/>
                                <w:sz w:val="22"/>
                                <w:szCs w:val="22"/>
                                <w:lang w:val="en-US"/>
                              </w:rPr>
                              <w:t xml:space="preserve">ights </w:t>
                            </w:r>
                            <w:r w:rsidR="00054C7D" w:rsidRPr="001E5438">
                              <w:rPr>
                                <w:rFonts w:cs="Open Sans"/>
                                <w:i/>
                                <w:sz w:val="22"/>
                                <w:szCs w:val="22"/>
                                <w:lang w:val="en-US"/>
                              </w:rPr>
                              <w:t xml:space="preserve">for </w:t>
                            </w:r>
                            <w:r w:rsidRPr="001E5438">
                              <w:rPr>
                                <w:rFonts w:cs="Open Sans"/>
                                <w:i/>
                                <w:sz w:val="22"/>
                                <w:szCs w:val="22"/>
                                <w:lang w:val="en-US"/>
                              </w:rPr>
                              <w:t>P</w:t>
                            </w:r>
                            <w:r w:rsidR="00054C7D" w:rsidRPr="001E5438">
                              <w:rPr>
                                <w:rFonts w:cs="Open Sans"/>
                                <w:i/>
                                <w:sz w:val="22"/>
                                <w:szCs w:val="22"/>
                                <w:lang w:val="en-US"/>
                              </w:rPr>
                              <w:t xml:space="preserve">eople with </w:t>
                            </w:r>
                            <w:r w:rsidR="007D737A" w:rsidRPr="001E5438">
                              <w:rPr>
                                <w:rFonts w:cs="Open Sans"/>
                                <w:i/>
                                <w:sz w:val="22"/>
                                <w:szCs w:val="22"/>
                                <w:lang w:val="en-US"/>
                              </w:rPr>
                              <w:t>Disability</w:t>
                            </w:r>
                            <w:r w:rsidR="00054C7D" w:rsidRPr="001E5438">
                              <w:rPr>
                                <w:rFonts w:cs="Open Sans"/>
                                <w:sz w:val="22"/>
                                <w:szCs w:val="22"/>
                                <w:lang w:val="en-US"/>
                              </w:rPr>
                              <w:t xml:space="preserve"> (</w:t>
                            </w:r>
                            <w:r w:rsidRPr="001E5438">
                              <w:rPr>
                                <w:rFonts w:cs="Open Sans"/>
                                <w:b/>
                                <w:sz w:val="22"/>
                                <w:szCs w:val="22"/>
                                <w:lang w:val="en-US"/>
                              </w:rPr>
                              <w:t>CRPD</w:t>
                            </w:r>
                            <w:r w:rsidR="00273FFC" w:rsidRPr="001E5438">
                              <w:rPr>
                                <w:rFonts w:cs="Open Sans"/>
                                <w:sz w:val="22"/>
                                <w:szCs w:val="22"/>
                                <w:lang w:val="en-US"/>
                              </w:rPr>
                              <w:t>)</w:t>
                            </w:r>
                            <w:r w:rsidRPr="001E5438">
                              <w:rPr>
                                <w:rFonts w:cs="Open Sans"/>
                                <w:sz w:val="22"/>
                                <w:szCs w:val="22"/>
                                <w:lang w:val="en-US"/>
                              </w:rPr>
                              <w:t xml:space="preserve"> in Australia. </w:t>
                            </w:r>
                          </w:p>
                          <w:p w14:paraId="564A29D2" w14:textId="77777777" w:rsidR="002C1DBF" w:rsidRPr="001E5438" w:rsidRDefault="002C1DBF" w:rsidP="002C1DBF">
                            <w:pPr>
                              <w:shd w:val="clear" w:color="auto" w:fill="D9E2F3"/>
                              <w:rPr>
                                <w:rFonts w:cs="Open Sans"/>
                                <w:sz w:val="22"/>
                                <w:szCs w:val="22"/>
                                <w:lang w:val="en-US"/>
                              </w:rPr>
                            </w:pPr>
                            <w:r w:rsidRPr="001E5438">
                              <w:rPr>
                                <w:rFonts w:cs="Open Sans"/>
                                <w:sz w:val="22"/>
                                <w:szCs w:val="22"/>
                                <w:lang w:val="en-US"/>
                              </w:rPr>
                              <w:t xml:space="preserve">Participants gained new knowledge, increased awareness and improved capacity to advocate for PWD in policy and practice within their agencies. Participants also gained a greater understanding of the CRPD and its guiding principles. They exchanged information and knowledge regarding progress, achievements and challenges in incorporating the rights of PWD in the development of polices and service delivery at a national level. </w:t>
                            </w:r>
                          </w:p>
                          <w:p w14:paraId="76333840" w14:textId="77777777" w:rsidR="002C1DBF" w:rsidRPr="00B569A6" w:rsidRDefault="002C1DBF" w:rsidP="002C1DBF">
                            <w:pPr>
                              <w:rPr>
                                <w:sz w:val="20"/>
                                <w:szCs w:val="20"/>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4E15287" id="Text Box 13" o:spid="_x0000_s1038" type="#_x0000_t202" style="position:absolute;margin-left:-3.3pt;margin-top:72.75pt;width:444pt;height:293.5pt;z-index:25165826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vcYIUwIAAMAEAAAOAAAAZHJzL2Uyb0RvYy54bWysVE1v2zAMvQ/YfxB0X50Pt8mCOEWWosOA&#10;ri3QDj0rspwYkEVNUmJ3v35PctJm3Q7DsItCkfQj9fiY+WXXaLZXztdkCj48G3CmjKSyNpuCf3u8&#10;/jDlzAdhSqHJqII/K88vF+/fzVs7UyPaki6VYwAxftbagm9DsLMs83KrGuHPyCqDYEWuEQFXt8lK&#10;J1qgNzobDQYXWUuutI6k8h7eqz7IFwm/qpQMd1XlVWC64OgtpNOlcx3PbDEXs40TdlvLQxviH7po&#10;RG1Q9AXqSgTBdq7+DaqppSNPVTiT1GRUVbVU6Q14zXDw5jUPW2FVegvI8faFJv//YOXt/sHeOxa6&#10;T9RhgJGQ1vqZhzO+p6tcE3/RKUMcFD6/0Ka6wCSc5xfj6XSAkERsPBlN8vNEbPb6uXU+fFbUsGgU&#10;3GEuiS6xv/EBJZF6TInVPOm6vK61The3Wa+0Y3uBGeb5ZLTK07d613ylsndDCmggDRNujLx3o6ve&#10;DXzfw6Rav+Brw9qCX4zR9F/V7ts9gQC4NsB95S1aoVt3rC7B6ehI6prKZ3DtqJeht/K6Bh83wod7&#10;4aA7cIhdCnc4Kk3oig4WZ1tyP/7kj/mQA6KctdBxwf33nXCKM/3FQCgfh3kehZ8u+flkhIs7jaxP&#10;I2bXrAg0D7G1ViYz5gd9NCtHzRNWbhmrIiSMRO2Ch6O5Cv12YWWlWi5TEqRuRbgxD1ZG6MhynPZj&#10;9yScPUgiQE23dFS8mL1RRp8bvzS03AWq6iSbSHTP6oF/rEma8GGl4x6e3lPW6x/P4icAAAD//wMA&#10;UEsDBBQABgAIAAAAIQDsT3K+4QAAAAoBAAAPAAAAZHJzL2Rvd25yZXYueG1sTI/BTsMwDIbvSLxD&#10;ZCRuW7p1LaU0nRAIcWESlEmIW9aYtlrjREm6lbcnnOBo+9Pv76+2sx7ZCZ0fDAlYLRNgSK1RA3UC&#10;9u9PiwKYD5KUHA2hgG/0sK0vLypZKnOmNzw1oWMxhHwpBfQh2JJz3/aopV8aixRvX8ZpGeLoOq6c&#10;PMdwPfJ1kuRcy4Hih15afOixPTaTFpA+muejfTX0ucfdbWOn1L2EDyGur+b7O2AB5/AHw69+VIc6&#10;Oh3MRMqzUcAizyMZ95ssAxaBolhtgB0E3KTrDHhd8f8V6h8AAAD//wMAUEsBAi0AFAAGAAgAAAAh&#10;ALaDOJL+AAAA4QEAABMAAAAAAAAAAAAAAAAAAAAAAFtDb250ZW50X1R5cGVzXS54bWxQSwECLQAU&#10;AAYACAAAACEAOP0h/9YAAACUAQAACwAAAAAAAAAAAAAAAAAvAQAAX3JlbHMvLnJlbHNQSwECLQAU&#10;AAYACAAAACEAwr3GCFMCAADABAAADgAAAAAAAAAAAAAAAAAuAgAAZHJzL2Uyb0RvYy54bWxQSwEC&#10;LQAUAAYACAAAACEA7E9yvuEAAAAKAQAADwAAAAAAAAAAAAAAAACtBAAAZHJzL2Rvd25yZXYueG1s&#10;UEsFBgAAAAAEAAQA8wAAALsFAAAAAA==&#10;" fillcolor="#dae3f3" strokecolor="#4472c4" strokeweight=".5pt">
                <v:textbox>
                  <w:txbxContent>
                    <w:p w14:paraId="3599B65F" w14:textId="77777777" w:rsidR="002C1DBF" w:rsidRPr="001E5438" w:rsidRDefault="002C1DBF" w:rsidP="002C1DBF">
                      <w:pPr>
                        <w:shd w:val="clear" w:color="auto" w:fill="D9E2F3"/>
                        <w:rPr>
                          <w:rFonts w:cs="Open Sans"/>
                          <w:b/>
                          <w:bCs/>
                          <w:sz w:val="22"/>
                          <w:szCs w:val="22"/>
                          <w:lang w:val="en-US"/>
                        </w:rPr>
                      </w:pPr>
                      <w:r w:rsidRPr="001E5438">
                        <w:rPr>
                          <w:rFonts w:cs="Open Sans"/>
                          <w:b/>
                          <w:bCs/>
                          <w:sz w:val="22"/>
                          <w:szCs w:val="22"/>
                          <w:lang w:val="en-US"/>
                        </w:rPr>
                        <w:t>Case Study 1 Disability Rights Workshop for Government of Lao PDR Officials</w:t>
                      </w:r>
                    </w:p>
                    <w:p w14:paraId="64F636E5" w14:textId="77777777" w:rsidR="002C1DBF" w:rsidRPr="001E5438" w:rsidRDefault="002C1DBF" w:rsidP="002C1DBF">
                      <w:pPr>
                        <w:shd w:val="clear" w:color="auto" w:fill="D9E2F3"/>
                        <w:rPr>
                          <w:rFonts w:cs="Open Sans"/>
                          <w:sz w:val="22"/>
                          <w:szCs w:val="22"/>
                          <w:lang w:val="en-US"/>
                        </w:rPr>
                      </w:pPr>
                      <w:r w:rsidRPr="001E5438">
                        <w:rPr>
                          <w:rFonts w:cs="Open Sans"/>
                          <w:sz w:val="22"/>
                          <w:szCs w:val="22"/>
                          <w:lang w:val="en-US"/>
                        </w:rPr>
                        <w:t>This two-day workshop was attended by approx</w:t>
                      </w:r>
                      <w:r w:rsidR="00E2324A" w:rsidRPr="001E5438">
                        <w:rPr>
                          <w:rFonts w:cs="Open Sans"/>
                          <w:sz w:val="22"/>
                          <w:szCs w:val="22"/>
                          <w:lang w:val="en-US"/>
                        </w:rPr>
                        <w:t>imately</w:t>
                      </w:r>
                      <w:r w:rsidRPr="001E5438">
                        <w:rPr>
                          <w:rFonts w:cs="Open Sans"/>
                          <w:sz w:val="22"/>
                          <w:szCs w:val="22"/>
                          <w:lang w:val="en-US"/>
                        </w:rPr>
                        <w:t xml:space="preserve"> </w:t>
                      </w:r>
                      <w:r w:rsidRPr="001E5438">
                        <w:rPr>
                          <w:rFonts w:cs="Open Sans"/>
                          <w:b/>
                          <w:sz w:val="22"/>
                          <w:szCs w:val="22"/>
                          <w:lang w:val="en-US"/>
                        </w:rPr>
                        <w:t>64</w:t>
                      </w:r>
                      <w:r w:rsidRPr="001E5438">
                        <w:rPr>
                          <w:rFonts w:cs="Open Sans"/>
                          <w:sz w:val="22"/>
                          <w:szCs w:val="22"/>
                          <w:lang w:val="en-US"/>
                        </w:rPr>
                        <w:t xml:space="preserve"> GoL officials, the majority of whom were the human rights focal points in their own agencies. The objective was to build the knowledge and technical capacity of the human rights focal points to represent the rights and interests of </w:t>
                      </w:r>
                      <w:r w:rsidR="00E2324A" w:rsidRPr="001E5438">
                        <w:rPr>
                          <w:rFonts w:cs="Open Sans"/>
                          <w:sz w:val="22"/>
                          <w:szCs w:val="22"/>
                          <w:lang w:val="en-US"/>
                        </w:rPr>
                        <w:t>people with disability (</w:t>
                      </w:r>
                      <w:r w:rsidR="00E2324A" w:rsidRPr="001E5438">
                        <w:rPr>
                          <w:rFonts w:cs="Open Sans"/>
                          <w:b/>
                          <w:bCs/>
                          <w:sz w:val="22"/>
                          <w:szCs w:val="22"/>
                          <w:lang w:val="en-US"/>
                        </w:rPr>
                        <w:t>PWD</w:t>
                      </w:r>
                      <w:r w:rsidR="00E2324A" w:rsidRPr="001E5438">
                        <w:rPr>
                          <w:rFonts w:cs="Open Sans"/>
                          <w:sz w:val="22"/>
                          <w:szCs w:val="22"/>
                          <w:lang w:val="en-US"/>
                        </w:rPr>
                        <w:t>)</w:t>
                      </w:r>
                      <w:r w:rsidRPr="001E5438">
                        <w:rPr>
                          <w:rFonts w:cs="Open Sans"/>
                          <w:sz w:val="22"/>
                          <w:szCs w:val="22"/>
                          <w:lang w:val="en-US"/>
                        </w:rPr>
                        <w:t xml:space="preserve">. </w:t>
                      </w:r>
                    </w:p>
                    <w:p w14:paraId="54A4EDF8" w14:textId="77777777" w:rsidR="002C1DBF" w:rsidRPr="001E5438" w:rsidRDefault="002C1DBF" w:rsidP="002C1DBF">
                      <w:pPr>
                        <w:shd w:val="clear" w:color="auto" w:fill="D9E2F3"/>
                        <w:rPr>
                          <w:rFonts w:cs="Open Sans"/>
                          <w:sz w:val="22"/>
                          <w:szCs w:val="22"/>
                          <w:lang w:val="en-US"/>
                        </w:rPr>
                      </w:pPr>
                      <w:r w:rsidRPr="001E5438">
                        <w:rPr>
                          <w:rFonts w:cs="Open Sans"/>
                          <w:sz w:val="22"/>
                          <w:szCs w:val="22"/>
                          <w:lang w:val="en-US"/>
                        </w:rPr>
                        <w:t xml:space="preserve">The two-day program exposed the participants to various topics including core CRPD principles, progress and challenges in promoting and protecting the rights of PWD in Laos, the role of DPOs in advancing the rights of PWD, and the implementation of the </w:t>
                      </w:r>
                      <w:r w:rsidRPr="001E5438">
                        <w:rPr>
                          <w:rFonts w:cs="Open Sans"/>
                          <w:i/>
                          <w:sz w:val="22"/>
                          <w:szCs w:val="22"/>
                          <w:lang w:val="en-US"/>
                        </w:rPr>
                        <w:t>C</w:t>
                      </w:r>
                      <w:r w:rsidR="00E2324A" w:rsidRPr="001E5438">
                        <w:rPr>
                          <w:rFonts w:cs="Open Sans"/>
                          <w:i/>
                          <w:sz w:val="22"/>
                          <w:szCs w:val="22"/>
                          <w:lang w:val="en-US"/>
                        </w:rPr>
                        <w:t>ovenant o</w:t>
                      </w:r>
                      <w:r w:rsidR="007D737A" w:rsidRPr="001E5438">
                        <w:rPr>
                          <w:rFonts w:cs="Open Sans"/>
                          <w:i/>
                          <w:sz w:val="22"/>
                          <w:szCs w:val="22"/>
                          <w:lang w:val="en-US"/>
                        </w:rPr>
                        <w:t xml:space="preserve">n the </w:t>
                      </w:r>
                      <w:r w:rsidRPr="001E5438">
                        <w:rPr>
                          <w:rFonts w:cs="Open Sans"/>
                          <w:i/>
                          <w:sz w:val="22"/>
                          <w:szCs w:val="22"/>
                          <w:lang w:val="en-US"/>
                        </w:rPr>
                        <w:t>R</w:t>
                      </w:r>
                      <w:r w:rsidR="00E2324A" w:rsidRPr="001E5438">
                        <w:rPr>
                          <w:rFonts w:cs="Open Sans"/>
                          <w:i/>
                          <w:sz w:val="22"/>
                          <w:szCs w:val="22"/>
                          <w:lang w:val="en-US"/>
                        </w:rPr>
                        <w:t xml:space="preserve">ights </w:t>
                      </w:r>
                      <w:r w:rsidR="00054C7D" w:rsidRPr="001E5438">
                        <w:rPr>
                          <w:rFonts w:cs="Open Sans"/>
                          <w:i/>
                          <w:sz w:val="22"/>
                          <w:szCs w:val="22"/>
                          <w:lang w:val="en-US"/>
                        </w:rPr>
                        <w:t xml:space="preserve">for </w:t>
                      </w:r>
                      <w:r w:rsidRPr="001E5438">
                        <w:rPr>
                          <w:rFonts w:cs="Open Sans"/>
                          <w:i/>
                          <w:sz w:val="22"/>
                          <w:szCs w:val="22"/>
                          <w:lang w:val="en-US"/>
                        </w:rPr>
                        <w:t>P</w:t>
                      </w:r>
                      <w:r w:rsidR="00054C7D" w:rsidRPr="001E5438">
                        <w:rPr>
                          <w:rFonts w:cs="Open Sans"/>
                          <w:i/>
                          <w:sz w:val="22"/>
                          <w:szCs w:val="22"/>
                          <w:lang w:val="en-US"/>
                        </w:rPr>
                        <w:t xml:space="preserve">eople with </w:t>
                      </w:r>
                      <w:r w:rsidR="007D737A" w:rsidRPr="001E5438">
                        <w:rPr>
                          <w:rFonts w:cs="Open Sans"/>
                          <w:i/>
                          <w:sz w:val="22"/>
                          <w:szCs w:val="22"/>
                          <w:lang w:val="en-US"/>
                        </w:rPr>
                        <w:t>Disability</w:t>
                      </w:r>
                      <w:r w:rsidR="00054C7D" w:rsidRPr="001E5438">
                        <w:rPr>
                          <w:rFonts w:cs="Open Sans"/>
                          <w:sz w:val="22"/>
                          <w:szCs w:val="22"/>
                          <w:lang w:val="en-US"/>
                        </w:rPr>
                        <w:t xml:space="preserve"> (</w:t>
                      </w:r>
                      <w:r w:rsidRPr="001E5438">
                        <w:rPr>
                          <w:rFonts w:cs="Open Sans"/>
                          <w:b/>
                          <w:sz w:val="22"/>
                          <w:szCs w:val="22"/>
                          <w:lang w:val="en-US"/>
                        </w:rPr>
                        <w:t>CRPD</w:t>
                      </w:r>
                      <w:r w:rsidR="00273FFC" w:rsidRPr="001E5438">
                        <w:rPr>
                          <w:rFonts w:cs="Open Sans"/>
                          <w:sz w:val="22"/>
                          <w:szCs w:val="22"/>
                          <w:lang w:val="en-US"/>
                        </w:rPr>
                        <w:t>)</w:t>
                      </w:r>
                      <w:r w:rsidRPr="001E5438">
                        <w:rPr>
                          <w:rFonts w:cs="Open Sans"/>
                          <w:sz w:val="22"/>
                          <w:szCs w:val="22"/>
                          <w:lang w:val="en-US"/>
                        </w:rPr>
                        <w:t xml:space="preserve"> in Australia. </w:t>
                      </w:r>
                    </w:p>
                    <w:p w14:paraId="564A29D2" w14:textId="77777777" w:rsidR="002C1DBF" w:rsidRPr="001E5438" w:rsidRDefault="002C1DBF" w:rsidP="002C1DBF">
                      <w:pPr>
                        <w:shd w:val="clear" w:color="auto" w:fill="D9E2F3"/>
                        <w:rPr>
                          <w:rFonts w:cs="Open Sans"/>
                          <w:sz w:val="22"/>
                          <w:szCs w:val="22"/>
                          <w:lang w:val="en-US"/>
                        </w:rPr>
                      </w:pPr>
                      <w:r w:rsidRPr="001E5438">
                        <w:rPr>
                          <w:rFonts w:cs="Open Sans"/>
                          <w:sz w:val="22"/>
                          <w:szCs w:val="22"/>
                          <w:lang w:val="en-US"/>
                        </w:rPr>
                        <w:t xml:space="preserve">Participants gained new knowledge, increased awareness and improved capacity to advocate for PWD in policy and practice within their agencies. Participants also gained a greater understanding of the CRPD and its guiding principles. They exchanged information and knowledge regarding progress, achievements and challenges in incorporating the rights of PWD in the development of polices and service delivery at a national level. </w:t>
                      </w:r>
                    </w:p>
                    <w:p w14:paraId="76333840" w14:textId="77777777" w:rsidR="002C1DBF" w:rsidRPr="00B569A6" w:rsidRDefault="002C1DBF" w:rsidP="002C1DBF">
                      <w:pPr>
                        <w:rPr>
                          <w:sz w:val="20"/>
                          <w:szCs w:val="20"/>
                          <w:lang w:val="en-US"/>
                        </w:rPr>
                      </w:pPr>
                    </w:p>
                  </w:txbxContent>
                </v:textbox>
                <w10:wrap type="square" anchorx="margin"/>
              </v:shape>
            </w:pict>
          </mc:Fallback>
        </mc:AlternateContent>
      </w:r>
      <w:r w:rsidR="002C1DBF" w:rsidRPr="00742303">
        <w:rPr>
          <w:rFonts w:eastAsia="Calibri" w:cs="Open Sans"/>
          <w:color w:val="000000"/>
          <w:lang w:eastAsia="en-US"/>
        </w:rPr>
        <w:t xml:space="preserve">This is the fifth and final year of the HRTCP and it saw the successful implementation of a series of activities. Although COVID-19 continued to present significant challenges to implementation during </w:t>
      </w:r>
      <w:r w:rsidR="00D014BF">
        <w:rPr>
          <w:rFonts w:eastAsia="Calibri" w:cs="Open Sans"/>
          <w:color w:val="000000"/>
          <w:lang w:eastAsia="en-US"/>
        </w:rPr>
        <w:t xml:space="preserve">the </w:t>
      </w:r>
      <w:r w:rsidR="002C1DBF" w:rsidRPr="00742303">
        <w:rPr>
          <w:rFonts w:eastAsia="Calibri" w:cs="Open Sans"/>
          <w:color w:val="000000"/>
          <w:lang w:eastAsia="en-US"/>
        </w:rPr>
        <w:t>2021</w:t>
      </w:r>
      <w:r w:rsidR="00D014BF">
        <w:rPr>
          <w:rFonts w:eastAsia="Calibri" w:cs="Open Sans"/>
          <w:color w:val="000000"/>
          <w:lang w:eastAsia="en-US"/>
        </w:rPr>
        <w:t>–</w:t>
      </w:r>
      <w:r w:rsidR="002C1DBF" w:rsidRPr="00742303">
        <w:rPr>
          <w:rFonts w:eastAsia="Calibri" w:cs="Open Sans"/>
          <w:color w:val="000000"/>
          <w:lang w:eastAsia="en-US"/>
        </w:rPr>
        <w:t xml:space="preserve">22 year, the HRTCP benefited from adopting of new ways of working and remaining flexible. </w:t>
      </w:r>
    </w:p>
    <w:p w14:paraId="2452674F" w14:textId="061B65E0" w:rsidR="002C1DBF" w:rsidRPr="00742303" w:rsidRDefault="002C1DBF" w:rsidP="008F6679">
      <w:pPr>
        <w:tabs>
          <w:tab w:val="left" w:pos="5412"/>
        </w:tabs>
        <w:spacing w:before="0" w:after="160" w:line="259" w:lineRule="auto"/>
        <w:rPr>
          <w:rFonts w:eastAsia="Calibri" w:cs="Open Sans"/>
          <w:color w:val="000000"/>
          <w:lang w:eastAsia="en-US"/>
        </w:rPr>
      </w:pPr>
      <w:r w:rsidRPr="00742303">
        <w:rPr>
          <w:rFonts w:eastAsia="Calibri" w:cs="Open Sans"/>
          <w:color w:val="000000"/>
          <w:lang w:eastAsia="en-US"/>
        </w:rPr>
        <w:t xml:space="preserve">The activities implemented during this period have been successful evidenced by the positive feedback from the implementing partner and activity participants. Key outcomes have including increased engagement between </w:t>
      </w:r>
      <w:r w:rsidR="0052155B">
        <w:rPr>
          <w:rFonts w:eastAsia="Calibri" w:cs="Open Sans"/>
          <w:color w:val="000000"/>
          <w:lang w:eastAsia="en-US"/>
        </w:rPr>
        <w:t>civil society organisations</w:t>
      </w:r>
      <w:r w:rsidR="0052155B" w:rsidRPr="00742303">
        <w:rPr>
          <w:rFonts w:eastAsia="Calibri" w:cs="Open Sans"/>
          <w:color w:val="000000"/>
          <w:lang w:eastAsia="en-US"/>
        </w:rPr>
        <w:t xml:space="preserve"> </w:t>
      </w:r>
      <w:r w:rsidR="00C94506">
        <w:rPr>
          <w:rFonts w:eastAsia="Calibri" w:cs="Open Sans"/>
          <w:color w:val="000000"/>
          <w:lang w:eastAsia="en-US"/>
        </w:rPr>
        <w:t>(</w:t>
      </w:r>
      <w:r w:rsidRPr="00742303">
        <w:rPr>
          <w:rFonts w:eastAsia="Calibri" w:cs="Open Sans"/>
          <w:color w:val="000000"/>
          <w:lang w:eastAsia="en-US"/>
        </w:rPr>
        <w:t>CSOs</w:t>
      </w:r>
      <w:r w:rsidR="00C94506">
        <w:rPr>
          <w:rFonts w:eastAsia="Calibri" w:cs="Open Sans"/>
          <w:color w:val="000000"/>
          <w:lang w:eastAsia="en-US"/>
        </w:rPr>
        <w:t>)</w:t>
      </w:r>
      <w:r w:rsidRPr="00742303">
        <w:rPr>
          <w:rFonts w:eastAsia="Calibri" w:cs="Open Sans"/>
          <w:color w:val="000000"/>
          <w:lang w:eastAsia="en-US"/>
        </w:rPr>
        <w:t xml:space="preserve"> and the GoL (though DTL at the MoFA) in the context of UN reporting, increased knowledge of human rights law, principles and mechanism among DTL and CSOs utilisation of Australian knowledge and expertise, enhanced trust, dialogue and cooperation between the Commission and DTL and demonstrated ability of the HRTCP to adapt positively to changing and challenging operating context. </w:t>
      </w:r>
    </w:p>
    <w:p w14:paraId="0852086F" w14:textId="73D875FF" w:rsidR="002C1DBF" w:rsidRPr="00742303" w:rsidRDefault="002C1DBF" w:rsidP="008F6679">
      <w:pPr>
        <w:tabs>
          <w:tab w:val="left" w:pos="5412"/>
        </w:tabs>
        <w:spacing w:before="0" w:after="160" w:line="259" w:lineRule="auto"/>
        <w:rPr>
          <w:rFonts w:eastAsia="Calibri" w:cs="Open Sans"/>
          <w:b/>
          <w:bCs/>
          <w:color w:val="000000"/>
          <w:lang w:eastAsia="en-US"/>
        </w:rPr>
      </w:pPr>
      <w:r w:rsidRPr="00742303">
        <w:rPr>
          <w:rFonts w:eastAsia="Calibri" w:cs="Open Sans"/>
          <w:b/>
          <w:bCs/>
          <w:color w:val="000000"/>
          <w:lang w:eastAsia="en-US"/>
        </w:rPr>
        <w:t>Vietnam Human Rights Fund</w:t>
      </w:r>
    </w:p>
    <w:p w14:paraId="4E1A4FC8" w14:textId="1D0DA386" w:rsidR="002C1DBF" w:rsidRPr="00742303" w:rsidRDefault="0010494C" w:rsidP="008F6679">
      <w:pPr>
        <w:tabs>
          <w:tab w:val="left" w:pos="5412"/>
        </w:tabs>
        <w:spacing w:before="0" w:after="160" w:line="259" w:lineRule="auto"/>
        <w:rPr>
          <w:rFonts w:eastAsia="Calibri" w:cs="Open Sans"/>
          <w:color w:val="000000"/>
          <w:lang w:eastAsia="en-US"/>
        </w:rPr>
      </w:pPr>
      <w:r w:rsidRPr="002C1DBF">
        <w:rPr>
          <w:rFonts w:eastAsia="Calibri" w:cs="Open Sans"/>
          <w:b/>
          <w:bCs/>
          <w:noProof/>
          <w:color w:val="000000"/>
          <w:sz w:val="22"/>
          <w:szCs w:val="22"/>
          <w:lang w:eastAsia="en-US"/>
        </w:rPr>
        <mc:AlternateContent>
          <mc:Choice Requires="wps">
            <w:drawing>
              <wp:anchor distT="0" distB="0" distL="114300" distR="114300" simplePos="0" relativeHeight="251658240" behindDoc="0" locked="0" layoutInCell="1" allowOverlap="1" wp14:anchorId="690C1363" wp14:editId="47D84B85">
                <wp:simplePos x="0" y="0"/>
                <wp:positionH relativeFrom="margin">
                  <wp:align>left</wp:align>
                </wp:positionH>
                <wp:positionV relativeFrom="paragraph">
                  <wp:posOffset>977900</wp:posOffset>
                </wp:positionV>
                <wp:extent cx="6258560" cy="5048250"/>
                <wp:effectExtent l="0" t="0" r="27940" b="19050"/>
                <wp:wrapSquare wrapText="bothSides"/>
                <wp:docPr id="1039627082" name="Text Box 1039627082"/>
                <wp:cNvGraphicFramePr/>
                <a:graphic xmlns:a="http://schemas.openxmlformats.org/drawingml/2006/main">
                  <a:graphicData uri="http://schemas.microsoft.com/office/word/2010/wordprocessingShape">
                    <wps:wsp>
                      <wps:cNvSpPr txBox="1"/>
                      <wps:spPr>
                        <a:xfrm>
                          <a:off x="0" y="0"/>
                          <a:ext cx="6258560" cy="5048250"/>
                        </a:xfrm>
                        <a:prstGeom prst="rect">
                          <a:avLst/>
                        </a:prstGeom>
                        <a:solidFill>
                          <a:srgbClr val="4472C4">
                            <a:lumMod val="20000"/>
                            <a:lumOff val="80000"/>
                          </a:srgbClr>
                        </a:solidFill>
                        <a:ln w="6350">
                          <a:solidFill>
                            <a:srgbClr val="4472C4"/>
                          </a:solidFill>
                        </a:ln>
                      </wps:spPr>
                      <wps:txbx>
                        <w:txbxContent>
                          <w:p w14:paraId="662E76ED" w14:textId="77777777" w:rsidR="002C1DBF" w:rsidRPr="001E5438" w:rsidRDefault="002C1DBF" w:rsidP="008E2FE3">
                            <w:pPr>
                              <w:shd w:val="clear" w:color="auto" w:fill="D9E2F3"/>
                              <w:spacing w:before="0"/>
                              <w:rPr>
                                <w:rFonts w:cs="Open Sans"/>
                                <w:sz w:val="22"/>
                                <w:szCs w:val="22"/>
                                <w:lang w:val="en-US"/>
                              </w:rPr>
                            </w:pPr>
                            <w:r w:rsidRPr="001E5438">
                              <w:rPr>
                                <w:rFonts w:cs="Open Sans"/>
                                <w:b/>
                                <w:sz w:val="22"/>
                                <w:szCs w:val="22"/>
                                <w:lang w:val="en-US"/>
                              </w:rPr>
                              <w:t>Case Study 2 Training workshop for business school academics on human rights</w:t>
                            </w:r>
                            <w:r w:rsidRPr="001E5438">
                              <w:rPr>
                                <w:rFonts w:cs="Open Sans"/>
                                <w:sz w:val="22"/>
                                <w:szCs w:val="22"/>
                                <w:lang w:val="en-US"/>
                              </w:rPr>
                              <w:t xml:space="preserve"> </w:t>
                            </w:r>
                          </w:p>
                          <w:p w14:paraId="1F953D96" w14:textId="139AC666" w:rsidR="002C1DBF" w:rsidRPr="001E5438" w:rsidRDefault="002C1DBF" w:rsidP="002C1DBF">
                            <w:pPr>
                              <w:rPr>
                                <w:rFonts w:cs="Open Sans"/>
                                <w:sz w:val="22"/>
                                <w:szCs w:val="22"/>
                                <w:lang w:val="en-US"/>
                              </w:rPr>
                            </w:pPr>
                            <w:r w:rsidRPr="001E5438">
                              <w:rPr>
                                <w:rFonts w:cs="Open Sans"/>
                                <w:sz w:val="22"/>
                                <w:szCs w:val="22"/>
                                <w:lang w:val="en-US"/>
                              </w:rPr>
                              <w:t xml:space="preserve">This capacity development workshop was conducted in Ho Chi Minh City </w:t>
                            </w:r>
                            <w:r w:rsidR="00884DBF" w:rsidRPr="001E5438">
                              <w:rPr>
                                <w:rFonts w:cs="Open Sans"/>
                                <w:sz w:val="22"/>
                                <w:szCs w:val="22"/>
                                <w:lang w:val="en-US"/>
                              </w:rPr>
                              <w:t>(</w:t>
                            </w:r>
                            <w:r w:rsidR="00273FFC" w:rsidRPr="001E5438">
                              <w:rPr>
                                <w:rFonts w:cs="Open Sans"/>
                                <w:b/>
                                <w:sz w:val="22"/>
                                <w:szCs w:val="22"/>
                                <w:lang w:val="en-US"/>
                              </w:rPr>
                              <w:t>HCMC</w:t>
                            </w:r>
                            <w:r w:rsidR="00884DBF" w:rsidRPr="001E5438">
                              <w:rPr>
                                <w:rFonts w:cs="Open Sans"/>
                                <w:b/>
                                <w:sz w:val="22"/>
                                <w:szCs w:val="22"/>
                                <w:lang w:val="en-US"/>
                              </w:rPr>
                              <w:t>)</w:t>
                            </w:r>
                            <w:r w:rsidR="00273FFC" w:rsidRPr="001E5438">
                              <w:rPr>
                                <w:rFonts w:cs="Open Sans"/>
                                <w:sz w:val="22"/>
                                <w:szCs w:val="22"/>
                                <w:lang w:val="en-US"/>
                              </w:rPr>
                              <w:t xml:space="preserve"> </w:t>
                            </w:r>
                            <w:r w:rsidRPr="001E5438">
                              <w:rPr>
                                <w:rFonts w:cs="Open Sans"/>
                                <w:sz w:val="22"/>
                                <w:szCs w:val="22"/>
                                <w:lang w:val="en-US"/>
                              </w:rPr>
                              <w:t xml:space="preserve">on 13-15 April 2022 and attended by </w:t>
                            </w:r>
                            <w:r w:rsidRPr="001E5438">
                              <w:rPr>
                                <w:rFonts w:cs="Open Sans"/>
                                <w:b/>
                                <w:sz w:val="22"/>
                                <w:szCs w:val="22"/>
                                <w:lang w:val="en-US"/>
                              </w:rPr>
                              <w:t>22</w:t>
                            </w:r>
                            <w:r w:rsidRPr="001E5438">
                              <w:rPr>
                                <w:rFonts w:cs="Open Sans"/>
                                <w:sz w:val="22"/>
                                <w:szCs w:val="22"/>
                                <w:lang w:val="en-US"/>
                              </w:rPr>
                              <w:t xml:space="preserve"> academics (</w:t>
                            </w:r>
                            <w:r w:rsidRPr="001E5438">
                              <w:rPr>
                                <w:rFonts w:cs="Open Sans"/>
                                <w:b/>
                                <w:sz w:val="22"/>
                                <w:szCs w:val="22"/>
                                <w:lang w:val="en-US"/>
                              </w:rPr>
                              <w:t>45</w:t>
                            </w:r>
                            <w:r w:rsidR="00273FFC" w:rsidRPr="001E5438">
                              <w:rPr>
                                <w:rFonts w:cs="Open Sans"/>
                                <w:b/>
                                <w:sz w:val="22"/>
                                <w:szCs w:val="22"/>
                                <w:lang w:val="en-US"/>
                              </w:rPr>
                              <w:t>%</w:t>
                            </w:r>
                            <w:r w:rsidR="00273FFC" w:rsidRPr="001E5438">
                              <w:rPr>
                                <w:rFonts w:cs="Open Sans"/>
                                <w:sz w:val="22"/>
                                <w:szCs w:val="22"/>
                                <w:lang w:val="en-US"/>
                              </w:rPr>
                              <w:t xml:space="preserve"> </w:t>
                            </w:r>
                            <w:r w:rsidRPr="001E5438">
                              <w:rPr>
                                <w:rFonts w:cs="Open Sans"/>
                                <w:sz w:val="22"/>
                                <w:szCs w:val="22"/>
                                <w:lang w:val="en-US"/>
                              </w:rPr>
                              <w:t xml:space="preserve">women) from universities in HCMC. </w:t>
                            </w:r>
                          </w:p>
                          <w:p w14:paraId="3B687504" w14:textId="1DD2FB39" w:rsidR="002C1DBF" w:rsidRPr="001E5438" w:rsidRDefault="002C1DBF" w:rsidP="002C1DBF">
                            <w:pPr>
                              <w:rPr>
                                <w:rFonts w:cs="Open Sans"/>
                                <w:sz w:val="22"/>
                                <w:szCs w:val="22"/>
                                <w:lang w:val="en-US"/>
                              </w:rPr>
                            </w:pPr>
                            <w:r w:rsidRPr="001E5438">
                              <w:rPr>
                                <w:rFonts w:cs="Open Sans"/>
                                <w:sz w:val="22"/>
                                <w:szCs w:val="22"/>
                                <w:lang w:val="en-US"/>
                              </w:rPr>
                              <w:t xml:space="preserve">The training focused on the key international frameworks including the </w:t>
                            </w:r>
                            <w:r w:rsidR="00CE27C8" w:rsidRPr="001E5438">
                              <w:rPr>
                                <w:rFonts w:cs="Open Sans"/>
                                <w:sz w:val="22"/>
                                <w:szCs w:val="22"/>
                                <w:lang w:val="en-US"/>
                              </w:rPr>
                              <w:t>Sustainable Development Goals</w:t>
                            </w:r>
                            <w:r w:rsidRPr="001E5438">
                              <w:rPr>
                                <w:rFonts w:cs="Open Sans"/>
                                <w:sz w:val="22"/>
                                <w:szCs w:val="22"/>
                                <w:lang w:val="en-US"/>
                              </w:rPr>
                              <w:t xml:space="preserve">, </w:t>
                            </w:r>
                            <w:r w:rsidR="00CE27C8" w:rsidRPr="001E5438">
                              <w:rPr>
                                <w:rFonts w:cs="Open Sans"/>
                                <w:sz w:val="22"/>
                                <w:szCs w:val="22"/>
                                <w:lang w:val="en-US"/>
                              </w:rPr>
                              <w:t>the U</w:t>
                            </w:r>
                            <w:r w:rsidR="005543F3" w:rsidRPr="001E5438">
                              <w:rPr>
                                <w:rFonts w:cs="Open Sans"/>
                                <w:sz w:val="22"/>
                                <w:szCs w:val="22"/>
                                <w:lang w:val="en-US"/>
                              </w:rPr>
                              <w:t xml:space="preserve">nited </w:t>
                            </w:r>
                            <w:r w:rsidR="00CE27C8" w:rsidRPr="001E5438">
                              <w:rPr>
                                <w:rFonts w:cs="Open Sans"/>
                                <w:sz w:val="22"/>
                                <w:szCs w:val="22"/>
                                <w:lang w:val="en-US"/>
                              </w:rPr>
                              <w:t>N</w:t>
                            </w:r>
                            <w:r w:rsidR="005543F3" w:rsidRPr="001E5438">
                              <w:rPr>
                                <w:rFonts w:cs="Open Sans"/>
                                <w:sz w:val="22"/>
                                <w:szCs w:val="22"/>
                                <w:lang w:val="en-US"/>
                              </w:rPr>
                              <w:t>ations</w:t>
                            </w:r>
                            <w:r w:rsidR="00E344E7" w:rsidRPr="001E5438">
                              <w:rPr>
                                <w:rFonts w:cs="Open Sans"/>
                                <w:sz w:val="22"/>
                                <w:szCs w:val="22"/>
                                <w:lang w:val="en-US"/>
                              </w:rPr>
                              <w:t xml:space="preserve"> (UN)</w:t>
                            </w:r>
                            <w:r w:rsidR="00CE27C8" w:rsidRPr="001E5438">
                              <w:rPr>
                                <w:rFonts w:cs="Open Sans"/>
                                <w:sz w:val="22"/>
                                <w:szCs w:val="22"/>
                                <w:lang w:val="en-US"/>
                              </w:rPr>
                              <w:t xml:space="preserve"> Guiding Principles </w:t>
                            </w:r>
                            <w:r w:rsidRPr="001E5438">
                              <w:rPr>
                                <w:rFonts w:cs="Open Sans"/>
                                <w:sz w:val="22"/>
                                <w:szCs w:val="22"/>
                                <w:lang w:val="en-US"/>
                              </w:rPr>
                              <w:t>and the O</w:t>
                            </w:r>
                            <w:r w:rsidR="002A21DA" w:rsidRPr="001E5438">
                              <w:rPr>
                                <w:rFonts w:cs="Open Sans"/>
                                <w:sz w:val="22"/>
                                <w:szCs w:val="22"/>
                                <w:lang w:val="en-US"/>
                              </w:rPr>
                              <w:t xml:space="preserve">rganisation </w:t>
                            </w:r>
                            <w:r w:rsidR="009F5996" w:rsidRPr="001E5438">
                              <w:rPr>
                                <w:rFonts w:cs="Open Sans"/>
                                <w:sz w:val="22"/>
                                <w:szCs w:val="22"/>
                                <w:lang w:val="en-US"/>
                              </w:rPr>
                              <w:t xml:space="preserve">for Economic </w:t>
                            </w:r>
                            <w:r w:rsidR="00713FFB" w:rsidRPr="001E5438">
                              <w:rPr>
                                <w:rFonts w:cs="Open Sans"/>
                                <w:sz w:val="22"/>
                                <w:szCs w:val="22"/>
                                <w:lang w:val="en-US"/>
                              </w:rPr>
                              <w:t>Co-op</w:t>
                            </w:r>
                            <w:r w:rsidR="00E344E7" w:rsidRPr="001E5438">
                              <w:rPr>
                                <w:rFonts w:cs="Open Sans"/>
                                <w:sz w:val="22"/>
                                <w:szCs w:val="22"/>
                                <w:lang w:val="en-US"/>
                              </w:rPr>
                              <w:t>eration and Development (OECD)</w:t>
                            </w:r>
                            <w:r w:rsidR="00F15386" w:rsidRPr="001E5438">
                              <w:rPr>
                                <w:rFonts w:cs="Open Sans"/>
                                <w:sz w:val="22"/>
                                <w:szCs w:val="22"/>
                                <w:lang w:val="en-US"/>
                              </w:rPr>
                              <w:t xml:space="preserve"> </w:t>
                            </w:r>
                            <w:r w:rsidRPr="001E5438">
                              <w:rPr>
                                <w:rFonts w:cs="Open Sans"/>
                                <w:sz w:val="22"/>
                                <w:szCs w:val="22"/>
                                <w:lang w:val="en-US"/>
                              </w:rPr>
                              <w:t xml:space="preserve">Guidelines for Multinational Enterprises. The training also exposed participants to Vietnamese and international best practices and key resources and training materials.  </w:t>
                            </w:r>
                          </w:p>
                          <w:p w14:paraId="315DE5E8" w14:textId="43DA11B3" w:rsidR="002C1DBF" w:rsidRPr="001E5438" w:rsidRDefault="002C1DBF" w:rsidP="002C1DBF">
                            <w:pPr>
                              <w:rPr>
                                <w:rFonts w:cs="Open Sans"/>
                                <w:sz w:val="22"/>
                                <w:szCs w:val="22"/>
                                <w:lang w:val="en-US"/>
                              </w:rPr>
                            </w:pPr>
                            <w:r w:rsidRPr="001E5438">
                              <w:rPr>
                                <w:rFonts w:cs="Open Sans"/>
                                <w:sz w:val="22"/>
                                <w:szCs w:val="22"/>
                                <w:lang w:val="en-US"/>
                              </w:rPr>
                              <w:t>Pre</w:t>
                            </w:r>
                            <w:r w:rsidR="004038DF" w:rsidRPr="001E5438">
                              <w:rPr>
                                <w:rFonts w:cs="Open Sans"/>
                                <w:sz w:val="22"/>
                                <w:szCs w:val="22"/>
                                <w:lang w:val="en-US"/>
                              </w:rPr>
                              <w:t>-</w:t>
                            </w:r>
                            <w:r w:rsidRPr="001E5438">
                              <w:rPr>
                                <w:rFonts w:cs="Open Sans"/>
                                <w:sz w:val="22"/>
                                <w:szCs w:val="22"/>
                                <w:lang w:val="en-US"/>
                              </w:rPr>
                              <w:t xml:space="preserve"> and Post</w:t>
                            </w:r>
                            <w:r w:rsidR="004038DF" w:rsidRPr="001E5438">
                              <w:rPr>
                                <w:rFonts w:cs="Open Sans"/>
                                <w:sz w:val="22"/>
                                <w:szCs w:val="22"/>
                                <w:lang w:val="en-US"/>
                              </w:rPr>
                              <w:t>-</w:t>
                            </w:r>
                            <w:r w:rsidRPr="001E5438">
                              <w:rPr>
                                <w:rFonts w:cs="Open Sans"/>
                                <w:sz w:val="22"/>
                                <w:szCs w:val="22"/>
                                <w:lang w:val="en-US"/>
                              </w:rPr>
                              <w:t xml:space="preserve">workshop surveys were completed by </w:t>
                            </w:r>
                            <w:r w:rsidRPr="001E5438">
                              <w:rPr>
                                <w:rFonts w:cs="Open Sans"/>
                                <w:b/>
                                <w:sz w:val="22"/>
                                <w:szCs w:val="22"/>
                                <w:lang w:val="en-US"/>
                              </w:rPr>
                              <w:t>20</w:t>
                            </w:r>
                            <w:r w:rsidRPr="001E5438">
                              <w:rPr>
                                <w:rFonts w:cs="Open Sans"/>
                                <w:sz w:val="22"/>
                                <w:szCs w:val="22"/>
                                <w:lang w:val="en-US"/>
                              </w:rPr>
                              <w:t xml:space="preserve"> participants. Analysis of survey responses demonstrated the following: </w:t>
                            </w:r>
                          </w:p>
                          <w:p w14:paraId="7A49CBBF" w14:textId="77777777" w:rsidR="002C1DBF" w:rsidRPr="001E5438" w:rsidRDefault="002C1DBF" w:rsidP="002C1DBF">
                            <w:pPr>
                              <w:rPr>
                                <w:rFonts w:cs="Open Sans"/>
                                <w:sz w:val="22"/>
                                <w:szCs w:val="22"/>
                                <w:lang w:val="en-US"/>
                              </w:rPr>
                            </w:pPr>
                            <w:r w:rsidRPr="001E5438">
                              <w:rPr>
                                <w:rFonts w:cs="Open Sans"/>
                                <w:b/>
                                <w:sz w:val="22"/>
                                <w:szCs w:val="22"/>
                                <w:lang w:val="en-US"/>
                              </w:rPr>
                              <w:t>100%</w:t>
                            </w:r>
                            <w:r w:rsidRPr="001E5438">
                              <w:rPr>
                                <w:rFonts w:cs="Open Sans"/>
                                <w:sz w:val="22"/>
                                <w:szCs w:val="22"/>
                                <w:lang w:val="en-US"/>
                              </w:rPr>
                              <w:t xml:space="preserve"> of respondents agreed the content of the training was interesting and useful.   </w:t>
                            </w:r>
                          </w:p>
                          <w:p w14:paraId="7C1A4FC0" w14:textId="77777777" w:rsidR="002C1DBF" w:rsidRPr="001E5438" w:rsidRDefault="002C1DBF" w:rsidP="002C1DBF">
                            <w:pPr>
                              <w:rPr>
                                <w:rFonts w:cs="Open Sans"/>
                                <w:sz w:val="22"/>
                                <w:szCs w:val="22"/>
                                <w:lang w:val="en-US"/>
                              </w:rPr>
                            </w:pPr>
                            <w:r w:rsidRPr="001E5438">
                              <w:rPr>
                                <w:rFonts w:cs="Open Sans"/>
                                <w:b/>
                                <w:sz w:val="22"/>
                                <w:szCs w:val="22"/>
                                <w:lang w:val="en-US"/>
                              </w:rPr>
                              <w:t>100%</w:t>
                            </w:r>
                            <w:r w:rsidRPr="001E5438">
                              <w:rPr>
                                <w:rFonts w:cs="Open Sans"/>
                                <w:sz w:val="22"/>
                                <w:szCs w:val="22"/>
                                <w:lang w:val="en-US"/>
                              </w:rPr>
                              <w:t xml:space="preserve"> of participants confirmed that their understanding of human rights and responsible business conduct had increased after taking the training.  </w:t>
                            </w:r>
                          </w:p>
                          <w:p w14:paraId="18727236" w14:textId="77777777" w:rsidR="002C1DBF" w:rsidRPr="001E5438" w:rsidRDefault="002C1DBF" w:rsidP="002C1DBF">
                            <w:pPr>
                              <w:rPr>
                                <w:rFonts w:cs="Open Sans"/>
                                <w:sz w:val="22"/>
                                <w:szCs w:val="22"/>
                                <w:lang w:val="en-US"/>
                              </w:rPr>
                            </w:pPr>
                            <w:r w:rsidRPr="001E5438">
                              <w:rPr>
                                <w:rFonts w:cs="Open Sans"/>
                                <w:b/>
                                <w:sz w:val="22"/>
                                <w:szCs w:val="22"/>
                                <w:lang w:val="en-US"/>
                              </w:rPr>
                              <w:t>70%</w:t>
                            </w:r>
                            <w:r w:rsidRPr="001E5438">
                              <w:rPr>
                                <w:rFonts w:cs="Open Sans"/>
                                <w:sz w:val="22"/>
                                <w:szCs w:val="22"/>
                                <w:lang w:val="en-US"/>
                              </w:rPr>
                              <w:t xml:space="preserve"> stated that the content of the training would assist their work in the future and </w:t>
                            </w:r>
                            <w:r w:rsidRPr="001E5438">
                              <w:rPr>
                                <w:rFonts w:cs="Open Sans"/>
                                <w:b/>
                                <w:sz w:val="22"/>
                                <w:szCs w:val="22"/>
                                <w:lang w:val="en-US"/>
                              </w:rPr>
                              <w:t>25%</w:t>
                            </w:r>
                            <w:r w:rsidRPr="001E5438">
                              <w:rPr>
                                <w:rFonts w:cs="Open Sans"/>
                                <w:sz w:val="22"/>
                                <w:szCs w:val="22"/>
                                <w:lang w:val="en-US"/>
                              </w:rPr>
                              <w:t xml:space="preserve"> thought that the content was somewhat likely to assist their work in the future.  </w:t>
                            </w:r>
                          </w:p>
                          <w:p w14:paraId="79944606" w14:textId="77777777" w:rsidR="002C1DBF" w:rsidRPr="001E5438" w:rsidRDefault="002C1DBF" w:rsidP="002C1DBF">
                            <w:pPr>
                              <w:rPr>
                                <w:rFonts w:cs="Open Sans"/>
                                <w:sz w:val="22"/>
                                <w:szCs w:val="22"/>
                                <w:lang w:val="en-US"/>
                              </w:rPr>
                            </w:pPr>
                            <w:r w:rsidRPr="001E5438">
                              <w:rPr>
                                <w:rFonts w:cs="Open Sans"/>
                                <w:b/>
                                <w:sz w:val="22"/>
                                <w:szCs w:val="22"/>
                                <w:lang w:val="en-US"/>
                              </w:rPr>
                              <w:t>90%</w:t>
                            </w:r>
                            <w:r w:rsidRPr="001E5438">
                              <w:rPr>
                                <w:rFonts w:cs="Open Sans"/>
                                <w:sz w:val="22"/>
                                <w:szCs w:val="22"/>
                                <w:lang w:val="en-US"/>
                              </w:rPr>
                              <w:t xml:space="preserve"> affirmed that they were very likely to share information from this training with colleagues.  </w:t>
                            </w:r>
                          </w:p>
                          <w:p w14:paraId="484F4E2A" w14:textId="77777777" w:rsidR="002C1DBF" w:rsidRPr="00FB1CE0" w:rsidRDefault="002C1DBF" w:rsidP="002C1DBF">
                            <w:pPr>
                              <w:rPr>
                                <w:rFonts w:cs="Open Sans"/>
                                <w:lang w:val="en-US"/>
                              </w:rPr>
                            </w:pPr>
                            <w:r w:rsidRPr="001E5438">
                              <w:rPr>
                                <w:rFonts w:cs="Open Sans"/>
                                <w:b/>
                                <w:sz w:val="22"/>
                                <w:szCs w:val="22"/>
                                <w:lang w:val="en-US"/>
                              </w:rPr>
                              <w:t>100%</w:t>
                            </w:r>
                            <w:r w:rsidRPr="001E5438">
                              <w:rPr>
                                <w:rFonts w:cs="Open Sans"/>
                                <w:sz w:val="22"/>
                                <w:szCs w:val="22"/>
                                <w:lang w:val="en-US"/>
                              </w:rPr>
                              <w:t xml:space="preserve"> of the participants wanted to attend similar training courses, seminars and</w:t>
                            </w:r>
                            <w:r w:rsidRPr="00FB1CE0">
                              <w:rPr>
                                <w:rFonts w:cs="Open Sans"/>
                                <w:lang w:val="en-US"/>
                              </w:rPr>
                              <w:t xml:space="preserve"> workshops.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90C1363" id="Text Box 1039627082" o:spid="_x0000_s1039" type="#_x0000_t202" style="position:absolute;margin-left:0;margin-top:77pt;width:492.8pt;height:397.5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vsTKUAIAAMAEAAAOAAAAZHJzL2Uyb0RvYy54bWysVMFuGjEQvVfqP1i+lwWyJBSxRJQoVaU0&#10;iZRUORuvF1byelzbsJt+fZ+9kNC0h6rqxdgzs29m3rxhftk1mu2V8zWZgo8GQ86UkVTWZlPwb4/X&#10;H6ac+SBMKTQZVfBn5fnl4v27eWtnakxb0qVyDCDGz1pb8G0IdpZlXm5VI/yArDJwVuQaEfB0m6x0&#10;ogV6o7PxcHieteRK60gq72G96p18kfCrSslwV1VeBaYLjtpCOl061/HMFnMx2zhht7U8lCH+oYpG&#10;1AZJX6CuRBBs5+rfoJpaOvJUhYGkJqOqqqVKPaCb0fBNNw9bYVXqBeR4+0KT/3+w8nb/YO8dC90n&#10;6jDASEhr/czDGPvpKtfEX1TK4AeFzy+0qS4wCeP5eDKdnMMl4ZsM8+l4kojNXj+3zofPihoWLwV3&#10;mEuiS+xvfEBKhB5DYjZPui6va63Tw23WK+3YXmCGeX4xXuXpW71rvlLZmyGF4WGYMGPkvXl6NAPf&#10;9zAp1y/42rAWTZyh6L/K3Zd7AgFwbYD7ylu8hW7dsboEp2dHUtdUPoNrR70MvZXXNfi4ET7cCwfd&#10;gUPsUrjDUWlCVXS4cbYl9+NP9hgPOcDLWQsdF9x/3wmnONNfDITycZTnUfjpkU8uxni4U8/61GN2&#10;zYpA8whba2W6xvigj9fKUfOElVvGrHAJI5G74OF4XYV+u7CyUi2XKQhStyLcmAcrI3RkOU77sXsS&#10;zh4kEaCmWzoqXszeKKOPjV8aWu4CVXWSTSS6Z/XAP9YkTfiw0nEPT98p6vWPZ/ETAAD//wMAUEsD&#10;BBQABgAIAAAAIQBuWwsO3gAAAAgBAAAPAAAAZHJzL2Rvd25yZXYueG1sTI/NTsMwEITvSLyDtUjc&#10;qAP9UZPGqRAIcQEJQiXEzY23SdR4bdlOG96e5QS32Z3V7DfldrKDOGGIvSMFt7MMBFLjTE+tgt3H&#10;080aREyajB4coYJvjLCtLi9KXRh3pnc81akVHEKx0Aq6lHwhZWw6tDrOnEdi7+CC1YnH0EoT9JnD&#10;7SDvsmwlre6JP3Ta40OHzbEerYL5o3s++jdHXzt8zWs/zsNL+lTq+mq634BIOKW/Y/jFZ3SomGnv&#10;RjJRDAq4SOLtcsGC7Xy9XIHYs1jkGciqlP8LVD8AAAD//wMAUEsBAi0AFAAGAAgAAAAhALaDOJL+&#10;AAAA4QEAABMAAAAAAAAAAAAAAAAAAAAAAFtDb250ZW50X1R5cGVzXS54bWxQSwECLQAUAAYACAAA&#10;ACEAOP0h/9YAAACUAQAACwAAAAAAAAAAAAAAAAAvAQAAX3JlbHMvLnJlbHNQSwECLQAUAAYACAAA&#10;ACEAVL7EylACAADABAAADgAAAAAAAAAAAAAAAAAuAgAAZHJzL2Uyb0RvYy54bWxQSwECLQAUAAYA&#10;CAAAACEAblsLDt4AAAAIAQAADwAAAAAAAAAAAAAAAACqBAAAZHJzL2Rvd25yZXYueG1sUEsFBgAA&#10;AAAEAAQA8wAAALUFAAAAAA==&#10;" fillcolor="#dae3f3" strokecolor="#4472c4" strokeweight=".5pt">
                <v:textbox>
                  <w:txbxContent>
                    <w:p w14:paraId="662E76ED" w14:textId="77777777" w:rsidR="002C1DBF" w:rsidRPr="001E5438" w:rsidRDefault="002C1DBF" w:rsidP="008E2FE3">
                      <w:pPr>
                        <w:shd w:val="clear" w:color="auto" w:fill="D9E2F3"/>
                        <w:spacing w:before="0"/>
                        <w:rPr>
                          <w:rFonts w:cs="Open Sans"/>
                          <w:sz w:val="22"/>
                          <w:szCs w:val="22"/>
                          <w:lang w:val="en-US"/>
                        </w:rPr>
                      </w:pPr>
                      <w:r w:rsidRPr="001E5438">
                        <w:rPr>
                          <w:rFonts w:cs="Open Sans"/>
                          <w:b/>
                          <w:sz w:val="22"/>
                          <w:szCs w:val="22"/>
                          <w:lang w:val="en-US"/>
                        </w:rPr>
                        <w:t>Case Study 2 Training workshop for business school academics on human rights</w:t>
                      </w:r>
                      <w:r w:rsidRPr="001E5438">
                        <w:rPr>
                          <w:rFonts w:cs="Open Sans"/>
                          <w:sz w:val="22"/>
                          <w:szCs w:val="22"/>
                          <w:lang w:val="en-US"/>
                        </w:rPr>
                        <w:t xml:space="preserve"> </w:t>
                      </w:r>
                    </w:p>
                    <w:p w14:paraId="1F953D96" w14:textId="139AC666" w:rsidR="002C1DBF" w:rsidRPr="001E5438" w:rsidRDefault="002C1DBF" w:rsidP="002C1DBF">
                      <w:pPr>
                        <w:rPr>
                          <w:rFonts w:cs="Open Sans"/>
                          <w:sz w:val="22"/>
                          <w:szCs w:val="22"/>
                          <w:lang w:val="en-US"/>
                        </w:rPr>
                      </w:pPr>
                      <w:r w:rsidRPr="001E5438">
                        <w:rPr>
                          <w:rFonts w:cs="Open Sans"/>
                          <w:sz w:val="22"/>
                          <w:szCs w:val="22"/>
                          <w:lang w:val="en-US"/>
                        </w:rPr>
                        <w:t xml:space="preserve">This capacity development workshop was conducted in Ho Chi Minh City </w:t>
                      </w:r>
                      <w:r w:rsidR="00884DBF" w:rsidRPr="001E5438">
                        <w:rPr>
                          <w:rFonts w:cs="Open Sans"/>
                          <w:sz w:val="22"/>
                          <w:szCs w:val="22"/>
                          <w:lang w:val="en-US"/>
                        </w:rPr>
                        <w:t>(</w:t>
                      </w:r>
                      <w:r w:rsidR="00273FFC" w:rsidRPr="001E5438">
                        <w:rPr>
                          <w:rFonts w:cs="Open Sans"/>
                          <w:b/>
                          <w:sz w:val="22"/>
                          <w:szCs w:val="22"/>
                          <w:lang w:val="en-US"/>
                        </w:rPr>
                        <w:t>HCMC</w:t>
                      </w:r>
                      <w:r w:rsidR="00884DBF" w:rsidRPr="001E5438">
                        <w:rPr>
                          <w:rFonts w:cs="Open Sans"/>
                          <w:b/>
                          <w:sz w:val="22"/>
                          <w:szCs w:val="22"/>
                          <w:lang w:val="en-US"/>
                        </w:rPr>
                        <w:t>)</w:t>
                      </w:r>
                      <w:r w:rsidR="00273FFC" w:rsidRPr="001E5438">
                        <w:rPr>
                          <w:rFonts w:cs="Open Sans"/>
                          <w:sz w:val="22"/>
                          <w:szCs w:val="22"/>
                          <w:lang w:val="en-US"/>
                        </w:rPr>
                        <w:t xml:space="preserve"> </w:t>
                      </w:r>
                      <w:r w:rsidRPr="001E5438">
                        <w:rPr>
                          <w:rFonts w:cs="Open Sans"/>
                          <w:sz w:val="22"/>
                          <w:szCs w:val="22"/>
                          <w:lang w:val="en-US"/>
                        </w:rPr>
                        <w:t xml:space="preserve">on 13-15 April 2022 and attended by </w:t>
                      </w:r>
                      <w:r w:rsidRPr="001E5438">
                        <w:rPr>
                          <w:rFonts w:cs="Open Sans"/>
                          <w:b/>
                          <w:sz w:val="22"/>
                          <w:szCs w:val="22"/>
                          <w:lang w:val="en-US"/>
                        </w:rPr>
                        <w:t>22</w:t>
                      </w:r>
                      <w:r w:rsidRPr="001E5438">
                        <w:rPr>
                          <w:rFonts w:cs="Open Sans"/>
                          <w:sz w:val="22"/>
                          <w:szCs w:val="22"/>
                          <w:lang w:val="en-US"/>
                        </w:rPr>
                        <w:t xml:space="preserve"> academics (</w:t>
                      </w:r>
                      <w:r w:rsidRPr="001E5438">
                        <w:rPr>
                          <w:rFonts w:cs="Open Sans"/>
                          <w:b/>
                          <w:sz w:val="22"/>
                          <w:szCs w:val="22"/>
                          <w:lang w:val="en-US"/>
                        </w:rPr>
                        <w:t>45</w:t>
                      </w:r>
                      <w:r w:rsidR="00273FFC" w:rsidRPr="001E5438">
                        <w:rPr>
                          <w:rFonts w:cs="Open Sans"/>
                          <w:b/>
                          <w:sz w:val="22"/>
                          <w:szCs w:val="22"/>
                          <w:lang w:val="en-US"/>
                        </w:rPr>
                        <w:t>%</w:t>
                      </w:r>
                      <w:r w:rsidR="00273FFC" w:rsidRPr="001E5438">
                        <w:rPr>
                          <w:rFonts w:cs="Open Sans"/>
                          <w:sz w:val="22"/>
                          <w:szCs w:val="22"/>
                          <w:lang w:val="en-US"/>
                        </w:rPr>
                        <w:t xml:space="preserve"> </w:t>
                      </w:r>
                      <w:r w:rsidRPr="001E5438">
                        <w:rPr>
                          <w:rFonts w:cs="Open Sans"/>
                          <w:sz w:val="22"/>
                          <w:szCs w:val="22"/>
                          <w:lang w:val="en-US"/>
                        </w:rPr>
                        <w:t xml:space="preserve">women) from universities in HCMC. </w:t>
                      </w:r>
                    </w:p>
                    <w:p w14:paraId="3B687504" w14:textId="1DD2FB39" w:rsidR="002C1DBF" w:rsidRPr="001E5438" w:rsidRDefault="002C1DBF" w:rsidP="002C1DBF">
                      <w:pPr>
                        <w:rPr>
                          <w:rFonts w:cs="Open Sans"/>
                          <w:sz w:val="22"/>
                          <w:szCs w:val="22"/>
                          <w:lang w:val="en-US"/>
                        </w:rPr>
                      </w:pPr>
                      <w:r w:rsidRPr="001E5438">
                        <w:rPr>
                          <w:rFonts w:cs="Open Sans"/>
                          <w:sz w:val="22"/>
                          <w:szCs w:val="22"/>
                          <w:lang w:val="en-US"/>
                        </w:rPr>
                        <w:t xml:space="preserve">The training focused on the key international frameworks including the </w:t>
                      </w:r>
                      <w:r w:rsidR="00CE27C8" w:rsidRPr="001E5438">
                        <w:rPr>
                          <w:rFonts w:cs="Open Sans"/>
                          <w:sz w:val="22"/>
                          <w:szCs w:val="22"/>
                          <w:lang w:val="en-US"/>
                        </w:rPr>
                        <w:t>Sustainable Development Goals</w:t>
                      </w:r>
                      <w:r w:rsidRPr="001E5438">
                        <w:rPr>
                          <w:rFonts w:cs="Open Sans"/>
                          <w:sz w:val="22"/>
                          <w:szCs w:val="22"/>
                          <w:lang w:val="en-US"/>
                        </w:rPr>
                        <w:t xml:space="preserve">, </w:t>
                      </w:r>
                      <w:r w:rsidR="00CE27C8" w:rsidRPr="001E5438">
                        <w:rPr>
                          <w:rFonts w:cs="Open Sans"/>
                          <w:sz w:val="22"/>
                          <w:szCs w:val="22"/>
                          <w:lang w:val="en-US"/>
                        </w:rPr>
                        <w:t>the U</w:t>
                      </w:r>
                      <w:r w:rsidR="005543F3" w:rsidRPr="001E5438">
                        <w:rPr>
                          <w:rFonts w:cs="Open Sans"/>
                          <w:sz w:val="22"/>
                          <w:szCs w:val="22"/>
                          <w:lang w:val="en-US"/>
                        </w:rPr>
                        <w:t xml:space="preserve">nited </w:t>
                      </w:r>
                      <w:r w:rsidR="00CE27C8" w:rsidRPr="001E5438">
                        <w:rPr>
                          <w:rFonts w:cs="Open Sans"/>
                          <w:sz w:val="22"/>
                          <w:szCs w:val="22"/>
                          <w:lang w:val="en-US"/>
                        </w:rPr>
                        <w:t>N</w:t>
                      </w:r>
                      <w:r w:rsidR="005543F3" w:rsidRPr="001E5438">
                        <w:rPr>
                          <w:rFonts w:cs="Open Sans"/>
                          <w:sz w:val="22"/>
                          <w:szCs w:val="22"/>
                          <w:lang w:val="en-US"/>
                        </w:rPr>
                        <w:t>ations</w:t>
                      </w:r>
                      <w:r w:rsidR="00E344E7" w:rsidRPr="001E5438">
                        <w:rPr>
                          <w:rFonts w:cs="Open Sans"/>
                          <w:sz w:val="22"/>
                          <w:szCs w:val="22"/>
                          <w:lang w:val="en-US"/>
                        </w:rPr>
                        <w:t xml:space="preserve"> (UN)</w:t>
                      </w:r>
                      <w:r w:rsidR="00CE27C8" w:rsidRPr="001E5438">
                        <w:rPr>
                          <w:rFonts w:cs="Open Sans"/>
                          <w:sz w:val="22"/>
                          <w:szCs w:val="22"/>
                          <w:lang w:val="en-US"/>
                        </w:rPr>
                        <w:t xml:space="preserve"> Guiding Principles </w:t>
                      </w:r>
                      <w:r w:rsidRPr="001E5438">
                        <w:rPr>
                          <w:rFonts w:cs="Open Sans"/>
                          <w:sz w:val="22"/>
                          <w:szCs w:val="22"/>
                          <w:lang w:val="en-US"/>
                        </w:rPr>
                        <w:t>and the O</w:t>
                      </w:r>
                      <w:r w:rsidR="002A21DA" w:rsidRPr="001E5438">
                        <w:rPr>
                          <w:rFonts w:cs="Open Sans"/>
                          <w:sz w:val="22"/>
                          <w:szCs w:val="22"/>
                          <w:lang w:val="en-US"/>
                        </w:rPr>
                        <w:t xml:space="preserve">rganisation </w:t>
                      </w:r>
                      <w:r w:rsidR="009F5996" w:rsidRPr="001E5438">
                        <w:rPr>
                          <w:rFonts w:cs="Open Sans"/>
                          <w:sz w:val="22"/>
                          <w:szCs w:val="22"/>
                          <w:lang w:val="en-US"/>
                        </w:rPr>
                        <w:t xml:space="preserve">for Economic </w:t>
                      </w:r>
                      <w:r w:rsidR="00713FFB" w:rsidRPr="001E5438">
                        <w:rPr>
                          <w:rFonts w:cs="Open Sans"/>
                          <w:sz w:val="22"/>
                          <w:szCs w:val="22"/>
                          <w:lang w:val="en-US"/>
                        </w:rPr>
                        <w:t>Co-op</w:t>
                      </w:r>
                      <w:r w:rsidR="00E344E7" w:rsidRPr="001E5438">
                        <w:rPr>
                          <w:rFonts w:cs="Open Sans"/>
                          <w:sz w:val="22"/>
                          <w:szCs w:val="22"/>
                          <w:lang w:val="en-US"/>
                        </w:rPr>
                        <w:t>eration and Development (OECD)</w:t>
                      </w:r>
                      <w:r w:rsidR="00F15386" w:rsidRPr="001E5438">
                        <w:rPr>
                          <w:rFonts w:cs="Open Sans"/>
                          <w:sz w:val="22"/>
                          <w:szCs w:val="22"/>
                          <w:lang w:val="en-US"/>
                        </w:rPr>
                        <w:t xml:space="preserve"> </w:t>
                      </w:r>
                      <w:r w:rsidRPr="001E5438">
                        <w:rPr>
                          <w:rFonts w:cs="Open Sans"/>
                          <w:sz w:val="22"/>
                          <w:szCs w:val="22"/>
                          <w:lang w:val="en-US"/>
                        </w:rPr>
                        <w:t xml:space="preserve">Guidelines for Multinational Enterprises. The training also exposed participants to Vietnamese and international best practices and key resources and training materials.  </w:t>
                      </w:r>
                    </w:p>
                    <w:p w14:paraId="315DE5E8" w14:textId="43DA11B3" w:rsidR="002C1DBF" w:rsidRPr="001E5438" w:rsidRDefault="002C1DBF" w:rsidP="002C1DBF">
                      <w:pPr>
                        <w:rPr>
                          <w:rFonts w:cs="Open Sans"/>
                          <w:sz w:val="22"/>
                          <w:szCs w:val="22"/>
                          <w:lang w:val="en-US"/>
                        </w:rPr>
                      </w:pPr>
                      <w:r w:rsidRPr="001E5438">
                        <w:rPr>
                          <w:rFonts w:cs="Open Sans"/>
                          <w:sz w:val="22"/>
                          <w:szCs w:val="22"/>
                          <w:lang w:val="en-US"/>
                        </w:rPr>
                        <w:t>Pre</w:t>
                      </w:r>
                      <w:r w:rsidR="004038DF" w:rsidRPr="001E5438">
                        <w:rPr>
                          <w:rFonts w:cs="Open Sans"/>
                          <w:sz w:val="22"/>
                          <w:szCs w:val="22"/>
                          <w:lang w:val="en-US"/>
                        </w:rPr>
                        <w:t>-</w:t>
                      </w:r>
                      <w:r w:rsidRPr="001E5438">
                        <w:rPr>
                          <w:rFonts w:cs="Open Sans"/>
                          <w:sz w:val="22"/>
                          <w:szCs w:val="22"/>
                          <w:lang w:val="en-US"/>
                        </w:rPr>
                        <w:t xml:space="preserve"> and Post</w:t>
                      </w:r>
                      <w:r w:rsidR="004038DF" w:rsidRPr="001E5438">
                        <w:rPr>
                          <w:rFonts w:cs="Open Sans"/>
                          <w:sz w:val="22"/>
                          <w:szCs w:val="22"/>
                          <w:lang w:val="en-US"/>
                        </w:rPr>
                        <w:t>-</w:t>
                      </w:r>
                      <w:r w:rsidRPr="001E5438">
                        <w:rPr>
                          <w:rFonts w:cs="Open Sans"/>
                          <w:sz w:val="22"/>
                          <w:szCs w:val="22"/>
                          <w:lang w:val="en-US"/>
                        </w:rPr>
                        <w:t xml:space="preserve">workshop surveys were completed by </w:t>
                      </w:r>
                      <w:r w:rsidRPr="001E5438">
                        <w:rPr>
                          <w:rFonts w:cs="Open Sans"/>
                          <w:b/>
                          <w:sz w:val="22"/>
                          <w:szCs w:val="22"/>
                          <w:lang w:val="en-US"/>
                        </w:rPr>
                        <w:t>20</w:t>
                      </w:r>
                      <w:r w:rsidRPr="001E5438">
                        <w:rPr>
                          <w:rFonts w:cs="Open Sans"/>
                          <w:sz w:val="22"/>
                          <w:szCs w:val="22"/>
                          <w:lang w:val="en-US"/>
                        </w:rPr>
                        <w:t xml:space="preserve"> participants. Analysis of survey responses demonstrated the following: </w:t>
                      </w:r>
                    </w:p>
                    <w:p w14:paraId="7A49CBBF" w14:textId="77777777" w:rsidR="002C1DBF" w:rsidRPr="001E5438" w:rsidRDefault="002C1DBF" w:rsidP="002C1DBF">
                      <w:pPr>
                        <w:rPr>
                          <w:rFonts w:cs="Open Sans"/>
                          <w:sz w:val="22"/>
                          <w:szCs w:val="22"/>
                          <w:lang w:val="en-US"/>
                        </w:rPr>
                      </w:pPr>
                      <w:r w:rsidRPr="001E5438">
                        <w:rPr>
                          <w:rFonts w:cs="Open Sans"/>
                          <w:b/>
                          <w:sz w:val="22"/>
                          <w:szCs w:val="22"/>
                          <w:lang w:val="en-US"/>
                        </w:rPr>
                        <w:t>100%</w:t>
                      </w:r>
                      <w:r w:rsidRPr="001E5438">
                        <w:rPr>
                          <w:rFonts w:cs="Open Sans"/>
                          <w:sz w:val="22"/>
                          <w:szCs w:val="22"/>
                          <w:lang w:val="en-US"/>
                        </w:rPr>
                        <w:t xml:space="preserve"> of respondents agreed the content of the training was interesting and useful.   </w:t>
                      </w:r>
                    </w:p>
                    <w:p w14:paraId="7C1A4FC0" w14:textId="77777777" w:rsidR="002C1DBF" w:rsidRPr="001E5438" w:rsidRDefault="002C1DBF" w:rsidP="002C1DBF">
                      <w:pPr>
                        <w:rPr>
                          <w:rFonts w:cs="Open Sans"/>
                          <w:sz w:val="22"/>
                          <w:szCs w:val="22"/>
                          <w:lang w:val="en-US"/>
                        </w:rPr>
                      </w:pPr>
                      <w:r w:rsidRPr="001E5438">
                        <w:rPr>
                          <w:rFonts w:cs="Open Sans"/>
                          <w:b/>
                          <w:sz w:val="22"/>
                          <w:szCs w:val="22"/>
                          <w:lang w:val="en-US"/>
                        </w:rPr>
                        <w:t>100%</w:t>
                      </w:r>
                      <w:r w:rsidRPr="001E5438">
                        <w:rPr>
                          <w:rFonts w:cs="Open Sans"/>
                          <w:sz w:val="22"/>
                          <w:szCs w:val="22"/>
                          <w:lang w:val="en-US"/>
                        </w:rPr>
                        <w:t xml:space="preserve"> of participants confirmed that their understanding of human rights and responsible business conduct had increased after taking the training.  </w:t>
                      </w:r>
                    </w:p>
                    <w:p w14:paraId="18727236" w14:textId="77777777" w:rsidR="002C1DBF" w:rsidRPr="001E5438" w:rsidRDefault="002C1DBF" w:rsidP="002C1DBF">
                      <w:pPr>
                        <w:rPr>
                          <w:rFonts w:cs="Open Sans"/>
                          <w:sz w:val="22"/>
                          <w:szCs w:val="22"/>
                          <w:lang w:val="en-US"/>
                        </w:rPr>
                      </w:pPr>
                      <w:r w:rsidRPr="001E5438">
                        <w:rPr>
                          <w:rFonts w:cs="Open Sans"/>
                          <w:b/>
                          <w:sz w:val="22"/>
                          <w:szCs w:val="22"/>
                          <w:lang w:val="en-US"/>
                        </w:rPr>
                        <w:t>70%</w:t>
                      </w:r>
                      <w:r w:rsidRPr="001E5438">
                        <w:rPr>
                          <w:rFonts w:cs="Open Sans"/>
                          <w:sz w:val="22"/>
                          <w:szCs w:val="22"/>
                          <w:lang w:val="en-US"/>
                        </w:rPr>
                        <w:t xml:space="preserve"> stated that the content of the training would assist their work in the future and </w:t>
                      </w:r>
                      <w:r w:rsidRPr="001E5438">
                        <w:rPr>
                          <w:rFonts w:cs="Open Sans"/>
                          <w:b/>
                          <w:sz w:val="22"/>
                          <w:szCs w:val="22"/>
                          <w:lang w:val="en-US"/>
                        </w:rPr>
                        <w:t>25%</w:t>
                      </w:r>
                      <w:r w:rsidRPr="001E5438">
                        <w:rPr>
                          <w:rFonts w:cs="Open Sans"/>
                          <w:sz w:val="22"/>
                          <w:szCs w:val="22"/>
                          <w:lang w:val="en-US"/>
                        </w:rPr>
                        <w:t xml:space="preserve"> thought that the content was somewhat likely to assist their work in the future.  </w:t>
                      </w:r>
                    </w:p>
                    <w:p w14:paraId="79944606" w14:textId="77777777" w:rsidR="002C1DBF" w:rsidRPr="001E5438" w:rsidRDefault="002C1DBF" w:rsidP="002C1DBF">
                      <w:pPr>
                        <w:rPr>
                          <w:rFonts w:cs="Open Sans"/>
                          <w:sz w:val="22"/>
                          <w:szCs w:val="22"/>
                          <w:lang w:val="en-US"/>
                        </w:rPr>
                      </w:pPr>
                      <w:r w:rsidRPr="001E5438">
                        <w:rPr>
                          <w:rFonts w:cs="Open Sans"/>
                          <w:b/>
                          <w:sz w:val="22"/>
                          <w:szCs w:val="22"/>
                          <w:lang w:val="en-US"/>
                        </w:rPr>
                        <w:t>90%</w:t>
                      </w:r>
                      <w:r w:rsidRPr="001E5438">
                        <w:rPr>
                          <w:rFonts w:cs="Open Sans"/>
                          <w:sz w:val="22"/>
                          <w:szCs w:val="22"/>
                          <w:lang w:val="en-US"/>
                        </w:rPr>
                        <w:t xml:space="preserve"> affirmed that they were very likely to share information from this training with colleagues.  </w:t>
                      </w:r>
                    </w:p>
                    <w:p w14:paraId="484F4E2A" w14:textId="77777777" w:rsidR="002C1DBF" w:rsidRPr="00FB1CE0" w:rsidRDefault="002C1DBF" w:rsidP="002C1DBF">
                      <w:pPr>
                        <w:rPr>
                          <w:rFonts w:cs="Open Sans"/>
                          <w:lang w:val="en-US"/>
                        </w:rPr>
                      </w:pPr>
                      <w:r w:rsidRPr="001E5438">
                        <w:rPr>
                          <w:rFonts w:cs="Open Sans"/>
                          <w:b/>
                          <w:sz w:val="22"/>
                          <w:szCs w:val="22"/>
                          <w:lang w:val="en-US"/>
                        </w:rPr>
                        <w:t>100%</w:t>
                      </w:r>
                      <w:r w:rsidRPr="001E5438">
                        <w:rPr>
                          <w:rFonts w:cs="Open Sans"/>
                          <w:sz w:val="22"/>
                          <w:szCs w:val="22"/>
                          <w:lang w:val="en-US"/>
                        </w:rPr>
                        <w:t xml:space="preserve"> of the participants wanted to attend similar training courses, seminars and</w:t>
                      </w:r>
                      <w:r w:rsidRPr="00FB1CE0">
                        <w:rPr>
                          <w:rFonts w:cs="Open Sans"/>
                          <w:lang w:val="en-US"/>
                        </w:rPr>
                        <w:t xml:space="preserve"> workshops. </w:t>
                      </w:r>
                    </w:p>
                  </w:txbxContent>
                </v:textbox>
                <w10:wrap type="square" anchorx="margin"/>
              </v:shape>
            </w:pict>
          </mc:Fallback>
        </mc:AlternateContent>
      </w:r>
      <w:r w:rsidR="002C1DBF" w:rsidRPr="00742303">
        <w:rPr>
          <w:rFonts w:eastAsia="Calibri" w:cs="Open Sans"/>
          <w:color w:val="000000"/>
          <w:lang w:eastAsia="en-US"/>
        </w:rPr>
        <w:t xml:space="preserve">In August 2018, the </w:t>
      </w:r>
      <w:r w:rsidR="00273FFC">
        <w:rPr>
          <w:rFonts w:eastAsia="Calibri" w:cs="Open Sans"/>
          <w:color w:val="000000"/>
          <w:lang w:eastAsia="en-US"/>
        </w:rPr>
        <w:t>Commission</w:t>
      </w:r>
      <w:r w:rsidR="002C1DBF" w:rsidRPr="00742303">
        <w:rPr>
          <w:rFonts w:eastAsia="Calibri" w:cs="Open Sans"/>
          <w:color w:val="000000"/>
          <w:lang w:eastAsia="en-US"/>
        </w:rPr>
        <w:t xml:space="preserve"> and </w:t>
      </w:r>
      <w:r w:rsidR="00273FFC">
        <w:rPr>
          <w:rFonts w:eastAsia="Calibri" w:cs="Open Sans"/>
          <w:color w:val="000000"/>
          <w:lang w:eastAsia="en-US"/>
        </w:rPr>
        <w:t>the</w:t>
      </w:r>
      <w:r w:rsidR="002C1DBF" w:rsidRPr="00742303">
        <w:rPr>
          <w:rFonts w:eastAsia="Calibri" w:cs="Open Sans"/>
          <w:color w:val="000000"/>
          <w:lang w:eastAsia="en-US"/>
        </w:rPr>
        <w:t xml:space="preserve"> D</w:t>
      </w:r>
      <w:r w:rsidR="00273FFC">
        <w:rPr>
          <w:rFonts w:eastAsia="Calibri" w:cs="Open Sans"/>
          <w:color w:val="000000"/>
          <w:lang w:eastAsia="en-US"/>
        </w:rPr>
        <w:t xml:space="preserve">epartment of </w:t>
      </w:r>
      <w:r w:rsidR="002C1DBF" w:rsidRPr="00742303">
        <w:rPr>
          <w:rFonts w:eastAsia="Calibri" w:cs="Open Sans"/>
          <w:color w:val="000000"/>
          <w:lang w:eastAsia="en-US"/>
        </w:rPr>
        <w:t>F</w:t>
      </w:r>
      <w:r w:rsidR="00273FFC">
        <w:rPr>
          <w:rFonts w:eastAsia="Calibri" w:cs="Open Sans"/>
          <w:color w:val="000000"/>
          <w:lang w:eastAsia="en-US"/>
        </w:rPr>
        <w:t xml:space="preserve">oreign </w:t>
      </w:r>
      <w:r w:rsidR="002C1DBF" w:rsidRPr="00742303">
        <w:rPr>
          <w:rFonts w:eastAsia="Calibri" w:cs="Open Sans"/>
          <w:color w:val="000000"/>
          <w:lang w:eastAsia="en-US"/>
        </w:rPr>
        <w:t>A</w:t>
      </w:r>
      <w:r w:rsidR="00273FFC">
        <w:rPr>
          <w:rFonts w:eastAsia="Calibri" w:cs="Open Sans"/>
          <w:color w:val="000000"/>
          <w:lang w:eastAsia="en-US"/>
        </w:rPr>
        <w:t xml:space="preserve">ffairs and </w:t>
      </w:r>
      <w:r w:rsidR="002C1DBF" w:rsidRPr="00742303">
        <w:rPr>
          <w:rFonts w:eastAsia="Calibri" w:cs="Open Sans"/>
          <w:color w:val="000000"/>
          <w:lang w:eastAsia="en-US"/>
        </w:rPr>
        <w:t>T</w:t>
      </w:r>
      <w:r w:rsidR="00273FFC">
        <w:rPr>
          <w:rFonts w:eastAsia="Calibri" w:cs="Open Sans"/>
          <w:color w:val="000000"/>
          <w:lang w:eastAsia="en-US"/>
        </w:rPr>
        <w:t>rade (</w:t>
      </w:r>
      <w:r w:rsidR="002C1DBF">
        <w:rPr>
          <w:rFonts w:eastAsia="Calibri" w:cs="Open Sans"/>
          <w:b/>
          <w:color w:val="000000"/>
          <w:lang w:eastAsia="en-US"/>
        </w:rPr>
        <w:t>DFAT</w:t>
      </w:r>
      <w:r w:rsidR="00273FFC">
        <w:rPr>
          <w:rFonts w:eastAsia="Calibri" w:cs="Open Sans"/>
          <w:color w:val="000000"/>
          <w:lang w:eastAsia="en-US"/>
        </w:rPr>
        <w:t>)</w:t>
      </w:r>
      <w:r w:rsidR="002C1DBF" w:rsidRPr="00742303">
        <w:rPr>
          <w:rFonts w:eastAsia="Calibri" w:cs="Open Sans"/>
          <w:color w:val="000000"/>
          <w:lang w:eastAsia="en-US"/>
        </w:rPr>
        <w:t xml:space="preserve"> agreed on the design and implementation of a new program called the Vietnam Human Rights Fund (</w:t>
      </w:r>
      <w:r w:rsidR="002C1DBF" w:rsidRPr="008E2FE3">
        <w:rPr>
          <w:rFonts w:eastAsia="Calibri" w:cs="Open Sans"/>
          <w:b/>
          <w:color w:val="000000"/>
          <w:lang w:eastAsia="en-US"/>
        </w:rPr>
        <w:t>VHRF</w:t>
      </w:r>
      <w:r w:rsidR="002C1DBF" w:rsidRPr="00742303">
        <w:rPr>
          <w:rFonts w:eastAsia="Calibri" w:cs="Open Sans"/>
          <w:color w:val="000000"/>
          <w:lang w:eastAsia="en-US"/>
        </w:rPr>
        <w:t>) from 2018-2021. The program</w:t>
      </w:r>
      <w:r w:rsidR="00273FFC">
        <w:rPr>
          <w:rFonts w:eastAsia="Calibri" w:cs="Open Sans"/>
          <w:color w:val="000000"/>
          <w:lang w:eastAsia="en-US"/>
        </w:rPr>
        <w:t>, coordinated by</w:t>
      </w:r>
      <w:r w:rsidR="00E344E7">
        <w:rPr>
          <w:rFonts w:eastAsia="Calibri" w:cs="Open Sans"/>
          <w:color w:val="000000"/>
          <w:lang w:eastAsia="en-US"/>
        </w:rPr>
        <w:t xml:space="preserve"> the Commission </w:t>
      </w:r>
      <w:r w:rsidR="002C1DBF" w:rsidRPr="00742303">
        <w:rPr>
          <w:rFonts w:eastAsia="Calibri" w:cs="Open Sans"/>
          <w:color w:val="000000"/>
          <w:lang w:eastAsia="en-US"/>
        </w:rPr>
        <w:t>aimed to advance human rights education and responsible business conduct across various settings in Vietnam. There have been two key components to the program, human rights education and responsible business conduct, implemented in partnership with the Ho Chi Minh National Academy of Politics (</w:t>
      </w:r>
      <w:r w:rsidR="002C1DBF" w:rsidRPr="008E2FE3">
        <w:rPr>
          <w:rFonts w:eastAsia="Calibri" w:cs="Open Sans"/>
          <w:b/>
          <w:color w:val="000000"/>
          <w:lang w:eastAsia="en-US"/>
        </w:rPr>
        <w:t>the Academy</w:t>
      </w:r>
      <w:r w:rsidR="002C1DBF" w:rsidRPr="00742303">
        <w:rPr>
          <w:rFonts w:eastAsia="Calibri" w:cs="Open Sans"/>
          <w:color w:val="000000"/>
          <w:lang w:eastAsia="en-US"/>
        </w:rPr>
        <w:t>) and the Vietnam Chamber of Commerce and Industry (</w:t>
      </w:r>
      <w:r w:rsidR="002C1DBF" w:rsidRPr="008E2FE3">
        <w:rPr>
          <w:rFonts w:eastAsia="Calibri" w:cs="Open Sans"/>
          <w:b/>
          <w:color w:val="000000"/>
          <w:lang w:eastAsia="en-US"/>
        </w:rPr>
        <w:t>VCCI</w:t>
      </w:r>
      <w:r w:rsidR="002C1DBF" w:rsidRPr="00742303">
        <w:rPr>
          <w:rFonts w:eastAsia="Calibri" w:cs="Open Sans"/>
          <w:color w:val="000000"/>
          <w:lang w:eastAsia="en-US"/>
        </w:rPr>
        <w:t xml:space="preserve">). </w:t>
      </w:r>
    </w:p>
    <w:p w14:paraId="0705B198" w14:textId="69B5600F" w:rsidR="002C1DBF" w:rsidRPr="00742303" w:rsidRDefault="002C1DBF" w:rsidP="008F6679">
      <w:pPr>
        <w:tabs>
          <w:tab w:val="left" w:pos="5412"/>
        </w:tabs>
        <w:spacing w:before="0" w:after="160" w:line="259" w:lineRule="auto"/>
        <w:rPr>
          <w:rFonts w:eastAsia="Calibri" w:cs="Open Sans"/>
          <w:b/>
          <w:bCs/>
          <w:color w:val="000000"/>
          <w:lang w:eastAsia="en-US"/>
        </w:rPr>
      </w:pPr>
      <w:r w:rsidRPr="00742303">
        <w:rPr>
          <w:rFonts w:eastAsia="Calibri" w:cs="Open Sans"/>
          <w:color w:val="000000"/>
          <w:lang w:eastAsia="en-US"/>
        </w:rPr>
        <w:t xml:space="preserve">In this reporting period, the Commission conducted </w:t>
      </w:r>
      <w:r w:rsidRPr="008E2FE3">
        <w:rPr>
          <w:rFonts w:eastAsia="Calibri" w:cs="Open Sans"/>
          <w:b/>
          <w:color w:val="000000"/>
          <w:lang w:eastAsia="en-US"/>
        </w:rPr>
        <w:t>five</w:t>
      </w:r>
      <w:r w:rsidRPr="00742303">
        <w:rPr>
          <w:rFonts w:eastAsia="Calibri" w:cs="Open Sans"/>
          <w:color w:val="000000"/>
          <w:lang w:eastAsia="en-US"/>
        </w:rPr>
        <w:t xml:space="preserve"> workshops with Master Trainers in human rights and three consultations with Vietnamese experts to seek their input to lesson plans on human rights education for preschool, primary and secondary school. The project finalised the </w:t>
      </w:r>
      <w:r w:rsidRPr="00742303">
        <w:rPr>
          <w:rFonts w:eastAsia="Calibri" w:cs="Open Sans"/>
          <w:i/>
          <w:iCs/>
          <w:color w:val="000000"/>
          <w:lang w:eastAsia="en-US"/>
        </w:rPr>
        <w:t>Tourism Sector Guidance on Responsible Business Conduct in English and Vietnamese</w:t>
      </w:r>
      <w:r w:rsidRPr="00742303">
        <w:rPr>
          <w:rFonts w:eastAsia="Calibri" w:cs="Open Sans"/>
          <w:color w:val="000000"/>
          <w:lang w:eastAsia="en-US"/>
        </w:rPr>
        <w:t xml:space="preserve">, delivered </w:t>
      </w:r>
      <w:r w:rsidRPr="008E2FE3">
        <w:rPr>
          <w:rFonts w:eastAsia="Calibri" w:cs="Open Sans"/>
          <w:b/>
          <w:color w:val="000000"/>
          <w:lang w:eastAsia="en-US"/>
        </w:rPr>
        <w:t>two</w:t>
      </w:r>
      <w:r w:rsidRPr="00742303">
        <w:rPr>
          <w:rFonts w:eastAsia="Calibri" w:cs="Open Sans"/>
          <w:color w:val="000000"/>
          <w:lang w:eastAsia="en-US"/>
        </w:rPr>
        <w:t xml:space="preserve"> training workshops for business school academics on human rights and responsible business conduct and developed an e</w:t>
      </w:r>
      <w:r w:rsidR="00273FFC">
        <w:rPr>
          <w:rFonts w:eastAsia="Calibri" w:cs="Open Sans"/>
          <w:color w:val="000000"/>
          <w:lang w:eastAsia="en-US"/>
        </w:rPr>
        <w:t>-</w:t>
      </w:r>
      <w:r w:rsidRPr="00742303">
        <w:rPr>
          <w:rFonts w:eastAsia="Calibri" w:cs="Open Sans"/>
          <w:color w:val="000000"/>
          <w:lang w:eastAsia="en-US"/>
        </w:rPr>
        <w:t>Learning courses on responsible business conduct and human rights for university students and academics and a video on responsible business conduct in Vietnam.</w:t>
      </w:r>
      <w:r w:rsidRPr="00742303">
        <w:rPr>
          <w:rFonts w:eastAsia="Calibri" w:cs="Open Sans"/>
          <w:b/>
          <w:bCs/>
          <w:color w:val="000000"/>
          <w:lang w:eastAsia="en-US"/>
        </w:rPr>
        <w:t xml:space="preserve">  </w:t>
      </w:r>
    </w:p>
    <w:p w14:paraId="76A50818" w14:textId="339CAFB6" w:rsidR="004076A1" w:rsidRPr="00742303" w:rsidRDefault="004076A1" w:rsidP="008F6679">
      <w:pPr>
        <w:tabs>
          <w:tab w:val="left" w:pos="5412"/>
        </w:tabs>
        <w:spacing w:before="0" w:after="160" w:line="259" w:lineRule="auto"/>
        <w:rPr>
          <w:rFonts w:eastAsia="Calibri" w:cs="Open Sans"/>
          <w:b/>
          <w:bCs/>
          <w:color w:val="000000"/>
          <w:lang w:eastAsia="en-US"/>
        </w:rPr>
      </w:pPr>
    </w:p>
    <w:p w14:paraId="5F3E7156" w14:textId="11BF5CD4" w:rsidR="002C1DBF" w:rsidRPr="006C0FB9" w:rsidRDefault="002C1DBF" w:rsidP="005E0139">
      <w:pPr>
        <w:keepNext/>
        <w:keepLines/>
        <w:spacing w:before="40" w:after="0" w:line="259" w:lineRule="auto"/>
        <w:outlineLvl w:val="1"/>
        <w:rPr>
          <w:rFonts w:eastAsia="Yu Gothic Light" w:cs="Open Sans"/>
          <w:b/>
          <w:color w:val="0070C0"/>
          <w:sz w:val="36"/>
          <w:szCs w:val="36"/>
          <w:lang w:eastAsia="en-US"/>
        </w:rPr>
      </w:pPr>
      <w:r w:rsidRPr="006C0FB9">
        <w:rPr>
          <w:rFonts w:eastAsia="Yu Gothic Light" w:cs="Open Sans"/>
          <w:b/>
          <w:color w:val="0070C0"/>
          <w:sz w:val="36"/>
          <w:szCs w:val="36"/>
          <w:lang w:eastAsia="en-US"/>
        </w:rPr>
        <w:t xml:space="preserve">Goal 4: Effective access to justice and remedy for people and communities whose rights are breeched. </w:t>
      </w:r>
    </w:p>
    <w:p w14:paraId="7714C4F2" w14:textId="77777777" w:rsidR="002C1DBF" w:rsidRPr="00AE0621" w:rsidRDefault="002C1DBF" w:rsidP="00AE0621">
      <w:pPr>
        <w:keepNext/>
        <w:keepLines/>
        <w:spacing w:before="320" w:after="160" w:line="360" w:lineRule="exact"/>
        <w:jc w:val="both"/>
        <w:outlineLvl w:val="2"/>
        <w:rPr>
          <w:rFonts w:eastAsia="Open Sans" w:cs="Open Sans"/>
          <w:b/>
          <w:bCs/>
          <w:color w:val="0070C0"/>
          <w:spacing w:val="10"/>
          <w:kern w:val="28"/>
          <w:sz w:val="28"/>
          <w:szCs w:val="22"/>
          <w:lang w:eastAsia="en-US"/>
        </w:rPr>
      </w:pPr>
      <w:r w:rsidRPr="00AE0621">
        <w:rPr>
          <w:rFonts w:eastAsia="Open Sans" w:cs="Open Sans"/>
          <w:b/>
          <w:bCs/>
          <w:color w:val="0070C0"/>
          <w:spacing w:val="10"/>
          <w:kern w:val="28"/>
          <w:sz w:val="28"/>
          <w:szCs w:val="22"/>
          <w:lang w:eastAsia="en-US"/>
        </w:rPr>
        <w:t xml:space="preserve">Outcome 4.1 </w:t>
      </w:r>
    </w:p>
    <w:p w14:paraId="72D47FC2" w14:textId="596DB3A9" w:rsidR="002C1DBF" w:rsidRPr="008E2FE3" w:rsidRDefault="002C1DBF" w:rsidP="004038DF">
      <w:pPr>
        <w:spacing w:before="0" w:after="160" w:line="259" w:lineRule="auto"/>
        <w:rPr>
          <w:rFonts w:eastAsia="Open Sans" w:cs="Open Sans"/>
          <w:b/>
          <w:lang w:eastAsia="en-US"/>
        </w:rPr>
      </w:pPr>
      <w:r w:rsidRPr="00742303">
        <w:rPr>
          <w:rFonts w:eastAsia="Open Sans" w:cs="Open Sans"/>
          <w:lang w:eastAsia="en-US"/>
        </w:rPr>
        <w:t xml:space="preserve">We deliver a fair and effective investigation and conciliation of complaints service. </w:t>
      </w:r>
    </w:p>
    <w:p w14:paraId="5D361B74" w14:textId="6794B297" w:rsidR="002C1DBF" w:rsidRPr="00742303" w:rsidRDefault="002C1DBF" w:rsidP="00D4245C">
      <w:pPr>
        <w:spacing w:line="259" w:lineRule="auto"/>
        <w:jc w:val="both"/>
        <w:rPr>
          <w:rFonts w:eastAsia="Open Sans" w:cs="Open Sans"/>
          <w:b/>
          <w:color w:val="0070C0"/>
          <w:lang w:eastAsia="en-US"/>
        </w:rPr>
      </w:pPr>
      <w:r w:rsidRPr="00742303">
        <w:rPr>
          <w:rFonts w:eastAsia="Open Sans" w:cs="Open Sans"/>
          <w:b/>
          <w:color w:val="0070C0"/>
          <w:lang w:eastAsia="en-US"/>
        </w:rPr>
        <w:t>What this looks like</w:t>
      </w:r>
      <w:r w:rsidRPr="00742303">
        <w:rPr>
          <w:rFonts w:eastAsia="Open Sans" w:cs="Open Sans"/>
          <w:b/>
          <w:bCs/>
          <w:color w:val="0070C0"/>
          <w:lang w:eastAsia="en-US"/>
        </w:rPr>
        <w:t xml:space="preserve"> </w:t>
      </w:r>
    </w:p>
    <w:p w14:paraId="7FC81338" w14:textId="77777777" w:rsidR="002C1DBF" w:rsidRPr="00742303" w:rsidRDefault="002C1DBF" w:rsidP="004038DF">
      <w:pPr>
        <w:spacing w:before="0" w:after="160" w:line="259" w:lineRule="auto"/>
        <w:rPr>
          <w:rFonts w:eastAsia="Open Sans" w:cs="Open Sans"/>
          <w:lang w:eastAsia="en-US"/>
        </w:rPr>
      </w:pPr>
      <w:r w:rsidRPr="00742303">
        <w:rPr>
          <w:rFonts w:eastAsia="Open Sans" w:cs="Open Sans"/>
          <w:lang w:eastAsia="en-US"/>
        </w:rPr>
        <w:t xml:space="preserve">Our investigation and conciliation of complaints and dispute resolution meet performance indicators on timeliness, </w:t>
      </w:r>
      <w:bookmarkStart w:id="17" w:name="_Int_WBPDg7GO"/>
      <w:r w:rsidRPr="00742303">
        <w:rPr>
          <w:rFonts w:eastAsia="Open Sans" w:cs="Open Sans"/>
          <w:lang w:eastAsia="en-US"/>
        </w:rPr>
        <w:t>efficiency,</w:t>
      </w:r>
      <w:bookmarkEnd w:id="17"/>
      <w:r w:rsidRPr="00742303">
        <w:rPr>
          <w:rFonts w:eastAsia="Open Sans" w:cs="Open Sans"/>
          <w:lang w:eastAsia="en-US"/>
        </w:rPr>
        <w:t xml:space="preserve"> and service user satisfaction.</w:t>
      </w:r>
    </w:p>
    <w:p w14:paraId="399642A1" w14:textId="77777777" w:rsidR="002C1DBF" w:rsidRPr="00742303" w:rsidRDefault="002C1DBF" w:rsidP="004038DF">
      <w:pPr>
        <w:spacing w:before="0" w:after="160" w:line="259" w:lineRule="auto"/>
        <w:rPr>
          <w:rFonts w:eastAsia="Open Sans" w:cs="Open Sans"/>
          <w:lang w:eastAsia="en-US"/>
        </w:rPr>
      </w:pPr>
      <w:r w:rsidRPr="00742303">
        <w:rPr>
          <w:rFonts w:eastAsia="Open Sans" w:cs="Open Sans"/>
          <w:lang w:eastAsia="en-US"/>
        </w:rPr>
        <w:t xml:space="preserve">Our investigation and conciliation of complaints and dispute resolution processes have systemic and educational outcomes. </w:t>
      </w:r>
    </w:p>
    <w:p w14:paraId="2D0CCD35" w14:textId="33D27C52" w:rsidR="002C1DBF" w:rsidRPr="00742303" w:rsidRDefault="002C1DBF" w:rsidP="002C1DBF">
      <w:pPr>
        <w:tabs>
          <w:tab w:val="left" w:pos="5412"/>
        </w:tabs>
        <w:spacing w:before="0" w:after="160" w:line="259" w:lineRule="auto"/>
        <w:jc w:val="both"/>
        <w:rPr>
          <w:rFonts w:eastAsia="Open Sans" w:cs="Open Sans"/>
          <w:lang w:eastAsia="en-US"/>
        </w:rPr>
      </w:pPr>
      <w:r w:rsidRPr="008E2FE3">
        <w:rPr>
          <w:rFonts w:eastAsia="Open Sans" w:cs="Open Sans"/>
          <w:b/>
          <w:lang w:eastAsia="en-US"/>
        </w:rPr>
        <w:t>85%</w:t>
      </w:r>
      <w:r w:rsidRPr="00742303">
        <w:rPr>
          <w:rFonts w:eastAsia="Open Sans" w:cs="Open Sans"/>
          <w:lang w:eastAsia="en-US"/>
        </w:rPr>
        <w:t xml:space="preserve"> of complaints are finalised in under 12 months. </w:t>
      </w:r>
      <w:r w:rsidRPr="008E2FE3">
        <w:rPr>
          <w:rFonts w:eastAsia="Open Sans" w:cs="Open Sans"/>
          <w:b/>
          <w:lang w:eastAsia="en-US"/>
        </w:rPr>
        <w:t>40%</w:t>
      </w:r>
      <w:r w:rsidRPr="00742303">
        <w:rPr>
          <w:rFonts w:eastAsia="Open Sans" w:cs="Open Sans"/>
          <w:lang w:eastAsia="en-US"/>
        </w:rPr>
        <w:t xml:space="preserve"> of complaints are resolved by conciliation. </w:t>
      </w:r>
      <w:r w:rsidRPr="008E2FE3">
        <w:rPr>
          <w:rFonts w:eastAsia="Open Sans" w:cs="Open Sans"/>
          <w:b/>
          <w:lang w:eastAsia="en-US"/>
        </w:rPr>
        <w:t>85%</w:t>
      </w:r>
      <w:r w:rsidRPr="00742303">
        <w:rPr>
          <w:rFonts w:eastAsia="Open Sans" w:cs="Open Sans"/>
          <w:lang w:eastAsia="en-US"/>
        </w:rPr>
        <w:t xml:space="preserve"> of parties to complaints are satisfied with the service they receive. </w:t>
      </w:r>
    </w:p>
    <w:p w14:paraId="12845B42" w14:textId="3807C60C" w:rsidR="00AE0621" w:rsidRPr="00742303" w:rsidRDefault="00AE0621" w:rsidP="00AE0621">
      <w:pPr>
        <w:tabs>
          <w:tab w:val="left" w:pos="5412"/>
        </w:tabs>
        <w:spacing w:before="0" w:after="160" w:line="259" w:lineRule="auto"/>
        <w:jc w:val="both"/>
        <w:rPr>
          <w:rFonts w:eastAsia="Open Sans" w:cs="Open Sans"/>
          <w:lang w:eastAsia="en-US"/>
        </w:rPr>
      </w:pPr>
      <w:r w:rsidRPr="00742303">
        <w:rPr>
          <w:rFonts w:eastAsia="Open Sans" w:cs="Open Sans"/>
          <w:lang w:eastAsia="en-US"/>
        </w:rPr>
        <w:t xml:space="preserve">Instances where the terms on which investigation and conciliation disputes are resolved include systemic outcomes that accord with the objectives of the law. </w:t>
      </w:r>
    </w:p>
    <w:p w14:paraId="010D5B74" w14:textId="3CB2335A" w:rsidR="00AE0621" w:rsidRDefault="00AE0621" w:rsidP="00D4245C">
      <w:pPr>
        <w:tabs>
          <w:tab w:val="left" w:pos="5412"/>
        </w:tabs>
        <w:spacing w:line="259" w:lineRule="auto"/>
        <w:jc w:val="both"/>
        <w:rPr>
          <w:rFonts w:eastAsia="Open Sans" w:cs="Open Sans"/>
          <w:b/>
          <w:lang w:eastAsia="en-US"/>
        </w:rPr>
      </w:pPr>
      <w:r w:rsidRPr="00742303">
        <w:rPr>
          <w:rFonts w:eastAsia="Open Sans" w:cs="Open Sans"/>
          <w:lang w:eastAsia="en-US"/>
        </w:rPr>
        <w:t xml:space="preserve">Instances where participation in the investigation and conciliation process results in increased understanding of rights and responsibilities in the law. </w:t>
      </w:r>
    </w:p>
    <w:p w14:paraId="39AA0AFA" w14:textId="36011693" w:rsidR="005039CD" w:rsidRPr="00742303" w:rsidRDefault="005039CD" w:rsidP="00D4245C">
      <w:pPr>
        <w:tabs>
          <w:tab w:val="left" w:pos="5412"/>
        </w:tabs>
        <w:spacing w:line="259" w:lineRule="auto"/>
        <w:jc w:val="both"/>
        <w:rPr>
          <w:rFonts w:eastAsia="Open Sans" w:cs="Open Sans"/>
          <w:lang w:eastAsia="en-US"/>
        </w:rPr>
      </w:pPr>
      <w:r>
        <w:rPr>
          <w:rFonts w:eastAsia="Open Sans" w:cs="Open Sans"/>
          <w:b/>
          <w:lang w:eastAsia="en-US"/>
        </w:rPr>
        <w:t xml:space="preserve">Results </w:t>
      </w:r>
    </w:p>
    <w:p w14:paraId="5F293315" w14:textId="422A57C3" w:rsidR="002C1DBF" w:rsidRPr="00742303" w:rsidRDefault="002C1DBF" w:rsidP="002C1DBF">
      <w:pPr>
        <w:tabs>
          <w:tab w:val="left" w:pos="5412"/>
        </w:tabs>
        <w:spacing w:before="0" w:after="160" w:line="259" w:lineRule="auto"/>
        <w:jc w:val="both"/>
        <w:rPr>
          <w:rFonts w:eastAsia="Open Sans" w:cs="Open Sans"/>
          <w:lang w:eastAsia="en-US"/>
        </w:rPr>
      </w:pPr>
      <w:r w:rsidRPr="00742303">
        <w:rPr>
          <w:rFonts w:eastAsia="Open Sans" w:cs="Open Sans"/>
          <w:lang w:eastAsia="en-US"/>
        </w:rPr>
        <w:t>In 2021</w:t>
      </w:r>
      <w:r w:rsidR="00E2778E">
        <w:rPr>
          <w:rFonts w:eastAsia="Open Sans" w:cs="Open Sans"/>
          <w:lang w:eastAsia="en-US"/>
        </w:rPr>
        <w:t>–</w:t>
      </w:r>
      <w:r w:rsidRPr="00742303">
        <w:rPr>
          <w:rFonts w:eastAsia="Open Sans" w:cs="Open Sans"/>
          <w:lang w:eastAsia="en-US"/>
        </w:rPr>
        <w:t xml:space="preserve">22, </w:t>
      </w:r>
      <w:r w:rsidRPr="008E2FE3">
        <w:rPr>
          <w:rFonts w:eastAsia="Open Sans" w:cs="Open Sans"/>
          <w:b/>
          <w:lang w:eastAsia="en-US"/>
        </w:rPr>
        <w:t xml:space="preserve">two </w:t>
      </w:r>
      <w:r w:rsidRPr="00742303">
        <w:rPr>
          <w:rFonts w:eastAsia="Open Sans" w:cs="Open Sans"/>
          <w:lang w:eastAsia="en-US"/>
        </w:rPr>
        <w:t xml:space="preserve">of the three progress indicators were achieved. However, only </w:t>
      </w:r>
      <w:r w:rsidRPr="008E2FE3">
        <w:rPr>
          <w:rFonts w:eastAsia="Open Sans" w:cs="Open Sans"/>
          <w:b/>
          <w:lang w:eastAsia="en-US"/>
        </w:rPr>
        <w:t>35%</w:t>
      </w:r>
      <w:r w:rsidRPr="00742303">
        <w:rPr>
          <w:rFonts w:eastAsia="Open Sans" w:cs="Open Sans"/>
          <w:lang w:eastAsia="en-US"/>
        </w:rPr>
        <w:t xml:space="preserve"> of complaints were resolved by conciliation which is </w:t>
      </w:r>
      <w:r w:rsidR="00B23A82" w:rsidRPr="008E2FE3">
        <w:rPr>
          <w:rFonts w:eastAsia="Open Sans" w:cs="Open Sans"/>
          <w:b/>
          <w:lang w:eastAsia="en-US"/>
        </w:rPr>
        <w:t>5%</w:t>
      </w:r>
      <w:r w:rsidRPr="00742303">
        <w:rPr>
          <w:rFonts w:eastAsia="Open Sans" w:cs="Open Sans"/>
          <w:lang w:eastAsia="en-US"/>
        </w:rPr>
        <w:t xml:space="preserve"> </w:t>
      </w:r>
      <w:r w:rsidR="00B23A82">
        <w:rPr>
          <w:rFonts w:eastAsia="Open Sans" w:cs="Open Sans"/>
          <w:lang w:eastAsia="en-US"/>
        </w:rPr>
        <w:t>below</w:t>
      </w:r>
      <w:r w:rsidRPr="00742303">
        <w:rPr>
          <w:rFonts w:eastAsia="Open Sans" w:cs="Open Sans"/>
          <w:lang w:eastAsia="en-US"/>
        </w:rPr>
        <w:t xml:space="preserve"> the progress indicator and lower than the average percentage of complaints resolved over the previous 10 years. </w:t>
      </w:r>
    </w:p>
    <w:p w14:paraId="01F8D68B" w14:textId="7FC7667B" w:rsidR="002C1DBF" w:rsidRPr="00742303" w:rsidRDefault="00EE0CC2" w:rsidP="008F6679">
      <w:pPr>
        <w:spacing w:before="0" w:after="160" w:line="259" w:lineRule="auto"/>
        <w:rPr>
          <w:rFonts w:eastAsia="Open Sans" w:cs="Open Sans"/>
          <w:lang w:eastAsia="en-US"/>
        </w:rPr>
      </w:pPr>
      <w:r w:rsidRPr="00EE0CC2">
        <w:rPr>
          <w:rFonts w:eastAsia="Open Sans" w:cs="Open Sans"/>
          <w:noProof/>
          <w:lang w:eastAsia="en-US"/>
        </w:rPr>
        <mc:AlternateContent>
          <mc:Choice Requires="wps">
            <w:drawing>
              <wp:anchor distT="91440" distB="91440" distL="114300" distR="114300" simplePos="0" relativeHeight="251658272" behindDoc="0" locked="0" layoutInCell="1" allowOverlap="1" wp14:anchorId="49D3CCB5" wp14:editId="178F2B4C">
                <wp:simplePos x="0" y="0"/>
                <wp:positionH relativeFrom="page">
                  <wp:posOffset>3686175</wp:posOffset>
                </wp:positionH>
                <wp:positionV relativeFrom="paragraph">
                  <wp:posOffset>3175</wp:posOffset>
                </wp:positionV>
                <wp:extent cx="3287395" cy="1403985"/>
                <wp:effectExtent l="0" t="0" r="0" b="3810"/>
                <wp:wrapSquare wrapText="bothSides"/>
                <wp:docPr id="103962707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87395" cy="1403985"/>
                        </a:xfrm>
                        <a:prstGeom prst="rect">
                          <a:avLst/>
                        </a:prstGeom>
                        <a:noFill/>
                        <a:ln w="9525">
                          <a:noFill/>
                          <a:miter lim="800000"/>
                          <a:headEnd/>
                          <a:tailEnd/>
                        </a:ln>
                      </wps:spPr>
                      <wps:txbx>
                        <w:txbxContent>
                          <w:p w14:paraId="33CF0773" w14:textId="4C7832BE" w:rsidR="00680159" w:rsidRPr="00F44214" w:rsidRDefault="00680159" w:rsidP="00680159">
                            <w:pPr>
                              <w:pBdr>
                                <w:top w:val="single" w:sz="24" w:space="8" w:color="5B9BD5" w:themeColor="accent1"/>
                                <w:bottom w:val="single" w:sz="24" w:space="8" w:color="5B9BD5" w:themeColor="accent1"/>
                              </w:pBdr>
                              <w:spacing w:after="0"/>
                              <w:rPr>
                                <w:i/>
                                <w:iCs/>
                                <w:color w:val="5B9BD5" w:themeColor="accent1"/>
                                <w:sz w:val="22"/>
                                <w:szCs w:val="22"/>
                              </w:rPr>
                            </w:pPr>
                            <w:r w:rsidRPr="00F44214">
                              <w:rPr>
                                <w:i/>
                                <w:iCs/>
                                <w:color w:val="5B9BD5" w:themeColor="accent1"/>
                                <w:sz w:val="22"/>
                                <w:szCs w:val="22"/>
                              </w:rPr>
                              <w:t>It was a pleasure to talk with you on Friday and I was so grateful for your time and for your genuine professionalism. Sometimes where people have disabilities like myself</w:t>
                            </w:r>
                            <w:r w:rsidR="00CB5816" w:rsidRPr="00F44214">
                              <w:rPr>
                                <w:i/>
                                <w:iCs/>
                                <w:color w:val="5B9BD5" w:themeColor="accent1"/>
                                <w:sz w:val="22"/>
                                <w:szCs w:val="22"/>
                              </w:rPr>
                              <w:t>, i</w:t>
                            </w:r>
                            <w:r w:rsidRPr="00F44214">
                              <w:rPr>
                                <w:i/>
                                <w:iCs/>
                                <w:color w:val="5B9BD5" w:themeColor="accent1"/>
                                <w:sz w:val="22"/>
                                <w:szCs w:val="22"/>
                              </w:rPr>
                              <w:t>t can often feel demeaning and humiliating talking to government representatives. I thank you sincerely for your patience and professionalism. I would hope that you would please pass my compliments towards your handling of my matter and your exceptional communication skills</w:t>
                            </w:r>
                            <w:r w:rsidR="0017510D" w:rsidRPr="00F44214">
                              <w:rPr>
                                <w:i/>
                                <w:iCs/>
                                <w:color w:val="5B9BD5" w:themeColor="accent1"/>
                                <w:sz w:val="22"/>
                                <w:szCs w:val="22"/>
                              </w:rPr>
                              <w:t>.</w:t>
                            </w:r>
                          </w:p>
                          <w:p w14:paraId="7950B494" w14:textId="0A5ACD26" w:rsidR="00EE0CC2" w:rsidRPr="00F44214" w:rsidRDefault="00680159" w:rsidP="008E2FE3">
                            <w:pPr>
                              <w:pBdr>
                                <w:top w:val="single" w:sz="24" w:space="8" w:color="5B9BD5" w:themeColor="accent1"/>
                                <w:bottom w:val="single" w:sz="24" w:space="8" w:color="5B9BD5" w:themeColor="accent1"/>
                              </w:pBdr>
                              <w:spacing w:after="0"/>
                              <w:jc w:val="right"/>
                              <w:rPr>
                                <w:color w:val="5B9BD5" w:themeColor="accent1"/>
                                <w:sz w:val="22"/>
                                <w:szCs w:val="22"/>
                              </w:rPr>
                            </w:pPr>
                            <w:r w:rsidRPr="00F44214">
                              <w:rPr>
                                <w:color w:val="5B9BD5" w:themeColor="accent1"/>
                                <w:sz w:val="22"/>
                                <w:szCs w:val="22"/>
                              </w:rPr>
                              <w:t>Feedback from Compl</w:t>
                            </w:r>
                            <w:r w:rsidR="004654F6" w:rsidRPr="00F44214">
                              <w:rPr>
                                <w:color w:val="5B9BD5" w:themeColor="accent1"/>
                                <w:sz w:val="22"/>
                                <w:szCs w:val="22"/>
                              </w:rPr>
                              <w:t>ainant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9D3CCB5" id="_x0000_s1040" type="#_x0000_t202" style="position:absolute;margin-left:290.25pt;margin-top:.25pt;width:258.85pt;height:110.55pt;z-index:251658272;visibility:visible;mso-wrap-style:square;mso-width-percent:0;mso-height-percent:200;mso-wrap-distance-left:9pt;mso-wrap-distance-top:7.2pt;mso-wrap-distance-right:9pt;mso-wrap-distance-bottom:7.2pt;mso-position-horizontal:absolute;mso-position-horizontal-relative:page;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UZoU/wEAANYDAAAOAAAAZHJzL2Uyb0RvYy54bWysU9uO2yAQfa/Uf0C8N3Yu7iZWnNV2t6kq&#10;bS/Sth+AMY5RgaFAYqdf3wF7s1H7VtUPCBjPmTlnDtvbQStyEs5LMBWdz3JKhOHQSHOo6Pdv+zdr&#10;SnxgpmEKjKjoWXh6u3v9atvbUiygA9UIRxDE+LK3Fe1CsGWWed4JzfwMrDAYbMFpFvDoDlnjWI/o&#10;WmWLPH+b9eAa64AL7/H2YQzSXcJvW8HDl7b1IhBVUewtpNWltY5rttuy8uCY7SSf2mD/0IVm0mDR&#10;C9QDC4wcnfwLSkvuwEMbZhx0Bm0ruUgckM08/4PNU8esSFxQHG8vMvn/B8s/n57sV0fC8A4GHGAi&#10;4e0j8B+eGLjvmDmIO+eg7wRrsPA8Spb11pdTapTalz6C1P0naHDI7BggAQ2t01EV5EkQHQdwvogu&#10;hkA4Xi4X65vlpqCEY2y+ypebdZFqsPI53TofPgjQJG4q6nCqCZ6dHn2I7bDy+ZdYzcBeKpUmqwzp&#10;K7opFkVKuIpoGdB4SuqKrvP4jVaILN+bJiUHJtW4xwLKTLQj05FzGOqByCZ2HZOjDDU0ZxTCwWg0&#10;fBi46cD9oqRHk1XU/zwyJyhRHw2KuZmvVtGV6bAqbhZ4cNeR+jrCDEeoigZKxu19SE6OnL29Q9H3&#10;Msnx0snUM5onqTQZPbrz+pz+enmOu98AAAD//wMAUEsDBBQABgAIAAAAIQCpBxb83gAAAAkBAAAP&#10;AAAAZHJzL2Rvd25yZXYueG1sTI/BTsMwEETvSPyDtUjcqF1LLSGNU1WoLUegRJzdeJtExGsrdtPw&#10;97gnepvVjGbeFuvJ9mzEIXSOFMxnAhhS7UxHjYLqa/eUAQtRk9G9I1TwiwHW5f1doXPjLvSJ4yE2&#10;LJVQyLWCNkafcx7qFq0OM+eRkndyg9UxnUPDzaAvqdz2XAqx5FZ3lBZa7fG1xfrncLYKfPT757fh&#10;/WOz3Y2i+t5Xsmu2Sj0+TJsVsIhT/A/DFT+hQ5mYju5MJrBewSITixRNAtjVFi+ZBHZUIOV8Cbws&#10;+O0H5R8AAAD//wMAUEsBAi0AFAAGAAgAAAAhALaDOJL+AAAA4QEAABMAAAAAAAAAAAAAAAAAAAAA&#10;AFtDb250ZW50X1R5cGVzXS54bWxQSwECLQAUAAYACAAAACEAOP0h/9YAAACUAQAACwAAAAAAAAAA&#10;AAAAAAAvAQAAX3JlbHMvLnJlbHNQSwECLQAUAAYACAAAACEAfFGaFP8BAADWAwAADgAAAAAAAAAA&#10;AAAAAAAuAgAAZHJzL2Uyb0RvYy54bWxQSwECLQAUAAYACAAAACEAqQcW/N4AAAAJAQAADwAAAAAA&#10;AAAAAAAAAABZBAAAZHJzL2Rvd25yZXYueG1sUEsFBgAAAAAEAAQA8wAAAGQFAAAAAA==&#10;" filled="f" stroked="f">
                <v:textbox style="mso-fit-shape-to-text:t">
                  <w:txbxContent>
                    <w:p w14:paraId="33CF0773" w14:textId="4C7832BE" w:rsidR="00680159" w:rsidRPr="00F44214" w:rsidRDefault="00680159" w:rsidP="00680159">
                      <w:pPr>
                        <w:pBdr>
                          <w:top w:val="single" w:sz="24" w:space="8" w:color="5B9BD5" w:themeColor="accent1"/>
                          <w:bottom w:val="single" w:sz="24" w:space="8" w:color="5B9BD5" w:themeColor="accent1"/>
                        </w:pBdr>
                        <w:spacing w:after="0"/>
                        <w:rPr>
                          <w:i/>
                          <w:iCs/>
                          <w:color w:val="5B9BD5" w:themeColor="accent1"/>
                          <w:sz w:val="22"/>
                          <w:szCs w:val="22"/>
                        </w:rPr>
                      </w:pPr>
                      <w:r w:rsidRPr="00F44214">
                        <w:rPr>
                          <w:i/>
                          <w:iCs/>
                          <w:color w:val="5B9BD5" w:themeColor="accent1"/>
                          <w:sz w:val="22"/>
                          <w:szCs w:val="22"/>
                        </w:rPr>
                        <w:t>It was a pleasure to talk with you on Friday and I was so grateful for your time and for your genuine professionalism. Sometimes where people have disabilities like myself</w:t>
                      </w:r>
                      <w:r w:rsidR="00CB5816" w:rsidRPr="00F44214">
                        <w:rPr>
                          <w:i/>
                          <w:iCs/>
                          <w:color w:val="5B9BD5" w:themeColor="accent1"/>
                          <w:sz w:val="22"/>
                          <w:szCs w:val="22"/>
                        </w:rPr>
                        <w:t>, i</w:t>
                      </w:r>
                      <w:r w:rsidRPr="00F44214">
                        <w:rPr>
                          <w:i/>
                          <w:iCs/>
                          <w:color w:val="5B9BD5" w:themeColor="accent1"/>
                          <w:sz w:val="22"/>
                          <w:szCs w:val="22"/>
                        </w:rPr>
                        <w:t>t can often feel demeaning and humiliating talking to government representatives. I thank you sincerely for your patience and professionalism. I would hope that you would please pass my compliments towards your handling of my matter and your exceptional communication skills</w:t>
                      </w:r>
                      <w:r w:rsidR="0017510D" w:rsidRPr="00F44214">
                        <w:rPr>
                          <w:i/>
                          <w:iCs/>
                          <w:color w:val="5B9BD5" w:themeColor="accent1"/>
                          <w:sz w:val="22"/>
                          <w:szCs w:val="22"/>
                        </w:rPr>
                        <w:t>.</w:t>
                      </w:r>
                    </w:p>
                    <w:p w14:paraId="7950B494" w14:textId="0A5ACD26" w:rsidR="00EE0CC2" w:rsidRPr="00F44214" w:rsidRDefault="00680159" w:rsidP="008E2FE3">
                      <w:pPr>
                        <w:pBdr>
                          <w:top w:val="single" w:sz="24" w:space="8" w:color="5B9BD5" w:themeColor="accent1"/>
                          <w:bottom w:val="single" w:sz="24" w:space="8" w:color="5B9BD5" w:themeColor="accent1"/>
                        </w:pBdr>
                        <w:spacing w:after="0"/>
                        <w:jc w:val="right"/>
                        <w:rPr>
                          <w:color w:val="5B9BD5" w:themeColor="accent1"/>
                          <w:sz w:val="22"/>
                          <w:szCs w:val="22"/>
                        </w:rPr>
                      </w:pPr>
                      <w:r w:rsidRPr="00F44214">
                        <w:rPr>
                          <w:color w:val="5B9BD5" w:themeColor="accent1"/>
                          <w:sz w:val="22"/>
                          <w:szCs w:val="22"/>
                        </w:rPr>
                        <w:t>Feedback from Compl</w:t>
                      </w:r>
                      <w:r w:rsidR="004654F6" w:rsidRPr="00F44214">
                        <w:rPr>
                          <w:color w:val="5B9BD5" w:themeColor="accent1"/>
                          <w:sz w:val="22"/>
                          <w:szCs w:val="22"/>
                        </w:rPr>
                        <w:t>ainant</w:t>
                      </w:r>
                    </w:p>
                  </w:txbxContent>
                </v:textbox>
                <w10:wrap type="square" anchorx="page"/>
              </v:shape>
            </w:pict>
          </mc:Fallback>
        </mc:AlternateContent>
      </w:r>
      <w:r w:rsidR="002C1DBF" w:rsidRPr="00742303">
        <w:rPr>
          <w:rFonts w:eastAsia="Open Sans" w:cs="Open Sans"/>
          <w:lang w:eastAsia="en-US"/>
        </w:rPr>
        <w:t>In 2021</w:t>
      </w:r>
      <w:r w:rsidR="00E2778E">
        <w:rPr>
          <w:rFonts w:eastAsia="Open Sans" w:cs="Open Sans"/>
          <w:lang w:eastAsia="en-US"/>
        </w:rPr>
        <w:t>–</w:t>
      </w:r>
      <w:r w:rsidR="002C1DBF" w:rsidRPr="00742303">
        <w:rPr>
          <w:rFonts w:eastAsia="Open Sans" w:cs="Open Sans"/>
          <w:lang w:eastAsia="en-US"/>
        </w:rPr>
        <w:t xml:space="preserve">22, </w:t>
      </w:r>
      <w:r w:rsidR="002C1DBF" w:rsidRPr="008E2FE3">
        <w:rPr>
          <w:rFonts w:eastAsia="Open Sans" w:cs="Open Sans"/>
          <w:b/>
          <w:lang w:eastAsia="en-US"/>
        </w:rPr>
        <w:t>24%</w:t>
      </w:r>
      <w:r w:rsidR="002C1DBF" w:rsidRPr="00742303">
        <w:rPr>
          <w:rFonts w:eastAsia="Open Sans" w:cs="Open Sans"/>
          <w:lang w:eastAsia="en-US"/>
        </w:rPr>
        <w:t xml:space="preserve"> of conciliated complaints included outcomes with benefits for people beyond the individual complainant. Examples include: the implementation of anti-discrimination policies and training within workplaces; changes to the built environment to increase accessibility; adjustments in the way services are provided to all customers and changes to policies that may have had unintended consequences for a particular group of people.</w:t>
      </w:r>
    </w:p>
    <w:p w14:paraId="59CB9588" w14:textId="6CBA2845" w:rsidR="002C1DBF" w:rsidRPr="00742303" w:rsidRDefault="00BA4239" w:rsidP="008F6679">
      <w:pPr>
        <w:tabs>
          <w:tab w:val="left" w:pos="5412"/>
        </w:tabs>
        <w:spacing w:before="0" w:after="160" w:line="259" w:lineRule="auto"/>
        <w:rPr>
          <w:rFonts w:eastAsia="Open Sans" w:cs="Open Sans"/>
          <w:lang w:eastAsia="en-US"/>
        </w:rPr>
      </w:pPr>
      <w:r w:rsidRPr="00A70985">
        <w:rPr>
          <w:rFonts w:eastAsia="Open Sans" w:cs="Open Sans"/>
          <w:noProof/>
          <w:lang w:eastAsia="en-US"/>
        </w:rPr>
        <mc:AlternateContent>
          <mc:Choice Requires="wps">
            <w:drawing>
              <wp:anchor distT="91440" distB="91440" distL="114300" distR="114300" simplePos="0" relativeHeight="251658271" behindDoc="1" locked="0" layoutInCell="1" allowOverlap="1" wp14:anchorId="64459F01" wp14:editId="68CE0F3F">
                <wp:simplePos x="0" y="0"/>
                <wp:positionH relativeFrom="page">
                  <wp:posOffset>674370</wp:posOffset>
                </wp:positionH>
                <wp:positionV relativeFrom="paragraph">
                  <wp:posOffset>748030</wp:posOffset>
                </wp:positionV>
                <wp:extent cx="3124200" cy="2933700"/>
                <wp:effectExtent l="0" t="0" r="0" b="0"/>
                <wp:wrapSquare wrapText="bothSides"/>
                <wp:docPr id="10396270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24200" cy="2933700"/>
                        </a:xfrm>
                        <a:prstGeom prst="rect">
                          <a:avLst/>
                        </a:prstGeom>
                        <a:noFill/>
                        <a:ln w="9525">
                          <a:noFill/>
                          <a:miter lim="800000"/>
                          <a:headEnd/>
                          <a:tailEnd/>
                        </a:ln>
                      </wps:spPr>
                      <wps:txbx>
                        <w:txbxContent>
                          <w:p w14:paraId="7FD5FBDD" w14:textId="77777777" w:rsidR="00887FD4" w:rsidRPr="00F44214" w:rsidRDefault="00887FD4" w:rsidP="00887FD4">
                            <w:pPr>
                              <w:pBdr>
                                <w:top w:val="single" w:sz="24" w:space="8" w:color="5B9BD5" w:themeColor="accent1"/>
                                <w:bottom w:val="single" w:sz="24" w:space="8" w:color="5B9BD5" w:themeColor="accent1"/>
                              </w:pBdr>
                              <w:spacing w:after="0"/>
                              <w:rPr>
                                <w:i/>
                                <w:iCs/>
                                <w:color w:val="5B9BD5" w:themeColor="accent1"/>
                                <w:sz w:val="22"/>
                                <w:szCs w:val="22"/>
                                <w:lang w:val="en-US"/>
                              </w:rPr>
                            </w:pPr>
                            <w:r w:rsidRPr="00F44214">
                              <w:rPr>
                                <w:i/>
                                <w:iCs/>
                                <w:color w:val="5B9BD5" w:themeColor="accent1"/>
                                <w:sz w:val="22"/>
                                <w:szCs w:val="22"/>
                                <w:lang w:val="en-US"/>
                              </w:rPr>
                              <w:t>Thank you for working with us to be able to close out this matter</w:t>
                            </w:r>
                          </w:p>
                          <w:p w14:paraId="4F2C4ED6" w14:textId="77777777" w:rsidR="00887FD4" w:rsidRPr="00F44214" w:rsidRDefault="00887FD4" w:rsidP="00887FD4">
                            <w:pPr>
                              <w:pBdr>
                                <w:top w:val="single" w:sz="24" w:space="8" w:color="5B9BD5" w:themeColor="accent1"/>
                                <w:bottom w:val="single" w:sz="24" w:space="8" w:color="5B9BD5" w:themeColor="accent1"/>
                              </w:pBdr>
                              <w:spacing w:after="0"/>
                              <w:rPr>
                                <w:i/>
                                <w:iCs/>
                                <w:color w:val="5B9BD5" w:themeColor="accent1"/>
                                <w:sz w:val="22"/>
                                <w:szCs w:val="22"/>
                                <w:lang w:val="en-US"/>
                              </w:rPr>
                            </w:pPr>
                            <w:r w:rsidRPr="00F44214">
                              <w:rPr>
                                <w:i/>
                                <w:iCs/>
                                <w:color w:val="5B9BD5" w:themeColor="accent1"/>
                                <w:sz w:val="22"/>
                                <w:szCs w:val="22"/>
                                <w:lang w:val="en-US"/>
                              </w:rPr>
                              <w:t>I really appreciate your help and it has been a worthwhile exercise for our business, going through the investigation.</w:t>
                            </w:r>
                          </w:p>
                          <w:p w14:paraId="71D943D4" w14:textId="77777777" w:rsidR="00A70985" w:rsidRPr="00F44214" w:rsidRDefault="00887FD4" w:rsidP="00887FD4">
                            <w:pPr>
                              <w:pBdr>
                                <w:top w:val="single" w:sz="24" w:space="8" w:color="5B9BD5" w:themeColor="accent1"/>
                                <w:bottom w:val="single" w:sz="24" w:space="8" w:color="5B9BD5" w:themeColor="accent1"/>
                              </w:pBdr>
                              <w:spacing w:after="0"/>
                              <w:rPr>
                                <w:i/>
                                <w:iCs/>
                                <w:color w:val="5B9BD5" w:themeColor="accent1"/>
                                <w:sz w:val="22"/>
                                <w:szCs w:val="22"/>
                              </w:rPr>
                            </w:pPr>
                            <w:r w:rsidRPr="00F44214">
                              <w:rPr>
                                <w:i/>
                                <w:iCs/>
                                <w:color w:val="5B9BD5" w:themeColor="accent1"/>
                                <w:sz w:val="22"/>
                                <w:szCs w:val="22"/>
                              </w:rPr>
                              <w:t xml:space="preserve">Thanks so much for your incredible patience and support through what has been quite a stressful episode. </w:t>
                            </w:r>
                          </w:p>
                          <w:p w14:paraId="370BFEEC" w14:textId="77777777" w:rsidR="00887FD4" w:rsidRPr="00F44214" w:rsidRDefault="0094511C" w:rsidP="0094511C">
                            <w:pPr>
                              <w:pBdr>
                                <w:top w:val="single" w:sz="24" w:space="8" w:color="5B9BD5" w:themeColor="accent1"/>
                                <w:bottom w:val="single" w:sz="24" w:space="8" w:color="5B9BD5" w:themeColor="accent1"/>
                              </w:pBdr>
                              <w:spacing w:after="0"/>
                              <w:jc w:val="right"/>
                              <w:rPr>
                                <w:color w:val="5B9BD5" w:themeColor="accent1"/>
                                <w:sz w:val="22"/>
                                <w:szCs w:val="22"/>
                              </w:rPr>
                            </w:pPr>
                            <w:r w:rsidRPr="00F44214">
                              <w:rPr>
                                <w:color w:val="5B9BD5" w:themeColor="accent1"/>
                                <w:sz w:val="22"/>
                                <w:szCs w:val="22"/>
                              </w:rPr>
                              <w:t xml:space="preserve">Feedback from </w:t>
                            </w:r>
                            <w:r w:rsidR="00EE0CC2" w:rsidRPr="00F44214">
                              <w:rPr>
                                <w:color w:val="5B9BD5" w:themeColor="accent1"/>
                                <w:sz w:val="22"/>
                                <w:szCs w:val="22"/>
                              </w:rPr>
                              <w:t>Respondent</w:t>
                            </w:r>
                            <w:r w:rsidRPr="00F44214">
                              <w:rPr>
                                <w:color w:val="5B9BD5" w:themeColor="accent1"/>
                                <w:sz w:val="22"/>
                                <w:szCs w:val="22"/>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4459F01" id="_x0000_s1041" type="#_x0000_t202" style="position:absolute;margin-left:53.1pt;margin-top:58.9pt;width:246pt;height:231pt;z-index:-251658209;visibility:visible;mso-wrap-style:square;mso-width-percent:0;mso-height-percent:0;mso-wrap-distance-left:9pt;mso-wrap-distance-top:7.2pt;mso-wrap-distance-right:9pt;mso-wrap-distance-bottom:7.2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bdfU/AEAANYDAAAOAAAAZHJzL2Uyb0RvYy54bWysU8tu2zAQvBfoPxC817Jlu4kFy0GaNEWB&#10;9AGk/QCaoiyiJJdd0pbcr++SchyjvRXVgeBqucOd2eH6ZrCGHRQGDa7ms8mUM+UkNNrtav7928Ob&#10;a85CFK4RBpyq+VEFfrN5/Wrd+0qV0IFpFDICcaHqfc27GH1VFEF2yoowAa8cJVtAKyKFuCsaFD2h&#10;W1OU0+nbogdsPIJUIdDf+zHJNxm/bZWMX9o2qMhMzam3mFfM6zatxWYtqh0K32l5akP8QxdWaEeX&#10;nqHuRRRsj/ovKKslQoA2TiTYAtpWS5U5EJvZ9A82T53wKnMhcYI/yxT+H6z8fHjyX5HF4R0MNMBM&#10;IvhHkD8Cc3DXCbdTt4jQd0o0dPEsSVb0PlSn0iR1qEIC2fafoKEhi32EDDS0aJMqxJMROg3geBZd&#10;DZFJ+jmflQuaJGeScuVqPr+iIN0hqudyjyF+UGBZ2tQcaaoZXhweQxyPPh9Jtzl40MbkyRrH+pqv&#10;luUyF1xkrI5kPKNtza+n6RutkFi+d00ujkKbcU+9GHeinZiOnOOwHZhuSJNlKk4ybKE5khAIo9Ho&#10;YdCmA/zFWU8mq3n4uReoODMfHYm5mi0WyZU5WCyvSgrwMrO9zAgnCarmkbNxexezk0fOtyR6q7Mc&#10;L52ceibzZEFPRk/uvIzzqZfnuPkNAAD//wMAUEsDBBQABgAIAAAAIQA5+2RF3QAAAAsBAAAPAAAA&#10;ZHJzL2Rvd25yZXYueG1sTE9BbsIwELxX6h+sReqt2KACSYiDqla9tiotSNxMvCQR8TqKDUl/3+2p&#10;3GZ2RrMz+WZ0rbhiHxpPGmZTBQKp9LahSsP319tjAiJEQ9a0nlDDDwbYFPd3ucmsH+gTr9tYCQ6h&#10;kBkNdYxdJmUoa3QmTH2HxNrJ985Epn0lbW8GDnetnCu1lM40xB9q0+FLjeV5e3Eadu+nw/5JfVSv&#10;btENflSSXCq1fpiMz2sQEcf4b4a/+lwdCu509BeyQbTM1XLOVgazFW9gxyJN+HJksEoTkEUubzcU&#10;vwAAAP//AwBQSwECLQAUAAYACAAAACEAtoM4kv4AAADhAQAAEwAAAAAAAAAAAAAAAAAAAAAAW0Nv&#10;bnRlbnRfVHlwZXNdLnhtbFBLAQItABQABgAIAAAAIQA4/SH/1gAAAJQBAAALAAAAAAAAAAAAAAAA&#10;AC8BAABfcmVscy8ucmVsc1BLAQItABQABgAIAAAAIQAIbdfU/AEAANYDAAAOAAAAAAAAAAAAAAAA&#10;AC4CAABkcnMvZTJvRG9jLnhtbFBLAQItABQABgAIAAAAIQA5+2RF3QAAAAsBAAAPAAAAAAAAAAAA&#10;AAAAAFYEAABkcnMvZG93bnJldi54bWxQSwUGAAAAAAQABADzAAAAYAUAAAAA&#10;" filled="f" stroked="f">
                <v:textbox>
                  <w:txbxContent>
                    <w:p w14:paraId="7FD5FBDD" w14:textId="77777777" w:rsidR="00887FD4" w:rsidRPr="00F44214" w:rsidRDefault="00887FD4" w:rsidP="00887FD4">
                      <w:pPr>
                        <w:pBdr>
                          <w:top w:val="single" w:sz="24" w:space="8" w:color="5B9BD5" w:themeColor="accent1"/>
                          <w:bottom w:val="single" w:sz="24" w:space="8" w:color="5B9BD5" w:themeColor="accent1"/>
                        </w:pBdr>
                        <w:spacing w:after="0"/>
                        <w:rPr>
                          <w:i/>
                          <w:iCs/>
                          <w:color w:val="5B9BD5" w:themeColor="accent1"/>
                          <w:sz w:val="22"/>
                          <w:szCs w:val="22"/>
                          <w:lang w:val="en-US"/>
                        </w:rPr>
                      </w:pPr>
                      <w:r w:rsidRPr="00F44214">
                        <w:rPr>
                          <w:i/>
                          <w:iCs/>
                          <w:color w:val="5B9BD5" w:themeColor="accent1"/>
                          <w:sz w:val="22"/>
                          <w:szCs w:val="22"/>
                          <w:lang w:val="en-US"/>
                        </w:rPr>
                        <w:t>Thank you for working with us to be able to close out this matter</w:t>
                      </w:r>
                    </w:p>
                    <w:p w14:paraId="4F2C4ED6" w14:textId="77777777" w:rsidR="00887FD4" w:rsidRPr="00F44214" w:rsidRDefault="00887FD4" w:rsidP="00887FD4">
                      <w:pPr>
                        <w:pBdr>
                          <w:top w:val="single" w:sz="24" w:space="8" w:color="5B9BD5" w:themeColor="accent1"/>
                          <w:bottom w:val="single" w:sz="24" w:space="8" w:color="5B9BD5" w:themeColor="accent1"/>
                        </w:pBdr>
                        <w:spacing w:after="0"/>
                        <w:rPr>
                          <w:i/>
                          <w:iCs/>
                          <w:color w:val="5B9BD5" w:themeColor="accent1"/>
                          <w:sz w:val="22"/>
                          <w:szCs w:val="22"/>
                          <w:lang w:val="en-US"/>
                        </w:rPr>
                      </w:pPr>
                      <w:r w:rsidRPr="00F44214">
                        <w:rPr>
                          <w:i/>
                          <w:iCs/>
                          <w:color w:val="5B9BD5" w:themeColor="accent1"/>
                          <w:sz w:val="22"/>
                          <w:szCs w:val="22"/>
                          <w:lang w:val="en-US"/>
                        </w:rPr>
                        <w:t>I really appreciate your help and it has been a worthwhile exercise for our business, going through the investigation.</w:t>
                      </w:r>
                    </w:p>
                    <w:p w14:paraId="71D943D4" w14:textId="77777777" w:rsidR="00A70985" w:rsidRPr="00F44214" w:rsidRDefault="00887FD4" w:rsidP="00887FD4">
                      <w:pPr>
                        <w:pBdr>
                          <w:top w:val="single" w:sz="24" w:space="8" w:color="5B9BD5" w:themeColor="accent1"/>
                          <w:bottom w:val="single" w:sz="24" w:space="8" w:color="5B9BD5" w:themeColor="accent1"/>
                        </w:pBdr>
                        <w:spacing w:after="0"/>
                        <w:rPr>
                          <w:i/>
                          <w:iCs/>
                          <w:color w:val="5B9BD5" w:themeColor="accent1"/>
                          <w:sz w:val="22"/>
                          <w:szCs w:val="22"/>
                        </w:rPr>
                      </w:pPr>
                      <w:r w:rsidRPr="00F44214">
                        <w:rPr>
                          <w:i/>
                          <w:iCs/>
                          <w:color w:val="5B9BD5" w:themeColor="accent1"/>
                          <w:sz w:val="22"/>
                          <w:szCs w:val="22"/>
                        </w:rPr>
                        <w:t xml:space="preserve">Thanks so much for your incredible patience and support through what has been quite a stressful episode. </w:t>
                      </w:r>
                    </w:p>
                    <w:p w14:paraId="370BFEEC" w14:textId="77777777" w:rsidR="00887FD4" w:rsidRPr="00F44214" w:rsidRDefault="0094511C" w:rsidP="0094511C">
                      <w:pPr>
                        <w:pBdr>
                          <w:top w:val="single" w:sz="24" w:space="8" w:color="5B9BD5" w:themeColor="accent1"/>
                          <w:bottom w:val="single" w:sz="24" w:space="8" w:color="5B9BD5" w:themeColor="accent1"/>
                        </w:pBdr>
                        <w:spacing w:after="0"/>
                        <w:jc w:val="right"/>
                        <w:rPr>
                          <w:color w:val="5B9BD5" w:themeColor="accent1"/>
                          <w:sz w:val="22"/>
                          <w:szCs w:val="22"/>
                        </w:rPr>
                      </w:pPr>
                      <w:r w:rsidRPr="00F44214">
                        <w:rPr>
                          <w:color w:val="5B9BD5" w:themeColor="accent1"/>
                          <w:sz w:val="22"/>
                          <w:szCs w:val="22"/>
                        </w:rPr>
                        <w:t xml:space="preserve">Feedback from </w:t>
                      </w:r>
                      <w:r w:rsidR="00EE0CC2" w:rsidRPr="00F44214">
                        <w:rPr>
                          <w:color w:val="5B9BD5" w:themeColor="accent1"/>
                          <w:sz w:val="22"/>
                          <w:szCs w:val="22"/>
                        </w:rPr>
                        <w:t>Respondent</w:t>
                      </w:r>
                      <w:r w:rsidRPr="00F44214">
                        <w:rPr>
                          <w:color w:val="5B9BD5" w:themeColor="accent1"/>
                          <w:sz w:val="22"/>
                          <w:szCs w:val="22"/>
                        </w:rPr>
                        <w:t xml:space="preserve"> </w:t>
                      </w:r>
                    </w:p>
                  </w:txbxContent>
                </v:textbox>
                <w10:wrap type="square" anchorx="page"/>
              </v:shape>
            </w:pict>
          </mc:Fallback>
        </mc:AlternateContent>
      </w:r>
      <w:r w:rsidR="002C1DBF" w:rsidRPr="00742303">
        <w:rPr>
          <w:rFonts w:eastAsia="Open Sans" w:cs="Open Sans"/>
          <w:lang w:eastAsia="en-US"/>
        </w:rPr>
        <w:t xml:space="preserve">Commission voluntary survey data indicates that in relation to conciliated complaints, </w:t>
      </w:r>
      <w:r w:rsidR="002C1DBF" w:rsidRPr="008E2FE3">
        <w:rPr>
          <w:rFonts w:eastAsia="Open Sans" w:cs="Open Sans"/>
          <w:b/>
          <w:lang w:eastAsia="en-US"/>
        </w:rPr>
        <w:t>77%</w:t>
      </w:r>
      <w:r w:rsidR="002C1DBF" w:rsidRPr="00742303">
        <w:rPr>
          <w:rFonts w:eastAsia="Open Sans" w:cs="Open Sans"/>
          <w:lang w:eastAsia="en-US"/>
        </w:rPr>
        <w:t xml:space="preserve"> of survey participants indicated that involvement in the Commission’s complaint process had assisted them to better understand their rights and responsibilities under federal human rights and anti-discrimination laws.</w:t>
      </w:r>
    </w:p>
    <w:p w14:paraId="72346276" w14:textId="15655D54" w:rsidR="002C1DBF" w:rsidRPr="00742303" w:rsidRDefault="002C1DBF" w:rsidP="008F6679">
      <w:pPr>
        <w:tabs>
          <w:tab w:val="left" w:pos="5412"/>
        </w:tabs>
        <w:spacing w:before="0" w:after="160" w:line="259" w:lineRule="auto"/>
        <w:rPr>
          <w:rFonts w:eastAsia="Open Sans" w:cs="Open Sans"/>
          <w:lang w:eastAsia="en-US"/>
        </w:rPr>
      </w:pPr>
      <w:r w:rsidRPr="00742303">
        <w:rPr>
          <w:rFonts w:eastAsia="Open Sans" w:cs="Open Sans"/>
          <w:lang w:eastAsia="en-US"/>
        </w:rPr>
        <w:t xml:space="preserve">The Commission’s National Information Service (NIS) and Investigation and Conciliation Service (ICS) both contribute significantly to the Commission’s key functions as Australia’s National Human Rights Institution, by providing education about human rights and responsibilities and by providing an accessible, fair and impartial complaint-handling process. </w:t>
      </w:r>
    </w:p>
    <w:p w14:paraId="5EB243D3" w14:textId="1E1FBF50" w:rsidR="002C1DBF" w:rsidRPr="00742303" w:rsidRDefault="00BA4239" w:rsidP="008F6679">
      <w:pPr>
        <w:spacing w:before="0" w:after="160" w:line="259" w:lineRule="auto"/>
        <w:rPr>
          <w:rFonts w:eastAsia="Open Sans" w:cs="Open Sans"/>
          <w:lang w:eastAsia="en-US"/>
        </w:rPr>
      </w:pPr>
      <w:r>
        <w:rPr>
          <w:rFonts w:eastAsia="Open Sans" w:cs="Open Sans"/>
          <w:noProof/>
          <w:lang w:eastAsia="en-US"/>
        </w:rPr>
        <w:drawing>
          <wp:anchor distT="0" distB="0" distL="114300" distR="114300" simplePos="0" relativeHeight="251658279" behindDoc="1" locked="0" layoutInCell="1" allowOverlap="1" wp14:anchorId="14EBAF75" wp14:editId="5F1A795E">
            <wp:simplePos x="0" y="0"/>
            <wp:positionH relativeFrom="margin">
              <wp:align>right</wp:align>
            </wp:positionH>
            <wp:positionV relativeFrom="paragraph">
              <wp:posOffset>4863</wp:posOffset>
            </wp:positionV>
            <wp:extent cx="3101340" cy="3825875"/>
            <wp:effectExtent l="0" t="0" r="3810" b="3175"/>
            <wp:wrapTight wrapText="bothSides">
              <wp:wrapPolygon edited="0">
                <wp:start x="0" y="0"/>
                <wp:lineTo x="0" y="21510"/>
                <wp:lineTo x="21494" y="21510"/>
                <wp:lineTo x="21494" y="0"/>
                <wp:lineTo x="0" y="0"/>
              </wp:wrapPolygon>
            </wp:wrapTight>
            <wp:docPr id="1039627092" name="Picture 1039627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3101340" cy="3825875"/>
                    </a:xfrm>
                    <a:prstGeom prst="rect">
                      <a:avLst/>
                    </a:prstGeom>
                    <a:noFill/>
                  </pic:spPr>
                </pic:pic>
              </a:graphicData>
            </a:graphic>
          </wp:anchor>
        </w:drawing>
      </w:r>
      <w:r w:rsidR="002C1DBF" w:rsidRPr="00742303">
        <w:rPr>
          <w:rFonts w:eastAsia="Open Sans" w:cs="Open Sans"/>
          <w:lang w:eastAsia="en-US"/>
        </w:rPr>
        <w:t>The unprecedented number of complaints received by the Commission in 2020</w:t>
      </w:r>
      <w:r w:rsidR="003F6D7D">
        <w:rPr>
          <w:rFonts w:eastAsia="Open Sans" w:cs="Open Sans"/>
          <w:lang w:eastAsia="en-US"/>
        </w:rPr>
        <w:t>–</w:t>
      </w:r>
      <w:r w:rsidR="002C1DBF" w:rsidRPr="00742303">
        <w:rPr>
          <w:rFonts w:eastAsia="Open Sans" w:cs="Open Sans"/>
          <w:lang w:eastAsia="en-US"/>
        </w:rPr>
        <w:t>21 increased even further in 2021</w:t>
      </w:r>
      <w:r w:rsidR="00B23A82">
        <w:rPr>
          <w:rFonts w:eastAsia="Open Sans" w:cs="Open Sans"/>
          <w:lang w:eastAsia="en-US"/>
        </w:rPr>
        <w:t>–</w:t>
      </w:r>
      <w:r w:rsidR="002C1DBF" w:rsidRPr="00742303">
        <w:rPr>
          <w:rFonts w:eastAsia="Open Sans" w:cs="Open Sans"/>
          <w:lang w:eastAsia="en-US"/>
        </w:rPr>
        <w:t xml:space="preserve">22 as COVID-19 continued to have a significant impact on both complaint volume and complaint subject matter. Most notably, an exceptionally high number of complaints received under the </w:t>
      </w:r>
      <w:r w:rsidR="002C1DBF" w:rsidRPr="00742303">
        <w:rPr>
          <w:rFonts w:eastAsia="Open Sans" w:cs="Open Sans"/>
          <w:i/>
          <w:iCs/>
          <w:lang w:eastAsia="en-US"/>
        </w:rPr>
        <w:t xml:space="preserve">Disability Discrimination Act </w:t>
      </w:r>
      <w:r w:rsidR="002C1DBF" w:rsidRPr="00742303">
        <w:rPr>
          <w:rFonts w:eastAsia="Open Sans" w:cs="Open Sans"/>
          <w:lang w:eastAsia="en-US"/>
        </w:rPr>
        <w:t>relating to mask wearing requirements (and to a lesser degree, vaccine mandates). A</w:t>
      </w:r>
      <w:r w:rsidR="008900E7">
        <w:rPr>
          <w:rFonts w:eastAsia="Open Sans" w:cs="Open Sans"/>
          <w:lang w:eastAsia="en-US"/>
        </w:rPr>
        <w:t> </w:t>
      </w:r>
      <w:r w:rsidR="002C1DBF" w:rsidRPr="00742303">
        <w:rPr>
          <w:rFonts w:eastAsia="Open Sans" w:cs="Open Sans"/>
          <w:lang w:eastAsia="en-US"/>
        </w:rPr>
        <w:t xml:space="preserve">direct consequence of the unparalleled number of complaints received (and complaint subject matter) has been an increase in complaint handling timeframes and a decrease in the percentage of complaints that have been resolved through conciliation. </w:t>
      </w:r>
    </w:p>
    <w:p w14:paraId="77E0D256" w14:textId="53206DC3" w:rsidR="002C1DBF" w:rsidRPr="00742303" w:rsidRDefault="002C1DBF" w:rsidP="008F6679">
      <w:pPr>
        <w:spacing w:before="0" w:after="160" w:line="259" w:lineRule="auto"/>
        <w:rPr>
          <w:rFonts w:ascii="Calibri" w:eastAsia="Calibri" w:hAnsi="Calibri" w:cs="Arial"/>
          <w:lang w:eastAsia="en-US"/>
        </w:rPr>
      </w:pPr>
      <w:r w:rsidRPr="00742303">
        <w:rPr>
          <w:rFonts w:eastAsia="Open Sans" w:cs="Open Sans"/>
          <w:lang w:eastAsia="en-US"/>
        </w:rPr>
        <w:t xml:space="preserve">Notwithstanding a decrease in the percentage of resolved complaints, more than </w:t>
      </w:r>
      <w:r w:rsidRPr="005D01D3">
        <w:rPr>
          <w:rFonts w:eastAsia="Open Sans" w:cs="Open Sans"/>
          <w:b/>
          <w:lang w:eastAsia="en-US"/>
        </w:rPr>
        <w:t>2,400</w:t>
      </w:r>
      <w:r w:rsidRPr="00742303">
        <w:rPr>
          <w:rFonts w:eastAsia="Open Sans" w:cs="Open Sans"/>
          <w:lang w:eastAsia="en-US"/>
        </w:rPr>
        <w:t xml:space="preserve"> complainants and respondents were able to resolve their disputes through the Commission’s complaint handling processes. In addition, the Commission’s N</w:t>
      </w:r>
      <w:r w:rsidR="005D01D3">
        <w:rPr>
          <w:rFonts w:eastAsia="Open Sans" w:cs="Open Sans"/>
          <w:lang w:eastAsia="en-US"/>
        </w:rPr>
        <w:t xml:space="preserve">ational </w:t>
      </w:r>
      <w:r w:rsidRPr="00742303">
        <w:rPr>
          <w:rFonts w:eastAsia="Open Sans" w:cs="Open Sans"/>
          <w:lang w:eastAsia="en-US"/>
        </w:rPr>
        <w:t>I</w:t>
      </w:r>
      <w:r w:rsidR="005D01D3">
        <w:rPr>
          <w:rFonts w:eastAsia="Open Sans" w:cs="Open Sans"/>
          <w:lang w:eastAsia="en-US"/>
        </w:rPr>
        <w:t xml:space="preserve">nformation </w:t>
      </w:r>
      <w:r w:rsidRPr="00742303">
        <w:rPr>
          <w:rFonts w:eastAsia="Open Sans" w:cs="Open Sans"/>
          <w:lang w:eastAsia="en-US"/>
        </w:rPr>
        <w:t>S</w:t>
      </w:r>
      <w:r w:rsidR="005D01D3">
        <w:rPr>
          <w:rFonts w:eastAsia="Open Sans" w:cs="Open Sans"/>
          <w:lang w:eastAsia="en-US"/>
        </w:rPr>
        <w:t>ervice (</w:t>
      </w:r>
      <w:r>
        <w:rPr>
          <w:rFonts w:eastAsia="Open Sans" w:cs="Open Sans"/>
          <w:b/>
          <w:lang w:eastAsia="en-US"/>
        </w:rPr>
        <w:t>NIS</w:t>
      </w:r>
      <w:r w:rsidR="005D01D3">
        <w:rPr>
          <w:rFonts w:eastAsia="Open Sans" w:cs="Open Sans"/>
          <w:lang w:eastAsia="en-US"/>
        </w:rPr>
        <w:t>)</w:t>
      </w:r>
      <w:r w:rsidRPr="00742303">
        <w:rPr>
          <w:rFonts w:eastAsia="Open Sans" w:cs="Open Sans"/>
          <w:lang w:eastAsia="en-US"/>
        </w:rPr>
        <w:t xml:space="preserve"> assisted more than </w:t>
      </w:r>
      <w:r w:rsidRPr="005D01D3">
        <w:rPr>
          <w:rFonts w:eastAsia="Open Sans" w:cs="Open Sans"/>
          <w:b/>
          <w:lang w:eastAsia="en-US"/>
        </w:rPr>
        <w:t>23,000</w:t>
      </w:r>
      <w:r w:rsidRPr="00742303">
        <w:rPr>
          <w:rFonts w:eastAsia="Open Sans" w:cs="Open Sans"/>
          <w:lang w:eastAsia="en-US"/>
        </w:rPr>
        <w:t xml:space="preserve"> people across Australia by providing information about the discrimination laws and rights and responsibilities during a time of significant societal upheaval.   </w:t>
      </w:r>
    </w:p>
    <w:p w14:paraId="06F22189" w14:textId="6CD6DA94" w:rsidR="002C1DBF" w:rsidRPr="00742303" w:rsidRDefault="002C1DBF" w:rsidP="008F6679">
      <w:pPr>
        <w:spacing w:before="0" w:after="160" w:line="259" w:lineRule="auto"/>
        <w:rPr>
          <w:rFonts w:ascii="Calibri" w:eastAsia="Calibri" w:hAnsi="Calibri" w:cs="Arial"/>
          <w:lang w:eastAsia="en-US"/>
        </w:rPr>
      </w:pPr>
      <w:r w:rsidRPr="00742303">
        <w:rPr>
          <w:rFonts w:eastAsia="Open Sans" w:cs="Open Sans"/>
          <w:lang w:eastAsia="en-US"/>
        </w:rPr>
        <w:t xml:space="preserve">Reviewing the complaints and inquiries received by the Commission since the start of the pandemic, it is notable that there has never been such a marked correlation between an external ‘event’ and the concerns that the Australian public have been raising with the Commission. For example, as government policy settings have changed there has been a notable downturn in mask and vaccination related complaints and an increase in concerns about employment related issues as individuals and organisations adapt to the changing health and societal landscape. </w:t>
      </w:r>
    </w:p>
    <w:p w14:paraId="39D9A0C4" w14:textId="1C2E29D6" w:rsidR="002C1DBF" w:rsidRPr="00742303" w:rsidRDefault="002C1DBF" w:rsidP="008F6679">
      <w:pPr>
        <w:tabs>
          <w:tab w:val="left" w:pos="5412"/>
        </w:tabs>
        <w:spacing w:before="0" w:after="160" w:line="259" w:lineRule="auto"/>
        <w:rPr>
          <w:rFonts w:eastAsia="Open Sans" w:cs="Open Sans"/>
          <w:lang w:eastAsia="en-US"/>
        </w:rPr>
      </w:pPr>
      <w:r w:rsidRPr="00742303">
        <w:rPr>
          <w:rFonts w:eastAsia="Open Sans" w:cs="Open Sans"/>
          <w:lang w:eastAsia="en-US"/>
        </w:rPr>
        <w:t>It is also notable that although COVID-19 related complaints were very significant, they were ‘in addition to’</w:t>
      </w:r>
      <w:r w:rsidR="000F1883">
        <w:rPr>
          <w:rFonts w:eastAsia="Open Sans" w:cs="Open Sans"/>
          <w:lang w:eastAsia="en-US"/>
        </w:rPr>
        <w:t>,</w:t>
      </w:r>
      <w:r w:rsidRPr="00742303">
        <w:rPr>
          <w:rFonts w:eastAsia="Open Sans" w:cs="Open Sans"/>
          <w:lang w:eastAsia="en-US"/>
        </w:rPr>
        <w:t xml:space="preserve"> rather than ‘instead of’</w:t>
      </w:r>
      <w:r w:rsidR="000F1883">
        <w:rPr>
          <w:rFonts w:eastAsia="Open Sans" w:cs="Open Sans"/>
          <w:lang w:eastAsia="en-US"/>
        </w:rPr>
        <w:t>,</w:t>
      </w:r>
      <w:r w:rsidRPr="00742303">
        <w:rPr>
          <w:rFonts w:eastAsia="Open Sans" w:cs="Open Sans"/>
          <w:lang w:eastAsia="en-US"/>
        </w:rPr>
        <w:t xml:space="preserve"> complaints relating to non</w:t>
      </w:r>
      <w:r w:rsidR="000F1883">
        <w:rPr>
          <w:rFonts w:eastAsia="Open Sans" w:cs="Open Sans"/>
          <w:lang w:eastAsia="en-US"/>
        </w:rPr>
        <w:t>-</w:t>
      </w:r>
      <w:r w:rsidRPr="00742303">
        <w:rPr>
          <w:rFonts w:eastAsia="Open Sans" w:cs="Open Sans"/>
          <w:lang w:eastAsia="en-US"/>
        </w:rPr>
        <w:t xml:space="preserve">COVID-19 issues. Notably, complaints under the </w:t>
      </w:r>
      <w:r w:rsidRPr="00742303">
        <w:rPr>
          <w:rFonts w:eastAsia="Open Sans" w:cs="Open Sans"/>
          <w:i/>
          <w:iCs/>
          <w:lang w:eastAsia="en-US"/>
        </w:rPr>
        <w:t>Sex Discrimination Act</w:t>
      </w:r>
      <w:r w:rsidRPr="00742303">
        <w:rPr>
          <w:rFonts w:eastAsia="Open Sans" w:cs="Open Sans"/>
          <w:lang w:eastAsia="en-US"/>
        </w:rPr>
        <w:t xml:space="preserve"> were at a 15 year high</w:t>
      </w:r>
      <w:r w:rsidR="000F1883">
        <w:rPr>
          <w:rFonts w:eastAsia="Open Sans" w:cs="Open Sans"/>
          <w:lang w:eastAsia="en-US"/>
        </w:rPr>
        <w:t>,</w:t>
      </w:r>
      <w:r w:rsidRPr="00742303">
        <w:rPr>
          <w:rFonts w:eastAsia="Open Sans" w:cs="Open Sans"/>
          <w:lang w:eastAsia="en-US"/>
        </w:rPr>
        <w:t xml:space="preserve"> as increased public awareness regarding unsafe,</w:t>
      </w:r>
      <w:r w:rsidR="00C151BA">
        <w:rPr>
          <w:rFonts w:eastAsia="Open Sans" w:cs="Open Sans"/>
          <w:lang w:eastAsia="en-US"/>
        </w:rPr>
        <w:t xml:space="preserve"> </w:t>
      </w:r>
      <w:r w:rsidRPr="00742303">
        <w:rPr>
          <w:rFonts w:eastAsia="Open Sans" w:cs="Open Sans"/>
          <w:lang w:eastAsia="en-US"/>
        </w:rPr>
        <w:t>gendered workplace practices led to the Commission’s skills and experience being called upon by individuals and organisations.</w:t>
      </w:r>
    </w:p>
    <w:p w14:paraId="60A37C50" w14:textId="5C225B62" w:rsidR="00EC3821" w:rsidRDefault="007A58BF" w:rsidP="008F6679">
      <w:r w:rsidRPr="002C1DBF">
        <w:rPr>
          <w:rFonts w:eastAsia="Calibri" w:cs="Open Sans"/>
          <w:b/>
          <w:bCs/>
          <w:noProof/>
          <w:color w:val="000000"/>
          <w:sz w:val="22"/>
          <w:szCs w:val="22"/>
          <w:lang w:eastAsia="en-US"/>
        </w:rPr>
        <mc:AlternateContent>
          <mc:Choice Requires="wps">
            <w:drawing>
              <wp:anchor distT="0" distB="0" distL="114300" distR="114300" simplePos="0" relativeHeight="251658270" behindDoc="0" locked="0" layoutInCell="1" allowOverlap="1" wp14:anchorId="3F893237" wp14:editId="35285451">
                <wp:simplePos x="0" y="0"/>
                <wp:positionH relativeFrom="margin">
                  <wp:posOffset>-185420</wp:posOffset>
                </wp:positionH>
                <wp:positionV relativeFrom="paragraph">
                  <wp:posOffset>379730</wp:posOffset>
                </wp:positionV>
                <wp:extent cx="6332220" cy="5419725"/>
                <wp:effectExtent l="0" t="0" r="11430" b="28575"/>
                <wp:wrapSquare wrapText="bothSides"/>
                <wp:docPr id="1039627072" name="Text Box 1039627072"/>
                <wp:cNvGraphicFramePr/>
                <a:graphic xmlns:a="http://schemas.openxmlformats.org/drawingml/2006/main">
                  <a:graphicData uri="http://schemas.microsoft.com/office/word/2010/wordprocessingShape">
                    <wps:wsp>
                      <wps:cNvSpPr txBox="1"/>
                      <wps:spPr>
                        <a:xfrm>
                          <a:off x="0" y="0"/>
                          <a:ext cx="6332220" cy="5419725"/>
                        </a:xfrm>
                        <a:prstGeom prst="rect">
                          <a:avLst/>
                        </a:prstGeom>
                        <a:solidFill>
                          <a:srgbClr val="4472C4">
                            <a:lumMod val="20000"/>
                            <a:lumOff val="80000"/>
                          </a:srgbClr>
                        </a:solidFill>
                        <a:ln w="6350">
                          <a:solidFill>
                            <a:srgbClr val="4472C4"/>
                          </a:solidFill>
                        </a:ln>
                      </wps:spPr>
                      <wps:txbx>
                        <w:txbxContent>
                          <w:p w14:paraId="099CC15B" w14:textId="16FB4EA7" w:rsidR="00D4431F" w:rsidRPr="00FB1CE0" w:rsidRDefault="00D4431F" w:rsidP="00D4431F">
                            <w:pPr>
                              <w:shd w:val="clear" w:color="auto" w:fill="D9E2F3"/>
                              <w:rPr>
                                <w:rFonts w:cs="Open Sans"/>
                                <w:lang w:val="en-US"/>
                              </w:rPr>
                            </w:pPr>
                            <w:r w:rsidRPr="00E21E7E">
                              <w:rPr>
                                <w:rFonts w:cs="Open Sans"/>
                                <w:b/>
                                <w:bCs/>
                                <w:lang w:val="en-US"/>
                              </w:rPr>
                              <w:t xml:space="preserve">Case </w:t>
                            </w:r>
                            <w:r w:rsidRPr="009C2DBF">
                              <w:rPr>
                                <w:rFonts w:cs="Open Sans"/>
                                <w:b/>
                                <w:bCs/>
                                <w:lang w:val="en-US"/>
                              </w:rPr>
                              <w:t xml:space="preserve">Study </w:t>
                            </w:r>
                            <w:r>
                              <w:rPr>
                                <w:rFonts w:cs="Open Sans"/>
                                <w:b/>
                                <w:bCs/>
                                <w:lang w:val="en-US"/>
                              </w:rPr>
                              <w:t>3</w:t>
                            </w:r>
                            <w:r w:rsidRPr="009C2DBF">
                              <w:rPr>
                                <w:rFonts w:cs="Open Sans"/>
                                <w:b/>
                                <w:bCs/>
                                <w:lang w:val="en-US"/>
                              </w:rPr>
                              <w:t xml:space="preserve"> </w:t>
                            </w:r>
                          </w:p>
                          <w:p w14:paraId="54F8D93A" w14:textId="5F53A2C5" w:rsidR="00A70985" w:rsidRDefault="00A70985" w:rsidP="00A70985">
                            <w:pPr>
                              <w:rPr>
                                <w:rFonts w:eastAsiaTheme="minorHAnsi" w:cs="Open Sans"/>
                              </w:rPr>
                            </w:pPr>
                            <w:r>
                              <w:rPr>
                                <w:rFonts w:cs="Open Sans"/>
                              </w:rPr>
                              <w:t>The complainant was employed as a trade assistant with the respondent commercial bricklaying company. She alleged co-workers sexually harassed her by making comments of a sexual nature including about performing sexual acts on her. The complainant said the comments ceased after she made an informal internal complaint but then further conduct of a sexual nature occurred. The complainant alleged the company had no policies or procedures in place to prevent or respond to sexual harassment in the workplace. The complainant felt unable to return to work.</w:t>
                            </w:r>
                          </w:p>
                          <w:p w14:paraId="7E047D8F" w14:textId="77777777" w:rsidR="00A70985" w:rsidRDefault="00A70985" w:rsidP="00A70985">
                            <w:pPr>
                              <w:rPr>
                                <w:rFonts w:cs="Open Sans"/>
                              </w:rPr>
                            </w:pPr>
                            <w:r>
                              <w:rPr>
                                <w:rFonts w:cs="Open Sans"/>
                              </w:rPr>
                              <w:t>On being notified of the complaint, the company indicated a willingness to try to resolve the complaint by conciliation.</w:t>
                            </w:r>
                          </w:p>
                          <w:p w14:paraId="176FE83A" w14:textId="77777777" w:rsidR="00A70985" w:rsidRDefault="00A70985" w:rsidP="00A70985">
                            <w:pPr>
                              <w:rPr>
                                <w:rFonts w:cs="Open Sans"/>
                              </w:rPr>
                            </w:pPr>
                            <w:r>
                              <w:rPr>
                                <w:rFonts w:cs="Open Sans"/>
                              </w:rPr>
                              <w:t>The complaint was resolved with an agreement that the company pay the complainant $10,000. The company also undertook to:</w:t>
                            </w:r>
                          </w:p>
                          <w:p w14:paraId="3B2CADF8" w14:textId="0763090C" w:rsidR="00A70985" w:rsidRDefault="00B857D9" w:rsidP="00A133BC">
                            <w:pPr>
                              <w:numPr>
                                <w:ilvl w:val="0"/>
                                <w:numId w:val="61"/>
                              </w:numPr>
                              <w:rPr>
                                <w:rFonts w:eastAsia="Times New Roman" w:cs="Open Sans"/>
                              </w:rPr>
                            </w:pPr>
                            <w:r>
                              <w:rPr>
                                <w:rFonts w:eastAsia="Times New Roman" w:cs="Open Sans"/>
                              </w:rPr>
                              <w:t>i</w:t>
                            </w:r>
                            <w:r w:rsidR="00A70985">
                              <w:rPr>
                                <w:rFonts w:eastAsia="Times New Roman" w:cs="Open Sans"/>
                              </w:rPr>
                              <w:t>mplement regular training for managers and supervisors on sexual harassment and relevant policies and procedures</w:t>
                            </w:r>
                          </w:p>
                          <w:p w14:paraId="3C1AE613" w14:textId="367BA562" w:rsidR="00A70985" w:rsidRDefault="00B857D9" w:rsidP="00A133BC">
                            <w:pPr>
                              <w:numPr>
                                <w:ilvl w:val="0"/>
                                <w:numId w:val="61"/>
                              </w:numPr>
                              <w:rPr>
                                <w:rFonts w:eastAsia="Times New Roman" w:cs="Open Sans"/>
                              </w:rPr>
                            </w:pPr>
                            <w:r>
                              <w:rPr>
                                <w:rFonts w:eastAsia="Times New Roman" w:cs="Open Sans"/>
                              </w:rPr>
                              <w:t>i</w:t>
                            </w:r>
                            <w:r w:rsidR="00A70985">
                              <w:rPr>
                                <w:rFonts w:eastAsia="Times New Roman" w:cs="Open Sans"/>
                              </w:rPr>
                              <w:t>mplement regular training for all staff on sexual harassment and discrimination</w:t>
                            </w:r>
                          </w:p>
                          <w:p w14:paraId="6EF93EB7" w14:textId="33042DA0" w:rsidR="00A70985" w:rsidRDefault="00B857D9" w:rsidP="00A133BC">
                            <w:pPr>
                              <w:numPr>
                                <w:ilvl w:val="0"/>
                                <w:numId w:val="61"/>
                              </w:numPr>
                              <w:rPr>
                                <w:rFonts w:eastAsia="Times New Roman" w:cs="Open Sans"/>
                              </w:rPr>
                            </w:pPr>
                            <w:r>
                              <w:rPr>
                                <w:rFonts w:eastAsia="Times New Roman" w:cs="Open Sans"/>
                              </w:rPr>
                              <w:t>d</w:t>
                            </w:r>
                            <w:r w:rsidR="00A70985">
                              <w:rPr>
                                <w:rFonts w:eastAsia="Times New Roman" w:cs="Open Sans"/>
                              </w:rPr>
                              <w:t>evelop and implement an internal complaints policy and process</w:t>
                            </w:r>
                          </w:p>
                          <w:p w14:paraId="21B6A411" w14:textId="5B9546F3" w:rsidR="00D4431F" w:rsidRPr="00FB1CE0" w:rsidRDefault="00B857D9" w:rsidP="00A133BC">
                            <w:pPr>
                              <w:numPr>
                                <w:ilvl w:val="0"/>
                                <w:numId w:val="61"/>
                              </w:numPr>
                              <w:rPr>
                                <w:rFonts w:cs="Open Sans"/>
                                <w:lang w:val="en-US"/>
                              </w:rPr>
                            </w:pPr>
                            <w:r>
                              <w:rPr>
                                <w:rFonts w:eastAsia="Times New Roman" w:cs="Open Sans"/>
                              </w:rPr>
                              <w:t>r</w:t>
                            </w:r>
                            <w:r w:rsidR="00A70985">
                              <w:rPr>
                                <w:rFonts w:eastAsia="Times New Roman" w:cs="Open Sans"/>
                              </w:rPr>
                              <w:t>etain a law firm to review the company’s policies, procedures and training on sexual harassment, bullying and discrimination.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F893237" id="Text Box 1039627072" o:spid="_x0000_s1042" type="#_x0000_t202" style="position:absolute;margin-left:-14.6pt;margin-top:29.9pt;width:498.6pt;height:426.75pt;z-index:25165827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xK4jVAIAAMAEAAAOAAAAZHJzL2Uyb0RvYy54bWysVE1v2zAMvQ/YfxB0X5y4TtoacYosRYYB&#10;WVsgHXpWZDk2IIuapMTOfv0o2flqdxp2kSWSeiIfHz19aGtJ9sLYClRGR4MhJUJxyCu1zejP1+WX&#10;O0qsYypnEpTI6EFY+jD7/Gna6FTEUILMhSEIomza6IyWzuk0iiwvRc3sALRQ6CzA1Mzh0Wyj3LAG&#10;0WsZxcPhJGrA5NoAF9ai9bFz0lnALwrB3XNRWOGIzCjm5sJqwrrxazSbsnRrmC4r3qfB/iGLmlUK&#10;Hz1BPTLHyM5UH6DqihuwULgBhzqCoqi4CDVgNaPhu2rWJdMi1ILkWH2iyf4/WP60X+sXQ1z7FVps&#10;oCek0Ta1aPT1tIWp/RczJehHCg8n2kTrCEfj5OYmjmN0cfSNk9H9bTz2ONH5ujbWfRNQE7/JqMG+&#10;BLrYfmVdF3oM8a9ZkFW+rKQMB7PdLKQhe4Y9TJLbeJGEu3JX/4C8M6MUhn0z0Ywt78x3RzOmYjuY&#10;kNYVvlSk8UWMhwH2ytdfunq7S/ciDMGlQtwzb37n2k1Lqhw5nRxJ3UB+QK4NdDK0mi8r5GPFrHth&#10;BnWHHOIsuWdcCgmYFfQ7Skowv/9m9/EoB/RS0qCOM2p/7ZgRlMjvCoVyP0oSL/xwSMa3vk/m0rO5&#10;9KhdvQCkeYRTq3nY+ngnj9vCQP2GIzf3r6KLKY5vZ9QdtwvXTReOLBfzeQhCqWvmVmqtuYf2TfXd&#10;fm3fmNG9JByq6QmOimfpO2V0sf6mgvnOQVEF2XiiO1Z7/nFMQof7kfZzeHkOUecfz+wPAAAA//8D&#10;AFBLAwQUAAYACAAAACEApuQaYt8AAAAKAQAADwAAAGRycy9kb3ducmV2LnhtbEyPwUrDQBCG74Lv&#10;sIzgrd00wdKk2RRRxIuCxoL0ts2OSWh2Nuxu2vj2jie9zTAf/3x/uZvtIM7oQ+9IwWqZgEBqnOmp&#10;VbD/eFpsQISoyejBESr4xgC76vqq1IVxF3rHcx1bwSEUCq2gi3EspAxNh1aHpRuR+PblvNWRV99K&#10;4/WFw+0g0yRZS6t74g+dHvGhw+ZUT1ZB9uieT+Obo8MeX/N6nDL/Ej+Vur2Z77cgIs7xD4ZffVaH&#10;ip2ObiITxKBgkeYpowrucq7AQL7ecLkjD6ssA1mV8n+F6gcAAP//AwBQSwECLQAUAAYACAAAACEA&#10;toM4kv4AAADhAQAAEwAAAAAAAAAAAAAAAAAAAAAAW0NvbnRlbnRfVHlwZXNdLnhtbFBLAQItABQA&#10;BgAIAAAAIQA4/SH/1gAAAJQBAAALAAAAAAAAAAAAAAAAAC8BAABfcmVscy8ucmVsc1BLAQItABQA&#10;BgAIAAAAIQDyxK4jVAIAAMAEAAAOAAAAAAAAAAAAAAAAAC4CAABkcnMvZTJvRG9jLnhtbFBLAQIt&#10;ABQABgAIAAAAIQCm5Bpi3wAAAAoBAAAPAAAAAAAAAAAAAAAAAK4EAABkcnMvZG93bnJldi54bWxQ&#10;SwUGAAAAAAQABADzAAAAugUAAAAA&#10;" fillcolor="#dae3f3" strokecolor="#4472c4" strokeweight=".5pt">
                <v:textbox>
                  <w:txbxContent>
                    <w:p w14:paraId="099CC15B" w14:textId="16FB4EA7" w:rsidR="00D4431F" w:rsidRPr="00FB1CE0" w:rsidRDefault="00D4431F" w:rsidP="00D4431F">
                      <w:pPr>
                        <w:shd w:val="clear" w:color="auto" w:fill="D9E2F3"/>
                        <w:rPr>
                          <w:rFonts w:cs="Open Sans"/>
                          <w:lang w:val="en-US"/>
                        </w:rPr>
                      </w:pPr>
                      <w:r w:rsidRPr="00E21E7E">
                        <w:rPr>
                          <w:rFonts w:cs="Open Sans"/>
                          <w:b/>
                          <w:bCs/>
                          <w:lang w:val="en-US"/>
                        </w:rPr>
                        <w:t xml:space="preserve">Case </w:t>
                      </w:r>
                      <w:r w:rsidRPr="009C2DBF">
                        <w:rPr>
                          <w:rFonts w:cs="Open Sans"/>
                          <w:b/>
                          <w:bCs/>
                          <w:lang w:val="en-US"/>
                        </w:rPr>
                        <w:t xml:space="preserve">Study </w:t>
                      </w:r>
                      <w:r>
                        <w:rPr>
                          <w:rFonts w:cs="Open Sans"/>
                          <w:b/>
                          <w:bCs/>
                          <w:lang w:val="en-US"/>
                        </w:rPr>
                        <w:t>3</w:t>
                      </w:r>
                      <w:r w:rsidRPr="009C2DBF">
                        <w:rPr>
                          <w:rFonts w:cs="Open Sans"/>
                          <w:b/>
                          <w:bCs/>
                          <w:lang w:val="en-US"/>
                        </w:rPr>
                        <w:t xml:space="preserve"> </w:t>
                      </w:r>
                    </w:p>
                    <w:p w14:paraId="54F8D93A" w14:textId="5F53A2C5" w:rsidR="00A70985" w:rsidRDefault="00A70985" w:rsidP="00A70985">
                      <w:pPr>
                        <w:rPr>
                          <w:rFonts w:eastAsiaTheme="minorHAnsi" w:cs="Open Sans"/>
                        </w:rPr>
                      </w:pPr>
                      <w:r>
                        <w:rPr>
                          <w:rFonts w:cs="Open Sans"/>
                        </w:rPr>
                        <w:t>The complainant was employed as a trade assistant with the respondent commercial bricklaying company. She alleged co-workers sexually harassed her by making comments of a sexual nature including about performing sexual acts on her. The complainant said the comments ceased after she made an informal internal complaint but then further conduct of a sexual nature occurred. The complainant alleged the company had no policies or procedures in place to prevent or respond to sexual harassment in the workplace. The complainant felt unable to return to work.</w:t>
                      </w:r>
                    </w:p>
                    <w:p w14:paraId="7E047D8F" w14:textId="77777777" w:rsidR="00A70985" w:rsidRDefault="00A70985" w:rsidP="00A70985">
                      <w:pPr>
                        <w:rPr>
                          <w:rFonts w:cs="Open Sans"/>
                        </w:rPr>
                      </w:pPr>
                      <w:r>
                        <w:rPr>
                          <w:rFonts w:cs="Open Sans"/>
                        </w:rPr>
                        <w:t>On being notified of the complaint, the company indicated a willingness to try to resolve the complaint by conciliation.</w:t>
                      </w:r>
                    </w:p>
                    <w:p w14:paraId="176FE83A" w14:textId="77777777" w:rsidR="00A70985" w:rsidRDefault="00A70985" w:rsidP="00A70985">
                      <w:pPr>
                        <w:rPr>
                          <w:rFonts w:cs="Open Sans"/>
                        </w:rPr>
                      </w:pPr>
                      <w:r>
                        <w:rPr>
                          <w:rFonts w:cs="Open Sans"/>
                        </w:rPr>
                        <w:t>The complaint was resolved with an agreement that the company pay the complainant $10,000. The company also undertook to:</w:t>
                      </w:r>
                    </w:p>
                    <w:p w14:paraId="3B2CADF8" w14:textId="0763090C" w:rsidR="00A70985" w:rsidRDefault="00B857D9" w:rsidP="00A133BC">
                      <w:pPr>
                        <w:numPr>
                          <w:ilvl w:val="0"/>
                          <w:numId w:val="61"/>
                        </w:numPr>
                        <w:rPr>
                          <w:rFonts w:eastAsia="Times New Roman" w:cs="Open Sans"/>
                        </w:rPr>
                      </w:pPr>
                      <w:r>
                        <w:rPr>
                          <w:rFonts w:eastAsia="Times New Roman" w:cs="Open Sans"/>
                        </w:rPr>
                        <w:t>i</w:t>
                      </w:r>
                      <w:r w:rsidR="00A70985">
                        <w:rPr>
                          <w:rFonts w:eastAsia="Times New Roman" w:cs="Open Sans"/>
                        </w:rPr>
                        <w:t>mplement regular training for managers and supervisors on sexual harassment and relevant policies and procedures</w:t>
                      </w:r>
                    </w:p>
                    <w:p w14:paraId="3C1AE613" w14:textId="367BA562" w:rsidR="00A70985" w:rsidRDefault="00B857D9" w:rsidP="00A133BC">
                      <w:pPr>
                        <w:numPr>
                          <w:ilvl w:val="0"/>
                          <w:numId w:val="61"/>
                        </w:numPr>
                        <w:rPr>
                          <w:rFonts w:eastAsia="Times New Roman" w:cs="Open Sans"/>
                        </w:rPr>
                      </w:pPr>
                      <w:r>
                        <w:rPr>
                          <w:rFonts w:eastAsia="Times New Roman" w:cs="Open Sans"/>
                        </w:rPr>
                        <w:t>i</w:t>
                      </w:r>
                      <w:r w:rsidR="00A70985">
                        <w:rPr>
                          <w:rFonts w:eastAsia="Times New Roman" w:cs="Open Sans"/>
                        </w:rPr>
                        <w:t>mplement regular training for all staff on sexual harassment and discrimination</w:t>
                      </w:r>
                    </w:p>
                    <w:p w14:paraId="6EF93EB7" w14:textId="33042DA0" w:rsidR="00A70985" w:rsidRDefault="00B857D9" w:rsidP="00A133BC">
                      <w:pPr>
                        <w:numPr>
                          <w:ilvl w:val="0"/>
                          <w:numId w:val="61"/>
                        </w:numPr>
                        <w:rPr>
                          <w:rFonts w:eastAsia="Times New Roman" w:cs="Open Sans"/>
                        </w:rPr>
                      </w:pPr>
                      <w:r>
                        <w:rPr>
                          <w:rFonts w:eastAsia="Times New Roman" w:cs="Open Sans"/>
                        </w:rPr>
                        <w:t>d</w:t>
                      </w:r>
                      <w:r w:rsidR="00A70985">
                        <w:rPr>
                          <w:rFonts w:eastAsia="Times New Roman" w:cs="Open Sans"/>
                        </w:rPr>
                        <w:t>evelop and implement an internal complaints policy and process</w:t>
                      </w:r>
                    </w:p>
                    <w:p w14:paraId="21B6A411" w14:textId="5B9546F3" w:rsidR="00D4431F" w:rsidRPr="00FB1CE0" w:rsidRDefault="00B857D9" w:rsidP="00A133BC">
                      <w:pPr>
                        <w:numPr>
                          <w:ilvl w:val="0"/>
                          <w:numId w:val="61"/>
                        </w:numPr>
                        <w:rPr>
                          <w:rFonts w:cs="Open Sans"/>
                          <w:lang w:val="en-US"/>
                        </w:rPr>
                      </w:pPr>
                      <w:r>
                        <w:rPr>
                          <w:rFonts w:eastAsia="Times New Roman" w:cs="Open Sans"/>
                        </w:rPr>
                        <w:t>r</w:t>
                      </w:r>
                      <w:r w:rsidR="00A70985">
                        <w:rPr>
                          <w:rFonts w:eastAsia="Times New Roman" w:cs="Open Sans"/>
                        </w:rPr>
                        <w:t>etain a law firm to review the company’s policies, procedures and training on sexual harassment, bullying and discrimination.</w:t>
                      </w:r>
                    </w:p>
                  </w:txbxContent>
                </v:textbox>
                <w10:wrap type="square" anchorx="margin"/>
              </v:shape>
            </w:pict>
          </mc:Fallback>
        </mc:AlternateContent>
      </w:r>
    </w:p>
    <w:p w14:paraId="55D054A7" w14:textId="77777777" w:rsidR="004076A1" w:rsidRDefault="004076A1" w:rsidP="008F6679"/>
    <w:p w14:paraId="1826D727" w14:textId="77777777" w:rsidR="00DB6E94" w:rsidRDefault="00DB6E94" w:rsidP="008F6679"/>
    <w:p w14:paraId="25E220C5" w14:textId="77777777" w:rsidR="00DB6E94" w:rsidRDefault="00DB6E94" w:rsidP="008F6679"/>
    <w:p w14:paraId="4C7EDD86" w14:textId="07B4A41D" w:rsidR="00D3066A" w:rsidRPr="00D74351" w:rsidRDefault="005E4E6C" w:rsidP="008F6679">
      <w:pPr>
        <w:pStyle w:val="Heading2"/>
        <w:numPr>
          <w:ilvl w:val="0"/>
          <w:numId w:val="0"/>
        </w:numPr>
        <w:rPr>
          <w:color w:val="0070C0"/>
          <w:sz w:val="36"/>
          <w:szCs w:val="36"/>
        </w:rPr>
      </w:pPr>
      <w:r>
        <w:rPr>
          <w:color w:val="0070C0"/>
          <w:sz w:val="36"/>
          <w:szCs w:val="36"/>
        </w:rPr>
        <w:t xml:space="preserve">5.6 </w:t>
      </w:r>
      <w:r w:rsidR="00D3066A" w:rsidRPr="00D74351">
        <w:rPr>
          <w:color w:val="0070C0"/>
          <w:sz w:val="36"/>
          <w:szCs w:val="36"/>
        </w:rPr>
        <w:t>Performance Analysis – how we are meeting our goals</w:t>
      </w:r>
    </w:p>
    <w:p w14:paraId="6F6402F9" w14:textId="6E9DCEA1" w:rsidR="009F412E" w:rsidRPr="00D92831" w:rsidRDefault="3BD656DF" w:rsidP="008F6679">
      <w:r w:rsidRPr="43F89229">
        <w:rPr>
          <w:sz w:val="22"/>
          <w:szCs w:val="22"/>
        </w:rPr>
        <w:t xml:space="preserve">The Commission has </w:t>
      </w:r>
      <w:r w:rsidRPr="00D92831">
        <w:t>recorded important achievements in relation to our goals in the past year. However, t</w:t>
      </w:r>
      <w:r w:rsidR="058D94AC" w:rsidRPr="00D92831">
        <w:t xml:space="preserve">he financial challenges faced by the Commission over the past year have significantly impacted on our performance in meeting our strategic goals and outcomes. </w:t>
      </w:r>
    </w:p>
    <w:p w14:paraId="10CDCA02" w14:textId="4BE83E6A" w:rsidR="009F412E" w:rsidRPr="00D92831" w:rsidRDefault="058D94AC" w:rsidP="008F6679">
      <w:r w:rsidRPr="00D92831">
        <w:t xml:space="preserve">This is </w:t>
      </w:r>
      <w:r w:rsidR="296750B8" w:rsidRPr="00D92831">
        <w:t>the case across all areas of our activities and functions.</w:t>
      </w:r>
    </w:p>
    <w:p w14:paraId="74BB5B23" w14:textId="4855C21B" w:rsidR="009F412E" w:rsidRPr="00D92831" w:rsidRDefault="296750B8" w:rsidP="008F6679">
      <w:r w:rsidRPr="00D92831">
        <w:t xml:space="preserve">For some work areas, such as our legal section, we have had to prioritise tasks that are mandatory under legislation – such as the processing of FOI requests – or otherwise necessary </w:t>
      </w:r>
      <w:r w:rsidR="009A7584" w:rsidRPr="00D92831">
        <w:t>–</w:t>
      </w:r>
      <w:r w:rsidRPr="00D92831">
        <w:t xml:space="preserve"> such as responding to external litigation. </w:t>
      </w:r>
      <w:r w:rsidR="1DA28834" w:rsidRPr="00D92831">
        <w:t xml:space="preserve">We have reduced work on discretionary tasks such as engaging with Parliament through submissions and public </w:t>
      </w:r>
      <w:r w:rsidR="00D92831" w:rsidRPr="00D92831">
        <w:t>inquiries and</w:t>
      </w:r>
      <w:r w:rsidR="009A7584" w:rsidRPr="00D92831">
        <w:t xml:space="preserve"> required </w:t>
      </w:r>
      <w:r w:rsidR="1DA28834" w:rsidRPr="00D92831">
        <w:t>extended timeframes for completing other work.</w:t>
      </w:r>
    </w:p>
    <w:p w14:paraId="2BE0C98F" w14:textId="7ACE95BF" w:rsidR="009F412E" w:rsidRPr="00D92831" w:rsidRDefault="19304824" w:rsidP="008F6679">
      <w:r w:rsidRPr="00D92831">
        <w:t>We have also conducted more limited outreach in the community, particularly in regional and remote parts of Australia, in the past year. This is due to lack of resourcing as well as necessary limitations due to the COVID-19 pandemic.</w:t>
      </w:r>
    </w:p>
    <w:p w14:paraId="7C698B62" w14:textId="6ECEAA04" w:rsidR="009F412E" w:rsidRPr="00D92831" w:rsidRDefault="1DA28834" w:rsidP="008F6679">
      <w:r w:rsidRPr="00D92831">
        <w:t xml:space="preserve">Statistically, the impact of the Commission’s funding situation is </w:t>
      </w:r>
      <w:r w:rsidR="058D94AC" w:rsidRPr="00D92831">
        <w:t>particularly clear in relation to the handling of discrimination and human rights complaints</w:t>
      </w:r>
      <w:r w:rsidR="183D25B6" w:rsidRPr="00D92831">
        <w:t>, where the Commission is now facing significant backlogs in handling complaints</w:t>
      </w:r>
      <w:r w:rsidR="035B9131" w:rsidRPr="00D92831">
        <w:t xml:space="preserve"> as well as longer timeframe for the opening of complaints</w:t>
      </w:r>
      <w:r w:rsidR="183D25B6" w:rsidRPr="00D92831">
        <w:t>.</w:t>
      </w:r>
      <w:r w:rsidR="56650923" w:rsidRPr="00D92831">
        <w:t xml:space="preserve"> This is to be expected in a situation where the Commission has reduced resourcing at a time when complaints and inquiries have doubled</w:t>
      </w:r>
      <w:r w:rsidR="00A52BA0" w:rsidRPr="00D92831">
        <w:t xml:space="preserve"> since </w:t>
      </w:r>
      <w:r w:rsidR="00DB6E94" w:rsidRPr="00D92831">
        <w:t>2020, due</w:t>
      </w:r>
      <w:r w:rsidR="56650923" w:rsidRPr="00D92831">
        <w:t xml:space="preserve"> to issues arising from the COVID-19 pandemic</w:t>
      </w:r>
      <w:r w:rsidR="004501EF" w:rsidRPr="00D92831">
        <w:t xml:space="preserve"> and other </w:t>
      </w:r>
      <w:r w:rsidR="005D4E43" w:rsidRPr="00D92831">
        <w:t xml:space="preserve">social and political matters such as </w:t>
      </w:r>
      <w:r w:rsidR="006E60A4" w:rsidRPr="00D92831">
        <w:t xml:space="preserve">awareness of </w:t>
      </w:r>
      <w:r w:rsidR="00125E7B" w:rsidRPr="00D92831">
        <w:t>sex</w:t>
      </w:r>
      <w:r w:rsidR="00F62BAC" w:rsidRPr="00D92831">
        <w:t xml:space="preserve"> discrimination and harassment in the workplace</w:t>
      </w:r>
      <w:r w:rsidR="56650923" w:rsidRPr="00D92831">
        <w:t>.</w:t>
      </w:r>
    </w:p>
    <w:p w14:paraId="1537C2E2" w14:textId="45013D2D" w:rsidR="009F412E" w:rsidRPr="00D92831" w:rsidRDefault="3F4A40C5" w:rsidP="008F6679">
      <w:r w:rsidRPr="00D92831">
        <w:t>Complaint handling is a complex task, and the disputes that are at the centre of many complaints can ‘ossify’ and become more difficult to resolve when extended timeframes apply. It is anticipated that it w</w:t>
      </w:r>
      <w:r w:rsidR="56DB022B" w:rsidRPr="00D92831">
        <w:t>ill take multiple years for the Commission to eliminate the backlog in complaints, and only if appropriate resourcing levels are forthcoming.</w:t>
      </w:r>
    </w:p>
    <w:p w14:paraId="67223046" w14:textId="22F98084" w:rsidR="009F412E" w:rsidRPr="00D92831" w:rsidRDefault="56650923" w:rsidP="008F6679">
      <w:r w:rsidRPr="00D92831">
        <w:t xml:space="preserve">A lack of resourcing has also meant that Commissioners have been restricted to conducting activities and projects for which external funding support has been obtained. This is not a sustainable option, </w:t>
      </w:r>
      <w:r w:rsidR="00347205" w:rsidRPr="00D92831">
        <w:t xml:space="preserve">and it </w:t>
      </w:r>
      <w:r w:rsidRPr="00D92831">
        <w:t>r</w:t>
      </w:r>
      <w:r w:rsidR="1509EE55" w:rsidRPr="00D92831">
        <w:t>aises concerns about the Commission’s ability to robustly hold government to account for its human rights performance if we can only do this when someone else decides to fund our work.</w:t>
      </w:r>
      <w:r w:rsidR="4B850251" w:rsidRPr="00D92831">
        <w:t xml:space="preserve"> It has also meant that our training and education work, such a critical component of our functions, have been limited to fee for service delivery arrangements.</w:t>
      </w:r>
    </w:p>
    <w:p w14:paraId="73E39D80" w14:textId="12D61104" w:rsidR="009F412E" w:rsidRPr="00D92831" w:rsidRDefault="4B850251" w:rsidP="008F6679">
      <w:r w:rsidRPr="00D92831">
        <w:t>External engagement has identified a strong community desire for the Commission to develop educational materials for the community at large, and our inability to do this at the present has been noted and lamented.</w:t>
      </w:r>
    </w:p>
    <w:p w14:paraId="3944B719" w14:textId="193C454B" w:rsidR="009F412E" w:rsidRPr="00D92831" w:rsidRDefault="38E3AA61" w:rsidP="008F6679">
      <w:r w:rsidRPr="00D92831">
        <w:t>External funding has</w:t>
      </w:r>
      <w:r w:rsidR="6F5EBE5D" w:rsidRPr="00D92831">
        <w:t>, however,</w:t>
      </w:r>
      <w:r w:rsidRPr="00D92831">
        <w:t xml:space="preserve"> enabled us to complete important work to advance our strategic goals – such as the landmark Commonwealth Parliamentary Review</w:t>
      </w:r>
      <w:r w:rsidR="31FA2572" w:rsidRPr="00D92831">
        <w:t xml:space="preserve"> – and also to forge important partnerships with security agencies, such as the Australian Defence Force, Australian Border Force and Australian Federal Police.</w:t>
      </w:r>
    </w:p>
    <w:p w14:paraId="40A6AF6E" w14:textId="690930A9" w:rsidR="003E506A" w:rsidRPr="003E506A" w:rsidRDefault="003E506A" w:rsidP="008F6679">
      <w:pPr>
        <w:keepNext/>
        <w:keepLines/>
        <w:spacing w:before="320" w:line="360" w:lineRule="exact"/>
        <w:outlineLvl w:val="2"/>
        <w:rPr>
          <w:rFonts w:eastAsia="Times New Roman"/>
          <w:b/>
          <w:bCs/>
          <w:color w:val="000000"/>
          <w:spacing w:val="10"/>
          <w:kern w:val="28"/>
          <w:sz w:val="28"/>
          <w:szCs w:val="22"/>
          <w:lang w:eastAsia="en-US"/>
        </w:rPr>
      </w:pPr>
      <w:r w:rsidRPr="003E506A">
        <w:rPr>
          <w:rFonts w:eastAsia="Times New Roman"/>
          <w:b/>
          <w:bCs/>
          <w:color w:val="000000"/>
          <w:spacing w:val="10"/>
          <w:kern w:val="28"/>
          <w:sz w:val="28"/>
          <w:szCs w:val="22"/>
          <w:lang w:eastAsia="en-US"/>
        </w:rPr>
        <w:t xml:space="preserve">Goal 1 </w:t>
      </w:r>
    </w:p>
    <w:p w14:paraId="55A4F683" w14:textId="77777777" w:rsidR="003E506A" w:rsidRPr="003E506A" w:rsidRDefault="003E506A" w:rsidP="008F6679">
      <w:pPr>
        <w:rPr>
          <w:rFonts w:eastAsia="Times New Roman"/>
          <w:sz w:val="22"/>
          <w:szCs w:val="22"/>
          <w:lang w:eastAsia="en-US"/>
        </w:rPr>
      </w:pPr>
      <w:r w:rsidRPr="003E506A">
        <w:rPr>
          <w:rFonts w:eastAsia="Times New Roman"/>
          <w:sz w:val="22"/>
          <w:szCs w:val="22"/>
          <w:lang w:eastAsia="en-US"/>
        </w:rPr>
        <w:t>Outcomes 1.1, 1.2, 1.3 (PBS criterion)</w:t>
      </w:r>
    </w:p>
    <w:tbl>
      <w:tblPr>
        <w:tblStyle w:val="TableGrid20"/>
        <w:tblW w:w="9356" w:type="dxa"/>
        <w:tblLayout w:type="fixed"/>
        <w:tblLook w:val="0600" w:firstRow="0" w:lastRow="0" w:firstColumn="0" w:lastColumn="0" w:noHBand="1" w:noVBand="1"/>
      </w:tblPr>
      <w:tblGrid>
        <w:gridCol w:w="3686"/>
        <w:gridCol w:w="5670"/>
      </w:tblGrid>
      <w:tr w:rsidR="003E506A" w:rsidRPr="003E506A" w14:paraId="30CA44B6" w14:textId="77777777">
        <w:tc>
          <w:tcPr>
            <w:tcW w:w="3686" w:type="dxa"/>
            <w:shd w:val="clear" w:color="auto" w:fill="D9D9D9"/>
          </w:tcPr>
          <w:p w14:paraId="3491DA7B" w14:textId="77777777" w:rsidR="003E506A" w:rsidRPr="003E506A" w:rsidRDefault="003E506A" w:rsidP="008F6679">
            <w:pPr>
              <w:spacing w:before="120" w:after="120" w:line="264" w:lineRule="auto"/>
              <w:rPr>
                <w:rFonts w:eastAsia="Times New Roman"/>
                <w:sz w:val="20"/>
                <w:szCs w:val="22"/>
              </w:rPr>
            </w:pPr>
            <w:r w:rsidRPr="003E506A">
              <w:rPr>
                <w:rFonts w:eastAsia="Times New Roman"/>
                <w:b/>
                <w:sz w:val="20"/>
                <w:szCs w:val="22"/>
              </w:rPr>
              <w:t>Performance expectation</w:t>
            </w:r>
          </w:p>
        </w:tc>
        <w:tc>
          <w:tcPr>
            <w:tcW w:w="5670" w:type="dxa"/>
            <w:shd w:val="clear" w:color="auto" w:fill="D9D9D9"/>
          </w:tcPr>
          <w:p w14:paraId="5A7760D2" w14:textId="77777777" w:rsidR="003E506A" w:rsidRPr="003E506A" w:rsidRDefault="003E506A" w:rsidP="008F6679">
            <w:pPr>
              <w:spacing w:before="120" w:after="120" w:line="264" w:lineRule="auto"/>
              <w:rPr>
                <w:rFonts w:eastAsia="Times New Roman"/>
                <w:sz w:val="20"/>
                <w:szCs w:val="22"/>
              </w:rPr>
            </w:pPr>
            <w:r w:rsidRPr="003E506A">
              <w:rPr>
                <w:rFonts w:eastAsia="Times New Roman"/>
                <w:b/>
                <w:sz w:val="20"/>
                <w:szCs w:val="22"/>
              </w:rPr>
              <w:t>To what extent did we meet it?</w:t>
            </w:r>
          </w:p>
        </w:tc>
      </w:tr>
      <w:tr w:rsidR="003E506A" w:rsidRPr="003E506A" w14:paraId="64B57CB0" w14:textId="77777777">
        <w:tc>
          <w:tcPr>
            <w:tcW w:w="3686" w:type="dxa"/>
          </w:tcPr>
          <w:p w14:paraId="5ABACD96" w14:textId="77777777" w:rsidR="003E506A" w:rsidRPr="00D92831" w:rsidRDefault="003E506A" w:rsidP="008F6679">
            <w:pPr>
              <w:spacing w:before="120" w:after="120" w:line="264" w:lineRule="auto"/>
              <w:rPr>
                <w:rFonts w:eastAsia="Times New Roman"/>
                <w:sz w:val="22"/>
                <w:szCs w:val="22"/>
              </w:rPr>
            </w:pPr>
            <w:r w:rsidRPr="00D92831">
              <w:rPr>
                <w:rFonts w:eastAsia="Times New Roman"/>
                <w:b/>
                <w:sz w:val="22"/>
                <w:szCs w:val="22"/>
              </w:rPr>
              <w:t>For outcome 1.1 The leadership and advocacy of the President and Commissioners on thematic areas or identified human rights issues, improves the enjoyment of human rights by affected groups</w:t>
            </w:r>
          </w:p>
          <w:p w14:paraId="4B6DDAAB" w14:textId="7F5843F5" w:rsidR="003E506A" w:rsidRPr="00D92831" w:rsidRDefault="003E506A" w:rsidP="008F6679">
            <w:pPr>
              <w:spacing w:before="120" w:after="120" w:line="264" w:lineRule="auto"/>
              <w:rPr>
                <w:rFonts w:eastAsia="Times New Roman"/>
                <w:sz w:val="22"/>
                <w:szCs w:val="22"/>
              </w:rPr>
            </w:pPr>
            <w:r w:rsidRPr="00D92831">
              <w:rPr>
                <w:rFonts w:eastAsia="Times New Roman"/>
                <w:sz w:val="22"/>
                <w:szCs w:val="22"/>
              </w:rPr>
              <w:t>Our research, reporting, and advice influences decision makers and other stakeholders to take action to address the identified human rights issues.</w:t>
            </w:r>
          </w:p>
        </w:tc>
        <w:tc>
          <w:tcPr>
            <w:tcW w:w="5670" w:type="dxa"/>
          </w:tcPr>
          <w:p w14:paraId="506AB088" w14:textId="77777777" w:rsidR="003E506A" w:rsidRPr="00D92831" w:rsidRDefault="003E506A" w:rsidP="008F6679">
            <w:pPr>
              <w:spacing w:before="120" w:after="120" w:line="264" w:lineRule="auto"/>
              <w:rPr>
                <w:rFonts w:eastAsia="Times New Roman"/>
                <w:sz w:val="22"/>
                <w:szCs w:val="22"/>
              </w:rPr>
            </w:pPr>
            <w:r w:rsidRPr="00D92831">
              <w:rPr>
                <w:rFonts w:eastAsia="Times New Roman"/>
                <w:sz w:val="22"/>
                <w:szCs w:val="22"/>
              </w:rPr>
              <w:t xml:space="preserve">The Commission has progressed significant work to address human rights issues at a National level </w:t>
            </w:r>
          </w:p>
          <w:p w14:paraId="28032627" w14:textId="77777777" w:rsidR="003E506A" w:rsidRPr="00D92831" w:rsidRDefault="003E506A" w:rsidP="008F6679">
            <w:pPr>
              <w:spacing w:before="120" w:after="120" w:line="264" w:lineRule="auto"/>
              <w:rPr>
                <w:rFonts w:eastAsia="Times New Roman"/>
                <w:sz w:val="22"/>
                <w:szCs w:val="22"/>
              </w:rPr>
            </w:pPr>
            <w:r w:rsidRPr="00D92831">
              <w:rPr>
                <w:rFonts w:eastAsia="Times New Roman"/>
                <w:sz w:val="22"/>
                <w:szCs w:val="22"/>
              </w:rPr>
              <w:t>This includes:</w:t>
            </w:r>
          </w:p>
          <w:p w14:paraId="1BDB6A5B" w14:textId="58C41A4C" w:rsidR="003E506A" w:rsidRPr="00D92831" w:rsidRDefault="003E506A" w:rsidP="0038007C">
            <w:pPr>
              <w:numPr>
                <w:ilvl w:val="0"/>
                <w:numId w:val="29"/>
              </w:numPr>
              <w:spacing w:before="120" w:after="120" w:line="264" w:lineRule="auto"/>
              <w:rPr>
                <w:rFonts w:eastAsia="Times New Roman"/>
                <w:i/>
                <w:sz w:val="22"/>
                <w:szCs w:val="22"/>
              </w:rPr>
            </w:pPr>
            <w:r w:rsidRPr="00D92831">
              <w:rPr>
                <w:rFonts w:eastAsia="Times New Roman"/>
                <w:i/>
                <w:sz w:val="22"/>
                <w:szCs w:val="22"/>
              </w:rPr>
              <w:t xml:space="preserve">Set the Standards: Report on the independent review into parliamentary workplaces. </w:t>
            </w:r>
            <w:r w:rsidRPr="00D92831">
              <w:rPr>
                <w:rFonts w:eastAsia="Times New Roman"/>
                <w:sz w:val="22"/>
                <w:szCs w:val="22"/>
              </w:rPr>
              <w:t>The Government</w:t>
            </w:r>
            <w:r w:rsidRPr="00D92831">
              <w:rPr>
                <w:rFonts w:eastAsia="Times New Roman"/>
                <w:i/>
                <w:sz w:val="22"/>
                <w:szCs w:val="22"/>
              </w:rPr>
              <w:t xml:space="preserve"> </w:t>
            </w:r>
            <w:r w:rsidRPr="00D92831">
              <w:rPr>
                <w:rFonts w:eastAsia="Times New Roman"/>
                <w:sz w:val="22"/>
                <w:szCs w:val="22"/>
              </w:rPr>
              <w:t>has expressed commitment to implement all 28 recommendations, with 3 recommendations ful</w:t>
            </w:r>
            <w:r w:rsidR="00EC31B4" w:rsidRPr="00D92831">
              <w:rPr>
                <w:rFonts w:eastAsia="Times New Roman"/>
                <w:sz w:val="22"/>
                <w:szCs w:val="22"/>
              </w:rPr>
              <w:t>ly</w:t>
            </w:r>
            <w:r w:rsidRPr="00D92831">
              <w:rPr>
                <w:rFonts w:eastAsia="Times New Roman"/>
                <w:sz w:val="22"/>
                <w:szCs w:val="22"/>
              </w:rPr>
              <w:t xml:space="preserve"> implemented </w:t>
            </w:r>
            <w:r w:rsidR="00F87E1D" w:rsidRPr="00D92831">
              <w:rPr>
                <w:rFonts w:eastAsia="Times New Roman"/>
                <w:sz w:val="22"/>
                <w:szCs w:val="22"/>
              </w:rPr>
              <w:t xml:space="preserve">in </w:t>
            </w:r>
            <w:r w:rsidRPr="00D92831">
              <w:rPr>
                <w:rFonts w:eastAsia="Times New Roman"/>
                <w:sz w:val="22"/>
                <w:szCs w:val="22"/>
              </w:rPr>
              <w:t xml:space="preserve">this reporting period. </w:t>
            </w:r>
          </w:p>
          <w:p w14:paraId="4B8BE3C6"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 xml:space="preserve">Wiyi Yani U Thangani (Women’s Voices) completed stage two of the project. This included a national network for action and support toolkit for private and public stakeholders to embed the Wiyi Yani Thangani into their work. The Implementation Framework identifies structural transitions needed to complete the system change work ahead. </w:t>
            </w:r>
          </w:p>
          <w:p w14:paraId="50ADFE0B"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 xml:space="preserve">Immigration inspections took place at hotel APODs, and interview and submissions took place which will be reported against in the next period. </w:t>
            </w:r>
          </w:p>
          <w:p w14:paraId="3DF7C10A" w14:textId="7631C759"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Keeping kids safe and well – you</w:t>
            </w:r>
            <w:r w:rsidR="00F87E1D" w:rsidRPr="00D92831">
              <w:rPr>
                <w:rFonts w:eastAsia="Times New Roman"/>
                <w:sz w:val="22"/>
                <w:szCs w:val="22"/>
              </w:rPr>
              <w:t>r</w:t>
            </w:r>
            <w:r w:rsidRPr="00D92831">
              <w:rPr>
                <w:rFonts w:eastAsia="Times New Roman"/>
                <w:sz w:val="22"/>
                <w:szCs w:val="22"/>
              </w:rPr>
              <w:t xml:space="preserve"> voices project held 45 consultations to inform the first </w:t>
            </w:r>
            <w:r w:rsidR="00EC31B4" w:rsidRPr="00D92831">
              <w:rPr>
                <w:rFonts w:eastAsia="Times New Roman"/>
                <w:sz w:val="22"/>
                <w:szCs w:val="22"/>
              </w:rPr>
              <w:t>five-year</w:t>
            </w:r>
            <w:r w:rsidRPr="00D92831">
              <w:rPr>
                <w:rFonts w:eastAsia="Times New Roman"/>
                <w:sz w:val="22"/>
                <w:szCs w:val="22"/>
              </w:rPr>
              <w:t xml:space="preserve"> action place to </w:t>
            </w:r>
            <w:r w:rsidRPr="00D92831">
              <w:rPr>
                <w:rFonts w:eastAsia="Times New Roman"/>
                <w:i/>
                <w:sz w:val="22"/>
                <w:szCs w:val="22"/>
              </w:rPr>
              <w:t>Safe and Supported: The National Framework for Protecting Australia’s Children 2021–2031</w:t>
            </w:r>
          </w:p>
        </w:tc>
      </w:tr>
      <w:tr w:rsidR="003E506A" w:rsidRPr="003E506A" w14:paraId="5639FB7B" w14:textId="77777777">
        <w:tc>
          <w:tcPr>
            <w:tcW w:w="3686" w:type="dxa"/>
          </w:tcPr>
          <w:p w14:paraId="217D66E6" w14:textId="7C784A61" w:rsidR="003E506A" w:rsidRPr="00D92831" w:rsidRDefault="003E506A" w:rsidP="003E506A">
            <w:pPr>
              <w:spacing w:before="120" w:after="120" w:line="264" w:lineRule="auto"/>
              <w:rPr>
                <w:rFonts w:eastAsia="Times New Roman"/>
                <w:sz w:val="22"/>
                <w:szCs w:val="22"/>
              </w:rPr>
            </w:pPr>
            <w:r w:rsidRPr="00D92831">
              <w:rPr>
                <w:rFonts w:eastAsia="Times New Roman"/>
                <w:b/>
                <w:sz w:val="22"/>
                <w:szCs w:val="22"/>
              </w:rPr>
              <w:t>For outcome 1.2 Law and policy makers, at all levels, consider and address the human rights impacts we identify through our submissions, Inquiries, research, reports and United Nations engagement. [PBS criterion]</w:t>
            </w:r>
          </w:p>
          <w:p w14:paraId="62E13BCD"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Parliamentary committee inquiry reports adopt the human rights issues raised in our submissions and recommendations.</w:t>
            </w:r>
          </w:p>
          <w:p w14:paraId="75C014CA"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UN treaty body concluding observations and other recommendations are adopted by Government and implemented.</w:t>
            </w:r>
          </w:p>
          <w:p w14:paraId="64EA8A1C"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Arguments presented in our submissions to courts influence outcomes for parties and non-parties in a way that is consistent with human rights.</w:t>
            </w:r>
          </w:p>
          <w:p w14:paraId="14C13069"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w:t>
            </w:r>
          </w:p>
        </w:tc>
        <w:tc>
          <w:tcPr>
            <w:tcW w:w="5670" w:type="dxa"/>
          </w:tcPr>
          <w:p w14:paraId="526AF69F" w14:textId="4C1497DD"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Citation analysis of Parliamentary committee inquiry reports show a high proportion reference our work indicating our submission have contributed to human rights issues being considered. There were 38 submission this reporting period with 91 citations registered.</w:t>
            </w:r>
          </w:p>
          <w:p w14:paraId="6C8420BA"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The Commission has strict criteria for when it seeks leave of the court to intervene in legal proceedings. We only seek leave when it is appropriate to do so – accordingly, the number of interventions conducted is not a measure of the success of this work. A more reliable indicator is first, the acceptance by the courts of our request to intervene and, second, the extent to which our advice is used. This reporting period there were two interventions to court proceedings (judgement delivered). </w:t>
            </w:r>
          </w:p>
          <w:p w14:paraId="23E88026" w14:textId="3E754729"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This reporting period there were 16 Australian Human Rights Act Reports </w:t>
            </w:r>
            <w:r w:rsidR="00695F1B" w:rsidRPr="00D92831">
              <w:rPr>
                <w:rFonts w:eastAsia="Times New Roman"/>
                <w:sz w:val="22"/>
                <w:szCs w:val="22"/>
              </w:rPr>
              <w:t>tabled in the federal Parliament</w:t>
            </w:r>
            <w:r w:rsidR="003E3E9D" w:rsidRPr="00D92831">
              <w:rPr>
                <w:rFonts w:eastAsia="Times New Roman"/>
                <w:sz w:val="22"/>
                <w:szCs w:val="22"/>
              </w:rPr>
              <w:t>.</w:t>
            </w:r>
            <w:r w:rsidRPr="00D92831">
              <w:rPr>
                <w:rFonts w:eastAsia="Times New Roman"/>
                <w:sz w:val="22"/>
                <w:szCs w:val="22"/>
              </w:rPr>
              <w:t xml:space="preserve"> </w:t>
            </w:r>
          </w:p>
          <w:p w14:paraId="2988FFF5" w14:textId="77777777" w:rsidR="003E506A" w:rsidRPr="00D92831" w:rsidRDefault="003E506A" w:rsidP="003E506A">
            <w:pPr>
              <w:spacing w:before="120" w:after="120" w:line="264" w:lineRule="auto"/>
              <w:rPr>
                <w:rFonts w:eastAsia="Times New Roman"/>
                <w:sz w:val="22"/>
                <w:szCs w:val="22"/>
              </w:rPr>
            </w:pPr>
          </w:p>
          <w:p w14:paraId="07D01ECB" w14:textId="77777777" w:rsidR="003E506A" w:rsidRPr="00D92831" w:rsidRDefault="003E506A" w:rsidP="003E506A">
            <w:pPr>
              <w:spacing w:before="120" w:after="120" w:line="264" w:lineRule="auto"/>
              <w:rPr>
                <w:rFonts w:eastAsia="Times New Roman"/>
                <w:sz w:val="22"/>
                <w:szCs w:val="22"/>
              </w:rPr>
            </w:pPr>
          </w:p>
        </w:tc>
      </w:tr>
      <w:tr w:rsidR="003E506A" w:rsidRPr="003E506A" w14:paraId="0EB8ACF1" w14:textId="77777777">
        <w:tc>
          <w:tcPr>
            <w:tcW w:w="3686" w:type="dxa"/>
          </w:tcPr>
          <w:p w14:paraId="09717E32" w14:textId="77777777" w:rsidR="003E506A" w:rsidRPr="00D92831" w:rsidRDefault="003E506A" w:rsidP="003E506A">
            <w:pPr>
              <w:spacing w:before="120" w:after="120" w:line="264" w:lineRule="auto"/>
              <w:rPr>
                <w:rFonts w:eastAsia="Times New Roman"/>
                <w:sz w:val="22"/>
                <w:szCs w:val="22"/>
              </w:rPr>
            </w:pPr>
            <w:r w:rsidRPr="00D92831">
              <w:rPr>
                <w:rFonts w:eastAsia="Times New Roman"/>
                <w:b/>
                <w:sz w:val="22"/>
                <w:szCs w:val="22"/>
              </w:rPr>
              <w:t>For outcome 1.3 The national human rights reform agenda proposed in the Free &amp; Equal: An Australian conversation on human rights report is considered and addressed by the Parliament, government and the non-government sector.</w:t>
            </w:r>
          </w:p>
          <w:p w14:paraId="6202F5D7" w14:textId="77777777" w:rsidR="003E506A" w:rsidRPr="00D92831" w:rsidRDefault="003E506A" w:rsidP="003E506A">
            <w:pPr>
              <w:spacing w:before="120" w:after="120" w:line="264" w:lineRule="auto"/>
              <w:rPr>
                <w:rFonts w:eastAsia="Times New Roman"/>
                <w:sz w:val="22"/>
                <w:szCs w:val="22"/>
              </w:rPr>
            </w:pPr>
          </w:p>
        </w:tc>
        <w:tc>
          <w:tcPr>
            <w:tcW w:w="5670" w:type="dxa"/>
          </w:tcPr>
          <w:p w14:paraId="269E235B"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In December 2021 the Commission released Free and Equal: A reform agenda for federal discrimination laws. The position paper sets out the Commission’s proposals for reforming federal discrimination law in Australia. </w:t>
            </w:r>
          </w:p>
          <w:p w14:paraId="1BBF2344" w14:textId="55202E2D"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This was followed by a number of engagements across government, legal and </w:t>
            </w:r>
            <w:r w:rsidR="00C66DAA" w:rsidRPr="00D92831">
              <w:rPr>
                <w:rFonts w:eastAsia="Times New Roman"/>
                <w:sz w:val="22"/>
                <w:szCs w:val="22"/>
              </w:rPr>
              <w:t xml:space="preserve">civil </w:t>
            </w:r>
            <w:r w:rsidRPr="00D92831">
              <w:rPr>
                <w:rFonts w:eastAsia="Times New Roman"/>
                <w:sz w:val="22"/>
                <w:szCs w:val="22"/>
              </w:rPr>
              <w:t>society stakeholders to raise the importance of a Federal Human Rights Act, in alignment with the work being conducted for the Free &amp; Equal project.</w:t>
            </w:r>
          </w:p>
        </w:tc>
      </w:tr>
    </w:tbl>
    <w:p w14:paraId="3E2C375D" w14:textId="79B742A2" w:rsidR="003E506A" w:rsidRPr="008E51B2" w:rsidRDefault="003E506A" w:rsidP="003E506A">
      <w:pPr>
        <w:spacing w:before="0" w:after="200" w:line="276" w:lineRule="auto"/>
        <w:rPr>
          <w:rFonts w:eastAsia="Times New Roman"/>
          <w:b/>
          <w:bCs/>
          <w:sz w:val="28"/>
          <w:szCs w:val="28"/>
          <w:lang w:eastAsia="en-US"/>
        </w:rPr>
      </w:pPr>
      <w:bookmarkStart w:id="18" w:name="mdheading-418"/>
      <w:bookmarkEnd w:id="18"/>
      <w:r w:rsidRPr="008E51B2">
        <w:rPr>
          <w:rFonts w:eastAsia="Times New Roman"/>
          <w:b/>
          <w:bCs/>
          <w:sz w:val="28"/>
          <w:szCs w:val="28"/>
          <w:lang w:eastAsia="en-US"/>
        </w:rPr>
        <w:t xml:space="preserve">Goal 2 </w:t>
      </w:r>
    </w:p>
    <w:p w14:paraId="4154BE1B" w14:textId="77777777" w:rsidR="003E506A" w:rsidRPr="003E506A" w:rsidRDefault="003E506A" w:rsidP="003E506A">
      <w:pPr>
        <w:rPr>
          <w:rFonts w:eastAsia="Times New Roman"/>
          <w:sz w:val="22"/>
          <w:szCs w:val="22"/>
          <w:lang w:eastAsia="en-US"/>
        </w:rPr>
      </w:pPr>
      <w:r w:rsidRPr="003E506A">
        <w:rPr>
          <w:rFonts w:eastAsia="Times New Roman"/>
          <w:sz w:val="22"/>
          <w:szCs w:val="22"/>
          <w:lang w:eastAsia="en-US"/>
        </w:rPr>
        <w:t>Outcomes 2.1, 2.2 (both are PBS criterion)</w:t>
      </w:r>
    </w:p>
    <w:tbl>
      <w:tblPr>
        <w:tblStyle w:val="TableGrid20"/>
        <w:tblW w:w="9356" w:type="dxa"/>
        <w:tblLayout w:type="fixed"/>
        <w:tblLook w:val="0600" w:firstRow="0" w:lastRow="0" w:firstColumn="0" w:lastColumn="0" w:noHBand="1" w:noVBand="1"/>
      </w:tblPr>
      <w:tblGrid>
        <w:gridCol w:w="3686"/>
        <w:gridCol w:w="5670"/>
      </w:tblGrid>
      <w:tr w:rsidR="003E506A" w:rsidRPr="003E506A" w14:paraId="4762D13C" w14:textId="77777777">
        <w:tc>
          <w:tcPr>
            <w:tcW w:w="3686" w:type="dxa"/>
            <w:shd w:val="clear" w:color="auto" w:fill="D9D9D9"/>
          </w:tcPr>
          <w:p w14:paraId="6B0DEB0C" w14:textId="77777777" w:rsidR="003E506A" w:rsidRPr="003E506A" w:rsidRDefault="003E506A" w:rsidP="003E506A">
            <w:pPr>
              <w:spacing w:before="120" w:after="120" w:line="264" w:lineRule="auto"/>
              <w:jc w:val="center"/>
              <w:rPr>
                <w:rFonts w:eastAsia="Times New Roman"/>
                <w:sz w:val="20"/>
                <w:szCs w:val="22"/>
              </w:rPr>
            </w:pPr>
            <w:r w:rsidRPr="003E506A">
              <w:rPr>
                <w:rFonts w:eastAsia="Times New Roman"/>
                <w:b/>
                <w:sz w:val="20"/>
                <w:szCs w:val="22"/>
              </w:rPr>
              <w:t>Performance expectation</w:t>
            </w:r>
          </w:p>
        </w:tc>
        <w:tc>
          <w:tcPr>
            <w:tcW w:w="5670" w:type="dxa"/>
            <w:shd w:val="clear" w:color="auto" w:fill="D9D9D9"/>
          </w:tcPr>
          <w:p w14:paraId="0FFF1204" w14:textId="77777777" w:rsidR="003E506A" w:rsidRPr="003E506A" w:rsidRDefault="003E506A" w:rsidP="003E506A">
            <w:pPr>
              <w:spacing w:before="120" w:after="120" w:line="264" w:lineRule="auto"/>
              <w:jc w:val="center"/>
              <w:rPr>
                <w:rFonts w:eastAsia="Times New Roman"/>
                <w:sz w:val="20"/>
                <w:szCs w:val="22"/>
              </w:rPr>
            </w:pPr>
            <w:r w:rsidRPr="003E506A">
              <w:rPr>
                <w:rFonts w:eastAsia="Times New Roman"/>
                <w:b/>
                <w:sz w:val="20"/>
                <w:szCs w:val="22"/>
              </w:rPr>
              <w:t>To what extent did we meet it?</w:t>
            </w:r>
          </w:p>
        </w:tc>
      </w:tr>
      <w:tr w:rsidR="003E506A" w:rsidRPr="003E506A" w14:paraId="0F1BDA74" w14:textId="77777777">
        <w:tc>
          <w:tcPr>
            <w:tcW w:w="3686" w:type="dxa"/>
          </w:tcPr>
          <w:p w14:paraId="3501C3F6" w14:textId="16EEACF3" w:rsidR="003E506A" w:rsidRPr="00D92831" w:rsidRDefault="003E506A" w:rsidP="003E506A">
            <w:pPr>
              <w:spacing w:before="120" w:after="120" w:line="264" w:lineRule="auto"/>
              <w:rPr>
                <w:rFonts w:eastAsia="Times New Roman"/>
                <w:b/>
                <w:sz w:val="22"/>
                <w:szCs w:val="22"/>
              </w:rPr>
            </w:pPr>
            <w:r w:rsidRPr="00D92831">
              <w:rPr>
                <w:rFonts w:eastAsia="Times New Roman"/>
                <w:b/>
                <w:sz w:val="22"/>
                <w:szCs w:val="22"/>
              </w:rPr>
              <w:t>For outcome 2.1 Our education activities increase capability among individuals, communities and organisations to promote and protect human rights and address discrimination. [PBS</w:t>
            </w:r>
            <w:r w:rsidR="00C66DAA" w:rsidRPr="00D92831">
              <w:rPr>
                <w:rFonts w:eastAsia="Times New Roman"/>
                <w:b/>
                <w:sz w:val="22"/>
                <w:szCs w:val="22"/>
              </w:rPr>
              <w:t xml:space="preserve"> criterion</w:t>
            </w:r>
            <w:r w:rsidRPr="00D92831">
              <w:rPr>
                <w:rFonts w:eastAsia="Times New Roman"/>
                <w:b/>
                <w:sz w:val="22"/>
                <w:szCs w:val="22"/>
              </w:rPr>
              <w:t>]</w:t>
            </w:r>
          </w:p>
          <w:p w14:paraId="1FC7940E"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Participants in education activities benefit through achieving the stated human rights learning and capability objectives.</w:t>
            </w:r>
          </w:p>
        </w:tc>
        <w:tc>
          <w:tcPr>
            <w:tcW w:w="5670" w:type="dxa"/>
          </w:tcPr>
          <w:p w14:paraId="46878ED7" w14:textId="6EB99731" w:rsidR="003E506A" w:rsidRPr="00D92831" w:rsidRDefault="003E506A" w:rsidP="004B6DB0">
            <w:pPr>
              <w:spacing w:before="120" w:after="120" w:line="264" w:lineRule="auto"/>
              <w:rPr>
                <w:rFonts w:eastAsia="Times New Roman"/>
                <w:sz w:val="22"/>
                <w:szCs w:val="22"/>
              </w:rPr>
            </w:pPr>
            <w:r w:rsidRPr="00D92831">
              <w:rPr>
                <w:rFonts w:eastAsia="Times New Roman"/>
                <w:sz w:val="22"/>
                <w:szCs w:val="22"/>
              </w:rPr>
              <w:t>16 Combined virtual (real time or blended/moderated) and face-to-face training workshops</w:t>
            </w:r>
            <w:r w:rsidR="00F83CB1" w:rsidRPr="00D92831">
              <w:rPr>
                <w:rFonts w:eastAsia="Times New Roman"/>
                <w:sz w:val="22"/>
                <w:szCs w:val="22"/>
              </w:rPr>
              <w:t xml:space="preserve"> took place this reporting period </w:t>
            </w:r>
            <w:r w:rsidRPr="00D92831">
              <w:rPr>
                <w:rFonts w:eastAsia="Times New Roman"/>
                <w:sz w:val="22"/>
                <w:szCs w:val="22"/>
              </w:rPr>
              <w:t>with 302 participants</w:t>
            </w:r>
            <w:r w:rsidR="00F83CB1" w:rsidRPr="00D92831">
              <w:rPr>
                <w:rFonts w:eastAsia="Times New Roman"/>
                <w:sz w:val="22"/>
                <w:szCs w:val="22"/>
              </w:rPr>
              <w:t>.</w:t>
            </w:r>
          </w:p>
          <w:p w14:paraId="597F98F5" w14:textId="3988DAD5" w:rsidR="003E506A" w:rsidRPr="00D92831" w:rsidRDefault="003E506A" w:rsidP="004B6DB0">
            <w:pPr>
              <w:spacing w:before="120" w:after="120" w:line="264" w:lineRule="auto"/>
              <w:rPr>
                <w:rFonts w:eastAsia="Times New Roman"/>
                <w:sz w:val="22"/>
                <w:szCs w:val="22"/>
              </w:rPr>
            </w:pPr>
            <w:r w:rsidRPr="00D92831">
              <w:rPr>
                <w:rFonts w:eastAsia="Times New Roman"/>
                <w:sz w:val="22"/>
                <w:szCs w:val="22"/>
              </w:rPr>
              <w:t xml:space="preserve">A review of feedback surveys showed that over two thirds </w:t>
            </w:r>
            <w:r w:rsidR="00B97E40" w:rsidRPr="00D92831">
              <w:rPr>
                <w:rFonts w:eastAsia="Times New Roman"/>
                <w:sz w:val="22"/>
                <w:szCs w:val="22"/>
              </w:rPr>
              <w:t xml:space="preserve">of </w:t>
            </w:r>
            <w:r w:rsidRPr="00D92831">
              <w:rPr>
                <w:rFonts w:eastAsia="Times New Roman"/>
                <w:sz w:val="22"/>
                <w:szCs w:val="22"/>
              </w:rPr>
              <w:t xml:space="preserve">participants either agree or tend to agree that the training is of a good quality and </w:t>
            </w:r>
            <w:r w:rsidR="00B97E40" w:rsidRPr="00D92831">
              <w:rPr>
                <w:rFonts w:eastAsia="Times New Roman"/>
                <w:sz w:val="22"/>
                <w:szCs w:val="22"/>
              </w:rPr>
              <w:t xml:space="preserve">provides </w:t>
            </w:r>
            <w:r w:rsidRPr="00D92831">
              <w:rPr>
                <w:rFonts w:eastAsia="Times New Roman"/>
                <w:sz w:val="22"/>
                <w:szCs w:val="22"/>
              </w:rPr>
              <w:t xml:space="preserve">useful information. </w:t>
            </w:r>
            <w:r w:rsidR="00B97E40" w:rsidRPr="00D92831">
              <w:rPr>
                <w:rFonts w:eastAsia="Times New Roman"/>
                <w:sz w:val="22"/>
                <w:szCs w:val="22"/>
              </w:rPr>
              <w:t>The s</w:t>
            </w:r>
            <w:r w:rsidRPr="00D92831">
              <w:rPr>
                <w:rFonts w:eastAsia="Times New Roman"/>
                <w:sz w:val="22"/>
                <w:szCs w:val="22"/>
              </w:rPr>
              <w:t>urvey</w:t>
            </w:r>
            <w:r w:rsidR="00F83CB1" w:rsidRPr="00D92831">
              <w:rPr>
                <w:rFonts w:eastAsia="Times New Roman"/>
                <w:sz w:val="22"/>
                <w:szCs w:val="22"/>
              </w:rPr>
              <w:t xml:space="preserve"> results </w:t>
            </w:r>
            <w:r w:rsidRPr="00D92831">
              <w:rPr>
                <w:rFonts w:eastAsia="Times New Roman"/>
                <w:sz w:val="22"/>
                <w:szCs w:val="22"/>
              </w:rPr>
              <w:t>demonstrated an increase of knowledge from pre and post training self</w:t>
            </w:r>
            <w:r w:rsidR="00A810B9" w:rsidRPr="00D92831">
              <w:rPr>
                <w:rFonts w:eastAsia="Times New Roman"/>
                <w:sz w:val="22"/>
                <w:szCs w:val="22"/>
              </w:rPr>
              <w:t>-</w:t>
            </w:r>
            <w:r w:rsidRPr="00D92831">
              <w:rPr>
                <w:rFonts w:eastAsia="Times New Roman"/>
                <w:sz w:val="22"/>
                <w:szCs w:val="22"/>
              </w:rPr>
              <w:t xml:space="preserve">assessments. </w:t>
            </w:r>
          </w:p>
        </w:tc>
      </w:tr>
      <w:tr w:rsidR="003E506A" w:rsidRPr="003E506A" w14:paraId="0AECCE6B" w14:textId="77777777">
        <w:tc>
          <w:tcPr>
            <w:tcW w:w="3686" w:type="dxa"/>
          </w:tcPr>
          <w:p w14:paraId="3A9859C0" w14:textId="77777777" w:rsidR="003E506A" w:rsidRPr="00D92831" w:rsidRDefault="003E506A" w:rsidP="003E506A">
            <w:pPr>
              <w:spacing w:before="120" w:after="120" w:line="264" w:lineRule="auto"/>
              <w:rPr>
                <w:rFonts w:eastAsia="Times New Roman"/>
                <w:b/>
                <w:sz w:val="22"/>
                <w:szCs w:val="22"/>
              </w:rPr>
            </w:pPr>
            <w:r w:rsidRPr="00D92831">
              <w:rPr>
                <w:rFonts w:eastAsia="Times New Roman"/>
                <w:b/>
                <w:sz w:val="22"/>
                <w:szCs w:val="22"/>
              </w:rPr>
              <w:t>For outcome 2.2 Our information resources, services, events and campaigns reach, inform and influence users and audiences. [PBS criterion]</w:t>
            </w:r>
          </w:p>
          <w:p w14:paraId="01B7EAC7"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Target audiences benefit from our information resources, services, campaigns, and events.</w:t>
            </w:r>
          </w:p>
        </w:tc>
        <w:tc>
          <w:tcPr>
            <w:tcW w:w="5670" w:type="dxa"/>
          </w:tcPr>
          <w:p w14:paraId="07B68779" w14:textId="60EA285D"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The Commission launched or developed 44 </w:t>
            </w:r>
            <w:r w:rsidR="00F83CB1" w:rsidRPr="00D92831">
              <w:rPr>
                <w:rFonts w:eastAsia="Times New Roman"/>
                <w:sz w:val="22"/>
                <w:szCs w:val="22"/>
              </w:rPr>
              <w:t>m</w:t>
            </w:r>
            <w:r w:rsidRPr="00D92831">
              <w:rPr>
                <w:rFonts w:eastAsia="Times New Roman"/>
                <w:sz w:val="22"/>
                <w:szCs w:val="22"/>
              </w:rPr>
              <w:t xml:space="preserve">ajor </w:t>
            </w:r>
            <w:r w:rsidR="00F83CB1" w:rsidRPr="00D92831">
              <w:rPr>
                <w:rFonts w:eastAsia="Times New Roman"/>
                <w:sz w:val="22"/>
                <w:szCs w:val="22"/>
              </w:rPr>
              <w:t>r</w:t>
            </w:r>
            <w:r w:rsidRPr="00D92831">
              <w:rPr>
                <w:rFonts w:eastAsia="Times New Roman"/>
                <w:sz w:val="22"/>
                <w:szCs w:val="22"/>
              </w:rPr>
              <w:t>eports, reviews, issues and discussion papers, guidelines, corporate publications, information, and training resources this reporting period. This includes resources developed for the below campaigns:</w:t>
            </w:r>
          </w:p>
          <w:p w14:paraId="0077E2C3"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Racism. It Stops with Me</w:t>
            </w:r>
          </w:p>
          <w:p w14:paraId="124306FC"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 xml:space="preserve">Elder abuse awareness program  </w:t>
            </w:r>
          </w:p>
          <w:p w14:paraId="306FA5F4"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 xml:space="preserve">IncludeAbility </w:t>
            </w:r>
          </w:p>
          <w:p w14:paraId="463E46BE"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 xml:space="preserve">International Student principles </w:t>
            </w:r>
          </w:p>
          <w:p w14:paraId="5E2CCB20" w14:textId="652FD284"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The Commission has documented reach of resources, number of stakeholder and feedback from participants of events to assess impact. The Commission developed evaluation report of major campaign including media coverage </w:t>
            </w:r>
            <w:r w:rsidR="001048A4" w:rsidRPr="00D92831">
              <w:rPr>
                <w:rFonts w:eastAsia="Times New Roman"/>
                <w:sz w:val="22"/>
                <w:szCs w:val="22"/>
              </w:rPr>
              <w:t xml:space="preserve">(including </w:t>
            </w:r>
            <w:r w:rsidRPr="00D92831">
              <w:rPr>
                <w:rFonts w:eastAsia="Times New Roman"/>
                <w:sz w:val="22"/>
                <w:szCs w:val="22"/>
              </w:rPr>
              <w:t xml:space="preserve">social media) web analysis and key metrics. These were reviewed with the majority of key metrics achieved. </w:t>
            </w:r>
          </w:p>
          <w:p w14:paraId="77797E3C" w14:textId="04315B15" w:rsidR="0043732C"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 </w:t>
            </w:r>
          </w:p>
        </w:tc>
      </w:tr>
    </w:tbl>
    <w:p w14:paraId="39B793D9" w14:textId="42D8D7B8" w:rsidR="003E506A" w:rsidRPr="003E506A" w:rsidRDefault="003E506A" w:rsidP="003E506A">
      <w:pPr>
        <w:keepNext/>
        <w:keepLines/>
        <w:spacing w:before="320" w:line="360" w:lineRule="exact"/>
        <w:outlineLvl w:val="2"/>
        <w:rPr>
          <w:rFonts w:eastAsia="Times New Roman"/>
          <w:b/>
          <w:bCs/>
          <w:color w:val="000000"/>
          <w:spacing w:val="10"/>
          <w:kern w:val="28"/>
          <w:sz w:val="28"/>
          <w:szCs w:val="22"/>
          <w:lang w:eastAsia="en-US"/>
        </w:rPr>
      </w:pPr>
      <w:bookmarkStart w:id="19" w:name="mdheading-427"/>
      <w:bookmarkEnd w:id="19"/>
      <w:r w:rsidRPr="003E506A">
        <w:rPr>
          <w:rFonts w:eastAsia="Times New Roman"/>
          <w:b/>
          <w:bCs/>
          <w:color w:val="000000"/>
          <w:spacing w:val="10"/>
          <w:kern w:val="28"/>
          <w:sz w:val="28"/>
          <w:szCs w:val="22"/>
          <w:lang w:eastAsia="en-US"/>
        </w:rPr>
        <w:t xml:space="preserve">Goal 3 </w:t>
      </w:r>
    </w:p>
    <w:p w14:paraId="52AFAF6B" w14:textId="77777777" w:rsidR="003E506A" w:rsidRPr="003E506A" w:rsidRDefault="003E506A" w:rsidP="003E506A">
      <w:pPr>
        <w:rPr>
          <w:rFonts w:eastAsia="Times New Roman"/>
          <w:sz w:val="22"/>
          <w:szCs w:val="22"/>
          <w:lang w:eastAsia="en-US"/>
        </w:rPr>
      </w:pPr>
      <w:r w:rsidRPr="003E506A">
        <w:rPr>
          <w:rFonts w:eastAsia="Times New Roman"/>
          <w:sz w:val="22"/>
          <w:szCs w:val="22"/>
          <w:lang w:eastAsia="en-US"/>
        </w:rPr>
        <w:t>Outcomes 3.1, 3.2 (both are PBS criterion)</w:t>
      </w:r>
    </w:p>
    <w:tbl>
      <w:tblPr>
        <w:tblStyle w:val="TableGrid20"/>
        <w:tblW w:w="9356" w:type="dxa"/>
        <w:tblLayout w:type="fixed"/>
        <w:tblLook w:val="0600" w:firstRow="0" w:lastRow="0" w:firstColumn="0" w:lastColumn="0" w:noHBand="1" w:noVBand="1"/>
      </w:tblPr>
      <w:tblGrid>
        <w:gridCol w:w="3465"/>
        <w:gridCol w:w="5891"/>
      </w:tblGrid>
      <w:tr w:rsidR="003E506A" w:rsidRPr="003E506A" w14:paraId="6F456BBC" w14:textId="77777777" w:rsidTr="008E51B2">
        <w:tc>
          <w:tcPr>
            <w:tcW w:w="3465" w:type="dxa"/>
            <w:shd w:val="clear" w:color="auto" w:fill="D9D9D9" w:themeFill="background1" w:themeFillShade="D9"/>
          </w:tcPr>
          <w:p w14:paraId="38E96F91" w14:textId="77777777" w:rsidR="003E506A" w:rsidRPr="003E506A" w:rsidRDefault="003E506A" w:rsidP="003E506A">
            <w:pPr>
              <w:spacing w:before="120" w:after="120" w:line="264" w:lineRule="auto"/>
              <w:jc w:val="center"/>
              <w:rPr>
                <w:rFonts w:eastAsia="Times New Roman"/>
                <w:sz w:val="20"/>
                <w:szCs w:val="22"/>
              </w:rPr>
            </w:pPr>
            <w:r w:rsidRPr="003E506A">
              <w:rPr>
                <w:rFonts w:eastAsia="Times New Roman"/>
                <w:b/>
                <w:sz w:val="20"/>
                <w:szCs w:val="22"/>
              </w:rPr>
              <w:t>Performance expectation</w:t>
            </w:r>
          </w:p>
        </w:tc>
        <w:tc>
          <w:tcPr>
            <w:tcW w:w="5891" w:type="dxa"/>
            <w:shd w:val="clear" w:color="auto" w:fill="D9D9D9" w:themeFill="background1" w:themeFillShade="D9"/>
          </w:tcPr>
          <w:p w14:paraId="6E69E364" w14:textId="77777777" w:rsidR="003E506A" w:rsidRPr="003E506A" w:rsidRDefault="003E506A" w:rsidP="003E506A">
            <w:pPr>
              <w:spacing w:before="120" w:after="120" w:line="264" w:lineRule="auto"/>
              <w:jc w:val="center"/>
              <w:rPr>
                <w:rFonts w:eastAsia="Times New Roman"/>
                <w:sz w:val="20"/>
                <w:szCs w:val="22"/>
              </w:rPr>
            </w:pPr>
            <w:r w:rsidRPr="003E506A">
              <w:rPr>
                <w:rFonts w:eastAsia="Times New Roman"/>
                <w:b/>
                <w:sz w:val="20"/>
                <w:szCs w:val="22"/>
              </w:rPr>
              <w:t>To what extent did we meet it?</w:t>
            </w:r>
          </w:p>
        </w:tc>
      </w:tr>
      <w:tr w:rsidR="003E506A" w:rsidRPr="003E506A" w14:paraId="554C9228" w14:textId="77777777" w:rsidTr="008E51B2">
        <w:tc>
          <w:tcPr>
            <w:tcW w:w="3465" w:type="dxa"/>
          </w:tcPr>
          <w:p w14:paraId="5543079A" w14:textId="77777777" w:rsidR="003E506A" w:rsidRPr="00D92831" w:rsidRDefault="003E506A" w:rsidP="003E506A">
            <w:pPr>
              <w:spacing w:before="120" w:after="120" w:line="264" w:lineRule="auto"/>
              <w:rPr>
                <w:rFonts w:eastAsia="Times New Roman"/>
                <w:sz w:val="22"/>
                <w:szCs w:val="22"/>
              </w:rPr>
            </w:pPr>
            <w:r w:rsidRPr="00D92831">
              <w:rPr>
                <w:rFonts w:eastAsia="Times New Roman"/>
                <w:b/>
                <w:sz w:val="22"/>
                <w:szCs w:val="22"/>
              </w:rPr>
              <w:t>For outcome 3.1 Our activities increase the capacity of vulnerable groups, communities and their advocates to understand and advocate for their rights. [PBS criterion]</w:t>
            </w:r>
          </w:p>
          <w:p w14:paraId="752B71ED" w14:textId="3EEB0E00"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Participants and stakeholders, in our consultations, research and education, and informing activities experience participation, empowerment and benefit.</w:t>
            </w:r>
          </w:p>
        </w:tc>
        <w:tc>
          <w:tcPr>
            <w:tcW w:w="5891" w:type="dxa"/>
          </w:tcPr>
          <w:p w14:paraId="1EBE9473" w14:textId="0E6B1CAB"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The Commission delivered </w:t>
            </w:r>
            <w:r w:rsidR="008D33CC" w:rsidRPr="00D92831">
              <w:rPr>
                <w:rFonts w:eastAsia="Times New Roman"/>
                <w:sz w:val="22"/>
                <w:szCs w:val="22"/>
              </w:rPr>
              <w:t>various</w:t>
            </w:r>
            <w:r w:rsidRPr="00D92831">
              <w:rPr>
                <w:rFonts w:eastAsia="Times New Roman"/>
                <w:sz w:val="22"/>
                <w:szCs w:val="22"/>
              </w:rPr>
              <w:t xml:space="preserve"> education and advocacy projects that give voice to people at risk of human rights abuses this reporting period.</w:t>
            </w:r>
          </w:p>
          <w:p w14:paraId="1051C34A" w14:textId="18F81AB0" w:rsidR="003E506A" w:rsidRPr="00D92831" w:rsidRDefault="003E506A" w:rsidP="0043732C">
            <w:pPr>
              <w:spacing w:before="120" w:after="120" w:line="264" w:lineRule="auto"/>
              <w:rPr>
                <w:rFonts w:eastAsia="Times New Roman"/>
                <w:sz w:val="22"/>
                <w:szCs w:val="22"/>
              </w:rPr>
            </w:pPr>
            <w:r w:rsidRPr="00D92831">
              <w:rPr>
                <w:rFonts w:eastAsia="Times New Roman"/>
                <w:sz w:val="22"/>
                <w:szCs w:val="22"/>
              </w:rPr>
              <w:t>This include</w:t>
            </w:r>
            <w:r w:rsidR="008F3F93" w:rsidRPr="00D92831">
              <w:rPr>
                <w:rFonts w:eastAsia="Times New Roman"/>
                <w:sz w:val="22"/>
                <w:szCs w:val="22"/>
              </w:rPr>
              <w:t>d</w:t>
            </w:r>
            <w:r w:rsidRPr="00D92831">
              <w:rPr>
                <w:rFonts w:eastAsia="Times New Roman"/>
                <w:sz w:val="22"/>
                <w:szCs w:val="22"/>
              </w:rPr>
              <w:t xml:space="preserve">: </w:t>
            </w:r>
          </w:p>
          <w:p w14:paraId="2BBDBA9C"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Highlighting the mental health impacts of COVID-19 pandemic on at-risk children and young people</w:t>
            </w:r>
          </w:p>
          <w:p w14:paraId="28ACCC83" w14:textId="53ECA761"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Older Australians and employment program</w:t>
            </w:r>
          </w:p>
          <w:p w14:paraId="082E8F44" w14:textId="7FC88CBF"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OPCAT implementation planning</w:t>
            </w:r>
          </w:p>
          <w:p w14:paraId="7D3AD6BA" w14:textId="329BD390" w:rsidR="003E506A" w:rsidRPr="00D92831" w:rsidRDefault="0017682D" w:rsidP="0038007C">
            <w:pPr>
              <w:numPr>
                <w:ilvl w:val="0"/>
                <w:numId w:val="29"/>
              </w:numPr>
              <w:spacing w:before="120" w:after="120" w:line="264" w:lineRule="auto"/>
              <w:rPr>
                <w:rFonts w:eastAsia="Times New Roman"/>
                <w:sz w:val="22"/>
                <w:szCs w:val="22"/>
              </w:rPr>
            </w:pPr>
            <w:r w:rsidRPr="00D92831">
              <w:rPr>
                <w:rFonts w:eastAsia="Times New Roman"/>
                <w:sz w:val="22"/>
                <w:szCs w:val="22"/>
              </w:rPr>
              <w:t xml:space="preserve">Developing </w:t>
            </w:r>
            <w:r w:rsidR="6274B2E9" w:rsidRPr="00D92831">
              <w:rPr>
                <w:rFonts w:eastAsia="Times New Roman"/>
                <w:sz w:val="22"/>
                <w:szCs w:val="22"/>
              </w:rPr>
              <w:t>s</w:t>
            </w:r>
            <w:r w:rsidR="003E506A" w:rsidRPr="00D92831">
              <w:rPr>
                <w:rFonts w:eastAsia="Times New Roman"/>
                <w:sz w:val="22"/>
                <w:szCs w:val="22"/>
              </w:rPr>
              <w:t xml:space="preserve">pectator racism in sport guidelines </w:t>
            </w:r>
          </w:p>
        </w:tc>
      </w:tr>
      <w:tr w:rsidR="003E506A" w:rsidRPr="003E506A" w14:paraId="31F19F9E" w14:textId="77777777" w:rsidTr="008E51B2">
        <w:tc>
          <w:tcPr>
            <w:tcW w:w="3465" w:type="dxa"/>
          </w:tcPr>
          <w:p w14:paraId="758FFAA5" w14:textId="77777777" w:rsidR="003E506A" w:rsidRPr="00D92831" w:rsidRDefault="003E506A" w:rsidP="003E506A">
            <w:pPr>
              <w:spacing w:before="120" w:after="120" w:line="264" w:lineRule="auto"/>
              <w:rPr>
                <w:rFonts w:eastAsia="Times New Roman"/>
                <w:sz w:val="22"/>
                <w:szCs w:val="22"/>
              </w:rPr>
            </w:pPr>
            <w:r w:rsidRPr="00D92831">
              <w:rPr>
                <w:rFonts w:eastAsia="Times New Roman"/>
                <w:b/>
                <w:sz w:val="22"/>
                <w:szCs w:val="22"/>
              </w:rPr>
              <w:t>For outcome 3.2</w:t>
            </w:r>
          </w:p>
          <w:p w14:paraId="2F8F7E49" w14:textId="77777777" w:rsidR="003E506A" w:rsidRPr="00D92831" w:rsidRDefault="003E506A" w:rsidP="003E506A">
            <w:pPr>
              <w:spacing w:before="120" w:after="120" w:line="264" w:lineRule="auto"/>
              <w:rPr>
                <w:rFonts w:eastAsia="Times New Roman"/>
                <w:b/>
                <w:sz w:val="22"/>
                <w:szCs w:val="22"/>
              </w:rPr>
            </w:pPr>
            <w:r w:rsidRPr="00D92831">
              <w:rPr>
                <w:rFonts w:eastAsia="Times New Roman"/>
                <w:b/>
                <w:sz w:val="22"/>
                <w:szCs w:val="22"/>
              </w:rPr>
              <w:t>Our activities with stakeholder organisations lead to systemic and sustained action, including changes to organisational policy and practice, to protect and promote human rights in their context.</w:t>
            </w:r>
          </w:p>
          <w:p w14:paraId="2EEC7131"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Our activities with Australian business increase their capability to identify, prevent, and address modern slavery in their operations and supply chains.</w:t>
            </w:r>
          </w:p>
          <w:p w14:paraId="3FBF20E5" w14:textId="38DE1E7D"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Our regional technical cooperation activities increase stakeholder capacity to advance national reform in partner states.</w:t>
            </w:r>
          </w:p>
        </w:tc>
        <w:tc>
          <w:tcPr>
            <w:tcW w:w="5891" w:type="dxa"/>
          </w:tcPr>
          <w:p w14:paraId="225DBE98"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The Commission continued to work with a range of stakeholders and partnerships to address complex systemic issues across thematic areas. </w:t>
            </w:r>
          </w:p>
          <w:p w14:paraId="0165990D" w14:textId="3F8C7E9A"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This include</w:t>
            </w:r>
            <w:r w:rsidR="003042AB" w:rsidRPr="00D92831">
              <w:rPr>
                <w:rFonts w:eastAsia="Times New Roman"/>
                <w:sz w:val="22"/>
                <w:szCs w:val="22"/>
              </w:rPr>
              <w:t>d</w:t>
            </w:r>
            <w:r w:rsidRPr="00D92831">
              <w:rPr>
                <w:rFonts w:eastAsia="Times New Roman"/>
                <w:sz w:val="22"/>
                <w:szCs w:val="22"/>
              </w:rPr>
              <w:t xml:space="preserve"> developing sector tools and resources: </w:t>
            </w:r>
          </w:p>
          <w:p w14:paraId="31AD344E" w14:textId="4586CF38"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Human Rights Assessment Tool in partnership with N</w:t>
            </w:r>
            <w:r w:rsidR="00267B46" w:rsidRPr="00D92831">
              <w:rPr>
                <w:rFonts w:eastAsia="Times New Roman"/>
                <w:sz w:val="22"/>
                <w:szCs w:val="22"/>
              </w:rPr>
              <w:t xml:space="preserve">ational </w:t>
            </w:r>
            <w:r w:rsidRPr="00D92831">
              <w:rPr>
                <w:rFonts w:eastAsia="Times New Roman"/>
                <w:sz w:val="22"/>
                <w:szCs w:val="22"/>
              </w:rPr>
              <w:t>A</w:t>
            </w:r>
            <w:r w:rsidR="00267B46" w:rsidRPr="00D92831">
              <w:rPr>
                <w:rFonts w:eastAsia="Times New Roman"/>
                <w:sz w:val="22"/>
                <w:szCs w:val="22"/>
              </w:rPr>
              <w:t xml:space="preserve">ustralia </w:t>
            </w:r>
            <w:r w:rsidRPr="00D92831">
              <w:rPr>
                <w:rFonts w:eastAsia="Times New Roman"/>
                <w:sz w:val="22"/>
                <w:szCs w:val="22"/>
              </w:rPr>
              <w:t>B</w:t>
            </w:r>
            <w:r w:rsidR="00267B46" w:rsidRPr="00D92831">
              <w:rPr>
                <w:rFonts w:eastAsia="Times New Roman"/>
                <w:sz w:val="22"/>
                <w:szCs w:val="22"/>
              </w:rPr>
              <w:t>ank</w:t>
            </w:r>
          </w:p>
          <w:p w14:paraId="5CBC7119"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Developing anti-discrimination guidelines for actuaries in partnership with the Actuaries Institute</w:t>
            </w:r>
          </w:p>
          <w:p w14:paraId="444BAC7A"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Child Rights Impact Assessment Tool in collaboration with UNICEF</w:t>
            </w:r>
          </w:p>
          <w:p w14:paraId="2624A521"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Relaunching an updated workforce diversity tool</w:t>
            </w:r>
          </w:p>
          <w:p w14:paraId="2E8477E6" w14:textId="77777777"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 xml:space="preserve">The Commission also worked in partnership with government agencies both in Australia and the Asia-Pacific region to uplift knowledge and practice. </w:t>
            </w:r>
          </w:p>
          <w:p w14:paraId="2AF87D43" w14:textId="00750602" w:rsidR="003E506A" w:rsidRPr="00D92831" w:rsidRDefault="003E506A" w:rsidP="003E506A">
            <w:pPr>
              <w:spacing w:before="120" w:after="120" w:line="264" w:lineRule="auto"/>
              <w:rPr>
                <w:rFonts w:eastAsia="Times New Roman"/>
                <w:sz w:val="22"/>
                <w:szCs w:val="22"/>
              </w:rPr>
            </w:pPr>
            <w:r w:rsidRPr="00D92831">
              <w:rPr>
                <w:rFonts w:eastAsia="Times New Roman"/>
                <w:sz w:val="22"/>
                <w:szCs w:val="22"/>
              </w:rPr>
              <w:t>This include</w:t>
            </w:r>
            <w:r w:rsidR="003042AB" w:rsidRPr="00D92831">
              <w:rPr>
                <w:rFonts w:eastAsia="Times New Roman"/>
                <w:sz w:val="22"/>
                <w:szCs w:val="22"/>
              </w:rPr>
              <w:t>d</w:t>
            </w:r>
            <w:r w:rsidRPr="00D92831">
              <w:rPr>
                <w:rFonts w:eastAsia="Times New Roman"/>
                <w:sz w:val="22"/>
                <w:szCs w:val="22"/>
              </w:rPr>
              <w:t>:</w:t>
            </w:r>
          </w:p>
          <w:p w14:paraId="19EA2A7D" w14:textId="7E2D0DE2"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Working with security group services</w:t>
            </w:r>
            <w:r w:rsidR="001C183D" w:rsidRPr="00D92831">
              <w:rPr>
                <w:rFonts w:eastAsia="Times New Roman"/>
                <w:sz w:val="22"/>
                <w:szCs w:val="22"/>
              </w:rPr>
              <w:t>,</w:t>
            </w:r>
            <w:r w:rsidRPr="00D92831">
              <w:rPr>
                <w:rFonts w:eastAsia="Times New Roman"/>
                <w:sz w:val="22"/>
                <w:szCs w:val="22"/>
              </w:rPr>
              <w:t xml:space="preserve"> including the AFP</w:t>
            </w:r>
            <w:r w:rsidR="001C183D" w:rsidRPr="00D92831">
              <w:rPr>
                <w:rFonts w:eastAsia="Times New Roman"/>
                <w:sz w:val="22"/>
                <w:szCs w:val="22"/>
              </w:rPr>
              <w:t>,</w:t>
            </w:r>
            <w:r w:rsidRPr="00D92831">
              <w:rPr>
                <w:rFonts w:eastAsia="Times New Roman"/>
                <w:sz w:val="22"/>
                <w:szCs w:val="22"/>
              </w:rPr>
              <w:t xml:space="preserve"> </w:t>
            </w:r>
            <w:r w:rsidR="00267B46" w:rsidRPr="00D92831">
              <w:rPr>
                <w:rFonts w:eastAsia="Times New Roman"/>
                <w:sz w:val="22"/>
                <w:szCs w:val="22"/>
              </w:rPr>
              <w:t xml:space="preserve">to </w:t>
            </w:r>
            <w:r w:rsidR="001C183D" w:rsidRPr="00D92831">
              <w:rPr>
                <w:rFonts w:eastAsia="Times New Roman"/>
                <w:sz w:val="22"/>
                <w:szCs w:val="22"/>
              </w:rPr>
              <w:t>develop</w:t>
            </w:r>
            <w:r w:rsidRPr="00D92831">
              <w:rPr>
                <w:rFonts w:eastAsia="Times New Roman"/>
                <w:sz w:val="22"/>
                <w:szCs w:val="22"/>
              </w:rPr>
              <w:t xml:space="preserve"> positive workplace culture</w:t>
            </w:r>
            <w:r w:rsidR="001C183D" w:rsidRPr="00D92831">
              <w:rPr>
                <w:rFonts w:eastAsia="Times New Roman"/>
                <w:sz w:val="22"/>
                <w:szCs w:val="22"/>
              </w:rPr>
              <w:t>s</w:t>
            </w:r>
          </w:p>
          <w:p w14:paraId="476CCB43" w14:textId="77777777"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 xml:space="preserve">Providing technical support and training as part of our Australian-Lao PRD Human Rights Technical Cooperation Programs </w:t>
            </w:r>
          </w:p>
          <w:p w14:paraId="33BE989D" w14:textId="03CB34FA" w:rsidR="003E506A" w:rsidRPr="00D92831" w:rsidRDefault="003E506A" w:rsidP="0038007C">
            <w:pPr>
              <w:numPr>
                <w:ilvl w:val="0"/>
                <w:numId w:val="29"/>
              </w:numPr>
              <w:spacing w:before="120" w:after="120" w:line="264" w:lineRule="auto"/>
              <w:rPr>
                <w:rFonts w:eastAsia="Times New Roman"/>
                <w:sz w:val="22"/>
                <w:szCs w:val="22"/>
              </w:rPr>
            </w:pPr>
            <w:r w:rsidRPr="00D92831">
              <w:rPr>
                <w:rFonts w:eastAsia="Times New Roman"/>
                <w:sz w:val="22"/>
                <w:szCs w:val="22"/>
              </w:rPr>
              <w:t xml:space="preserve">Delivering the Vietnam Human Rights Fund </w:t>
            </w:r>
            <w:r w:rsidR="001C183D" w:rsidRPr="00D92831">
              <w:rPr>
                <w:rFonts w:eastAsia="Times New Roman"/>
                <w:sz w:val="22"/>
                <w:szCs w:val="22"/>
              </w:rPr>
              <w:t xml:space="preserve">to </w:t>
            </w:r>
            <w:r w:rsidRPr="00D92831">
              <w:rPr>
                <w:rFonts w:eastAsia="Times New Roman"/>
                <w:sz w:val="22"/>
                <w:szCs w:val="22"/>
              </w:rPr>
              <w:t>advanc</w:t>
            </w:r>
            <w:r w:rsidR="001C183D" w:rsidRPr="00D92831">
              <w:rPr>
                <w:rFonts w:eastAsia="Times New Roman"/>
                <w:sz w:val="22"/>
                <w:szCs w:val="22"/>
              </w:rPr>
              <w:t>e</w:t>
            </w:r>
            <w:r w:rsidRPr="00D92831">
              <w:rPr>
                <w:rFonts w:eastAsia="Times New Roman"/>
                <w:sz w:val="22"/>
                <w:szCs w:val="22"/>
              </w:rPr>
              <w:t xml:space="preserve"> human rights education and responsible business conduct across Vietnam</w:t>
            </w:r>
          </w:p>
        </w:tc>
      </w:tr>
    </w:tbl>
    <w:p w14:paraId="1D854F69" w14:textId="77777777" w:rsidR="003E506A" w:rsidRPr="003E506A" w:rsidRDefault="003E506A" w:rsidP="00AA4F78">
      <w:pPr>
        <w:keepNext/>
        <w:keepLines/>
        <w:spacing w:before="320" w:line="360" w:lineRule="exact"/>
        <w:outlineLvl w:val="2"/>
        <w:rPr>
          <w:rFonts w:eastAsia="Times New Roman"/>
          <w:b/>
          <w:bCs/>
          <w:color w:val="000000"/>
          <w:spacing w:val="10"/>
          <w:kern w:val="28"/>
          <w:sz w:val="28"/>
          <w:szCs w:val="22"/>
          <w:lang w:eastAsia="en-US"/>
        </w:rPr>
      </w:pPr>
      <w:bookmarkStart w:id="20" w:name="mdheading-432"/>
      <w:bookmarkEnd w:id="20"/>
      <w:r w:rsidRPr="003E506A">
        <w:rPr>
          <w:rFonts w:eastAsia="Times New Roman"/>
          <w:b/>
          <w:bCs/>
          <w:color w:val="000000"/>
          <w:spacing w:val="10"/>
          <w:kern w:val="28"/>
          <w:sz w:val="28"/>
          <w:szCs w:val="22"/>
          <w:lang w:eastAsia="en-US"/>
        </w:rPr>
        <w:t>Goal 4</w:t>
      </w:r>
    </w:p>
    <w:p w14:paraId="1E442EE9" w14:textId="77777777" w:rsidR="003E506A" w:rsidRPr="003E506A" w:rsidRDefault="003E506A" w:rsidP="003E506A">
      <w:pPr>
        <w:rPr>
          <w:rFonts w:eastAsia="Times New Roman"/>
          <w:sz w:val="22"/>
          <w:szCs w:val="22"/>
          <w:lang w:eastAsia="en-US"/>
        </w:rPr>
      </w:pPr>
      <w:r w:rsidRPr="003E506A">
        <w:rPr>
          <w:rFonts w:eastAsia="Times New Roman"/>
          <w:sz w:val="22"/>
          <w:szCs w:val="22"/>
          <w:lang w:eastAsia="en-US"/>
        </w:rPr>
        <w:t>Outcomes 4.1 (PBS criterion)</w:t>
      </w:r>
    </w:p>
    <w:tbl>
      <w:tblPr>
        <w:tblStyle w:val="TableGrid20"/>
        <w:tblW w:w="9356" w:type="dxa"/>
        <w:tblLayout w:type="fixed"/>
        <w:tblLook w:val="0600" w:firstRow="0" w:lastRow="0" w:firstColumn="0" w:lastColumn="0" w:noHBand="1" w:noVBand="1"/>
      </w:tblPr>
      <w:tblGrid>
        <w:gridCol w:w="4820"/>
        <w:gridCol w:w="4536"/>
      </w:tblGrid>
      <w:tr w:rsidR="003E506A" w:rsidRPr="003E506A" w14:paraId="427E81F6" w14:textId="77777777" w:rsidTr="66C45E11">
        <w:tc>
          <w:tcPr>
            <w:tcW w:w="4820" w:type="dxa"/>
            <w:shd w:val="clear" w:color="auto" w:fill="D9D9D9" w:themeFill="background1" w:themeFillShade="D9"/>
          </w:tcPr>
          <w:p w14:paraId="38C86A3A" w14:textId="77777777" w:rsidR="003E506A" w:rsidRPr="003E506A" w:rsidRDefault="003E506A" w:rsidP="003E506A">
            <w:pPr>
              <w:spacing w:before="120" w:after="120" w:line="264" w:lineRule="auto"/>
              <w:jc w:val="center"/>
              <w:rPr>
                <w:rFonts w:eastAsia="Times New Roman"/>
                <w:sz w:val="20"/>
                <w:szCs w:val="22"/>
              </w:rPr>
            </w:pPr>
            <w:r w:rsidRPr="003E506A">
              <w:rPr>
                <w:rFonts w:eastAsia="Times New Roman"/>
                <w:b/>
                <w:sz w:val="20"/>
                <w:szCs w:val="22"/>
              </w:rPr>
              <w:t>Performance expectation</w:t>
            </w:r>
          </w:p>
        </w:tc>
        <w:tc>
          <w:tcPr>
            <w:tcW w:w="4536" w:type="dxa"/>
            <w:shd w:val="clear" w:color="auto" w:fill="D9D9D9" w:themeFill="background1" w:themeFillShade="D9"/>
          </w:tcPr>
          <w:p w14:paraId="7B9FF4C7" w14:textId="0B29BF75" w:rsidR="003E506A" w:rsidRPr="003E506A" w:rsidRDefault="2A9AC4A1" w:rsidP="003E506A">
            <w:pPr>
              <w:spacing w:before="120" w:after="120" w:line="264" w:lineRule="auto"/>
              <w:jc w:val="center"/>
              <w:rPr>
                <w:rFonts w:eastAsia="Times New Roman"/>
                <w:sz w:val="20"/>
                <w:szCs w:val="20"/>
              </w:rPr>
            </w:pPr>
            <w:r w:rsidRPr="1E9FA97B">
              <w:rPr>
                <w:rFonts w:eastAsia="Times New Roman"/>
                <w:b/>
                <w:bCs/>
                <w:sz w:val="20"/>
                <w:szCs w:val="20"/>
              </w:rPr>
              <w:t>To</w:t>
            </w:r>
            <w:r w:rsidR="003E506A" w:rsidRPr="5AA4391D">
              <w:rPr>
                <w:rFonts w:eastAsia="Times New Roman"/>
                <w:b/>
                <w:sz w:val="20"/>
                <w:szCs w:val="20"/>
              </w:rPr>
              <w:t xml:space="preserve"> what extent did we meet it?</w:t>
            </w:r>
          </w:p>
        </w:tc>
      </w:tr>
      <w:tr w:rsidR="003E506A" w:rsidRPr="003E506A" w14:paraId="38C0DCD7" w14:textId="77777777">
        <w:tc>
          <w:tcPr>
            <w:tcW w:w="4820" w:type="dxa"/>
          </w:tcPr>
          <w:p w14:paraId="0A4C8406" w14:textId="77777777" w:rsidR="003E506A" w:rsidRPr="00D92831" w:rsidRDefault="003E506A" w:rsidP="003E506A">
            <w:pPr>
              <w:spacing w:before="120" w:after="120" w:line="264" w:lineRule="auto"/>
              <w:rPr>
                <w:rFonts w:eastAsia="Times New Roman"/>
                <w:sz w:val="22"/>
                <w:szCs w:val="22"/>
              </w:rPr>
            </w:pPr>
            <w:r w:rsidRPr="00D92831">
              <w:rPr>
                <w:rFonts w:eastAsia="Times New Roman"/>
                <w:b/>
                <w:sz w:val="22"/>
                <w:szCs w:val="22"/>
              </w:rPr>
              <w:t>For outcome 4.1</w:t>
            </w:r>
          </w:p>
          <w:p w14:paraId="25706F3B" w14:textId="4A47BE65" w:rsidR="003E506A" w:rsidRPr="00D92831" w:rsidRDefault="003E506A" w:rsidP="003E506A">
            <w:pPr>
              <w:spacing w:before="120" w:after="120" w:line="264" w:lineRule="auto"/>
              <w:rPr>
                <w:rFonts w:eastAsia="Times New Roman"/>
                <w:b/>
                <w:sz w:val="22"/>
                <w:szCs w:val="22"/>
              </w:rPr>
            </w:pPr>
            <w:r w:rsidRPr="00D92831">
              <w:rPr>
                <w:rFonts w:eastAsia="Times New Roman"/>
                <w:b/>
                <w:sz w:val="22"/>
                <w:szCs w:val="22"/>
              </w:rPr>
              <w:t>Our investigation and conciliation of complaints and dispute resolution meet performance indicators on timeliness, efficiency, and service user satisfaction.</w:t>
            </w:r>
          </w:p>
          <w:p w14:paraId="37323A2E" w14:textId="0E2FF2C7" w:rsidR="00C15275" w:rsidRPr="00D92831" w:rsidRDefault="00C15275" w:rsidP="003E506A">
            <w:pPr>
              <w:spacing w:before="120" w:after="120" w:line="264" w:lineRule="auto"/>
              <w:rPr>
                <w:rFonts w:eastAsia="Times New Roman"/>
                <w:sz w:val="22"/>
                <w:szCs w:val="22"/>
              </w:rPr>
            </w:pPr>
            <w:r w:rsidRPr="00D92831">
              <w:rPr>
                <w:rFonts w:eastAsia="Times New Roman"/>
                <w:sz w:val="22"/>
                <w:szCs w:val="22"/>
              </w:rPr>
              <w:t>85% of complaints finalised in under 12 months</w:t>
            </w:r>
          </w:p>
          <w:p w14:paraId="716EA481" w14:textId="0FAFCF1D" w:rsidR="00C15275" w:rsidRPr="00D92831" w:rsidRDefault="00C15275" w:rsidP="003E506A">
            <w:pPr>
              <w:spacing w:before="120" w:after="120" w:line="264" w:lineRule="auto"/>
              <w:rPr>
                <w:rFonts w:eastAsia="Times New Roman"/>
                <w:sz w:val="22"/>
                <w:szCs w:val="22"/>
              </w:rPr>
            </w:pPr>
            <w:r w:rsidRPr="00D92831">
              <w:rPr>
                <w:rFonts w:eastAsia="Times New Roman"/>
                <w:sz w:val="22"/>
                <w:szCs w:val="22"/>
              </w:rPr>
              <w:t>40% of complaints resolved by conciliation</w:t>
            </w:r>
          </w:p>
          <w:p w14:paraId="041C4F21" w14:textId="3463EBC3" w:rsidR="00C15275" w:rsidRPr="00D92831" w:rsidRDefault="00C15275" w:rsidP="003E506A">
            <w:pPr>
              <w:spacing w:before="120" w:after="120" w:line="264" w:lineRule="auto"/>
              <w:rPr>
                <w:rFonts w:eastAsia="Times New Roman"/>
                <w:sz w:val="22"/>
                <w:szCs w:val="22"/>
              </w:rPr>
            </w:pPr>
            <w:r w:rsidRPr="00D92831">
              <w:rPr>
                <w:rFonts w:eastAsia="Times New Roman"/>
                <w:sz w:val="22"/>
                <w:szCs w:val="22"/>
              </w:rPr>
              <w:t>85% of parties to complaints are satisfied with the service they receive</w:t>
            </w:r>
          </w:p>
          <w:p w14:paraId="3471A2DC" w14:textId="31843000" w:rsidR="00C15275" w:rsidRPr="00D92831" w:rsidRDefault="00C15275" w:rsidP="003E506A">
            <w:pPr>
              <w:spacing w:before="120" w:after="120" w:line="264" w:lineRule="auto"/>
              <w:rPr>
                <w:rFonts w:eastAsia="Times New Roman"/>
                <w:sz w:val="22"/>
                <w:szCs w:val="22"/>
              </w:rPr>
            </w:pPr>
          </w:p>
        </w:tc>
        <w:tc>
          <w:tcPr>
            <w:tcW w:w="4536" w:type="dxa"/>
          </w:tcPr>
          <w:p w14:paraId="1FDDF284" w14:textId="68B691CC" w:rsidR="00CF750F" w:rsidRPr="00D92831" w:rsidRDefault="00C15275" w:rsidP="003E506A">
            <w:pPr>
              <w:spacing w:before="120" w:after="120" w:line="264" w:lineRule="auto"/>
              <w:rPr>
                <w:rFonts w:eastAsia="Times New Roman"/>
                <w:sz w:val="22"/>
                <w:szCs w:val="22"/>
              </w:rPr>
            </w:pPr>
            <w:r w:rsidRPr="00D92831">
              <w:rPr>
                <w:rFonts w:eastAsia="Times New Roman"/>
                <w:sz w:val="22"/>
                <w:szCs w:val="22"/>
              </w:rPr>
              <w:t>This reporting period</w:t>
            </w:r>
            <w:r w:rsidR="00CF750F" w:rsidRPr="00D92831">
              <w:rPr>
                <w:rFonts w:eastAsia="Times New Roman"/>
                <w:sz w:val="22"/>
                <w:szCs w:val="22"/>
              </w:rPr>
              <w:t>:</w:t>
            </w:r>
          </w:p>
          <w:p w14:paraId="68664D40" w14:textId="4B37CA1F" w:rsidR="00CF750F" w:rsidRPr="00D92831" w:rsidRDefault="53BC72BF" w:rsidP="003E506A">
            <w:pPr>
              <w:spacing w:before="120" w:after="120" w:line="264" w:lineRule="auto"/>
              <w:rPr>
                <w:rFonts w:eastAsia="Times New Roman"/>
                <w:sz w:val="22"/>
                <w:szCs w:val="22"/>
              </w:rPr>
            </w:pPr>
            <w:r w:rsidRPr="00D92831">
              <w:rPr>
                <w:rFonts w:eastAsia="Times New Roman"/>
                <w:sz w:val="22"/>
                <w:szCs w:val="22"/>
              </w:rPr>
              <w:t>98</w:t>
            </w:r>
            <w:r w:rsidR="00CF750F" w:rsidRPr="00D92831">
              <w:rPr>
                <w:rFonts w:eastAsia="Times New Roman"/>
                <w:sz w:val="22"/>
                <w:szCs w:val="22"/>
              </w:rPr>
              <w:t>% of complaints were finalised in under 12 months (above target)</w:t>
            </w:r>
          </w:p>
          <w:p w14:paraId="7F24C485" w14:textId="7CCAFA02" w:rsidR="00CF750F" w:rsidRPr="00D92831" w:rsidRDefault="00CF750F" w:rsidP="003E506A">
            <w:pPr>
              <w:spacing w:before="120" w:after="120" w:line="264" w:lineRule="auto"/>
              <w:rPr>
                <w:rFonts w:eastAsia="Times New Roman"/>
                <w:sz w:val="22"/>
                <w:szCs w:val="22"/>
              </w:rPr>
            </w:pPr>
            <w:r w:rsidRPr="00D92831">
              <w:rPr>
                <w:rFonts w:eastAsia="Times New Roman"/>
                <w:sz w:val="22"/>
                <w:szCs w:val="22"/>
              </w:rPr>
              <w:t xml:space="preserve">35% of complaints were </w:t>
            </w:r>
            <w:r w:rsidR="001E3DCC" w:rsidRPr="00D92831">
              <w:rPr>
                <w:rFonts w:eastAsia="Times New Roman"/>
                <w:sz w:val="22"/>
                <w:szCs w:val="22"/>
              </w:rPr>
              <w:t xml:space="preserve">successfully </w:t>
            </w:r>
            <w:r w:rsidRPr="00D92831">
              <w:rPr>
                <w:rFonts w:eastAsia="Times New Roman"/>
                <w:sz w:val="22"/>
                <w:szCs w:val="22"/>
              </w:rPr>
              <w:t xml:space="preserve">resolved by conciliation (below target) </w:t>
            </w:r>
          </w:p>
          <w:p w14:paraId="1BBA30B6" w14:textId="1369BCE2" w:rsidR="00CF750F" w:rsidRPr="00D92831" w:rsidRDefault="00920B08" w:rsidP="003E506A">
            <w:pPr>
              <w:spacing w:before="120" w:after="120" w:line="264" w:lineRule="auto"/>
              <w:rPr>
                <w:rFonts w:eastAsia="Times New Roman"/>
                <w:sz w:val="22"/>
                <w:szCs w:val="22"/>
              </w:rPr>
            </w:pPr>
            <w:r w:rsidRPr="00D92831">
              <w:rPr>
                <w:rFonts w:eastAsia="Times New Roman"/>
                <w:sz w:val="22"/>
                <w:szCs w:val="22"/>
              </w:rPr>
              <w:t>89% of participants reported they were satisfied with the service provided (above target).</w:t>
            </w:r>
          </w:p>
          <w:p w14:paraId="72C46B48" w14:textId="77777777" w:rsidR="00920B08" w:rsidRPr="00D92831" w:rsidRDefault="00920B08" w:rsidP="003E506A">
            <w:pPr>
              <w:spacing w:before="120" w:after="120" w:line="264" w:lineRule="auto"/>
              <w:rPr>
                <w:rFonts w:eastAsia="Times New Roman"/>
                <w:sz w:val="22"/>
                <w:szCs w:val="22"/>
              </w:rPr>
            </w:pPr>
          </w:p>
          <w:p w14:paraId="3A5EB4CC" w14:textId="59CA7E00" w:rsidR="00CF750F" w:rsidRPr="00D92831" w:rsidRDefault="00964696" w:rsidP="003E506A">
            <w:pPr>
              <w:spacing w:before="120" w:after="120" w:line="264" w:lineRule="auto"/>
              <w:rPr>
                <w:rFonts w:eastAsia="Times New Roman"/>
                <w:sz w:val="22"/>
                <w:szCs w:val="22"/>
              </w:rPr>
            </w:pPr>
            <w:r w:rsidRPr="00D92831">
              <w:rPr>
                <w:rFonts w:eastAsia="Times New Roman"/>
                <w:sz w:val="22"/>
                <w:szCs w:val="22"/>
              </w:rPr>
              <w:t xml:space="preserve">While this mean that only </w:t>
            </w:r>
            <w:r w:rsidR="00920B08" w:rsidRPr="00D92831">
              <w:rPr>
                <w:rFonts w:eastAsia="Times New Roman"/>
                <w:sz w:val="22"/>
                <w:szCs w:val="22"/>
              </w:rPr>
              <w:t xml:space="preserve">two out of the three </w:t>
            </w:r>
            <w:r w:rsidR="0031327C" w:rsidRPr="00D92831">
              <w:rPr>
                <w:rFonts w:eastAsia="Times New Roman"/>
                <w:sz w:val="22"/>
                <w:szCs w:val="22"/>
              </w:rPr>
              <w:t>performance measures were met this reporting period</w:t>
            </w:r>
            <w:r w:rsidRPr="00D92831">
              <w:rPr>
                <w:rFonts w:eastAsia="Times New Roman"/>
                <w:sz w:val="22"/>
                <w:szCs w:val="22"/>
              </w:rPr>
              <w:t xml:space="preserve">, it is important to note that </w:t>
            </w:r>
            <w:r w:rsidR="00387A0D" w:rsidRPr="00D92831">
              <w:rPr>
                <w:rFonts w:eastAsia="Times New Roman"/>
                <w:sz w:val="22"/>
                <w:szCs w:val="22"/>
              </w:rPr>
              <w:t xml:space="preserve">while the percent of complaints resolved by conciliation is down, the overall total number of complaints and successfully conciliated </w:t>
            </w:r>
            <w:r w:rsidR="003C7FF4" w:rsidRPr="00D92831">
              <w:rPr>
                <w:rFonts w:eastAsia="Times New Roman"/>
                <w:sz w:val="22"/>
                <w:szCs w:val="22"/>
              </w:rPr>
              <w:t xml:space="preserve">complaints is higher than previous reporting period. </w:t>
            </w:r>
          </w:p>
          <w:p w14:paraId="18EFCFF5" w14:textId="59CA7E00" w:rsidR="0011368A" w:rsidRPr="00D92831" w:rsidRDefault="0011368A" w:rsidP="003E506A">
            <w:pPr>
              <w:spacing w:before="120" w:after="120" w:line="264" w:lineRule="auto"/>
              <w:rPr>
                <w:rFonts w:eastAsia="Times New Roman"/>
                <w:sz w:val="22"/>
                <w:szCs w:val="22"/>
              </w:rPr>
            </w:pPr>
            <w:r w:rsidRPr="00D92831">
              <w:rPr>
                <w:rFonts w:eastAsia="Times New Roman"/>
                <w:sz w:val="22"/>
                <w:szCs w:val="22"/>
              </w:rPr>
              <w:t>This period:</w:t>
            </w:r>
          </w:p>
          <w:p w14:paraId="59213EC3" w14:textId="6435DF0B" w:rsidR="0011368A" w:rsidRPr="00D92831" w:rsidRDefault="00C15275" w:rsidP="0038007C">
            <w:pPr>
              <w:pStyle w:val="ListParagraph"/>
              <w:numPr>
                <w:ilvl w:val="0"/>
                <w:numId w:val="29"/>
              </w:numPr>
              <w:spacing w:before="120" w:after="120" w:line="264" w:lineRule="auto"/>
              <w:rPr>
                <w:rFonts w:eastAsia="Times New Roman"/>
                <w:sz w:val="22"/>
                <w:szCs w:val="22"/>
              </w:rPr>
            </w:pPr>
            <w:r w:rsidRPr="00D92831">
              <w:rPr>
                <w:rFonts w:eastAsia="Times New Roman"/>
                <w:sz w:val="22"/>
                <w:szCs w:val="22"/>
              </w:rPr>
              <w:t>3,736 complaints were received</w:t>
            </w:r>
            <w:r w:rsidR="00AA0FDC" w:rsidRPr="00D92831">
              <w:rPr>
                <w:rFonts w:eastAsia="Times New Roman"/>
                <w:sz w:val="22"/>
                <w:szCs w:val="22"/>
              </w:rPr>
              <w:t xml:space="preserve"> (</w:t>
            </w:r>
            <w:r w:rsidR="006D5435" w:rsidRPr="00D92831">
              <w:rPr>
                <w:rFonts w:eastAsia="Times New Roman"/>
                <w:sz w:val="22"/>
                <w:szCs w:val="22"/>
              </w:rPr>
              <w:t xml:space="preserve">20% </w:t>
            </w:r>
            <w:r w:rsidR="00DC683D" w:rsidRPr="00D92831">
              <w:rPr>
                <w:rFonts w:eastAsia="Times New Roman"/>
                <w:sz w:val="22"/>
                <w:szCs w:val="22"/>
              </w:rPr>
              <w:t>increase</w:t>
            </w:r>
            <w:r w:rsidR="006D5435" w:rsidRPr="00D92831">
              <w:rPr>
                <w:rFonts w:eastAsia="Times New Roman"/>
                <w:sz w:val="22"/>
                <w:szCs w:val="22"/>
              </w:rPr>
              <w:t xml:space="preserve"> </w:t>
            </w:r>
            <w:r w:rsidR="00DC683D" w:rsidRPr="00D92831">
              <w:rPr>
                <w:rFonts w:eastAsia="Times New Roman"/>
                <w:sz w:val="22"/>
                <w:szCs w:val="22"/>
              </w:rPr>
              <w:t>to</w:t>
            </w:r>
            <w:r w:rsidR="006D5435" w:rsidRPr="00D92831">
              <w:rPr>
                <w:rFonts w:eastAsia="Times New Roman"/>
                <w:sz w:val="22"/>
                <w:szCs w:val="22"/>
              </w:rPr>
              <w:t xml:space="preserve"> previous year)</w:t>
            </w:r>
          </w:p>
          <w:p w14:paraId="14C8546B" w14:textId="560EB166" w:rsidR="0011368A" w:rsidRPr="00D92831" w:rsidRDefault="00C15275" w:rsidP="0038007C">
            <w:pPr>
              <w:pStyle w:val="ListParagraph"/>
              <w:numPr>
                <w:ilvl w:val="0"/>
                <w:numId w:val="29"/>
              </w:numPr>
              <w:spacing w:before="120" w:after="120" w:line="264" w:lineRule="auto"/>
              <w:rPr>
                <w:rFonts w:eastAsia="Times New Roman"/>
                <w:sz w:val="22"/>
                <w:szCs w:val="22"/>
              </w:rPr>
            </w:pPr>
            <w:r w:rsidRPr="00D92831">
              <w:rPr>
                <w:rFonts w:eastAsia="Times New Roman"/>
                <w:sz w:val="22"/>
                <w:szCs w:val="22"/>
              </w:rPr>
              <w:t>3,338 com</w:t>
            </w:r>
            <w:r w:rsidR="00CF750F" w:rsidRPr="00D92831">
              <w:rPr>
                <w:rFonts w:eastAsia="Times New Roman"/>
                <w:sz w:val="22"/>
                <w:szCs w:val="22"/>
              </w:rPr>
              <w:t>plaints were finalised</w:t>
            </w:r>
            <w:r w:rsidR="006D5435" w:rsidRPr="00D92831">
              <w:rPr>
                <w:rFonts w:eastAsia="Times New Roman"/>
                <w:sz w:val="22"/>
                <w:szCs w:val="22"/>
              </w:rPr>
              <w:t xml:space="preserve"> (27%</w:t>
            </w:r>
            <w:r w:rsidR="00061C82" w:rsidRPr="00D92831">
              <w:rPr>
                <w:rFonts w:eastAsia="Times New Roman"/>
                <w:sz w:val="22"/>
                <w:szCs w:val="22"/>
              </w:rPr>
              <w:t xml:space="preserve"> increase </w:t>
            </w:r>
            <w:r w:rsidR="00DC683D" w:rsidRPr="00D92831">
              <w:rPr>
                <w:rFonts w:eastAsia="Times New Roman"/>
                <w:sz w:val="22"/>
                <w:szCs w:val="22"/>
              </w:rPr>
              <w:t>to</w:t>
            </w:r>
            <w:r w:rsidR="00061C82" w:rsidRPr="00D92831">
              <w:rPr>
                <w:rFonts w:eastAsia="Times New Roman"/>
                <w:sz w:val="22"/>
                <w:szCs w:val="22"/>
              </w:rPr>
              <w:t xml:space="preserve"> previous year)</w:t>
            </w:r>
            <w:r w:rsidR="006D5435" w:rsidRPr="00D92831">
              <w:rPr>
                <w:rFonts w:eastAsia="Times New Roman"/>
                <w:sz w:val="22"/>
                <w:szCs w:val="22"/>
              </w:rPr>
              <w:t xml:space="preserve"> </w:t>
            </w:r>
          </w:p>
          <w:p w14:paraId="01E416C4" w14:textId="121B517A" w:rsidR="0011368A" w:rsidRPr="00D92831" w:rsidRDefault="00CF750F" w:rsidP="0038007C">
            <w:pPr>
              <w:pStyle w:val="ListParagraph"/>
              <w:numPr>
                <w:ilvl w:val="0"/>
                <w:numId w:val="29"/>
              </w:numPr>
              <w:spacing w:before="120" w:after="120" w:line="264" w:lineRule="auto"/>
              <w:rPr>
                <w:rFonts w:eastAsia="Times New Roman"/>
                <w:sz w:val="22"/>
                <w:szCs w:val="22"/>
              </w:rPr>
            </w:pPr>
            <w:r w:rsidRPr="00D92831">
              <w:rPr>
                <w:rFonts w:eastAsia="Times New Roman"/>
                <w:sz w:val="22"/>
                <w:szCs w:val="22"/>
              </w:rPr>
              <w:t>1</w:t>
            </w:r>
            <w:r w:rsidR="05F2C9C7" w:rsidRPr="00D92831">
              <w:rPr>
                <w:rFonts w:eastAsia="Times New Roman"/>
                <w:sz w:val="22"/>
                <w:szCs w:val="22"/>
              </w:rPr>
              <w:t>,</w:t>
            </w:r>
            <w:r w:rsidRPr="00D92831">
              <w:rPr>
                <w:rFonts w:eastAsia="Times New Roman"/>
                <w:sz w:val="22"/>
                <w:szCs w:val="22"/>
              </w:rPr>
              <w:t>819 went to conciliation</w:t>
            </w:r>
            <w:r w:rsidR="00B7180E" w:rsidRPr="00D92831">
              <w:rPr>
                <w:rFonts w:eastAsia="Times New Roman"/>
                <w:sz w:val="22"/>
                <w:szCs w:val="22"/>
              </w:rPr>
              <w:t xml:space="preserve"> (</w:t>
            </w:r>
            <w:r w:rsidR="00E10E03" w:rsidRPr="00D92831">
              <w:rPr>
                <w:rFonts w:eastAsia="Times New Roman"/>
                <w:sz w:val="22"/>
                <w:szCs w:val="22"/>
              </w:rPr>
              <w:t>20</w:t>
            </w:r>
            <w:r w:rsidR="00B7180E" w:rsidRPr="00D92831">
              <w:rPr>
                <w:rFonts w:eastAsia="Times New Roman"/>
                <w:sz w:val="22"/>
                <w:szCs w:val="22"/>
              </w:rPr>
              <w:t xml:space="preserve">% higher </w:t>
            </w:r>
            <w:r w:rsidR="00DC683D" w:rsidRPr="00D92831">
              <w:rPr>
                <w:rFonts w:eastAsia="Times New Roman"/>
                <w:sz w:val="22"/>
                <w:szCs w:val="22"/>
              </w:rPr>
              <w:t>to</w:t>
            </w:r>
            <w:r w:rsidR="00B7180E" w:rsidRPr="00D92831">
              <w:rPr>
                <w:rFonts w:eastAsia="Times New Roman"/>
                <w:sz w:val="22"/>
                <w:szCs w:val="22"/>
              </w:rPr>
              <w:t xml:space="preserve"> previous year</w:t>
            </w:r>
            <w:r w:rsidR="007F0C95" w:rsidRPr="00D92831">
              <w:rPr>
                <w:rFonts w:eastAsia="Times New Roman"/>
                <w:sz w:val="22"/>
                <w:szCs w:val="22"/>
              </w:rPr>
              <w:t>)</w:t>
            </w:r>
          </w:p>
          <w:p w14:paraId="0F7D1602" w14:textId="53C4A087" w:rsidR="00C15275" w:rsidRPr="00AA4F78" w:rsidRDefault="00CF750F" w:rsidP="0038007C">
            <w:pPr>
              <w:pStyle w:val="ListParagraph"/>
              <w:numPr>
                <w:ilvl w:val="0"/>
                <w:numId w:val="29"/>
              </w:numPr>
              <w:spacing w:before="120" w:after="120" w:line="264" w:lineRule="auto"/>
              <w:rPr>
                <w:rFonts w:eastAsia="Times New Roman"/>
                <w:sz w:val="22"/>
                <w:szCs w:val="22"/>
              </w:rPr>
            </w:pPr>
            <w:r w:rsidRPr="00D92831">
              <w:rPr>
                <w:rFonts w:eastAsia="Times New Roman"/>
                <w:sz w:val="22"/>
                <w:szCs w:val="22"/>
              </w:rPr>
              <w:t>1,128 were successfully resolved</w:t>
            </w:r>
            <w:r w:rsidR="007F0C95" w:rsidRPr="00D92831">
              <w:rPr>
                <w:rFonts w:eastAsia="Times New Roman"/>
                <w:sz w:val="22"/>
                <w:szCs w:val="22"/>
              </w:rPr>
              <w:t xml:space="preserve"> (7% increased to previous year)</w:t>
            </w:r>
          </w:p>
          <w:p w14:paraId="0681B31C" w14:textId="7C027D41" w:rsidR="003E506A" w:rsidRPr="00D92831" w:rsidRDefault="00C15275" w:rsidP="003E506A">
            <w:pPr>
              <w:spacing w:before="120" w:after="120" w:line="264" w:lineRule="auto"/>
              <w:rPr>
                <w:rFonts w:eastAsia="Times New Roman"/>
                <w:sz w:val="22"/>
                <w:szCs w:val="22"/>
              </w:rPr>
            </w:pPr>
            <w:r w:rsidRPr="00D92831">
              <w:rPr>
                <w:rFonts w:eastAsia="Times New Roman"/>
                <w:sz w:val="22"/>
                <w:szCs w:val="22"/>
              </w:rPr>
              <w:t xml:space="preserve"> </w:t>
            </w:r>
          </w:p>
        </w:tc>
      </w:tr>
    </w:tbl>
    <w:p w14:paraId="0CD7F334" w14:textId="77777777" w:rsidR="0054778A" w:rsidRDefault="0054778A" w:rsidP="00F7470E">
      <w:pPr>
        <w:rPr>
          <w:sz w:val="22"/>
          <w:szCs w:val="22"/>
        </w:rPr>
      </w:pPr>
    </w:p>
    <w:p w14:paraId="2904EB96" w14:textId="77777777" w:rsidR="0054778A" w:rsidRDefault="0054778A" w:rsidP="00F7470E">
      <w:pPr>
        <w:rPr>
          <w:sz w:val="22"/>
          <w:szCs w:val="22"/>
        </w:rPr>
      </w:pPr>
    </w:p>
    <w:p w14:paraId="1DB11FB5" w14:textId="77777777" w:rsidR="0054778A" w:rsidRDefault="0054778A" w:rsidP="00F7470E">
      <w:pPr>
        <w:rPr>
          <w:sz w:val="22"/>
          <w:szCs w:val="22"/>
        </w:rPr>
      </w:pPr>
    </w:p>
    <w:p w14:paraId="53F9109B" w14:textId="77777777" w:rsidR="0054778A" w:rsidRDefault="0054778A" w:rsidP="00F7470E">
      <w:pPr>
        <w:rPr>
          <w:sz w:val="22"/>
          <w:szCs w:val="22"/>
        </w:rPr>
      </w:pPr>
    </w:p>
    <w:p w14:paraId="7CEF62FE" w14:textId="77777777" w:rsidR="0054778A" w:rsidRDefault="0054778A" w:rsidP="00F7470E">
      <w:pPr>
        <w:rPr>
          <w:sz w:val="22"/>
          <w:szCs w:val="22"/>
        </w:rPr>
      </w:pPr>
    </w:p>
    <w:p w14:paraId="4D19E91D" w14:textId="77777777" w:rsidR="0054778A" w:rsidRDefault="0054778A" w:rsidP="00F7470E">
      <w:pPr>
        <w:rPr>
          <w:sz w:val="22"/>
          <w:szCs w:val="22"/>
        </w:rPr>
      </w:pPr>
    </w:p>
    <w:p w14:paraId="1CCBA7C3" w14:textId="77777777" w:rsidR="0054778A" w:rsidRDefault="0054778A" w:rsidP="00F7470E">
      <w:pPr>
        <w:rPr>
          <w:sz w:val="22"/>
          <w:szCs w:val="22"/>
        </w:rPr>
      </w:pPr>
    </w:p>
    <w:p w14:paraId="273EA01B" w14:textId="77777777" w:rsidR="0054778A" w:rsidRDefault="0054778A" w:rsidP="00F7470E">
      <w:pPr>
        <w:rPr>
          <w:sz w:val="22"/>
          <w:szCs w:val="22"/>
        </w:rPr>
      </w:pPr>
    </w:p>
    <w:p w14:paraId="68E0B7AF" w14:textId="0CE169B2" w:rsidR="0054778A" w:rsidRPr="00610654" w:rsidRDefault="009840CC" w:rsidP="0054778A">
      <w:pPr>
        <w:keepNext/>
        <w:keepLines/>
        <w:pageBreakBefore/>
        <w:spacing w:before="0" w:after="360" w:line="1080" w:lineRule="exact"/>
        <w:outlineLvl w:val="0"/>
        <w:rPr>
          <w:rFonts w:eastAsia="Malgun Gothic"/>
          <w:b/>
          <w:color w:val="0070C0"/>
          <w:spacing w:val="-30"/>
          <w:kern w:val="72"/>
          <w:sz w:val="80"/>
          <w:szCs w:val="28"/>
          <w:lang w:eastAsia="en-US"/>
        </w:rPr>
      </w:pPr>
      <w:r w:rsidRPr="00610654">
        <w:rPr>
          <w:rFonts w:eastAsia="Malgun Gothic"/>
          <w:b/>
          <w:color w:val="0070C0"/>
          <w:spacing w:val="-30"/>
          <w:kern w:val="72"/>
          <w:sz w:val="56"/>
          <w:szCs w:val="56"/>
          <w:lang w:eastAsia="en-US"/>
        </w:rPr>
        <w:t>6.</w:t>
      </w:r>
      <w:r w:rsidRPr="00610654">
        <w:rPr>
          <w:rFonts w:eastAsia="Malgun Gothic"/>
          <w:b/>
          <w:color w:val="0070C0"/>
          <w:spacing w:val="-30"/>
          <w:kern w:val="72"/>
          <w:sz w:val="80"/>
          <w:szCs w:val="28"/>
          <w:lang w:eastAsia="en-US"/>
        </w:rPr>
        <w:t xml:space="preserve"> </w:t>
      </w:r>
      <w:bookmarkStart w:id="21" w:name="mdheading-doc-84"/>
      <w:bookmarkStart w:id="22" w:name="_Toc96087234"/>
      <w:bookmarkStart w:id="23" w:name="_Toc96087245"/>
      <w:bookmarkStart w:id="24" w:name="_Toc96445859"/>
      <w:r w:rsidR="0054778A" w:rsidRPr="00610654">
        <w:rPr>
          <w:rFonts w:eastAsia="Malgun Gothic"/>
          <w:b/>
          <w:color w:val="0070C0"/>
          <w:spacing w:val="-30"/>
          <w:kern w:val="72"/>
          <w:sz w:val="56"/>
          <w:szCs w:val="56"/>
          <w:lang w:eastAsia="en-US"/>
        </w:rPr>
        <w:t>Financial Statements</w:t>
      </w:r>
      <w:bookmarkEnd w:id="21"/>
      <w:bookmarkEnd w:id="22"/>
      <w:bookmarkEnd w:id="23"/>
      <w:bookmarkEnd w:id="24"/>
    </w:p>
    <w:p w14:paraId="74CE42EC" w14:textId="167A52E7" w:rsidR="0054778A" w:rsidRPr="0054778A" w:rsidRDefault="0054778A" w:rsidP="0054778A">
      <w:pPr>
        <w:autoSpaceDE w:val="0"/>
        <w:autoSpaceDN w:val="0"/>
        <w:adjustRightInd w:val="0"/>
        <w:spacing w:before="0" w:after="160" w:line="201" w:lineRule="atLeast"/>
        <w:rPr>
          <w:rFonts w:eastAsia="Calibri" w:cs="Open Sans"/>
          <w:lang w:eastAsia="en-US"/>
        </w:rPr>
      </w:pPr>
      <w:r w:rsidRPr="0054778A">
        <w:rPr>
          <w:rFonts w:eastAsia="Calibri" w:cs="Open Sans"/>
          <w:lang w:eastAsia="en-US"/>
        </w:rPr>
        <w:t xml:space="preserve">Independent Audit Report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D123BA">
        <w:rPr>
          <w:rFonts w:eastAsia="Calibri" w:cs="Open Sans"/>
          <w:u w:val="single"/>
          <w:lang w:eastAsia="en-US"/>
        </w:rPr>
        <w:tab/>
      </w:r>
      <w:r w:rsidR="008E50A4">
        <w:rPr>
          <w:rFonts w:eastAsia="Calibri" w:cs="Open Sans"/>
          <w:lang w:eastAsia="en-US"/>
        </w:rPr>
        <w:t>72</w:t>
      </w:r>
    </w:p>
    <w:p w14:paraId="27EA589D" w14:textId="1F9C1DD4" w:rsidR="0054778A" w:rsidRPr="00A45A12" w:rsidRDefault="0054778A" w:rsidP="0054778A">
      <w:pPr>
        <w:autoSpaceDE w:val="0"/>
        <w:autoSpaceDN w:val="0"/>
        <w:adjustRightInd w:val="0"/>
        <w:spacing w:before="0" w:after="160" w:line="201" w:lineRule="atLeast"/>
        <w:rPr>
          <w:rFonts w:eastAsia="Calibri" w:cs="Open Sans"/>
          <w:u w:val="single"/>
          <w:lang w:eastAsia="en-US"/>
        </w:rPr>
      </w:pPr>
      <w:r w:rsidRPr="0054778A">
        <w:rPr>
          <w:rFonts w:eastAsia="Calibri" w:cs="Open Sans"/>
          <w:lang w:eastAsia="en-US"/>
        </w:rPr>
        <w:t>Statement by the Accountable Authority</w:t>
      </w:r>
      <w:r w:rsidR="000B1DF5">
        <w:rPr>
          <w:rFonts w:eastAsia="Calibri" w:cs="Open Sans"/>
          <w:lang w:eastAsia="en-US"/>
        </w:rPr>
        <w:t>, Chief</w:t>
      </w:r>
      <w:r w:rsidR="003823B2">
        <w:rPr>
          <w:rFonts w:eastAsia="Calibri" w:cs="Open Sans"/>
          <w:lang w:eastAsia="en-US"/>
        </w:rPr>
        <w:t xml:space="preserve"> </w:t>
      </w:r>
      <w:r w:rsidR="000B1DF5">
        <w:rPr>
          <w:rFonts w:eastAsia="Calibri" w:cs="Open Sans"/>
          <w:lang w:eastAsia="en-US"/>
        </w:rPr>
        <w:t>Executive</w:t>
      </w:r>
      <w:r w:rsidR="00D123BA">
        <w:rPr>
          <w:rFonts w:eastAsia="Calibri" w:cs="Open Sans"/>
          <w:lang w:eastAsia="en-US"/>
        </w:rPr>
        <w:t xml:space="preserve"> </w:t>
      </w:r>
      <w:r w:rsidR="000B1DF5">
        <w:rPr>
          <w:rFonts w:eastAsia="Calibri" w:cs="Open Sans"/>
          <w:lang w:eastAsia="en-US"/>
        </w:rPr>
        <w:t>&amp;</w:t>
      </w:r>
      <w:r w:rsidRPr="0054778A">
        <w:rPr>
          <w:rFonts w:eastAsia="Calibri" w:cs="Open Sans"/>
          <w:lang w:eastAsia="en-US"/>
        </w:rPr>
        <w:t xml:space="preserve"> Chief Finance</w:t>
      </w:r>
      <w:r w:rsidR="00D123BA">
        <w:rPr>
          <w:rFonts w:eastAsia="Calibri" w:cs="Open Sans"/>
          <w:lang w:eastAsia="en-US"/>
        </w:rPr>
        <w:tab/>
      </w:r>
      <w:r w:rsidRPr="0054778A">
        <w:rPr>
          <w:rFonts w:eastAsia="Calibri" w:cs="Open Sans"/>
          <w:lang w:eastAsia="en-US"/>
        </w:rPr>
        <w:t xml:space="preserve"> Officer </w:t>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D123BA">
        <w:rPr>
          <w:rFonts w:eastAsia="Calibri" w:cs="Open Sans"/>
          <w:u w:val="single"/>
          <w:lang w:eastAsia="en-US"/>
        </w:rPr>
        <w:tab/>
      </w:r>
      <w:r w:rsidR="008E50A4" w:rsidRPr="006501A3">
        <w:rPr>
          <w:rFonts w:eastAsia="Calibri" w:cs="Open Sans"/>
          <w:lang w:eastAsia="en-US"/>
        </w:rPr>
        <w:t>74</w:t>
      </w:r>
    </w:p>
    <w:p w14:paraId="645642B2" w14:textId="5E5488E1" w:rsidR="0054778A" w:rsidRPr="0054778A" w:rsidRDefault="0054778A" w:rsidP="0054778A">
      <w:pPr>
        <w:autoSpaceDE w:val="0"/>
        <w:autoSpaceDN w:val="0"/>
        <w:adjustRightInd w:val="0"/>
        <w:spacing w:before="0" w:after="160" w:line="201" w:lineRule="atLeast"/>
        <w:rPr>
          <w:rFonts w:eastAsia="Calibri" w:cs="Open Sans"/>
          <w:lang w:eastAsia="en-US"/>
        </w:rPr>
      </w:pPr>
      <w:r w:rsidRPr="0054778A">
        <w:rPr>
          <w:rFonts w:eastAsia="Calibri" w:cs="Open Sans"/>
          <w:lang w:eastAsia="en-US"/>
        </w:rPr>
        <w:t>Statement of Comprehensive Income</w:t>
      </w:r>
      <w:r w:rsidR="000C56E8">
        <w:rPr>
          <w:rFonts w:eastAsia="Calibri" w:cs="Open Sans"/>
          <w:lang w:eastAsia="en-US"/>
        </w:rPr>
        <w:tab/>
      </w:r>
      <w:r w:rsidRPr="0054778A">
        <w:rPr>
          <w:rFonts w:eastAsia="Calibri" w:cs="Open Sans"/>
          <w:lang w:eastAsia="en-US"/>
        </w:rPr>
        <w:t xml:space="preserve">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A45A12">
        <w:rPr>
          <w:rFonts w:eastAsia="Calibri" w:cs="Open Sans"/>
          <w:u w:val="single"/>
          <w:lang w:eastAsia="en-US"/>
        </w:rPr>
        <w:tab/>
      </w:r>
      <w:r w:rsidR="008E50A4">
        <w:rPr>
          <w:rFonts w:eastAsia="Calibri" w:cs="Open Sans"/>
          <w:lang w:eastAsia="en-US"/>
        </w:rPr>
        <w:t>75</w:t>
      </w:r>
    </w:p>
    <w:p w14:paraId="0AF3451E" w14:textId="6C140CD5" w:rsidR="0054778A" w:rsidRPr="0054778A" w:rsidRDefault="0054778A" w:rsidP="0054778A">
      <w:pPr>
        <w:autoSpaceDE w:val="0"/>
        <w:autoSpaceDN w:val="0"/>
        <w:adjustRightInd w:val="0"/>
        <w:spacing w:before="0" w:after="160" w:line="201" w:lineRule="atLeast"/>
        <w:rPr>
          <w:rFonts w:eastAsia="Calibri" w:cs="Open Sans"/>
          <w:lang w:eastAsia="en-US"/>
        </w:rPr>
      </w:pPr>
      <w:r w:rsidRPr="0054778A">
        <w:rPr>
          <w:rFonts w:eastAsia="Calibri" w:cs="Open Sans"/>
          <w:lang w:eastAsia="en-US"/>
        </w:rPr>
        <w:t xml:space="preserve">Statement of Financial Position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A45A12">
        <w:rPr>
          <w:rFonts w:eastAsia="Calibri" w:cs="Open Sans"/>
          <w:u w:val="single"/>
          <w:lang w:eastAsia="en-US"/>
        </w:rPr>
        <w:tab/>
      </w:r>
      <w:r w:rsidR="00A45A12">
        <w:rPr>
          <w:rFonts w:eastAsia="Calibri" w:cs="Open Sans"/>
          <w:u w:val="single"/>
          <w:lang w:eastAsia="en-US"/>
        </w:rPr>
        <w:tab/>
      </w:r>
      <w:r w:rsidR="008E50A4">
        <w:rPr>
          <w:rFonts w:eastAsia="Calibri" w:cs="Open Sans"/>
          <w:lang w:eastAsia="en-US"/>
        </w:rPr>
        <w:t>77</w:t>
      </w:r>
      <w:r w:rsidR="00C97A58">
        <w:rPr>
          <w:rFonts w:eastAsia="Calibri" w:cs="Open Sans"/>
          <w:lang w:eastAsia="en-US"/>
        </w:rPr>
        <w:t xml:space="preserve"> </w:t>
      </w:r>
      <w:r w:rsidRPr="0054778A">
        <w:rPr>
          <w:rFonts w:eastAsia="Calibri" w:cs="Open Sans"/>
          <w:lang w:eastAsia="en-US"/>
        </w:rPr>
        <w:t xml:space="preserve">Statement of Changes in Equity </w:t>
      </w:r>
      <w:r w:rsidRPr="0054778A">
        <w:rPr>
          <w:rFonts w:eastAsia="Calibri" w:cs="Open Sans"/>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A45A12">
        <w:rPr>
          <w:rFonts w:eastAsia="Calibri" w:cs="Open Sans"/>
          <w:u w:val="single"/>
          <w:lang w:eastAsia="en-US"/>
        </w:rPr>
        <w:tab/>
      </w:r>
      <w:r w:rsidR="00A45A12">
        <w:rPr>
          <w:rFonts w:eastAsia="Calibri" w:cs="Open Sans"/>
          <w:u w:val="single"/>
          <w:lang w:eastAsia="en-US"/>
        </w:rPr>
        <w:tab/>
      </w:r>
      <w:r w:rsidR="008E50A4">
        <w:rPr>
          <w:rFonts w:eastAsia="Calibri" w:cs="Open Sans"/>
          <w:lang w:eastAsia="en-US"/>
        </w:rPr>
        <w:t>79</w:t>
      </w:r>
    </w:p>
    <w:p w14:paraId="31AF3BF5" w14:textId="583D3333" w:rsidR="0054778A" w:rsidRPr="0054778A" w:rsidRDefault="0054778A" w:rsidP="0054778A">
      <w:pPr>
        <w:autoSpaceDE w:val="0"/>
        <w:autoSpaceDN w:val="0"/>
        <w:adjustRightInd w:val="0"/>
        <w:spacing w:before="0" w:after="160" w:line="201" w:lineRule="atLeast"/>
        <w:rPr>
          <w:rFonts w:eastAsia="Calibri" w:cs="Open Sans"/>
          <w:lang w:eastAsia="en-US"/>
        </w:rPr>
      </w:pPr>
      <w:r w:rsidRPr="0054778A">
        <w:rPr>
          <w:rFonts w:eastAsia="Calibri" w:cs="Open Sans"/>
          <w:lang w:eastAsia="en-US"/>
        </w:rPr>
        <w:t xml:space="preserve">Cash Flow Statement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A45A12">
        <w:rPr>
          <w:rFonts w:eastAsia="Calibri" w:cs="Open Sans"/>
          <w:u w:val="single"/>
          <w:lang w:eastAsia="en-US"/>
        </w:rPr>
        <w:tab/>
      </w:r>
      <w:r w:rsidR="008E50A4">
        <w:rPr>
          <w:rFonts w:eastAsia="Calibri" w:cs="Open Sans"/>
          <w:lang w:eastAsia="en-US"/>
        </w:rPr>
        <w:t>81</w:t>
      </w:r>
    </w:p>
    <w:p w14:paraId="3C936013" w14:textId="3EE2140D" w:rsidR="0054778A" w:rsidRPr="0054778A" w:rsidRDefault="0054778A" w:rsidP="0054778A">
      <w:pPr>
        <w:autoSpaceDE w:val="0"/>
        <w:autoSpaceDN w:val="0"/>
        <w:adjustRightInd w:val="0"/>
        <w:spacing w:before="0" w:after="160" w:line="201" w:lineRule="atLeast"/>
        <w:rPr>
          <w:rFonts w:eastAsia="Calibri" w:cs="Open Sans"/>
          <w:lang w:eastAsia="en-US"/>
        </w:rPr>
      </w:pPr>
      <w:r w:rsidRPr="0054778A">
        <w:rPr>
          <w:rFonts w:eastAsia="Calibri" w:cs="Open Sans"/>
          <w:lang w:eastAsia="en-US"/>
        </w:rPr>
        <w:t xml:space="preserve">Overview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A45A12">
        <w:rPr>
          <w:rFonts w:eastAsia="Calibri" w:cs="Open Sans"/>
          <w:u w:val="single"/>
          <w:lang w:eastAsia="en-US"/>
        </w:rPr>
        <w:tab/>
      </w:r>
      <w:r w:rsidR="00A45A12">
        <w:rPr>
          <w:rFonts w:eastAsia="Calibri" w:cs="Open Sans"/>
          <w:u w:val="single"/>
          <w:lang w:eastAsia="en-US"/>
        </w:rPr>
        <w:tab/>
      </w:r>
      <w:r w:rsidR="009A7FCC">
        <w:rPr>
          <w:rFonts w:eastAsia="Calibri" w:cs="Open Sans"/>
          <w:lang w:eastAsia="en-US"/>
        </w:rPr>
        <w:t>83</w:t>
      </w:r>
    </w:p>
    <w:p w14:paraId="7CD98866" w14:textId="0A5F9581" w:rsidR="0054778A" w:rsidRPr="0054778A" w:rsidRDefault="0054778A" w:rsidP="0054778A">
      <w:pPr>
        <w:autoSpaceDE w:val="0"/>
        <w:autoSpaceDN w:val="0"/>
        <w:adjustRightInd w:val="0"/>
        <w:spacing w:before="0" w:after="160" w:line="201" w:lineRule="atLeast"/>
        <w:rPr>
          <w:rFonts w:eastAsia="Calibri" w:cs="Open Sans"/>
          <w:lang w:eastAsia="en-US"/>
        </w:rPr>
      </w:pPr>
      <w:r w:rsidRPr="0054778A">
        <w:rPr>
          <w:rFonts w:eastAsia="Calibri" w:cs="Open Sans"/>
          <w:lang w:eastAsia="en-US"/>
        </w:rPr>
        <w:t xml:space="preserve">Financial Performance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6D67FA">
        <w:rPr>
          <w:rFonts w:eastAsia="Calibri" w:cs="Open Sans"/>
          <w:u w:val="single"/>
          <w:lang w:eastAsia="en-US"/>
        </w:rPr>
        <w:t xml:space="preserve">  </w:t>
      </w:r>
      <w:r w:rsidR="000C56E8">
        <w:rPr>
          <w:rFonts w:eastAsia="Calibri" w:cs="Open Sans"/>
          <w:u w:val="single"/>
          <w:lang w:eastAsia="en-US"/>
        </w:rPr>
        <w:tab/>
        <w:t xml:space="preserve">  </w:t>
      </w:r>
      <w:r w:rsidR="00A45A12">
        <w:rPr>
          <w:rFonts w:eastAsia="Calibri" w:cs="Open Sans"/>
          <w:u w:val="single"/>
          <w:lang w:eastAsia="en-US"/>
        </w:rPr>
        <w:t xml:space="preserve">          </w:t>
      </w:r>
      <w:r w:rsidR="009A7FCC">
        <w:rPr>
          <w:rFonts w:eastAsia="Calibri" w:cs="Open Sans"/>
          <w:lang w:eastAsia="en-US"/>
        </w:rPr>
        <w:t>87</w:t>
      </w:r>
    </w:p>
    <w:p w14:paraId="4052A68B" w14:textId="350C6E44" w:rsidR="0054778A" w:rsidRPr="0054778A" w:rsidRDefault="00D53448" w:rsidP="0054778A">
      <w:pPr>
        <w:autoSpaceDE w:val="0"/>
        <w:autoSpaceDN w:val="0"/>
        <w:adjustRightInd w:val="0"/>
        <w:spacing w:before="0" w:after="160" w:line="201" w:lineRule="atLeast"/>
        <w:rPr>
          <w:rFonts w:eastAsia="Calibri" w:cs="Open Sans"/>
          <w:lang w:eastAsia="en-US"/>
        </w:rPr>
      </w:pPr>
      <w:r>
        <w:rPr>
          <w:rFonts w:eastAsia="Calibri" w:cs="Open Sans"/>
          <w:lang w:eastAsia="en-US"/>
        </w:rPr>
        <w:t xml:space="preserve">Own Source Revenue and Gains </w:t>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A45A12">
        <w:rPr>
          <w:rFonts w:eastAsia="Calibri" w:cs="Open Sans"/>
          <w:u w:val="single"/>
          <w:lang w:eastAsia="en-US"/>
        </w:rPr>
        <w:t xml:space="preserve">          </w:t>
      </w:r>
      <w:r w:rsidR="00AB0D0C">
        <w:rPr>
          <w:rFonts w:eastAsia="Calibri" w:cs="Open Sans"/>
          <w:u w:val="single"/>
          <w:lang w:eastAsia="en-US"/>
        </w:rPr>
        <w:t xml:space="preserve">  </w:t>
      </w:r>
      <w:r w:rsidR="00AB0D0C">
        <w:rPr>
          <w:rFonts w:eastAsia="Calibri" w:cs="Open Sans"/>
          <w:lang w:eastAsia="en-US"/>
        </w:rPr>
        <w:t>90</w:t>
      </w:r>
    </w:p>
    <w:p w14:paraId="204DCFC5" w14:textId="7AD80A98" w:rsidR="000C56E8" w:rsidRDefault="005F642B" w:rsidP="00550F24">
      <w:pPr>
        <w:autoSpaceDE w:val="0"/>
        <w:autoSpaceDN w:val="0"/>
        <w:adjustRightInd w:val="0"/>
        <w:spacing w:before="0" w:after="160" w:line="201" w:lineRule="atLeast"/>
        <w:jc w:val="both"/>
        <w:rPr>
          <w:rFonts w:eastAsia="Calibri" w:cs="Open Sans"/>
          <w:lang w:eastAsia="en-US"/>
        </w:rPr>
      </w:pPr>
      <w:r>
        <w:rPr>
          <w:rFonts w:eastAsia="Calibri" w:cs="Open Sans"/>
          <w:lang w:eastAsia="en-US"/>
        </w:rPr>
        <w:t>Financial Position</w:t>
      </w:r>
      <w:r>
        <w:rPr>
          <w:rFonts w:eastAsia="Calibri" w:cs="Open Sans"/>
          <w:u w:val="single"/>
          <w:lang w:eastAsia="en-US"/>
        </w:rPr>
        <w:tab/>
      </w:r>
      <w:r>
        <w:rPr>
          <w:rFonts w:eastAsia="Calibri" w:cs="Open Sans"/>
          <w:u w:val="single"/>
          <w:lang w:eastAsia="en-US"/>
        </w:rPr>
        <w:tab/>
      </w:r>
      <w:r>
        <w:rPr>
          <w:rFonts w:eastAsia="Calibri" w:cs="Open Sans"/>
          <w:u w:val="single"/>
          <w:lang w:eastAsia="en-US"/>
        </w:rPr>
        <w:tab/>
      </w:r>
      <w:r>
        <w:rPr>
          <w:rFonts w:eastAsia="Calibri" w:cs="Open Sans"/>
          <w:u w:val="single"/>
          <w:lang w:eastAsia="en-US"/>
        </w:rPr>
        <w:tab/>
      </w:r>
      <w:r>
        <w:rPr>
          <w:rFonts w:eastAsia="Calibri" w:cs="Open Sans"/>
          <w:u w:val="single"/>
          <w:lang w:eastAsia="en-US"/>
        </w:rPr>
        <w:tab/>
      </w:r>
      <w:r>
        <w:rPr>
          <w:rFonts w:eastAsia="Calibri" w:cs="Open Sans"/>
          <w:u w:val="single"/>
          <w:lang w:eastAsia="en-US"/>
        </w:rPr>
        <w:tab/>
      </w:r>
      <w:r>
        <w:rPr>
          <w:rFonts w:eastAsia="Calibri" w:cs="Open Sans"/>
          <w:u w:val="single"/>
          <w:lang w:eastAsia="en-US"/>
        </w:rPr>
        <w:tab/>
      </w:r>
      <w:r>
        <w:rPr>
          <w:rFonts w:eastAsia="Calibri" w:cs="Open Sans"/>
          <w:u w:val="single"/>
          <w:lang w:eastAsia="en-US"/>
        </w:rPr>
        <w:tab/>
      </w:r>
      <w:r>
        <w:rPr>
          <w:rFonts w:eastAsia="Calibri" w:cs="Open Sans"/>
          <w:u w:val="single"/>
          <w:lang w:eastAsia="en-US"/>
        </w:rPr>
        <w:tab/>
      </w:r>
      <w:r w:rsidR="000C56E8">
        <w:rPr>
          <w:rFonts w:eastAsia="Calibri" w:cs="Open Sans"/>
          <w:u w:val="single"/>
          <w:lang w:eastAsia="en-US"/>
        </w:rPr>
        <w:tab/>
      </w:r>
      <w:r w:rsidR="00AB0D0C" w:rsidRPr="006501A3">
        <w:rPr>
          <w:rFonts w:eastAsia="Calibri" w:cs="Open Sans"/>
          <w:lang w:eastAsia="en-US"/>
        </w:rPr>
        <w:t>94</w:t>
      </w:r>
      <w:r w:rsidRPr="006501A3">
        <w:rPr>
          <w:rFonts w:eastAsia="Calibri" w:cs="Open Sans"/>
          <w:lang w:eastAsia="en-US"/>
        </w:rPr>
        <w:t xml:space="preserve"> </w:t>
      </w:r>
      <w:r w:rsidR="00AB0D0C">
        <w:rPr>
          <w:rFonts w:eastAsia="Calibri" w:cs="Open Sans"/>
          <w:lang w:eastAsia="en-US"/>
        </w:rPr>
        <w:t xml:space="preserve"> </w:t>
      </w:r>
      <w:r w:rsidR="00550F24">
        <w:rPr>
          <w:rFonts w:eastAsia="Calibri" w:cs="Open Sans"/>
          <w:lang w:eastAsia="en-US"/>
        </w:rPr>
        <w:t xml:space="preserve"> </w:t>
      </w:r>
      <w:r w:rsidR="0054778A" w:rsidRPr="0054778A">
        <w:rPr>
          <w:rFonts w:eastAsia="Calibri" w:cs="Open Sans"/>
          <w:lang w:eastAsia="en-US"/>
        </w:rPr>
        <w:t xml:space="preserve">Funding </w:t>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54778A" w:rsidRPr="0054778A">
        <w:rPr>
          <w:rFonts w:eastAsia="Calibri" w:cs="Open Sans"/>
          <w:u w:val="single"/>
          <w:lang w:eastAsia="en-US"/>
        </w:rPr>
        <w:tab/>
      </w:r>
      <w:r w:rsidR="00A45A12">
        <w:rPr>
          <w:rFonts w:eastAsia="Calibri" w:cs="Open Sans"/>
          <w:u w:val="single"/>
          <w:lang w:eastAsia="en-US"/>
        </w:rPr>
        <w:t xml:space="preserve">         </w:t>
      </w:r>
      <w:r w:rsidR="000C56E8">
        <w:rPr>
          <w:rFonts w:eastAsia="Calibri" w:cs="Open Sans"/>
          <w:u w:val="single"/>
          <w:lang w:eastAsia="en-US"/>
        </w:rPr>
        <w:tab/>
      </w:r>
      <w:r w:rsidR="000C56E8">
        <w:rPr>
          <w:rFonts w:eastAsia="Calibri" w:cs="Open Sans"/>
          <w:u w:val="single"/>
          <w:lang w:eastAsia="en-US"/>
        </w:rPr>
        <w:tab/>
      </w:r>
      <w:r w:rsidR="00550F24">
        <w:rPr>
          <w:rFonts w:eastAsia="Calibri" w:cs="Open Sans"/>
          <w:u w:val="single"/>
          <w:lang w:eastAsia="en-US"/>
        </w:rPr>
        <w:t xml:space="preserve">          </w:t>
      </w:r>
      <w:r w:rsidR="0054778A" w:rsidRPr="0054778A">
        <w:rPr>
          <w:rFonts w:eastAsia="Calibri" w:cs="Open Sans"/>
          <w:lang w:eastAsia="en-US"/>
        </w:rPr>
        <w:t>1</w:t>
      </w:r>
      <w:r w:rsidR="002367EA">
        <w:rPr>
          <w:rFonts w:eastAsia="Calibri" w:cs="Open Sans"/>
          <w:lang w:eastAsia="en-US"/>
        </w:rPr>
        <w:t>03</w:t>
      </w:r>
      <w:r w:rsidR="0054778A" w:rsidRPr="0054778A">
        <w:rPr>
          <w:rFonts w:eastAsia="Calibri" w:cs="Open Sans"/>
          <w:lang w:eastAsia="en-US"/>
        </w:rPr>
        <w:t xml:space="preserve"> </w:t>
      </w:r>
    </w:p>
    <w:p w14:paraId="0C0B74E6" w14:textId="0519CF08" w:rsidR="0054778A" w:rsidRPr="0054778A" w:rsidRDefault="0054778A" w:rsidP="000C56E8">
      <w:pPr>
        <w:autoSpaceDE w:val="0"/>
        <w:autoSpaceDN w:val="0"/>
        <w:adjustRightInd w:val="0"/>
        <w:spacing w:before="0" w:after="160" w:line="201" w:lineRule="atLeast"/>
        <w:jc w:val="both"/>
        <w:rPr>
          <w:rFonts w:eastAsia="Calibri" w:cs="Open Sans"/>
          <w:lang w:eastAsia="en-US"/>
        </w:rPr>
      </w:pPr>
      <w:r w:rsidRPr="0054778A">
        <w:rPr>
          <w:rFonts w:eastAsia="Calibri" w:cs="Open Sans"/>
          <w:lang w:eastAsia="en-US"/>
        </w:rPr>
        <w:t xml:space="preserve">People and Relationships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A45A12">
        <w:rPr>
          <w:rFonts w:eastAsia="Calibri" w:cs="Open Sans"/>
          <w:u w:val="single"/>
          <w:lang w:eastAsia="en-US"/>
        </w:rPr>
        <w:t xml:space="preserve">          </w:t>
      </w:r>
      <w:r w:rsidRPr="0054778A">
        <w:rPr>
          <w:rFonts w:eastAsia="Calibri" w:cs="Open Sans"/>
          <w:lang w:eastAsia="en-US"/>
        </w:rPr>
        <w:t>1</w:t>
      </w:r>
      <w:r w:rsidR="002367EA">
        <w:rPr>
          <w:rFonts w:eastAsia="Calibri" w:cs="Open Sans"/>
          <w:lang w:eastAsia="en-US"/>
        </w:rPr>
        <w:t>04</w:t>
      </w:r>
      <w:r w:rsidRPr="0054778A">
        <w:rPr>
          <w:rFonts w:eastAsia="Calibri" w:cs="Open Sans"/>
          <w:lang w:eastAsia="en-US"/>
        </w:rPr>
        <w:t xml:space="preserve"> Managing Uncertainties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A45A12">
        <w:rPr>
          <w:rFonts w:eastAsia="Calibri" w:cs="Open Sans"/>
          <w:u w:val="single"/>
          <w:lang w:eastAsia="en-US"/>
        </w:rPr>
        <w:t xml:space="preserve">          </w:t>
      </w:r>
      <w:r w:rsidR="00682425">
        <w:rPr>
          <w:rFonts w:eastAsia="Calibri" w:cs="Open Sans"/>
          <w:u w:val="single"/>
          <w:lang w:eastAsia="en-US"/>
        </w:rPr>
        <w:t xml:space="preserve">        </w:t>
      </w:r>
      <w:r w:rsidR="00A45A12">
        <w:rPr>
          <w:rFonts w:eastAsia="Calibri" w:cs="Open Sans"/>
          <w:u w:val="single"/>
          <w:lang w:eastAsia="en-US"/>
        </w:rPr>
        <w:t xml:space="preserve">    </w:t>
      </w:r>
      <w:r w:rsidRPr="0054778A">
        <w:rPr>
          <w:rFonts w:eastAsia="Calibri" w:cs="Open Sans"/>
          <w:lang w:eastAsia="en-US"/>
        </w:rPr>
        <w:t>1</w:t>
      </w:r>
      <w:r w:rsidR="002367EA">
        <w:rPr>
          <w:rFonts w:eastAsia="Calibri" w:cs="Open Sans"/>
          <w:lang w:eastAsia="en-US"/>
        </w:rPr>
        <w:t>07</w:t>
      </w:r>
    </w:p>
    <w:p w14:paraId="2E9045D1" w14:textId="24E87DC5" w:rsidR="0054778A" w:rsidRPr="0054778A" w:rsidRDefault="0054778A" w:rsidP="0054778A">
      <w:pPr>
        <w:autoSpaceDE w:val="0"/>
        <w:autoSpaceDN w:val="0"/>
        <w:adjustRightInd w:val="0"/>
        <w:spacing w:before="0" w:after="160" w:line="201" w:lineRule="atLeast"/>
        <w:rPr>
          <w:rFonts w:eastAsia="Calibri"/>
          <w:lang w:eastAsia="en-US"/>
        </w:rPr>
      </w:pPr>
      <w:r w:rsidRPr="0054778A">
        <w:rPr>
          <w:rFonts w:eastAsia="Calibri" w:cs="Open Sans"/>
          <w:lang w:eastAsia="en-US"/>
        </w:rPr>
        <w:t xml:space="preserve">Other Information </w:t>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Pr="0054778A">
        <w:rPr>
          <w:rFonts w:eastAsia="Calibri" w:cs="Open Sans"/>
          <w:u w:val="single"/>
          <w:lang w:eastAsia="en-US"/>
        </w:rPr>
        <w:tab/>
      </w:r>
      <w:r w:rsidR="00550F24">
        <w:rPr>
          <w:rFonts w:eastAsia="Calibri" w:cs="Open Sans"/>
          <w:u w:val="single"/>
          <w:lang w:eastAsia="en-US"/>
        </w:rPr>
        <w:tab/>
      </w:r>
      <w:r w:rsidRPr="0054778A">
        <w:rPr>
          <w:rFonts w:eastAsia="Calibri" w:cs="Open Sans"/>
          <w:u w:val="single"/>
          <w:lang w:eastAsia="en-US"/>
        </w:rPr>
        <w:tab/>
      </w:r>
      <w:r w:rsidR="00A45A12">
        <w:rPr>
          <w:rFonts w:eastAsia="Calibri" w:cs="Open Sans"/>
          <w:u w:val="single"/>
          <w:lang w:eastAsia="en-US"/>
        </w:rPr>
        <w:t xml:space="preserve">          </w:t>
      </w:r>
      <w:r w:rsidRPr="0054778A">
        <w:rPr>
          <w:rFonts w:eastAsia="Calibri" w:cs="Open Sans"/>
          <w:lang w:eastAsia="en-US"/>
        </w:rPr>
        <w:t>1</w:t>
      </w:r>
      <w:r w:rsidR="002367EA">
        <w:rPr>
          <w:rFonts w:eastAsia="Calibri" w:cs="Open Sans"/>
          <w:lang w:eastAsia="en-US"/>
        </w:rPr>
        <w:t>11</w:t>
      </w:r>
    </w:p>
    <w:p w14:paraId="2C906ADD" w14:textId="77777777" w:rsidR="0054778A" w:rsidRDefault="0054778A" w:rsidP="00F7470E">
      <w:pPr>
        <w:rPr>
          <w:sz w:val="22"/>
          <w:szCs w:val="22"/>
        </w:rPr>
      </w:pPr>
    </w:p>
    <w:p w14:paraId="21F43EA3" w14:textId="77777777" w:rsidR="0054778A" w:rsidRDefault="0054778A" w:rsidP="00F7470E">
      <w:pPr>
        <w:rPr>
          <w:sz w:val="22"/>
          <w:szCs w:val="22"/>
        </w:rPr>
      </w:pPr>
    </w:p>
    <w:p w14:paraId="3EC748D6" w14:textId="77777777" w:rsidR="0054778A" w:rsidRDefault="0054778A" w:rsidP="00F7470E">
      <w:pPr>
        <w:rPr>
          <w:sz w:val="22"/>
          <w:szCs w:val="22"/>
        </w:rPr>
      </w:pPr>
    </w:p>
    <w:p w14:paraId="2C1F304F" w14:textId="77777777" w:rsidR="0054778A" w:rsidRDefault="0054778A" w:rsidP="00F7470E">
      <w:pPr>
        <w:rPr>
          <w:sz w:val="22"/>
          <w:szCs w:val="22"/>
        </w:rPr>
      </w:pPr>
    </w:p>
    <w:p w14:paraId="4FFB7A6C" w14:textId="77777777" w:rsidR="0054778A" w:rsidRDefault="0054778A" w:rsidP="00F7470E">
      <w:pPr>
        <w:rPr>
          <w:sz w:val="22"/>
          <w:szCs w:val="22"/>
        </w:rPr>
      </w:pPr>
    </w:p>
    <w:p w14:paraId="107A9BC6" w14:textId="77777777" w:rsidR="0054778A" w:rsidRDefault="0054778A" w:rsidP="00F7470E">
      <w:pPr>
        <w:rPr>
          <w:sz w:val="22"/>
          <w:szCs w:val="22"/>
        </w:rPr>
      </w:pPr>
    </w:p>
    <w:p w14:paraId="3FA941EC" w14:textId="77777777" w:rsidR="0054778A" w:rsidRDefault="0054778A" w:rsidP="00F7470E">
      <w:pPr>
        <w:rPr>
          <w:sz w:val="22"/>
          <w:szCs w:val="22"/>
        </w:rPr>
      </w:pPr>
    </w:p>
    <w:p w14:paraId="78DDE2C3" w14:textId="77777777" w:rsidR="0054778A" w:rsidRDefault="0054778A" w:rsidP="00F7470E">
      <w:pPr>
        <w:rPr>
          <w:sz w:val="22"/>
          <w:szCs w:val="22"/>
        </w:rPr>
      </w:pPr>
    </w:p>
    <w:p w14:paraId="77FA0A35" w14:textId="58D78901" w:rsidR="000B3B40" w:rsidRDefault="00023F84" w:rsidP="00AE0621">
      <w:pPr>
        <w:keepNext/>
        <w:keepLines/>
        <w:pageBreakBefore/>
        <w:spacing w:before="0" w:after="360" w:line="1080" w:lineRule="exact"/>
        <w:outlineLvl w:val="0"/>
        <w:rPr>
          <w:rFonts w:eastAsia="Malgun Gothic"/>
          <w:b/>
          <w:color w:val="0070C0"/>
          <w:spacing w:val="-30"/>
          <w:kern w:val="72"/>
          <w:sz w:val="36"/>
          <w:szCs w:val="36"/>
          <w:lang w:eastAsia="en-US"/>
        </w:rPr>
      </w:pPr>
      <w:bookmarkStart w:id="25" w:name="mdheading-doc-90"/>
      <w:bookmarkStart w:id="26" w:name="_Toc96087235"/>
      <w:bookmarkStart w:id="27" w:name="_Toc96087246"/>
      <w:bookmarkStart w:id="28" w:name="_Toc96445860"/>
      <w:r>
        <w:rPr>
          <w:noProof/>
        </w:rPr>
        <w:drawing>
          <wp:anchor distT="0" distB="0" distL="114300" distR="114300" simplePos="0" relativeHeight="251658282" behindDoc="0" locked="0" layoutInCell="1" allowOverlap="1" wp14:anchorId="629C677A" wp14:editId="7B5820FF">
            <wp:simplePos x="0" y="0"/>
            <wp:positionH relativeFrom="margin">
              <wp:posOffset>38100</wp:posOffset>
            </wp:positionH>
            <wp:positionV relativeFrom="paragraph">
              <wp:posOffset>862965</wp:posOffset>
            </wp:positionV>
            <wp:extent cx="5731510" cy="8207375"/>
            <wp:effectExtent l="0" t="0" r="2540" b="3175"/>
            <wp:wrapNone/>
            <wp:docPr id="1039627094" name="Picture 10396270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a:extLst>
                        <a:ext uri="{28A0092B-C50C-407E-A947-70E740481C1C}">
                          <a14:useLocalDpi xmlns:a14="http://schemas.microsoft.com/office/drawing/2010/main" val="0"/>
                        </a:ext>
                      </a:extLst>
                    </a:blip>
                    <a:stretch>
                      <a:fillRect/>
                    </a:stretch>
                  </pic:blipFill>
                  <pic:spPr>
                    <a:xfrm>
                      <a:off x="0" y="0"/>
                      <a:ext cx="5731510" cy="8207375"/>
                    </a:xfrm>
                    <a:prstGeom prst="rect">
                      <a:avLst/>
                    </a:prstGeom>
                  </pic:spPr>
                </pic:pic>
              </a:graphicData>
            </a:graphic>
          </wp:anchor>
        </w:drawing>
      </w:r>
      <w:r w:rsidR="000E4BFE" w:rsidRPr="006A673D">
        <w:rPr>
          <w:rFonts w:eastAsia="Malgun Gothic" w:cs="Open Sans"/>
          <w:b/>
          <w:color w:val="0070C0"/>
          <w:spacing w:val="-30"/>
          <w:kern w:val="72"/>
          <w:sz w:val="36"/>
          <w:szCs w:val="36"/>
          <w:lang w:eastAsia="en-US"/>
        </w:rPr>
        <w:t xml:space="preserve"> Independent Audit Report</w:t>
      </w:r>
      <w:r w:rsidR="000E4BFE" w:rsidRPr="000E4BFE">
        <w:rPr>
          <w:rFonts w:eastAsia="Malgun Gothic"/>
          <w:b/>
          <w:color w:val="0070C0"/>
          <w:spacing w:val="-30"/>
          <w:kern w:val="72"/>
          <w:sz w:val="36"/>
          <w:szCs w:val="36"/>
          <w:lang w:eastAsia="en-US"/>
        </w:rPr>
        <w:t xml:space="preserve"> </w:t>
      </w:r>
    </w:p>
    <w:p w14:paraId="5FDBB0A5" w14:textId="2EE77A79" w:rsidR="00023F84" w:rsidRDefault="00273E51" w:rsidP="00AE0621">
      <w:pPr>
        <w:keepNext/>
        <w:keepLines/>
        <w:pageBreakBefore/>
        <w:spacing w:before="0" w:after="360" w:line="1080" w:lineRule="exact"/>
        <w:outlineLvl w:val="0"/>
        <w:rPr>
          <w:rFonts w:eastAsia="Malgun Gothic"/>
          <w:b/>
          <w:color w:val="0070C0"/>
          <w:spacing w:val="-30"/>
          <w:kern w:val="72"/>
          <w:sz w:val="36"/>
          <w:szCs w:val="36"/>
          <w:lang w:eastAsia="en-US"/>
        </w:rPr>
      </w:pPr>
      <w:r w:rsidRPr="00273E51">
        <w:rPr>
          <w:noProof/>
        </w:rPr>
        <w:drawing>
          <wp:anchor distT="0" distB="0" distL="114300" distR="114300" simplePos="0" relativeHeight="251658283" behindDoc="0" locked="0" layoutInCell="1" allowOverlap="1" wp14:anchorId="01523F57" wp14:editId="59F0AD3D">
            <wp:simplePos x="0" y="0"/>
            <wp:positionH relativeFrom="margin">
              <wp:align>right</wp:align>
            </wp:positionH>
            <wp:positionV relativeFrom="paragraph">
              <wp:posOffset>334645</wp:posOffset>
            </wp:positionV>
            <wp:extent cx="5731510" cy="8211820"/>
            <wp:effectExtent l="0" t="0" r="2540" b="0"/>
            <wp:wrapNone/>
            <wp:docPr id="1039627095" name="Picture 1039627095" descr="Text, let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627095" name="Picture 1039627095" descr="Text, letter&#10;&#10;Description automatically generated"/>
                    <pic:cNvPicPr/>
                  </pic:nvPicPr>
                  <pic:blipFill>
                    <a:blip r:embed="rId40">
                      <a:extLst>
                        <a:ext uri="{28A0092B-C50C-407E-A947-70E740481C1C}">
                          <a14:useLocalDpi xmlns:a14="http://schemas.microsoft.com/office/drawing/2010/main" val="0"/>
                        </a:ext>
                      </a:extLst>
                    </a:blip>
                    <a:stretch>
                      <a:fillRect/>
                    </a:stretch>
                  </pic:blipFill>
                  <pic:spPr>
                    <a:xfrm>
                      <a:off x="0" y="0"/>
                      <a:ext cx="5731510" cy="8211820"/>
                    </a:xfrm>
                    <a:prstGeom prst="rect">
                      <a:avLst/>
                    </a:prstGeom>
                  </pic:spPr>
                </pic:pic>
              </a:graphicData>
            </a:graphic>
          </wp:anchor>
        </w:drawing>
      </w:r>
    </w:p>
    <w:p w14:paraId="519214DE" w14:textId="035A7975" w:rsidR="006C6793" w:rsidRDefault="00E84511" w:rsidP="006A673D">
      <w:pPr>
        <w:keepNext/>
        <w:keepLines/>
        <w:pageBreakBefore/>
        <w:outlineLvl w:val="0"/>
        <w:rPr>
          <w:rFonts w:eastAsia="Malgun Gothic"/>
          <w:b/>
          <w:color w:val="0070C0"/>
          <w:spacing w:val="-30"/>
          <w:kern w:val="72"/>
          <w:sz w:val="36"/>
          <w:szCs w:val="36"/>
          <w:lang w:eastAsia="en-US"/>
        </w:rPr>
      </w:pPr>
      <w:r w:rsidRPr="00E84511">
        <w:rPr>
          <w:rFonts w:eastAsia="Malgun Gothic"/>
          <w:b/>
          <w:noProof/>
          <w:color w:val="0070C0"/>
          <w:spacing w:val="-30"/>
          <w:kern w:val="72"/>
          <w:sz w:val="36"/>
          <w:szCs w:val="36"/>
          <w:lang w:eastAsia="en-US"/>
        </w:rPr>
        <w:drawing>
          <wp:anchor distT="0" distB="0" distL="114300" distR="114300" simplePos="0" relativeHeight="251658281" behindDoc="0" locked="0" layoutInCell="1" allowOverlap="1" wp14:anchorId="7D7BB57D" wp14:editId="73E11B31">
            <wp:simplePos x="0" y="0"/>
            <wp:positionH relativeFrom="margin">
              <wp:align>center</wp:align>
            </wp:positionH>
            <wp:positionV relativeFrom="paragraph">
              <wp:posOffset>2197100</wp:posOffset>
            </wp:positionV>
            <wp:extent cx="5759450" cy="4464685"/>
            <wp:effectExtent l="152400" t="152400" r="355600" b="354965"/>
            <wp:wrapSquare wrapText="bothSides"/>
            <wp:docPr id="1039627079" name="Picture 4">
              <a:extLst xmlns:a="http://schemas.openxmlformats.org/drawingml/2006/main">
                <a:ext uri="{FF2B5EF4-FFF2-40B4-BE49-F238E27FC236}">
                  <a16:creationId xmlns:a16="http://schemas.microsoft.com/office/drawing/2014/main" id="{27B6ADB4-F4DA-A2BF-A5AC-C0212ECCF79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a:extLst>
                        <a:ext uri="{FF2B5EF4-FFF2-40B4-BE49-F238E27FC236}">
                          <a16:creationId xmlns:a16="http://schemas.microsoft.com/office/drawing/2014/main" id="{27B6ADB4-F4DA-A2BF-A5AC-C0212ECCF794}"/>
                        </a:ext>
                      </a:extLst>
                    </pic:cNvPr>
                    <pic:cNvPicPr>
                      <a:picLocks noChangeAspect="1"/>
                    </pic:cNvPicPr>
                  </pic:nvPicPr>
                  <pic:blipFill>
                    <a:blip r:embed="rId41">
                      <a:extLst>
                        <a:ext uri="{28A0092B-C50C-407E-A947-70E740481C1C}">
                          <a14:useLocalDpi xmlns:a14="http://schemas.microsoft.com/office/drawing/2010/main" val="0"/>
                        </a:ext>
                      </a:extLst>
                    </a:blip>
                    <a:stretch>
                      <a:fillRect/>
                    </a:stretch>
                  </pic:blipFill>
                  <pic:spPr>
                    <a:xfrm>
                      <a:off x="0" y="0"/>
                      <a:ext cx="5759450" cy="4464685"/>
                    </a:xfrm>
                    <a:prstGeom prst="rect">
                      <a:avLst/>
                    </a:prstGeom>
                    <a:ln>
                      <a:noFill/>
                    </a:ln>
                    <a:effectLst>
                      <a:outerShdw blurRad="292100" dist="139700" dir="2700000" algn="tl" rotWithShape="0">
                        <a:srgbClr val="333333">
                          <a:alpha val="65000"/>
                        </a:srgbClr>
                      </a:outerShdw>
                    </a:effectLst>
                  </pic:spPr>
                </pic:pic>
              </a:graphicData>
            </a:graphic>
          </wp:anchor>
        </w:drawing>
      </w:r>
      <w:r w:rsidR="00AF4020">
        <w:rPr>
          <w:rFonts w:eastAsia="Malgun Gothic"/>
          <w:b/>
          <w:color w:val="0070C0"/>
          <w:spacing w:val="-30"/>
          <w:kern w:val="72"/>
          <w:sz w:val="36"/>
          <w:szCs w:val="36"/>
          <w:lang w:eastAsia="en-US"/>
        </w:rPr>
        <w:t xml:space="preserve">Statement </w:t>
      </w:r>
      <w:r>
        <w:rPr>
          <w:rFonts w:eastAsia="Malgun Gothic"/>
          <w:b/>
          <w:color w:val="0070C0"/>
          <w:spacing w:val="-30"/>
          <w:kern w:val="72"/>
          <w:sz w:val="36"/>
          <w:szCs w:val="36"/>
          <w:lang w:eastAsia="en-US"/>
        </w:rPr>
        <w:t xml:space="preserve">by the Accountable Authority, Chief </w:t>
      </w:r>
      <w:r w:rsidR="00277F62">
        <w:rPr>
          <w:rFonts w:eastAsia="Malgun Gothic"/>
          <w:b/>
          <w:color w:val="0070C0"/>
          <w:spacing w:val="-30"/>
          <w:kern w:val="72"/>
          <w:sz w:val="36"/>
          <w:szCs w:val="36"/>
          <w:lang w:eastAsia="en-US"/>
        </w:rPr>
        <w:t>E</w:t>
      </w:r>
      <w:r>
        <w:rPr>
          <w:rFonts w:eastAsia="Malgun Gothic"/>
          <w:b/>
          <w:color w:val="0070C0"/>
          <w:spacing w:val="-30"/>
          <w:kern w:val="72"/>
          <w:sz w:val="36"/>
          <w:szCs w:val="36"/>
          <w:lang w:eastAsia="en-US"/>
        </w:rPr>
        <w:t xml:space="preserve">xecutive and </w:t>
      </w:r>
      <w:r w:rsidR="00277F62">
        <w:rPr>
          <w:rFonts w:eastAsia="Malgun Gothic"/>
          <w:b/>
          <w:color w:val="0070C0"/>
          <w:spacing w:val="-30"/>
          <w:kern w:val="72"/>
          <w:sz w:val="36"/>
          <w:szCs w:val="36"/>
          <w:lang w:eastAsia="en-US"/>
        </w:rPr>
        <w:t xml:space="preserve">Chief Finance Officer </w:t>
      </w:r>
    </w:p>
    <w:p w14:paraId="72EDA160" w14:textId="77777777" w:rsidR="00A2010D" w:rsidRDefault="00A2010D" w:rsidP="000C53AF">
      <w:pPr>
        <w:spacing w:before="0" w:after="0"/>
        <w:rPr>
          <w:rFonts w:eastAsia="Times New Roman" w:cs="Open Sans"/>
          <w:i/>
          <w:iCs/>
          <w:sz w:val="22"/>
          <w:szCs w:val="22"/>
        </w:rPr>
        <w:sectPr w:rsidR="00A2010D" w:rsidSect="00AB1436">
          <w:headerReference w:type="even" r:id="rId42"/>
          <w:headerReference w:type="default" r:id="rId43"/>
          <w:footerReference w:type="even" r:id="rId44"/>
          <w:footerReference w:type="default" r:id="rId45"/>
          <w:headerReference w:type="first" r:id="rId46"/>
          <w:footerReference w:type="first" r:id="rId47"/>
          <w:endnotePr>
            <w:numFmt w:val="decimal"/>
          </w:endnotePr>
          <w:pgSz w:w="11907" w:h="16840" w:code="9"/>
          <w:pgMar w:top="1531" w:right="1673" w:bottom="1531" w:left="1106" w:header="907" w:footer="284" w:gutter="0"/>
          <w:pgNumType w:start="2"/>
          <w:cols w:space="708"/>
          <w:titlePg/>
          <w:docGrid w:linePitch="360"/>
        </w:sectPr>
      </w:pPr>
    </w:p>
    <w:tbl>
      <w:tblPr>
        <w:tblW w:w="16970" w:type="dxa"/>
        <w:tblLook w:val="04A0" w:firstRow="1" w:lastRow="0" w:firstColumn="1" w:lastColumn="0" w:noHBand="0" w:noVBand="1"/>
      </w:tblPr>
      <w:tblGrid>
        <w:gridCol w:w="4896"/>
        <w:gridCol w:w="1142"/>
        <w:gridCol w:w="981"/>
        <w:gridCol w:w="1134"/>
        <w:gridCol w:w="814"/>
        <w:gridCol w:w="956"/>
        <w:gridCol w:w="6091"/>
        <w:gridCol w:w="956"/>
      </w:tblGrid>
      <w:tr w:rsidR="00EF1CC1" w:rsidRPr="000C53AF" w14:paraId="2AB15E12" w14:textId="77777777">
        <w:trPr>
          <w:trHeight w:val="300"/>
        </w:trPr>
        <w:tc>
          <w:tcPr>
            <w:tcW w:w="9923" w:type="dxa"/>
            <w:gridSpan w:val="6"/>
            <w:tcBorders>
              <w:top w:val="nil"/>
              <w:left w:val="nil"/>
              <w:bottom w:val="nil"/>
              <w:right w:val="nil"/>
            </w:tcBorders>
            <w:shd w:val="clear" w:color="auto" w:fill="auto"/>
            <w:hideMark/>
          </w:tcPr>
          <w:p w14:paraId="62BFC117" w14:textId="79597EFE" w:rsidR="00EF1CC1" w:rsidRPr="00865B8E" w:rsidRDefault="00EF1CC1" w:rsidP="000C53AF">
            <w:pPr>
              <w:spacing w:before="0" w:after="0"/>
              <w:rPr>
                <w:rFonts w:eastAsia="Times New Roman" w:cs="Open Sans"/>
                <w:sz w:val="22"/>
                <w:szCs w:val="22"/>
              </w:rPr>
            </w:pPr>
            <w:r w:rsidRPr="00881520">
              <w:rPr>
                <w:rFonts w:eastAsia="Times New Roman" w:cs="Open Sans"/>
                <w:b/>
                <w:bCs/>
                <w:i/>
                <w:iCs/>
                <w:color w:val="0070C0"/>
                <w:sz w:val="36"/>
                <w:szCs w:val="36"/>
              </w:rPr>
              <w:t xml:space="preserve"> </w:t>
            </w:r>
            <w:r w:rsidRPr="00865B8E">
              <w:rPr>
                <w:rFonts w:eastAsia="Times New Roman" w:cs="Open Sans"/>
                <w:b/>
                <w:color w:val="0070C0"/>
                <w:sz w:val="36"/>
                <w:szCs w:val="36"/>
              </w:rPr>
              <w:t>Statement of Comprehensive Income</w:t>
            </w:r>
          </w:p>
          <w:p w14:paraId="08302D39" w14:textId="774D412B" w:rsidR="00EF1CC1" w:rsidRPr="00224E48" w:rsidRDefault="00EF1CC1" w:rsidP="000C53AF">
            <w:pPr>
              <w:spacing w:before="0" w:after="0"/>
              <w:rPr>
                <w:rFonts w:eastAsia="Times New Roman" w:cs="Open Sans"/>
                <w:sz w:val="22"/>
                <w:szCs w:val="22"/>
              </w:rPr>
            </w:pPr>
            <w:r w:rsidRPr="000C53AF">
              <w:rPr>
                <w:rFonts w:eastAsia="Times New Roman" w:cs="Open Sans"/>
                <w:i/>
                <w:iCs/>
                <w:sz w:val="22"/>
                <w:szCs w:val="22"/>
              </w:rPr>
              <w:t>for the year ended 30 June 2022</w:t>
            </w:r>
          </w:p>
        </w:tc>
        <w:tc>
          <w:tcPr>
            <w:tcW w:w="6091" w:type="dxa"/>
            <w:tcBorders>
              <w:top w:val="nil"/>
              <w:left w:val="nil"/>
              <w:bottom w:val="nil"/>
              <w:right w:val="nil"/>
            </w:tcBorders>
            <w:shd w:val="clear" w:color="auto" w:fill="auto"/>
            <w:noWrap/>
            <w:vAlign w:val="bottom"/>
            <w:hideMark/>
          </w:tcPr>
          <w:p w14:paraId="3B438979" w14:textId="77777777" w:rsidR="00EF1CC1" w:rsidRPr="000C53AF" w:rsidRDefault="00EF1CC1" w:rsidP="00FA718A">
            <w:pPr>
              <w:spacing w:before="0" w:after="0"/>
              <w:rPr>
                <w:rFonts w:ascii="Times New Roman" w:eastAsia="Times New Roman" w:hAnsi="Times New Roman"/>
                <w:sz w:val="22"/>
                <w:szCs w:val="22"/>
              </w:rPr>
            </w:pPr>
          </w:p>
        </w:tc>
        <w:tc>
          <w:tcPr>
            <w:tcW w:w="956" w:type="dxa"/>
            <w:tcBorders>
              <w:top w:val="nil"/>
              <w:left w:val="nil"/>
              <w:bottom w:val="nil"/>
              <w:right w:val="nil"/>
            </w:tcBorders>
            <w:shd w:val="clear" w:color="auto" w:fill="auto"/>
            <w:noWrap/>
            <w:vAlign w:val="bottom"/>
            <w:hideMark/>
          </w:tcPr>
          <w:p w14:paraId="28FDC668" w14:textId="77777777" w:rsidR="00EF1CC1" w:rsidRPr="000C53AF" w:rsidRDefault="00EF1CC1" w:rsidP="00FA718A">
            <w:pPr>
              <w:spacing w:before="0" w:after="0"/>
              <w:rPr>
                <w:rFonts w:ascii="Times New Roman" w:eastAsia="Times New Roman" w:hAnsi="Times New Roman"/>
                <w:sz w:val="22"/>
                <w:szCs w:val="22"/>
              </w:rPr>
            </w:pPr>
          </w:p>
        </w:tc>
      </w:tr>
      <w:tr w:rsidR="000C53AF" w:rsidRPr="000C53AF" w14:paraId="480758F5" w14:textId="77777777" w:rsidTr="0039105C">
        <w:trPr>
          <w:trHeight w:val="300"/>
        </w:trPr>
        <w:tc>
          <w:tcPr>
            <w:tcW w:w="4896" w:type="dxa"/>
            <w:tcBorders>
              <w:top w:val="nil"/>
              <w:left w:val="nil"/>
              <w:bottom w:val="nil"/>
              <w:right w:val="nil"/>
            </w:tcBorders>
            <w:shd w:val="clear" w:color="auto" w:fill="auto"/>
          </w:tcPr>
          <w:p w14:paraId="4B055682" w14:textId="77777777" w:rsidR="000C53AF" w:rsidRPr="000C53AF" w:rsidRDefault="000C53AF" w:rsidP="000C53AF">
            <w:pPr>
              <w:spacing w:before="0" w:after="0"/>
              <w:rPr>
                <w:rFonts w:eastAsia="Times New Roman" w:cs="Open Sans"/>
                <w:i/>
                <w:iCs/>
                <w:sz w:val="22"/>
                <w:szCs w:val="22"/>
              </w:rPr>
            </w:pPr>
          </w:p>
        </w:tc>
        <w:tc>
          <w:tcPr>
            <w:tcW w:w="1142" w:type="dxa"/>
            <w:tcBorders>
              <w:top w:val="nil"/>
              <w:left w:val="nil"/>
              <w:bottom w:val="nil"/>
              <w:right w:val="nil"/>
            </w:tcBorders>
            <w:shd w:val="clear" w:color="auto" w:fill="auto"/>
            <w:noWrap/>
          </w:tcPr>
          <w:p w14:paraId="26D48954" w14:textId="77777777" w:rsidR="000C53AF" w:rsidRPr="000C53AF" w:rsidRDefault="000C53AF" w:rsidP="000C53AF">
            <w:pPr>
              <w:spacing w:before="0" w:after="0"/>
              <w:rPr>
                <w:rFonts w:eastAsia="Times New Roman" w:cs="Open Sans"/>
                <w:i/>
                <w:iCs/>
                <w:sz w:val="22"/>
                <w:szCs w:val="22"/>
              </w:rPr>
            </w:pPr>
          </w:p>
        </w:tc>
        <w:tc>
          <w:tcPr>
            <w:tcW w:w="981" w:type="dxa"/>
            <w:tcBorders>
              <w:top w:val="nil"/>
              <w:left w:val="nil"/>
              <w:bottom w:val="nil"/>
              <w:right w:val="nil"/>
            </w:tcBorders>
            <w:shd w:val="clear" w:color="auto" w:fill="auto"/>
            <w:noWrap/>
          </w:tcPr>
          <w:p w14:paraId="42A515A9" w14:textId="77777777" w:rsidR="000C53AF" w:rsidRPr="00224E48" w:rsidRDefault="000C53AF" w:rsidP="000C53AF">
            <w:pPr>
              <w:spacing w:before="0" w:after="0"/>
              <w:rPr>
                <w:rFonts w:eastAsia="Times New Roman" w:cs="Open Sans"/>
                <w:sz w:val="22"/>
                <w:szCs w:val="22"/>
              </w:rPr>
            </w:pPr>
          </w:p>
        </w:tc>
        <w:tc>
          <w:tcPr>
            <w:tcW w:w="1134" w:type="dxa"/>
            <w:tcBorders>
              <w:top w:val="nil"/>
              <w:left w:val="nil"/>
              <w:bottom w:val="nil"/>
              <w:right w:val="nil"/>
            </w:tcBorders>
            <w:shd w:val="clear" w:color="auto" w:fill="auto"/>
            <w:noWrap/>
          </w:tcPr>
          <w:p w14:paraId="523CCC6F" w14:textId="77777777" w:rsidR="000C53AF" w:rsidRPr="00224E48" w:rsidRDefault="000C53AF" w:rsidP="000C53AF">
            <w:pPr>
              <w:spacing w:before="0" w:after="0"/>
              <w:rPr>
                <w:rFonts w:eastAsia="Times New Roman" w:cs="Open Sans"/>
                <w:sz w:val="22"/>
                <w:szCs w:val="22"/>
              </w:rPr>
            </w:pPr>
          </w:p>
        </w:tc>
        <w:tc>
          <w:tcPr>
            <w:tcW w:w="814" w:type="dxa"/>
            <w:tcBorders>
              <w:top w:val="nil"/>
              <w:left w:val="nil"/>
              <w:bottom w:val="nil"/>
              <w:right w:val="nil"/>
            </w:tcBorders>
            <w:shd w:val="clear" w:color="auto" w:fill="auto"/>
            <w:noWrap/>
          </w:tcPr>
          <w:p w14:paraId="017BA894" w14:textId="77777777" w:rsidR="000C53AF" w:rsidRPr="00224E48" w:rsidRDefault="000C53AF" w:rsidP="000C53AF">
            <w:pPr>
              <w:spacing w:before="0" w:after="0"/>
              <w:rPr>
                <w:rFonts w:eastAsia="Times New Roman" w:cs="Open Sans"/>
                <w:sz w:val="22"/>
                <w:szCs w:val="22"/>
              </w:rPr>
            </w:pPr>
          </w:p>
        </w:tc>
        <w:tc>
          <w:tcPr>
            <w:tcW w:w="956" w:type="dxa"/>
            <w:tcBorders>
              <w:top w:val="nil"/>
              <w:left w:val="nil"/>
              <w:bottom w:val="nil"/>
              <w:right w:val="nil"/>
            </w:tcBorders>
            <w:shd w:val="clear" w:color="auto" w:fill="auto"/>
            <w:noWrap/>
          </w:tcPr>
          <w:p w14:paraId="7FFED89B" w14:textId="77777777" w:rsidR="000C53AF" w:rsidRPr="00224E48" w:rsidRDefault="000C53AF" w:rsidP="000C53AF">
            <w:pPr>
              <w:spacing w:before="0" w:after="0"/>
              <w:rPr>
                <w:rFonts w:eastAsia="Times New Roman" w:cs="Open Sans"/>
                <w:sz w:val="22"/>
                <w:szCs w:val="22"/>
              </w:rPr>
            </w:pPr>
          </w:p>
        </w:tc>
        <w:tc>
          <w:tcPr>
            <w:tcW w:w="6091" w:type="dxa"/>
            <w:tcBorders>
              <w:top w:val="nil"/>
              <w:left w:val="nil"/>
              <w:bottom w:val="nil"/>
              <w:right w:val="nil"/>
            </w:tcBorders>
            <w:shd w:val="clear" w:color="auto" w:fill="auto"/>
            <w:noWrap/>
            <w:vAlign w:val="bottom"/>
          </w:tcPr>
          <w:p w14:paraId="6EC89DE7" w14:textId="77777777" w:rsidR="000C53AF" w:rsidRPr="000C53AF" w:rsidRDefault="000C53AF" w:rsidP="00FA718A">
            <w:pPr>
              <w:spacing w:before="0" w:after="0"/>
              <w:rPr>
                <w:rFonts w:ascii="Times New Roman" w:eastAsia="Times New Roman" w:hAnsi="Times New Roman"/>
                <w:sz w:val="22"/>
                <w:szCs w:val="22"/>
              </w:rPr>
            </w:pPr>
          </w:p>
        </w:tc>
        <w:tc>
          <w:tcPr>
            <w:tcW w:w="956" w:type="dxa"/>
            <w:tcBorders>
              <w:top w:val="nil"/>
              <w:left w:val="nil"/>
              <w:bottom w:val="nil"/>
              <w:right w:val="nil"/>
            </w:tcBorders>
            <w:shd w:val="clear" w:color="auto" w:fill="auto"/>
            <w:noWrap/>
            <w:vAlign w:val="bottom"/>
          </w:tcPr>
          <w:p w14:paraId="215EAC5E" w14:textId="77777777" w:rsidR="000C53AF" w:rsidRPr="000C53AF" w:rsidRDefault="000C53AF" w:rsidP="00FA718A">
            <w:pPr>
              <w:spacing w:before="0" w:after="0"/>
              <w:rPr>
                <w:rFonts w:ascii="Times New Roman" w:eastAsia="Times New Roman" w:hAnsi="Times New Roman"/>
                <w:sz w:val="22"/>
                <w:szCs w:val="22"/>
              </w:rPr>
            </w:pPr>
          </w:p>
        </w:tc>
      </w:tr>
      <w:tr w:rsidR="00FA718A" w:rsidRPr="000C53AF" w14:paraId="5D2DFD43" w14:textId="77777777" w:rsidTr="0039105C">
        <w:trPr>
          <w:trHeight w:val="500"/>
        </w:trPr>
        <w:tc>
          <w:tcPr>
            <w:tcW w:w="4896" w:type="dxa"/>
            <w:tcBorders>
              <w:top w:val="single" w:sz="8" w:space="0" w:color="009560"/>
              <w:left w:val="nil"/>
              <w:bottom w:val="nil"/>
              <w:right w:val="nil"/>
            </w:tcBorders>
            <w:shd w:val="clear" w:color="auto" w:fill="auto"/>
            <w:vAlign w:val="bottom"/>
            <w:hideMark/>
          </w:tcPr>
          <w:p w14:paraId="7172ADA8"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 </w:t>
            </w:r>
          </w:p>
        </w:tc>
        <w:tc>
          <w:tcPr>
            <w:tcW w:w="1142" w:type="dxa"/>
            <w:tcBorders>
              <w:top w:val="single" w:sz="8" w:space="0" w:color="009560"/>
              <w:left w:val="nil"/>
              <w:bottom w:val="nil"/>
              <w:right w:val="nil"/>
            </w:tcBorders>
            <w:shd w:val="clear" w:color="auto" w:fill="auto"/>
            <w:noWrap/>
            <w:vAlign w:val="bottom"/>
            <w:hideMark/>
          </w:tcPr>
          <w:p w14:paraId="577CED0E"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 </w:t>
            </w:r>
          </w:p>
        </w:tc>
        <w:tc>
          <w:tcPr>
            <w:tcW w:w="981" w:type="dxa"/>
            <w:tcBorders>
              <w:top w:val="single" w:sz="8" w:space="0" w:color="009560"/>
              <w:left w:val="nil"/>
              <w:bottom w:val="nil"/>
              <w:right w:val="nil"/>
            </w:tcBorders>
            <w:shd w:val="clear" w:color="auto" w:fill="auto"/>
            <w:noWrap/>
            <w:vAlign w:val="bottom"/>
            <w:hideMark/>
          </w:tcPr>
          <w:p w14:paraId="6E9F28FF"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2022</w:t>
            </w:r>
          </w:p>
        </w:tc>
        <w:tc>
          <w:tcPr>
            <w:tcW w:w="1134" w:type="dxa"/>
            <w:tcBorders>
              <w:top w:val="single" w:sz="8" w:space="0" w:color="009560"/>
              <w:left w:val="nil"/>
              <w:bottom w:val="nil"/>
              <w:right w:val="nil"/>
            </w:tcBorders>
            <w:shd w:val="clear" w:color="auto" w:fill="auto"/>
            <w:vAlign w:val="bottom"/>
            <w:hideMark/>
          </w:tcPr>
          <w:p w14:paraId="6AF4A297"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Restated</w:t>
            </w:r>
            <w:r w:rsidRPr="00224E48">
              <w:rPr>
                <w:rFonts w:eastAsia="Times New Roman" w:cs="Open Sans"/>
                <w:sz w:val="20"/>
                <w:szCs w:val="20"/>
                <w:vertAlign w:val="superscript"/>
              </w:rPr>
              <w:t>1</w:t>
            </w:r>
            <w:r w:rsidRPr="00224E48">
              <w:rPr>
                <w:rFonts w:eastAsia="Times New Roman" w:cs="Open Sans"/>
                <w:sz w:val="20"/>
                <w:szCs w:val="20"/>
              </w:rPr>
              <w:br/>
              <w:t>2021</w:t>
            </w:r>
          </w:p>
        </w:tc>
        <w:tc>
          <w:tcPr>
            <w:tcW w:w="814" w:type="dxa"/>
            <w:tcBorders>
              <w:top w:val="single" w:sz="8" w:space="0" w:color="009560"/>
              <w:left w:val="nil"/>
              <w:bottom w:val="nil"/>
              <w:right w:val="nil"/>
            </w:tcBorders>
            <w:shd w:val="clear" w:color="auto" w:fill="auto"/>
            <w:noWrap/>
            <w:vAlign w:val="bottom"/>
            <w:hideMark/>
          </w:tcPr>
          <w:p w14:paraId="460E60AF"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w:t>
            </w:r>
          </w:p>
        </w:tc>
        <w:tc>
          <w:tcPr>
            <w:tcW w:w="956" w:type="dxa"/>
            <w:tcBorders>
              <w:top w:val="single" w:sz="8" w:space="0" w:color="009560"/>
              <w:left w:val="nil"/>
              <w:bottom w:val="nil"/>
              <w:right w:val="nil"/>
            </w:tcBorders>
            <w:shd w:val="clear" w:color="auto" w:fill="auto"/>
            <w:vAlign w:val="bottom"/>
            <w:hideMark/>
          </w:tcPr>
          <w:p w14:paraId="309FEDB8"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Original Budget</w:t>
            </w:r>
          </w:p>
        </w:tc>
        <w:tc>
          <w:tcPr>
            <w:tcW w:w="6091" w:type="dxa"/>
            <w:tcBorders>
              <w:top w:val="nil"/>
              <w:left w:val="nil"/>
              <w:bottom w:val="nil"/>
              <w:right w:val="nil"/>
            </w:tcBorders>
            <w:shd w:val="clear" w:color="auto" w:fill="auto"/>
            <w:noWrap/>
            <w:vAlign w:val="bottom"/>
            <w:hideMark/>
          </w:tcPr>
          <w:p w14:paraId="026F8503"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0B4E7D6A" w14:textId="77777777" w:rsidR="00FA718A" w:rsidRPr="000C53AF" w:rsidRDefault="00FA718A" w:rsidP="00FA718A">
            <w:pPr>
              <w:spacing w:before="0" w:after="0"/>
              <w:rPr>
                <w:rFonts w:ascii="Times New Roman" w:eastAsia="Times New Roman" w:hAnsi="Times New Roman"/>
                <w:sz w:val="22"/>
                <w:szCs w:val="22"/>
              </w:rPr>
            </w:pPr>
          </w:p>
        </w:tc>
      </w:tr>
      <w:tr w:rsidR="00FA718A" w:rsidRPr="000C53AF" w14:paraId="40E50485" w14:textId="77777777" w:rsidTr="0039105C">
        <w:trPr>
          <w:trHeight w:val="240"/>
        </w:trPr>
        <w:tc>
          <w:tcPr>
            <w:tcW w:w="4896" w:type="dxa"/>
            <w:tcBorders>
              <w:top w:val="nil"/>
              <w:left w:val="nil"/>
              <w:bottom w:val="single" w:sz="8" w:space="0" w:color="009560"/>
              <w:right w:val="nil"/>
            </w:tcBorders>
            <w:shd w:val="clear" w:color="auto" w:fill="auto"/>
            <w:vAlign w:val="bottom"/>
            <w:hideMark/>
          </w:tcPr>
          <w:p w14:paraId="4859D530"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 </w:t>
            </w:r>
          </w:p>
        </w:tc>
        <w:tc>
          <w:tcPr>
            <w:tcW w:w="1142" w:type="dxa"/>
            <w:tcBorders>
              <w:top w:val="nil"/>
              <w:left w:val="nil"/>
              <w:bottom w:val="single" w:sz="8" w:space="0" w:color="009560"/>
              <w:right w:val="nil"/>
            </w:tcBorders>
            <w:shd w:val="clear" w:color="auto" w:fill="auto"/>
            <w:noWrap/>
            <w:vAlign w:val="bottom"/>
            <w:hideMark/>
          </w:tcPr>
          <w:p w14:paraId="39546589"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Notes</w:t>
            </w:r>
          </w:p>
        </w:tc>
        <w:tc>
          <w:tcPr>
            <w:tcW w:w="981" w:type="dxa"/>
            <w:tcBorders>
              <w:top w:val="nil"/>
              <w:left w:val="nil"/>
              <w:bottom w:val="single" w:sz="8" w:space="0" w:color="009560"/>
              <w:right w:val="nil"/>
            </w:tcBorders>
            <w:shd w:val="clear" w:color="auto" w:fill="auto"/>
            <w:noWrap/>
            <w:vAlign w:val="bottom"/>
            <w:hideMark/>
          </w:tcPr>
          <w:p w14:paraId="75C7FD1A"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$'000</w:t>
            </w:r>
          </w:p>
        </w:tc>
        <w:tc>
          <w:tcPr>
            <w:tcW w:w="1134" w:type="dxa"/>
            <w:tcBorders>
              <w:top w:val="nil"/>
              <w:left w:val="nil"/>
              <w:bottom w:val="single" w:sz="8" w:space="0" w:color="009560"/>
              <w:right w:val="nil"/>
            </w:tcBorders>
            <w:shd w:val="clear" w:color="auto" w:fill="auto"/>
            <w:noWrap/>
            <w:vAlign w:val="bottom"/>
            <w:hideMark/>
          </w:tcPr>
          <w:p w14:paraId="1445C177"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$'000</w:t>
            </w:r>
          </w:p>
        </w:tc>
        <w:tc>
          <w:tcPr>
            <w:tcW w:w="814" w:type="dxa"/>
            <w:tcBorders>
              <w:top w:val="nil"/>
              <w:left w:val="nil"/>
              <w:bottom w:val="single" w:sz="8" w:space="0" w:color="009560"/>
              <w:right w:val="nil"/>
            </w:tcBorders>
            <w:shd w:val="clear" w:color="auto" w:fill="auto"/>
            <w:noWrap/>
            <w:vAlign w:val="bottom"/>
            <w:hideMark/>
          </w:tcPr>
          <w:p w14:paraId="531B9ED0"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w:t>
            </w:r>
          </w:p>
        </w:tc>
        <w:tc>
          <w:tcPr>
            <w:tcW w:w="956" w:type="dxa"/>
            <w:tcBorders>
              <w:top w:val="nil"/>
              <w:left w:val="nil"/>
              <w:bottom w:val="single" w:sz="8" w:space="0" w:color="009560"/>
              <w:right w:val="nil"/>
            </w:tcBorders>
            <w:shd w:val="clear" w:color="auto" w:fill="auto"/>
            <w:noWrap/>
            <w:vAlign w:val="bottom"/>
            <w:hideMark/>
          </w:tcPr>
          <w:p w14:paraId="65A86E52"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$'000</w:t>
            </w:r>
          </w:p>
        </w:tc>
        <w:tc>
          <w:tcPr>
            <w:tcW w:w="6091" w:type="dxa"/>
            <w:tcBorders>
              <w:top w:val="nil"/>
              <w:left w:val="nil"/>
              <w:bottom w:val="nil"/>
              <w:right w:val="nil"/>
            </w:tcBorders>
            <w:shd w:val="clear" w:color="auto" w:fill="auto"/>
            <w:noWrap/>
            <w:vAlign w:val="bottom"/>
            <w:hideMark/>
          </w:tcPr>
          <w:p w14:paraId="099D3B0D"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6FEF0D7A" w14:textId="77777777" w:rsidR="00FA718A" w:rsidRPr="000C53AF" w:rsidRDefault="00FA718A" w:rsidP="00FA718A">
            <w:pPr>
              <w:spacing w:before="0" w:after="0"/>
              <w:rPr>
                <w:rFonts w:ascii="Times New Roman" w:eastAsia="Times New Roman" w:hAnsi="Times New Roman"/>
                <w:sz w:val="22"/>
                <w:szCs w:val="22"/>
              </w:rPr>
            </w:pPr>
          </w:p>
        </w:tc>
      </w:tr>
      <w:tr w:rsidR="00FA718A" w:rsidRPr="000C53AF" w14:paraId="14CE7BEC" w14:textId="77777777" w:rsidTr="0039105C">
        <w:trPr>
          <w:trHeight w:val="240"/>
        </w:trPr>
        <w:tc>
          <w:tcPr>
            <w:tcW w:w="4896" w:type="dxa"/>
            <w:tcBorders>
              <w:top w:val="nil"/>
              <w:left w:val="nil"/>
              <w:bottom w:val="nil"/>
              <w:right w:val="nil"/>
            </w:tcBorders>
            <w:shd w:val="clear" w:color="auto" w:fill="auto"/>
            <w:vAlign w:val="bottom"/>
            <w:hideMark/>
          </w:tcPr>
          <w:p w14:paraId="2CEB3E41"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NET COST OF SERVICES</w:t>
            </w:r>
          </w:p>
        </w:tc>
        <w:tc>
          <w:tcPr>
            <w:tcW w:w="1142" w:type="dxa"/>
            <w:tcBorders>
              <w:top w:val="nil"/>
              <w:left w:val="nil"/>
              <w:bottom w:val="nil"/>
              <w:right w:val="nil"/>
            </w:tcBorders>
            <w:shd w:val="clear" w:color="auto" w:fill="auto"/>
            <w:noWrap/>
            <w:vAlign w:val="bottom"/>
            <w:hideMark/>
          </w:tcPr>
          <w:p w14:paraId="57C01895" w14:textId="77777777" w:rsidR="00FA718A" w:rsidRPr="007A58BF" w:rsidRDefault="00FA718A" w:rsidP="000C53AF">
            <w:pPr>
              <w:spacing w:before="0" w:after="0"/>
              <w:rPr>
                <w:rFonts w:eastAsia="Times New Roman" w:cs="Open Sans"/>
                <w:b/>
                <w:bCs/>
                <w:sz w:val="20"/>
                <w:szCs w:val="20"/>
              </w:rPr>
            </w:pPr>
          </w:p>
        </w:tc>
        <w:tc>
          <w:tcPr>
            <w:tcW w:w="981" w:type="dxa"/>
            <w:tcBorders>
              <w:top w:val="nil"/>
              <w:left w:val="nil"/>
              <w:bottom w:val="nil"/>
              <w:right w:val="nil"/>
            </w:tcBorders>
            <w:shd w:val="clear" w:color="auto" w:fill="auto"/>
            <w:noWrap/>
            <w:vAlign w:val="bottom"/>
            <w:hideMark/>
          </w:tcPr>
          <w:p w14:paraId="7F7BE537" w14:textId="77777777" w:rsidR="00FA718A" w:rsidRPr="00224E48" w:rsidRDefault="00FA718A" w:rsidP="000C53AF">
            <w:pPr>
              <w:spacing w:before="0" w:after="0"/>
              <w:rPr>
                <w:rFonts w:eastAsia="Times New Roman" w:cs="Open Sans"/>
                <w:sz w:val="20"/>
                <w:szCs w:val="20"/>
              </w:rPr>
            </w:pPr>
          </w:p>
        </w:tc>
        <w:tc>
          <w:tcPr>
            <w:tcW w:w="1134" w:type="dxa"/>
            <w:tcBorders>
              <w:top w:val="nil"/>
              <w:left w:val="nil"/>
              <w:bottom w:val="nil"/>
              <w:right w:val="nil"/>
            </w:tcBorders>
            <w:shd w:val="clear" w:color="auto" w:fill="auto"/>
            <w:noWrap/>
            <w:vAlign w:val="bottom"/>
            <w:hideMark/>
          </w:tcPr>
          <w:p w14:paraId="4F156E0F" w14:textId="77777777" w:rsidR="00FA718A" w:rsidRPr="00224E48" w:rsidRDefault="00FA718A" w:rsidP="000C53AF">
            <w:pPr>
              <w:spacing w:before="0" w:after="0"/>
              <w:jc w:val="right"/>
              <w:rPr>
                <w:rFonts w:eastAsia="Times New Roman" w:cs="Open Sans"/>
                <w:sz w:val="20"/>
                <w:szCs w:val="20"/>
              </w:rPr>
            </w:pPr>
          </w:p>
        </w:tc>
        <w:tc>
          <w:tcPr>
            <w:tcW w:w="814" w:type="dxa"/>
            <w:tcBorders>
              <w:top w:val="nil"/>
              <w:left w:val="nil"/>
              <w:bottom w:val="nil"/>
              <w:right w:val="nil"/>
            </w:tcBorders>
            <w:shd w:val="clear" w:color="auto" w:fill="auto"/>
            <w:noWrap/>
            <w:vAlign w:val="bottom"/>
            <w:hideMark/>
          </w:tcPr>
          <w:p w14:paraId="042C11B1"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29AF576B" w14:textId="77777777" w:rsidR="00FA718A" w:rsidRPr="00224E48" w:rsidRDefault="00FA718A" w:rsidP="000C53AF">
            <w:pPr>
              <w:spacing w:before="0" w:after="0"/>
              <w:jc w:val="right"/>
              <w:rPr>
                <w:rFonts w:eastAsia="Times New Roman" w:cs="Open Sans"/>
                <w:sz w:val="20"/>
                <w:szCs w:val="20"/>
              </w:rPr>
            </w:pPr>
          </w:p>
        </w:tc>
        <w:tc>
          <w:tcPr>
            <w:tcW w:w="6091" w:type="dxa"/>
            <w:tcBorders>
              <w:top w:val="nil"/>
              <w:left w:val="nil"/>
              <w:bottom w:val="nil"/>
              <w:right w:val="nil"/>
            </w:tcBorders>
            <w:shd w:val="clear" w:color="auto" w:fill="auto"/>
            <w:noWrap/>
            <w:vAlign w:val="bottom"/>
            <w:hideMark/>
          </w:tcPr>
          <w:p w14:paraId="46B96C7A" w14:textId="77777777" w:rsidR="00FA718A" w:rsidRPr="000C53AF" w:rsidRDefault="00FA718A" w:rsidP="00FA718A">
            <w:pPr>
              <w:spacing w:before="0" w:after="0"/>
              <w:jc w:val="right"/>
              <w:rPr>
                <w:rFonts w:ascii="Times New Roman" w:eastAsia="Times New Roman" w:hAnsi="Times New Roman"/>
                <w:sz w:val="22"/>
                <w:szCs w:val="22"/>
              </w:rPr>
            </w:pPr>
          </w:p>
        </w:tc>
        <w:tc>
          <w:tcPr>
            <w:tcW w:w="956" w:type="dxa"/>
            <w:tcBorders>
              <w:top w:val="nil"/>
              <w:left w:val="nil"/>
              <w:bottom w:val="nil"/>
              <w:right w:val="nil"/>
            </w:tcBorders>
            <w:shd w:val="clear" w:color="auto" w:fill="auto"/>
            <w:noWrap/>
            <w:vAlign w:val="bottom"/>
            <w:hideMark/>
          </w:tcPr>
          <w:p w14:paraId="52835E88" w14:textId="77777777" w:rsidR="00FA718A" w:rsidRPr="000C53AF" w:rsidRDefault="00FA718A" w:rsidP="00FA718A">
            <w:pPr>
              <w:spacing w:before="0" w:after="0"/>
              <w:rPr>
                <w:rFonts w:ascii="Times New Roman" w:eastAsia="Times New Roman" w:hAnsi="Times New Roman"/>
                <w:sz w:val="22"/>
                <w:szCs w:val="22"/>
              </w:rPr>
            </w:pPr>
          </w:p>
        </w:tc>
      </w:tr>
      <w:tr w:rsidR="00FA718A" w:rsidRPr="000C53AF" w14:paraId="5084FB93" w14:textId="77777777" w:rsidTr="0039105C">
        <w:trPr>
          <w:trHeight w:val="240"/>
        </w:trPr>
        <w:tc>
          <w:tcPr>
            <w:tcW w:w="4896" w:type="dxa"/>
            <w:tcBorders>
              <w:top w:val="nil"/>
              <w:left w:val="nil"/>
              <w:bottom w:val="nil"/>
              <w:right w:val="nil"/>
            </w:tcBorders>
            <w:shd w:val="clear" w:color="auto" w:fill="auto"/>
            <w:vAlign w:val="bottom"/>
            <w:hideMark/>
          </w:tcPr>
          <w:p w14:paraId="5074D185"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Expenses</w:t>
            </w:r>
          </w:p>
        </w:tc>
        <w:tc>
          <w:tcPr>
            <w:tcW w:w="1142" w:type="dxa"/>
            <w:tcBorders>
              <w:top w:val="nil"/>
              <w:left w:val="nil"/>
              <w:bottom w:val="nil"/>
              <w:right w:val="nil"/>
            </w:tcBorders>
            <w:shd w:val="clear" w:color="auto" w:fill="auto"/>
            <w:noWrap/>
            <w:vAlign w:val="bottom"/>
            <w:hideMark/>
          </w:tcPr>
          <w:p w14:paraId="2C96AB6B" w14:textId="77777777" w:rsidR="00FA718A" w:rsidRPr="007A58BF" w:rsidRDefault="00FA718A" w:rsidP="000C53AF">
            <w:pPr>
              <w:spacing w:before="0" w:after="0"/>
              <w:rPr>
                <w:rFonts w:eastAsia="Times New Roman" w:cs="Open Sans"/>
                <w:b/>
                <w:bCs/>
                <w:sz w:val="20"/>
                <w:szCs w:val="20"/>
              </w:rPr>
            </w:pPr>
          </w:p>
        </w:tc>
        <w:tc>
          <w:tcPr>
            <w:tcW w:w="981" w:type="dxa"/>
            <w:tcBorders>
              <w:top w:val="nil"/>
              <w:left w:val="nil"/>
              <w:bottom w:val="nil"/>
              <w:right w:val="nil"/>
            </w:tcBorders>
            <w:shd w:val="clear" w:color="auto" w:fill="auto"/>
            <w:noWrap/>
            <w:vAlign w:val="bottom"/>
            <w:hideMark/>
          </w:tcPr>
          <w:p w14:paraId="2B3AE204" w14:textId="77777777" w:rsidR="00FA718A" w:rsidRPr="00224E48" w:rsidRDefault="00FA718A" w:rsidP="000C53AF">
            <w:pPr>
              <w:spacing w:before="0" w:after="0"/>
              <w:rPr>
                <w:rFonts w:eastAsia="Times New Roman" w:cs="Open Sans"/>
                <w:sz w:val="20"/>
                <w:szCs w:val="20"/>
              </w:rPr>
            </w:pPr>
          </w:p>
        </w:tc>
        <w:tc>
          <w:tcPr>
            <w:tcW w:w="1134" w:type="dxa"/>
            <w:tcBorders>
              <w:top w:val="nil"/>
              <w:left w:val="nil"/>
              <w:bottom w:val="nil"/>
              <w:right w:val="nil"/>
            </w:tcBorders>
            <w:shd w:val="clear" w:color="auto" w:fill="auto"/>
            <w:noWrap/>
            <w:vAlign w:val="bottom"/>
            <w:hideMark/>
          </w:tcPr>
          <w:p w14:paraId="0CFD8B7F" w14:textId="77777777" w:rsidR="00FA718A" w:rsidRPr="00224E48" w:rsidRDefault="00FA718A" w:rsidP="000C53AF">
            <w:pPr>
              <w:spacing w:before="0" w:after="0"/>
              <w:jc w:val="right"/>
              <w:rPr>
                <w:rFonts w:eastAsia="Times New Roman" w:cs="Open Sans"/>
                <w:sz w:val="20"/>
                <w:szCs w:val="20"/>
              </w:rPr>
            </w:pPr>
          </w:p>
        </w:tc>
        <w:tc>
          <w:tcPr>
            <w:tcW w:w="814" w:type="dxa"/>
            <w:tcBorders>
              <w:top w:val="nil"/>
              <w:left w:val="nil"/>
              <w:bottom w:val="nil"/>
              <w:right w:val="nil"/>
            </w:tcBorders>
            <w:shd w:val="clear" w:color="auto" w:fill="auto"/>
            <w:noWrap/>
            <w:vAlign w:val="bottom"/>
            <w:hideMark/>
          </w:tcPr>
          <w:p w14:paraId="75DD4B05"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4593EE62" w14:textId="77777777" w:rsidR="00FA718A" w:rsidRPr="00224E48" w:rsidRDefault="00FA718A" w:rsidP="000C53AF">
            <w:pPr>
              <w:spacing w:before="0" w:after="0"/>
              <w:jc w:val="right"/>
              <w:rPr>
                <w:rFonts w:eastAsia="Times New Roman" w:cs="Open Sans"/>
                <w:sz w:val="20"/>
                <w:szCs w:val="20"/>
              </w:rPr>
            </w:pPr>
          </w:p>
        </w:tc>
        <w:tc>
          <w:tcPr>
            <w:tcW w:w="6091" w:type="dxa"/>
            <w:tcBorders>
              <w:top w:val="nil"/>
              <w:left w:val="nil"/>
              <w:bottom w:val="nil"/>
              <w:right w:val="nil"/>
            </w:tcBorders>
            <w:shd w:val="clear" w:color="auto" w:fill="auto"/>
            <w:noWrap/>
            <w:vAlign w:val="bottom"/>
            <w:hideMark/>
          </w:tcPr>
          <w:p w14:paraId="572D1146" w14:textId="77777777" w:rsidR="00FA718A" w:rsidRPr="000C53AF" w:rsidRDefault="00FA718A" w:rsidP="00FA718A">
            <w:pPr>
              <w:spacing w:before="0" w:after="0"/>
              <w:jc w:val="right"/>
              <w:rPr>
                <w:rFonts w:ascii="Times New Roman" w:eastAsia="Times New Roman" w:hAnsi="Times New Roman"/>
                <w:sz w:val="22"/>
                <w:szCs w:val="22"/>
              </w:rPr>
            </w:pPr>
          </w:p>
        </w:tc>
        <w:tc>
          <w:tcPr>
            <w:tcW w:w="956" w:type="dxa"/>
            <w:tcBorders>
              <w:top w:val="nil"/>
              <w:left w:val="nil"/>
              <w:bottom w:val="nil"/>
              <w:right w:val="nil"/>
            </w:tcBorders>
            <w:shd w:val="clear" w:color="auto" w:fill="auto"/>
            <w:noWrap/>
            <w:vAlign w:val="bottom"/>
            <w:hideMark/>
          </w:tcPr>
          <w:p w14:paraId="76FC84F1" w14:textId="77777777" w:rsidR="00FA718A" w:rsidRPr="000C53AF" w:rsidRDefault="00FA718A" w:rsidP="00FA718A">
            <w:pPr>
              <w:spacing w:before="0" w:after="0"/>
              <w:rPr>
                <w:rFonts w:ascii="Times New Roman" w:eastAsia="Times New Roman" w:hAnsi="Times New Roman"/>
                <w:sz w:val="22"/>
                <w:szCs w:val="22"/>
              </w:rPr>
            </w:pPr>
          </w:p>
        </w:tc>
      </w:tr>
      <w:tr w:rsidR="00FA718A" w:rsidRPr="000C53AF" w14:paraId="34326145" w14:textId="77777777" w:rsidTr="0039105C">
        <w:trPr>
          <w:trHeight w:val="240"/>
        </w:trPr>
        <w:tc>
          <w:tcPr>
            <w:tcW w:w="4896" w:type="dxa"/>
            <w:tcBorders>
              <w:top w:val="nil"/>
              <w:left w:val="nil"/>
              <w:bottom w:val="nil"/>
              <w:right w:val="nil"/>
            </w:tcBorders>
            <w:shd w:val="clear" w:color="auto" w:fill="auto"/>
            <w:vAlign w:val="bottom"/>
            <w:hideMark/>
          </w:tcPr>
          <w:p w14:paraId="18B41125"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Employee benefits</w:t>
            </w:r>
          </w:p>
        </w:tc>
        <w:tc>
          <w:tcPr>
            <w:tcW w:w="1142" w:type="dxa"/>
            <w:tcBorders>
              <w:top w:val="nil"/>
              <w:left w:val="nil"/>
              <w:bottom w:val="nil"/>
              <w:right w:val="nil"/>
            </w:tcBorders>
            <w:shd w:val="clear" w:color="auto" w:fill="auto"/>
            <w:noWrap/>
            <w:vAlign w:val="bottom"/>
            <w:hideMark/>
          </w:tcPr>
          <w:p w14:paraId="4F026AA5"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1.1A</w:t>
            </w:r>
          </w:p>
        </w:tc>
        <w:tc>
          <w:tcPr>
            <w:tcW w:w="981" w:type="dxa"/>
            <w:tcBorders>
              <w:top w:val="nil"/>
              <w:left w:val="nil"/>
              <w:bottom w:val="nil"/>
              <w:right w:val="nil"/>
            </w:tcBorders>
            <w:shd w:val="clear" w:color="auto" w:fill="auto"/>
            <w:noWrap/>
            <w:vAlign w:val="bottom"/>
            <w:hideMark/>
          </w:tcPr>
          <w:p w14:paraId="2AC20A3E"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21,478 </w:t>
            </w:r>
          </w:p>
        </w:tc>
        <w:tc>
          <w:tcPr>
            <w:tcW w:w="1134" w:type="dxa"/>
            <w:tcBorders>
              <w:top w:val="nil"/>
              <w:left w:val="nil"/>
              <w:bottom w:val="nil"/>
              <w:right w:val="nil"/>
            </w:tcBorders>
            <w:shd w:val="clear" w:color="auto" w:fill="auto"/>
            <w:noWrap/>
            <w:vAlign w:val="bottom"/>
            <w:hideMark/>
          </w:tcPr>
          <w:p w14:paraId="710FBF3E"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20,345 </w:t>
            </w:r>
          </w:p>
        </w:tc>
        <w:tc>
          <w:tcPr>
            <w:tcW w:w="814" w:type="dxa"/>
            <w:tcBorders>
              <w:top w:val="nil"/>
              <w:left w:val="nil"/>
              <w:bottom w:val="nil"/>
              <w:right w:val="nil"/>
            </w:tcBorders>
            <w:shd w:val="clear" w:color="auto" w:fill="auto"/>
            <w:noWrap/>
            <w:vAlign w:val="bottom"/>
            <w:hideMark/>
          </w:tcPr>
          <w:p w14:paraId="04289BBF"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24EBA95B"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17,301 </w:t>
            </w:r>
          </w:p>
        </w:tc>
        <w:tc>
          <w:tcPr>
            <w:tcW w:w="6091" w:type="dxa"/>
            <w:tcBorders>
              <w:top w:val="nil"/>
              <w:left w:val="nil"/>
              <w:bottom w:val="nil"/>
              <w:right w:val="nil"/>
            </w:tcBorders>
            <w:shd w:val="clear" w:color="auto" w:fill="auto"/>
            <w:noWrap/>
            <w:vAlign w:val="bottom"/>
            <w:hideMark/>
          </w:tcPr>
          <w:p w14:paraId="683350CE" w14:textId="77777777" w:rsidR="00FA718A" w:rsidRDefault="00FA718A" w:rsidP="00FA718A">
            <w:pPr>
              <w:spacing w:before="0" w:after="0"/>
              <w:jc w:val="right"/>
              <w:rPr>
                <w:rFonts w:ascii="Cambria" w:eastAsia="Times New Roman" w:hAnsi="Cambria" w:cs="Calibri"/>
                <w:sz w:val="22"/>
                <w:szCs w:val="22"/>
              </w:rPr>
            </w:pPr>
          </w:p>
          <w:p w14:paraId="7FCCE005" w14:textId="77777777" w:rsidR="00191C43" w:rsidRPr="000C53AF" w:rsidRDefault="00191C43"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71BB2975"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4,177 </w:t>
            </w:r>
          </w:p>
        </w:tc>
      </w:tr>
      <w:tr w:rsidR="00FA718A" w:rsidRPr="000C53AF" w14:paraId="0E45C737" w14:textId="77777777" w:rsidTr="0039105C">
        <w:trPr>
          <w:trHeight w:val="240"/>
        </w:trPr>
        <w:tc>
          <w:tcPr>
            <w:tcW w:w="4896" w:type="dxa"/>
            <w:tcBorders>
              <w:top w:val="nil"/>
              <w:left w:val="nil"/>
              <w:bottom w:val="nil"/>
              <w:right w:val="nil"/>
            </w:tcBorders>
            <w:shd w:val="clear" w:color="auto" w:fill="auto"/>
            <w:vAlign w:val="bottom"/>
            <w:hideMark/>
          </w:tcPr>
          <w:p w14:paraId="0BCA5FF9"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Suppliers</w:t>
            </w:r>
          </w:p>
        </w:tc>
        <w:tc>
          <w:tcPr>
            <w:tcW w:w="1142" w:type="dxa"/>
            <w:tcBorders>
              <w:top w:val="nil"/>
              <w:left w:val="nil"/>
              <w:bottom w:val="nil"/>
              <w:right w:val="nil"/>
            </w:tcBorders>
            <w:shd w:val="clear" w:color="auto" w:fill="auto"/>
            <w:noWrap/>
            <w:vAlign w:val="bottom"/>
            <w:hideMark/>
          </w:tcPr>
          <w:p w14:paraId="6DD08701"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1.1B</w:t>
            </w:r>
          </w:p>
        </w:tc>
        <w:tc>
          <w:tcPr>
            <w:tcW w:w="981" w:type="dxa"/>
            <w:tcBorders>
              <w:top w:val="nil"/>
              <w:left w:val="nil"/>
              <w:bottom w:val="nil"/>
              <w:right w:val="nil"/>
            </w:tcBorders>
            <w:shd w:val="clear" w:color="auto" w:fill="auto"/>
            <w:noWrap/>
            <w:vAlign w:val="bottom"/>
            <w:hideMark/>
          </w:tcPr>
          <w:p w14:paraId="73D8305D"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4,573 </w:t>
            </w:r>
          </w:p>
        </w:tc>
        <w:tc>
          <w:tcPr>
            <w:tcW w:w="1134" w:type="dxa"/>
            <w:tcBorders>
              <w:top w:val="nil"/>
              <w:left w:val="nil"/>
              <w:bottom w:val="nil"/>
              <w:right w:val="nil"/>
            </w:tcBorders>
            <w:shd w:val="clear" w:color="auto" w:fill="auto"/>
            <w:noWrap/>
            <w:vAlign w:val="bottom"/>
            <w:hideMark/>
          </w:tcPr>
          <w:p w14:paraId="47C45B7E"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6,732 </w:t>
            </w:r>
          </w:p>
        </w:tc>
        <w:tc>
          <w:tcPr>
            <w:tcW w:w="814" w:type="dxa"/>
            <w:tcBorders>
              <w:top w:val="nil"/>
              <w:left w:val="nil"/>
              <w:bottom w:val="nil"/>
              <w:right w:val="nil"/>
            </w:tcBorders>
            <w:shd w:val="clear" w:color="auto" w:fill="auto"/>
            <w:noWrap/>
            <w:vAlign w:val="bottom"/>
            <w:hideMark/>
          </w:tcPr>
          <w:p w14:paraId="52F6C66A"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6026C1F3"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3,450 </w:t>
            </w:r>
          </w:p>
        </w:tc>
        <w:tc>
          <w:tcPr>
            <w:tcW w:w="6091" w:type="dxa"/>
            <w:tcBorders>
              <w:top w:val="nil"/>
              <w:left w:val="nil"/>
              <w:bottom w:val="nil"/>
              <w:right w:val="nil"/>
            </w:tcBorders>
            <w:shd w:val="clear" w:color="auto" w:fill="auto"/>
            <w:noWrap/>
            <w:vAlign w:val="bottom"/>
            <w:hideMark/>
          </w:tcPr>
          <w:p w14:paraId="49EB6144"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65FF4D4F"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1,123 </w:t>
            </w:r>
          </w:p>
        </w:tc>
      </w:tr>
      <w:tr w:rsidR="00FA718A" w:rsidRPr="000C53AF" w14:paraId="2DFAE0E6" w14:textId="77777777" w:rsidTr="0039105C">
        <w:trPr>
          <w:trHeight w:val="240"/>
        </w:trPr>
        <w:tc>
          <w:tcPr>
            <w:tcW w:w="4896" w:type="dxa"/>
            <w:tcBorders>
              <w:top w:val="nil"/>
              <w:left w:val="nil"/>
              <w:bottom w:val="nil"/>
              <w:right w:val="nil"/>
            </w:tcBorders>
            <w:shd w:val="clear" w:color="auto" w:fill="auto"/>
            <w:vAlign w:val="bottom"/>
            <w:hideMark/>
          </w:tcPr>
          <w:p w14:paraId="25F83198"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Depreciation and amortisation</w:t>
            </w:r>
          </w:p>
        </w:tc>
        <w:tc>
          <w:tcPr>
            <w:tcW w:w="1142" w:type="dxa"/>
            <w:tcBorders>
              <w:top w:val="nil"/>
              <w:left w:val="nil"/>
              <w:bottom w:val="nil"/>
              <w:right w:val="nil"/>
            </w:tcBorders>
            <w:shd w:val="clear" w:color="auto" w:fill="auto"/>
            <w:noWrap/>
            <w:vAlign w:val="bottom"/>
            <w:hideMark/>
          </w:tcPr>
          <w:p w14:paraId="3D9358EE"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2.2A</w:t>
            </w:r>
          </w:p>
        </w:tc>
        <w:tc>
          <w:tcPr>
            <w:tcW w:w="981" w:type="dxa"/>
            <w:tcBorders>
              <w:top w:val="nil"/>
              <w:left w:val="nil"/>
              <w:bottom w:val="nil"/>
              <w:right w:val="nil"/>
            </w:tcBorders>
            <w:shd w:val="clear" w:color="auto" w:fill="auto"/>
            <w:noWrap/>
            <w:vAlign w:val="bottom"/>
            <w:hideMark/>
          </w:tcPr>
          <w:p w14:paraId="58C76B97"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3,690 </w:t>
            </w:r>
          </w:p>
        </w:tc>
        <w:tc>
          <w:tcPr>
            <w:tcW w:w="1134" w:type="dxa"/>
            <w:tcBorders>
              <w:top w:val="nil"/>
              <w:left w:val="nil"/>
              <w:bottom w:val="nil"/>
              <w:right w:val="nil"/>
            </w:tcBorders>
            <w:shd w:val="clear" w:color="auto" w:fill="auto"/>
            <w:noWrap/>
            <w:vAlign w:val="bottom"/>
            <w:hideMark/>
          </w:tcPr>
          <w:p w14:paraId="7577647B"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4,251 </w:t>
            </w:r>
          </w:p>
        </w:tc>
        <w:tc>
          <w:tcPr>
            <w:tcW w:w="814" w:type="dxa"/>
            <w:tcBorders>
              <w:top w:val="nil"/>
              <w:left w:val="nil"/>
              <w:bottom w:val="nil"/>
              <w:right w:val="nil"/>
            </w:tcBorders>
            <w:shd w:val="clear" w:color="auto" w:fill="auto"/>
            <w:noWrap/>
            <w:vAlign w:val="bottom"/>
            <w:hideMark/>
          </w:tcPr>
          <w:p w14:paraId="0056C0B8"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1B2BF40A"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2,699 </w:t>
            </w:r>
          </w:p>
        </w:tc>
        <w:tc>
          <w:tcPr>
            <w:tcW w:w="6091" w:type="dxa"/>
            <w:tcBorders>
              <w:top w:val="nil"/>
              <w:left w:val="nil"/>
              <w:bottom w:val="nil"/>
              <w:right w:val="nil"/>
            </w:tcBorders>
            <w:shd w:val="clear" w:color="auto" w:fill="auto"/>
            <w:noWrap/>
            <w:vAlign w:val="bottom"/>
            <w:hideMark/>
          </w:tcPr>
          <w:p w14:paraId="003DE906"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62212E52"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991 </w:t>
            </w:r>
          </w:p>
        </w:tc>
      </w:tr>
      <w:tr w:rsidR="00FA718A" w:rsidRPr="000C53AF" w14:paraId="22D8467F" w14:textId="77777777" w:rsidTr="0039105C">
        <w:trPr>
          <w:trHeight w:val="240"/>
        </w:trPr>
        <w:tc>
          <w:tcPr>
            <w:tcW w:w="4896" w:type="dxa"/>
            <w:tcBorders>
              <w:top w:val="nil"/>
              <w:left w:val="nil"/>
              <w:bottom w:val="nil"/>
              <w:right w:val="nil"/>
            </w:tcBorders>
            <w:shd w:val="clear" w:color="auto" w:fill="auto"/>
            <w:vAlign w:val="bottom"/>
            <w:hideMark/>
          </w:tcPr>
          <w:p w14:paraId="0C92A901"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Finance costs</w:t>
            </w:r>
          </w:p>
        </w:tc>
        <w:tc>
          <w:tcPr>
            <w:tcW w:w="1142" w:type="dxa"/>
            <w:tcBorders>
              <w:top w:val="nil"/>
              <w:left w:val="nil"/>
              <w:bottom w:val="nil"/>
              <w:right w:val="nil"/>
            </w:tcBorders>
            <w:shd w:val="clear" w:color="auto" w:fill="auto"/>
            <w:noWrap/>
            <w:vAlign w:val="bottom"/>
            <w:hideMark/>
          </w:tcPr>
          <w:p w14:paraId="716A4FD8"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1.1C</w:t>
            </w:r>
          </w:p>
        </w:tc>
        <w:tc>
          <w:tcPr>
            <w:tcW w:w="981" w:type="dxa"/>
            <w:tcBorders>
              <w:top w:val="nil"/>
              <w:left w:val="nil"/>
              <w:bottom w:val="nil"/>
              <w:right w:val="nil"/>
            </w:tcBorders>
            <w:shd w:val="clear" w:color="auto" w:fill="auto"/>
            <w:noWrap/>
            <w:vAlign w:val="bottom"/>
            <w:hideMark/>
          </w:tcPr>
          <w:p w14:paraId="1686126C"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12 </w:t>
            </w:r>
          </w:p>
        </w:tc>
        <w:tc>
          <w:tcPr>
            <w:tcW w:w="1134" w:type="dxa"/>
            <w:tcBorders>
              <w:top w:val="nil"/>
              <w:left w:val="nil"/>
              <w:bottom w:val="nil"/>
              <w:right w:val="nil"/>
            </w:tcBorders>
            <w:shd w:val="clear" w:color="auto" w:fill="auto"/>
            <w:noWrap/>
            <w:vAlign w:val="bottom"/>
            <w:hideMark/>
          </w:tcPr>
          <w:p w14:paraId="307D83F0"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15 </w:t>
            </w:r>
          </w:p>
        </w:tc>
        <w:tc>
          <w:tcPr>
            <w:tcW w:w="814" w:type="dxa"/>
            <w:tcBorders>
              <w:top w:val="nil"/>
              <w:left w:val="nil"/>
              <w:bottom w:val="nil"/>
              <w:right w:val="nil"/>
            </w:tcBorders>
            <w:shd w:val="clear" w:color="auto" w:fill="auto"/>
            <w:noWrap/>
            <w:vAlign w:val="bottom"/>
            <w:hideMark/>
          </w:tcPr>
          <w:p w14:paraId="5A3B6BB2"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349F7FE1"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19 </w:t>
            </w:r>
          </w:p>
        </w:tc>
        <w:tc>
          <w:tcPr>
            <w:tcW w:w="6091" w:type="dxa"/>
            <w:tcBorders>
              <w:top w:val="nil"/>
              <w:left w:val="nil"/>
              <w:bottom w:val="nil"/>
              <w:right w:val="nil"/>
            </w:tcBorders>
            <w:shd w:val="clear" w:color="auto" w:fill="auto"/>
            <w:noWrap/>
            <w:vAlign w:val="bottom"/>
            <w:hideMark/>
          </w:tcPr>
          <w:p w14:paraId="65F9AA03"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35FC15AC" w14:textId="77777777" w:rsidR="00FA718A" w:rsidRPr="000C53AF" w:rsidRDefault="00FA718A" w:rsidP="00FA718A">
            <w:pPr>
              <w:spacing w:before="0" w:after="0"/>
              <w:jc w:val="right"/>
              <w:rPr>
                <w:rFonts w:ascii="Cambria" w:eastAsia="Times New Roman" w:hAnsi="Cambria" w:cs="Calibri"/>
                <w:color w:val="000000"/>
                <w:sz w:val="22"/>
                <w:szCs w:val="22"/>
              </w:rPr>
            </w:pPr>
            <w:r w:rsidRPr="000C53AF">
              <w:rPr>
                <w:rFonts w:ascii="Cambria" w:eastAsia="Times New Roman" w:hAnsi="Cambria" w:cs="Calibri"/>
                <w:color w:val="FF0000"/>
                <w:sz w:val="22"/>
                <w:szCs w:val="22"/>
              </w:rPr>
              <w:t>(7)</w:t>
            </w:r>
          </w:p>
        </w:tc>
      </w:tr>
      <w:tr w:rsidR="00FA718A" w:rsidRPr="000C53AF" w14:paraId="413E2BAD" w14:textId="77777777" w:rsidTr="0039105C">
        <w:trPr>
          <w:trHeight w:val="240"/>
        </w:trPr>
        <w:tc>
          <w:tcPr>
            <w:tcW w:w="4896" w:type="dxa"/>
            <w:tcBorders>
              <w:top w:val="nil"/>
              <w:left w:val="nil"/>
              <w:bottom w:val="nil"/>
              <w:right w:val="nil"/>
            </w:tcBorders>
            <w:shd w:val="clear" w:color="auto" w:fill="auto"/>
            <w:vAlign w:val="bottom"/>
            <w:hideMark/>
          </w:tcPr>
          <w:p w14:paraId="5E1535E6"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Write-down and impairment of other assets</w:t>
            </w:r>
          </w:p>
        </w:tc>
        <w:tc>
          <w:tcPr>
            <w:tcW w:w="1142" w:type="dxa"/>
            <w:tcBorders>
              <w:top w:val="nil"/>
              <w:left w:val="nil"/>
              <w:bottom w:val="nil"/>
              <w:right w:val="nil"/>
            </w:tcBorders>
            <w:shd w:val="clear" w:color="auto" w:fill="auto"/>
            <w:noWrap/>
            <w:vAlign w:val="bottom"/>
            <w:hideMark/>
          </w:tcPr>
          <w:p w14:paraId="6EC1A87F"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1.1D</w:t>
            </w:r>
          </w:p>
        </w:tc>
        <w:tc>
          <w:tcPr>
            <w:tcW w:w="981" w:type="dxa"/>
            <w:tcBorders>
              <w:top w:val="nil"/>
              <w:left w:val="nil"/>
              <w:bottom w:val="nil"/>
              <w:right w:val="nil"/>
            </w:tcBorders>
            <w:shd w:val="clear" w:color="auto" w:fill="auto"/>
            <w:noWrap/>
            <w:vAlign w:val="bottom"/>
            <w:hideMark/>
          </w:tcPr>
          <w:p w14:paraId="1669F837"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8 </w:t>
            </w:r>
          </w:p>
        </w:tc>
        <w:tc>
          <w:tcPr>
            <w:tcW w:w="1134" w:type="dxa"/>
            <w:tcBorders>
              <w:top w:val="nil"/>
              <w:left w:val="nil"/>
              <w:bottom w:val="nil"/>
              <w:right w:val="nil"/>
            </w:tcBorders>
            <w:shd w:val="clear" w:color="auto" w:fill="auto"/>
            <w:noWrap/>
            <w:vAlign w:val="bottom"/>
            <w:hideMark/>
          </w:tcPr>
          <w:p w14:paraId="7A6414FE"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 -</w:t>
            </w:r>
          </w:p>
        </w:tc>
        <w:tc>
          <w:tcPr>
            <w:tcW w:w="814" w:type="dxa"/>
            <w:tcBorders>
              <w:top w:val="nil"/>
              <w:left w:val="nil"/>
              <w:bottom w:val="nil"/>
              <w:right w:val="nil"/>
            </w:tcBorders>
            <w:shd w:val="clear" w:color="auto" w:fill="auto"/>
            <w:noWrap/>
            <w:vAlign w:val="bottom"/>
            <w:hideMark/>
          </w:tcPr>
          <w:p w14:paraId="6C864B42"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77020DE5"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 -</w:t>
            </w:r>
          </w:p>
        </w:tc>
        <w:tc>
          <w:tcPr>
            <w:tcW w:w="6091" w:type="dxa"/>
            <w:tcBorders>
              <w:top w:val="nil"/>
              <w:left w:val="nil"/>
              <w:bottom w:val="nil"/>
              <w:right w:val="nil"/>
            </w:tcBorders>
            <w:shd w:val="clear" w:color="auto" w:fill="auto"/>
            <w:noWrap/>
            <w:vAlign w:val="bottom"/>
            <w:hideMark/>
          </w:tcPr>
          <w:p w14:paraId="1DCE45AE" w14:textId="77777777" w:rsidR="00FA718A" w:rsidRDefault="00FA718A" w:rsidP="00FA718A">
            <w:pPr>
              <w:spacing w:before="0" w:after="0"/>
              <w:jc w:val="right"/>
              <w:rPr>
                <w:rFonts w:ascii="Cambria" w:eastAsia="Times New Roman" w:hAnsi="Cambria" w:cs="Calibri"/>
                <w:sz w:val="22"/>
                <w:szCs w:val="22"/>
              </w:rPr>
            </w:pPr>
          </w:p>
          <w:p w14:paraId="24DC1230" w14:textId="77777777" w:rsidR="00191C43" w:rsidRPr="000C53AF" w:rsidRDefault="00191C43"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29B288FD"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8 </w:t>
            </w:r>
          </w:p>
        </w:tc>
      </w:tr>
      <w:tr w:rsidR="00FA718A" w:rsidRPr="000C53AF" w14:paraId="093E27DC" w14:textId="77777777" w:rsidTr="0039105C">
        <w:trPr>
          <w:trHeight w:val="240"/>
        </w:trPr>
        <w:tc>
          <w:tcPr>
            <w:tcW w:w="4896" w:type="dxa"/>
            <w:tcBorders>
              <w:top w:val="nil"/>
              <w:left w:val="nil"/>
              <w:bottom w:val="nil"/>
              <w:right w:val="nil"/>
            </w:tcBorders>
            <w:shd w:val="clear" w:color="auto" w:fill="auto"/>
            <w:vAlign w:val="bottom"/>
            <w:hideMark/>
          </w:tcPr>
          <w:p w14:paraId="091E568E"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Other expenses</w:t>
            </w:r>
          </w:p>
        </w:tc>
        <w:tc>
          <w:tcPr>
            <w:tcW w:w="1142" w:type="dxa"/>
            <w:tcBorders>
              <w:top w:val="nil"/>
              <w:left w:val="nil"/>
              <w:bottom w:val="nil"/>
              <w:right w:val="nil"/>
            </w:tcBorders>
            <w:shd w:val="clear" w:color="auto" w:fill="auto"/>
            <w:noWrap/>
            <w:vAlign w:val="bottom"/>
            <w:hideMark/>
          </w:tcPr>
          <w:p w14:paraId="6BEB3CBB"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1.1E</w:t>
            </w:r>
          </w:p>
        </w:tc>
        <w:tc>
          <w:tcPr>
            <w:tcW w:w="981" w:type="dxa"/>
            <w:tcBorders>
              <w:top w:val="nil"/>
              <w:left w:val="nil"/>
              <w:bottom w:val="nil"/>
              <w:right w:val="nil"/>
            </w:tcBorders>
            <w:shd w:val="clear" w:color="auto" w:fill="auto"/>
            <w:noWrap/>
            <w:vAlign w:val="bottom"/>
            <w:hideMark/>
          </w:tcPr>
          <w:p w14:paraId="3A85C626"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 -</w:t>
            </w:r>
          </w:p>
        </w:tc>
        <w:tc>
          <w:tcPr>
            <w:tcW w:w="1134" w:type="dxa"/>
            <w:tcBorders>
              <w:top w:val="nil"/>
              <w:left w:val="nil"/>
              <w:bottom w:val="nil"/>
              <w:right w:val="nil"/>
            </w:tcBorders>
            <w:shd w:val="clear" w:color="auto" w:fill="auto"/>
            <w:noWrap/>
            <w:vAlign w:val="bottom"/>
            <w:hideMark/>
          </w:tcPr>
          <w:p w14:paraId="390F6F28"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349 </w:t>
            </w:r>
          </w:p>
        </w:tc>
        <w:tc>
          <w:tcPr>
            <w:tcW w:w="814" w:type="dxa"/>
            <w:tcBorders>
              <w:top w:val="nil"/>
              <w:left w:val="nil"/>
              <w:bottom w:val="nil"/>
              <w:right w:val="nil"/>
            </w:tcBorders>
            <w:shd w:val="clear" w:color="auto" w:fill="auto"/>
            <w:noWrap/>
            <w:vAlign w:val="bottom"/>
            <w:hideMark/>
          </w:tcPr>
          <w:p w14:paraId="202812B9"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3C62F7BB"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 -</w:t>
            </w:r>
          </w:p>
        </w:tc>
        <w:tc>
          <w:tcPr>
            <w:tcW w:w="6091" w:type="dxa"/>
            <w:tcBorders>
              <w:top w:val="nil"/>
              <w:left w:val="nil"/>
              <w:bottom w:val="nil"/>
              <w:right w:val="nil"/>
            </w:tcBorders>
            <w:shd w:val="clear" w:color="auto" w:fill="auto"/>
            <w:noWrap/>
            <w:vAlign w:val="bottom"/>
            <w:hideMark/>
          </w:tcPr>
          <w:p w14:paraId="3BC6A770"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4F1239BF"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   </w:t>
            </w:r>
          </w:p>
        </w:tc>
      </w:tr>
      <w:tr w:rsidR="00FA718A" w:rsidRPr="000C53AF" w14:paraId="39D8789C" w14:textId="77777777" w:rsidTr="0039105C">
        <w:trPr>
          <w:trHeight w:val="240"/>
        </w:trPr>
        <w:tc>
          <w:tcPr>
            <w:tcW w:w="4896" w:type="dxa"/>
            <w:tcBorders>
              <w:top w:val="nil"/>
              <w:left w:val="nil"/>
              <w:bottom w:val="nil"/>
              <w:right w:val="nil"/>
            </w:tcBorders>
            <w:shd w:val="clear" w:color="auto" w:fill="auto"/>
            <w:vAlign w:val="bottom"/>
            <w:hideMark/>
          </w:tcPr>
          <w:p w14:paraId="308BE3BC"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Total expenses</w:t>
            </w:r>
          </w:p>
        </w:tc>
        <w:tc>
          <w:tcPr>
            <w:tcW w:w="1142" w:type="dxa"/>
            <w:tcBorders>
              <w:top w:val="nil"/>
              <w:left w:val="nil"/>
              <w:bottom w:val="nil"/>
              <w:right w:val="nil"/>
            </w:tcBorders>
            <w:shd w:val="clear" w:color="auto" w:fill="auto"/>
            <w:noWrap/>
            <w:vAlign w:val="bottom"/>
            <w:hideMark/>
          </w:tcPr>
          <w:p w14:paraId="01AC81B6" w14:textId="77777777" w:rsidR="00FA718A" w:rsidRPr="007A58BF" w:rsidRDefault="00FA718A" w:rsidP="000C53AF">
            <w:pPr>
              <w:spacing w:before="0" w:after="0"/>
              <w:rPr>
                <w:rFonts w:eastAsia="Times New Roman" w:cs="Open Sans"/>
                <w:b/>
                <w:bCs/>
                <w:sz w:val="20"/>
                <w:szCs w:val="20"/>
              </w:rPr>
            </w:pPr>
          </w:p>
        </w:tc>
        <w:tc>
          <w:tcPr>
            <w:tcW w:w="981" w:type="dxa"/>
            <w:tcBorders>
              <w:top w:val="single" w:sz="4" w:space="0" w:color="auto"/>
              <w:left w:val="nil"/>
              <w:bottom w:val="single" w:sz="4" w:space="0" w:color="auto"/>
              <w:right w:val="nil"/>
            </w:tcBorders>
            <w:shd w:val="clear" w:color="auto" w:fill="auto"/>
            <w:noWrap/>
            <w:vAlign w:val="bottom"/>
            <w:hideMark/>
          </w:tcPr>
          <w:p w14:paraId="51F8D17F"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29,761 </w:t>
            </w:r>
          </w:p>
        </w:tc>
        <w:tc>
          <w:tcPr>
            <w:tcW w:w="1134" w:type="dxa"/>
            <w:tcBorders>
              <w:top w:val="single" w:sz="4" w:space="0" w:color="auto"/>
              <w:left w:val="nil"/>
              <w:bottom w:val="single" w:sz="4" w:space="0" w:color="auto"/>
              <w:right w:val="nil"/>
            </w:tcBorders>
            <w:shd w:val="clear" w:color="auto" w:fill="auto"/>
            <w:noWrap/>
            <w:vAlign w:val="bottom"/>
            <w:hideMark/>
          </w:tcPr>
          <w:p w14:paraId="5189DFB0"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31,692 </w:t>
            </w:r>
          </w:p>
        </w:tc>
        <w:tc>
          <w:tcPr>
            <w:tcW w:w="814" w:type="dxa"/>
            <w:tcBorders>
              <w:top w:val="nil"/>
              <w:left w:val="nil"/>
              <w:bottom w:val="nil"/>
              <w:right w:val="nil"/>
            </w:tcBorders>
            <w:shd w:val="clear" w:color="auto" w:fill="auto"/>
            <w:noWrap/>
            <w:vAlign w:val="bottom"/>
            <w:hideMark/>
          </w:tcPr>
          <w:p w14:paraId="315738A8" w14:textId="77777777" w:rsidR="00FA718A" w:rsidRPr="00224E48" w:rsidRDefault="00FA718A" w:rsidP="000C53AF">
            <w:pPr>
              <w:spacing w:before="0" w:after="0"/>
              <w:jc w:val="right"/>
              <w:rPr>
                <w:rFonts w:eastAsia="Times New Roman" w:cs="Open Sans"/>
                <w:sz w:val="20"/>
                <w:szCs w:val="20"/>
              </w:rPr>
            </w:pPr>
          </w:p>
        </w:tc>
        <w:tc>
          <w:tcPr>
            <w:tcW w:w="956" w:type="dxa"/>
            <w:tcBorders>
              <w:top w:val="single" w:sz="4" w:space="0" w:color="auto"/>
              <w:left w:val="nil"/>
              <w:bottom w:val="single" w:sz="4" w:space="0" w:color="auto"/>
              <w:right w:val="nil"/>
            </w:tcBorders>
            <w:shd w:val="clear" w:color="auto" w:fill="auto"/>
            <w:noWrap/>
            <w:vAlign w:val="bottom"/>
            <w:hideMark/>
          </w:tcPr>
          <w:p w14:paraId="7A255713"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23,469 </w:t>
            </w:r>
          </w:p>
        </w:tc>
        <w:tc>
          <w:tcPr>
            <w:tcW w:w="6091" w:type="dxa"/>
            <w:tcBorders>
              <w:top w:val="nil"/>
              <w:left w:val="nil"/>
              <w:bottom w:val="nil"/>
              <w:right w:val="nil"/>
            </w:tcBorders>
            <w:shd w:val="clear" w:color="auto" w:fill="auto"/>
            <w:noWrap/>
            <w:vAlign w:val="bottom"/>
            <w:hideMark/>
          </w:tcPr>
          <w:p w14:paraId="058A7023"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single" w:sz="4" w:space="0" w:color="auto"/>
              <w:left w:val="nil"/>
              <w:bottom w:val="single" w:sz="4" w:space="0" w:color="auto"/>
              <w:right w:val="nil"/>
            </w:tcBorders>
            <w:shd w:val="clear" w:color="auto" w:fill="auto"/>
            <w:noWrap/>
            <w:vAlign w:val="bottom"/>
            <w:hideMark/>
          </w:tcPr>
          <w:p w14:paraId="2AFCA87C"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6,292 </w:t>
            </w:r>
          </w:p>
        </w:tc>
      </w:tr>
      <w:tr w:rsidR="00FA718A" w:rsidRPr="000C53AF" w14:paraId="70B3F22F" w14:textId="77777777" w:rsidTr="0039105C">
        <w:trPr>
          <w:trHeight w:val="240"/>
        </w:trPr>
        <w:tc>
          <w:tcPr>
            <w:tcW w:w="4896" w:type="dxa"/>
            <w:tcBorders>
              <w:top w:val="nil"/>
              <w:left w:val="nil"/>
              <w:bottom w:val="nil"/>
              <w:right w:val="nil"/>
            </w:tcBorders>
            <w:shd w:val="clear" w:color="auto" w:fill="auto"/>
            <w:vAlign w:val="bottom"/>
            <w:hideMark/>
          </w:tcPr>
          <w:p w14:paraId="287860FF"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Own-source income</w:t>
            </w:r>
          </w:p>
        </w:tc>
        <w:tc>
          <w:tcPr>
            <w:tcW w:w="1142" w:type="dxa"/>
            <w:tcBorders>
              <w:top w:val="nil"/>
              <w:left w:val="nil"/>
              <w:bottom w:val="nil"/>
              <w:right w:val="nil"/>
            </w:tcBorders>
            <w:shd w:val="clear" w:color="auto" w:fill="auto"/>
            <w:noWrap/>
            <w:vAlign w:val="bottom"/>
            <w:hideMark/>
          </w:tcPr>
          <w:p w14:paraId="2D2DD5CE" w14:textId="77777777" w:rsidR="00FA718A" w:rsidRPr="007A58BF" w:rsidRDefault="00FA718A" w:rsidP="000C53AF">
            <w:pPr>
              <w:spacing w:before="0" w:after="0"/>
              <w:rPr>
                <w:rFonts w:eastAsia="Times New Roman" w:cs="Open Sans"/>
                <w:b/>
                <w:bCs/>
                <w:sz w:val="20"/>
                <w:szCs w:val="20"/>
              </w:rPr>
            </w:pPr>
          </w:p>
        </w:tc>
        <w:tc>
          <w:tcPr>
            <w:tcW w:w="981" w:type="dxa"/>
            <w:tcBorders>
              <w:top w:val="nil"/>
              <w:left w:val="nil"/>
              <w:bottom w:val="nil"/>
              <w:right w:val="nil"/>
            </w:tcBorders>
            <w:shd w:val="clear" w:color="auto" w:fill="auto"/>
            <w:noWrap/>
            <w:vAlign w:val="bottom"/>
            <w:hideMark/>
          </w:tcPr>
          <w:p w14:paraId="5270066B" w14:textId="77777777" w:rsidR="00FA718A" w:rsidRPr="00224E48" w:rsidRDefault="00FA718A" w:rsidP="000C53AF">
            <w:pPr>
              <w:spacing w:before="0" w:after="0"/>
              <w:rPr>
                <w:rFonts w:eastAsia="Times New Roman" w:cs="Open Sans"/>
                <w:sz w:val="20"/>
                <w:szCs w:val="20"/>
              </w:rPr>
            </w:pPr>
          </w:p>
        </w:tc>
        <w:tc>
          <w:tcPr>
            <w:tcW w:w="1134" w:type="dxa"/>
            <w:tcBorders>
              <w:top w:val="nil"/>
              <w:left w:val="nil"/>
              <w:bottom w:val="nil"/>
              <w:right w:val="nil"/>
            </w:tcBorders>
            <w:shd w:val="clear" w:color="auto" w:fill="auto"/>
            <w:noWrap/>
            <w:vAlign w:val="bottom"/>
            <w:hideMark/>
          </w:tcPr>
          <w:p w14:paraId="2EB314C2" w14:textId="77777777" w:rsidR="00FA718A" w:rsidRPr="00224E48" w:rsidRDefault="00FA718A" w:rsidP="000C53AF">
            <w:pPr>
              <w:spacing w:before="0" w:after="0"/>
              <w:jc w:val="right"/>
              <w:rPr>
                <w:rFonts w:eastAsia="Times New Roman" w:cs="Open Sans"/>
                <w:sz w:val="20"/>
                <w:szCs w:val="20"/>
              </w:rPr>
            </w:pPr>
          </w:p>
        </w:tc>
        <w:tc>
          <w:tcPr>
            <w:tcW w:w="814" w:type="dxa"/>
            <w:tcBorders>
              <w:top w:val="nil"/>
              <w:left w:val="nil"/>
              <w:bottom w:val="nil"/>
              <w:right w:val="nil"/>
            </w:tcBorders>
            <w:shd w:val="clear" w:color="auto" w:fill="auto"/>
            <w:noWrap/>
            <w:vAlign w:val="bottom"/>
            <w:hideMark/>
          </w:tcPr>
          <w:p w14:paraId="273020CF"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7C675FDD" w14:textId="77777777" w:rsidR="00FA718A" w:rsidRPr="00224E48" w:rsidRDefault="00FA718A" w:rsidP="000C53AF">
            <w:pPr>
              <w:spacing w:before="0" w:after="0"/>
              <w:jc w:val="right"/>
              <w:rPr>
                <w:rFonts w:eastAsia="Times New Roman" w:cs="Open Sans"/>
                <w:sz w:val="20"/>
                <w:szCs w:val="20"/>
              </w:rPr>
            </w:pPr>
          </w:p>
        </w:tc>
        <w:tc>
          <w:tcPr>
            <w:tcW w:w="6091" w:type="dxa"/>
            <w:tcBorders>
              <w:top w:val="nil"/>
              <w:left w:val="nil"/>
              <w:bottom w:val="nil"/>
              <w:right w:val="nil"/>
            </w:tcBorders>
            <w:shd w:val="clear" w:color="auto" w:fill="auto"/>
            <w:noWrap/>
            <w:vAlign w:val="bottom"/>
            <w:hideMark/>
          </w:tcPr>
          <w:p w14:paraId="24D5AA1B" w14:textId="77777777" w:rsidR="00FA718A" w:rsidRPr="000C53AF" w:rsidRDefault="00FA718A" w:rsidP="00FA718A">
            <w:pPr>
              <w:spacing w:before="0" w:after="0"/>
              <w:jc w:val="right"/>
              <w:rPr>
                <w:rFonts w:ascii="Times New Roman" w:eastAsia="Times New Roman" w:hAnsi="Times New Roman"/>
                <w:sz w:val="22"/>
                <w:szCs w:val="22"/>
              </w:rPr>
            </w:pPr>
          </w:p>
        </w:tc>
        <w:tc>
          <w:tcPr>
            <w:tcW w:w="956" w:type="dxa"/>
            <w:tcBorders>
              <w:top w:val="nil"/>
              <w:left w:val="nil"/>
              <w:bottom w:val="nil"/>
              <w:right w:val="nil"/>
            </w:tcBorders>
            <w:shd w:val="clear" w:color="auto" w:fill="auto"/>
            <w:noWrap/>
            <w:vAlign w:val="bottom"/>
            <w:hideMark/>
          </w:tcPr>
          <w:p w14:paraId="33EB9B5C"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   </w:t>
            </w:r>
          </w:p>
        </w:tc>
      </w:tr>
      <w:tr w:rsidR="00FA718A" w:rsidRPr="000C53AF" w14:paraId="47DC4D86" w14:textId="77777777" w:rsidTr="0039105C">
        <w:trPr>
          <w:trHeight w:val="240"/>
        </w:trPr>
        <w:tc>
          <w:tcPr>
            <w:tcW w:w="4896" w:type="dxa"/>
            <w:tcBorders>
              <w:top w:val="nil"/>
              <w:left w:val="nil"/>
              <w:bottom w:val="nil"/>
              <w:right w:val="nil"/>
            </w:tcBorders>
            <w:shd w:val="clear" w:color="auto" w:fill="auto"/>
            <w:vAlign w:val="bottom"/>
            <w:hideMark/>
          </w:tcPr>
          <w:p w14:paraId="5BBF1104"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Own-source revenue</w:t>
            </w:r>
          </w:p>
        </w:tc>
        <w:tc>
          <w:tcPr>
            <w:tcW w:w="1142" w:type="dxa"/>
            <w:tcBorders>
              <w:top w:val="nil"/>
              <w:left w:val="nil"/>
              <w:bottom w:val="nil"/>
              <w:right w:val="nil"/>
            </w:tcBorders>
            <w:shd w:val="clear" w:color="auto" w:fill="auto"/>
            <w:noWrap/>
            <w:vAlign w:val="bottom"/>
            <w:hideMark/>
          </w:tcPr>
          <w:p w14:paraId="4BFC9B59" w14:textId="77777777" w:rsidR="00FA718A" w:rsidRPr="007A58BF" w:rsidRDefault="00FA718A" w:rsidP="000C53AF">
            <w:pPr>
              <w:spacing w:before="0" w:after="0"/>
              <w:rPr>
                <w:rFonts w:eastAsia="Times New Roman" w:cs="Open Sans"/>
                <w:b/>
                <w:bCs/>
                <w:sz w:val="20"/>
                <w:szCs w:val="20"/>
              </w:rPr>
            </w:pPr>
          </w:p>
        </w:tc>
        <w:tc>
          <w:tcPr>
            <w:tcW w:w="981" w:type="dxa"/>
            <w:tcBorders>
              <w:top w:val="nil"/>
              <w:left w:val="nil"/>
              <w:bottom w:val="nil"/>
              <w:right w:val="nil"/>
            </w:tcBorders>
            <w:shd w:val="clear" w:color="auto" w:fill="auto"/>
            <w:noWrap/>
            <w:vAlign w:val="bottom"/>
            <w:hideMark/>
          </w:tcPr>
          <w:p w14:paraId="34E07774" w14:textId="77777777" w:rsidR="00FA718A" w:rsidRPr="00224E48" w:rsidRDefault="00FA718A" w:rsidP="000C53AF">
            <w:pPr>
              <w:spacing w:before="0" w:after="0"/>
              <w:rPr>
                <w:rFonts w:eastAsia="Times New Roman" w:cs="Open Sans"/>
                <w:sz w:val="20"/>
                <w:szCs w:val="20"/>
              </w:rPr>
            </w:pPr>
          </w:p>
        </w:tc>
        <w:tc>
          <w:tcPr>
            <w:tcW w:w="1134" w:type="dxa"/>
            <w:tcBorders>
              <w:top w:val="nil"/>
              <w:left w:val="nil"/>
              <w:bottom w:val="nil"/>
              <w:right w:val="nil"/>
            </w:tcBorders>
            <w:shd w:val="clear" w:color="auto" w:fill="auto"/>
            <w:noWrap/>
            <w:vAlign w:val="bottom"/>
            <w:hideMark/>
          </w:tcPr>
          <w:p w14:paraId="225379FB" w14:textId="77777777" w:rsidR="00FA718A" w:rsidRPr="00224E48" w:rsidRDefault="00FA718A" w:rsidP="000C53AF">
            <w:pPr>
              <w:spacing w:before="0" w:after="0"/>
              <w:jc w:val="right"/>
              <w:rPr>
                <w:rFonts w:eastAsia="Times New Roman" w:cs="Open Sans"/>
                <w:sz w:val="20"/>
                <w:szCs w:val="20"/>
              </w:rPr>
            </w:pPr>
          </w:p>
        </w:tc>
        <w:tc>
          <w:tcPr>
            <w:tcW w:w="814" w:type="dxa"/>
            <w:tcBorders>
              <w:top w:val="nil"/>
              <w:left w:val="nil"/>
              <w:bottom w:val="nil"/>
              <w:right w:val="nil"/>
            </w:tcBorders>
            <w:shd w:val="clear" w:color="auto" w:fill="auto"/>
            <w:noWrap/>
            <w:vAlign w:val="bottom"/>
            <w:hideMark/>
          </w:tcPr>
          <w:p w14:paraId="777B47AE"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4F79D293" w14:textId="77777777" w:rsidR="00FA718A" w:rsidRPr="00224E48" w:rsidRDefault="00FA718A" w:rsidP="000C53AF">
            <w:pPr>
              <w:spacing w:before="0" w:after="0"/>
              <w:jc w:val="right"/>
              <w:rPr>
                <w:rFonts w:eastAsia="Times New Roman" w:cs="Open Sans"/>
                <w:sz w:val="20"/>
                <w:szCs w:val="20"/>
              </w:rPr>
            </w:pPr>
          </w:p>
        </w:tc>
        <w:tc>
          <w:tcPr>
            <w:tcW w:w="6091" w:type="dxa"/>
            <w:tcBorders>
              <w:top w:val="nil"/>
              <w:left w:val="nil"/>
              <w:bottom w:val="nil"/>
              <w:right w:val="nil"/>
            </w:tcBorders>
            <w:shd w:val="clear" w:color="auto" w:fill="auto"/>
            <w:noWrap/>
            <w:vAlign w:val="bottom"/>
            <w:hideMark/>
          </w:tcPr>
          <w:p w14:paraId="0F902EB1" w14:textId="77777777" w:rsidR="00FA718A" w:rsidRPr="000C53AF" w:rsidRDefault="00FA718A" w:rsidP="00FA718A">
            <w:pPr>
              <w:spacing w:before="0" w:after="0"/>
              <w:jc w:val="right"/>
              <w:rPr>
                <w:rFonts w:ascii="Times New Roman" w:eastAsia="Times New Roman" w:hAnsi="Times New Roman"/>
                <w:sz w:val="22"/>
                <w:szCs w:val="22"/>
              </w:rPr>
            </w:pPr>
          </w:p>
        </w:tc>
        <w:tc>
          <w:tcPr>
            <w:tcW w:w="956" w:type="dxa"/>
            <w:tcBorders>
              <w:top w:val="nil"/>
              <w:left w:val="nil"/>
              <w:bottom w:val="nil"/>
              <w:right w:val="nil"/>
            </w:tcBorders>
            <w:shd w:val="clear" w:color="auto" w:fill="auto"/>
            <w:noWrap/>
            <w:vAlign w:val="bottom"/>
            <w:hideMark/>
          </w:tcPr>
          <w:p w14:paraId="295BF53F"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   </w:t>
            </w:r>
          </w:p>
        </w:tc>
      </w:tr>
      <w:tr w:rsidR="00FA718A" w:rsidRPr="000C53AF" w14:paraId="64BEE9FB" w14:textId="77777777" w:rsidTr="0039105C">
        <w:trPr>
          <w:trHeight w:val="240"/>
        </w:trPr>
        <w:tc>
          <w:tcPr>
            <w:tcW w:w="4896" w:type="dxa"/>
            <w:tcBorders>
              <w:top w:val="nil"/>
              <w:left w:val="nil"/>
              <w:bottom w:val="nil"/>
              <w:right w:val="nil"/>
            </w:tcBorders>
            <w:shd w:val="clear" w:color="auto" w:fill="auto"/>
            <w:vAlign w:val="bottom"/>
            <w:hideMark/>
          </w:tcPr>
          <w:p w14:paraId="6996ED23"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Rendering of Services</w:t>
            </w:r>
          </w:p>
        </w:tc>
        <w:tc>
          <w:tcPr>
            <w:tcW w:w="1142" w:type="dxa"/>
            <w:tcBorders>
              <w:top w:val="nil"/>
              <w:left w:val="nil"/>
              <w:bottom w:val="nil"/>
              <w:right w:val="nil"/>
            </w:tcBorders>
            <w:shd w:val="clear" w:color="auto" w:fill="auto"/>
            <w:noWrap/>
            <w:vAlign w:val="bottom"/>
            <w:hideMark/>
          </w:tcPr>
          <w:p w14:paraId="5E14414A"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1.2A</w:t>
            </w:r>
          </w:p>
        </w:tc>
        <w:tc>
          <w:tcPr>
            <w:tcW w:w="981" w:type="dxa"/>
            <w:tcBorders>
              <w:top w:val="nil"/>
              <w:left w:val="nil"/>
              <w:bottom w:val="nil"/>
              <w:right w:val="nil"/>
            </w:tcBorders>
            <w:shd w:val="clear" w:color="auto" w:fill="auto"/>
            <w:noWrap/>
            <w:vAlign w:val="bottom"/>
            <w:hideMark/>
          </w:tcPr>
          <w:p w14:paraId="4A198B19"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7,054 </w:t>
            </w:r>
          </w:p>
        </w:tc>
        <w:tc>
          <w:tcPr>
            <w:tcW w:w="1134" w:type="dxa"/>
            <w:tcBorders>
              <w:top w:val="nil"/>
              <w:left w:val="nil"/>
              <w:bottom w:val="nil"/>
              <w:right w:val="nil"/>
            </w:tcBorders>
            <w:shd w:val="clear" w:color="auto" w:fill="auto"/>
            <w:noWrap/>
            <w:vAlign w:val="bottom"/>
            <w:hideMark/>
          </w:tcPr>
          <w:p w14:paraId="50FA2868"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7,126 </w:t>
            </w:r>
          </w:p>
        </w:tc>
        <w:tc>
          <w:tcPr>
            <w:tcW w:w="814" w:type="dxa"/>
            <w:tcBorders>
              <w:top w:val="nil"/>
              <w:left w:val="nil"/>
              <w:bottom w:val="nil"/>
              <w:right w:val="nil"/>
            </w:tcBorders>
            <w:shd w:val="clear" w:color="auto" w:fill="auto"/>
            <w:noWrap/>
            <w:vAlign w:val="bottom"/>
            <w:hideMark/>
          </w:tcPr>
          <w:p w14:paraId="27ECEDF5"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4771911E"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4,272 </w:t>
            </w:r>
          </w:p>
        </w:tc>
        <w:tc>
          <w:tcPr>
            <w:tcW w:w="6091" w:type="dxa"/>
            <w:tcBorders>
              <w:top w:val="nil"/>
              <w:left w:val="nil"/>
              <w:bottom w:val="nil"/>
              <w:right w:val="nil"/>
            </w:tcBorders>
            <w:shd w:val="clear" w:color="auto" w:fill="auto"/>
            <w:noWrap/>
            <w:vAlign w:val="bottom"/>
            <w:hideMark/>
          </w:tcPr>
          <w:p w14:paraId="6AD8FFD1"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21DADF8D"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2,782 </w:t>
            </w:r>
          </w:p>
        </w:tc>
      </w:tr>
      <w:tr w:rsidR="00FA718A" w:rsidRPr="000C53AF" w14:paraId="42CFD314" w14:textId="77777777" w:rsidTr="0039105C">
        <w:trPr>
          <w:trHeight w:val="240"/>
        </w:trPr>
        <w:tc>
          <w:tcPr>
            <w:tcW w:w="4896" w:type="dxa"/>
            <w:tcBorders>
              <w:top w:val="nil"/>
              <w:left w:val="nil"/>
              <w:bottom w:val="nil"/>
              <w:right w:val="nil"/>
            </w:tcBorders>
            <w:shd w:val="clear" w:color="auto" w:fill="auto"/>
            <w:vAlign w:val="bottom"/>
            <w:hideMark/>
          </w:tcPr>
          <w:p w14:paraId="0B232026"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Interest</w:t>
            </w:r>
          </w:p>
        </w:tc>
        <w:tc>
          <w:tcPr>
            <w:tcW w:w="1142" w:type="dxa"/>
            <w:tcBorders>
              <w:top w:val="nil"/>
              <w:left w:val="nil"/>
              <w:bottom w:val="nil"/>
              <w:right w:val="nil"/>
            </w:tcBorders>
            <w:shd w:val="clear" w:color="auto" w:fill="auto"/>
            <w:noWrap/>
            <w:vAlign w:val="bottom"/>
            <w:hideMark/>
          </w:tcPr>
          <w:p w14:paraId="5D94FCBD"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1.2B</w:t>
            </w:r>
          </w:p>
        </w:tc>
        <w:tc>
          <w:tcPr>
            <w:tcW w:w="981" w:type="dxa"/>
            <w:tcBorders>
              <w:top w:val="nil"/>
              <w:left w:val="nil"/>
              <w:bottom w:val="nil"/>
              <w:right w:val="nil"/>
            </w:tcBorders>
            <w:shd w:val="clear" w:color="auto" w:fill="auto"/>
            <w:noWrap/>
            <w:vAlign w:val="bottom"/>
            <w:hideMark/>
          </w:tcPr>
          <w:p w14:paraId="37B0BB92"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5 </w:t>
            </w:r>
          </w:p>
        </w:tc>
        <w:tc>
          <w:tcPr>
            <w:tcW w:w="1134" w:type="dxa"/>
            <w:tcBorders>
              <w:top w:val="nil"/>
              <w:left w:val="nil"/>
              <w:bottom w:val="nil"/>
              <w:right w:val="nil"/>
            </w:tcBorders>
            <w:shd w:val="clear" w:color="auto" w:fill="auto"/>
            <w:noWrap/>
            <w:vAlign w:val="bottom"/>
            <w:hideMark/>
          </w:tcPr>
          <w:p w14:paraId="1218B2DF"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7 </w:t>
            </w:r>
          </w:p>
        </w:tc>
        <w:tc>
          <w:tcPr>
            <w:tcW w:w="814" w:type="dxa"/>
            <w:tcBorders>
              <w:top w:val="nil"/>
              <w:left w:val="nil"/>
              <w:bottom w:val="nil"/>
              <w:right w:val="nil"/>
            </w:tcBorders>
            <w:shd w:val="clear" w:color="auto" w:fill="auto"/>
            <w:noWrap/>
            <w:vAlign w:val="bottom"/>
            <w:hideMark/>
          </w:tcPr>
          <w:p w14:paraId="5892DEE4"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157DAE6B"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20 </w:t>
            </w:r>
          </w:p>
        </w:tc>
        <w:tc>
          <w:tcPr>
            <w:tcW w:w="6091" w:type="dxa"/>
            <w:tcBorders>
              <w:top w:val="nil"/>
              <w:left w:val="nil"/>
              <w:bottom w:val="nil"/>
              <w:right w:val="nil"/>
            </w:tcBorders>
            <w:shd w:val="clear" w:color="auto" w:fill="auto"/>
            <w:noWrap/>
            <w:vAlign w:val="bottom"/>
            <w:hideMark/>
          </w:tcPr>
          <w:p w14:paraId="1198ED54"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32D57AAB" w14:textId="77777777" w:rsidR="00FA718A" w:rsidRPr="000C53AF" w:rsidRDefault="00FA718A" w:rsidP="00FA718A">
            <w:pPr>
              <w:spacing w:before="0" w:after="0"/>
              <w:jc w:val="right"/>
              <w:rPr>
                <w:rFonts w:ascii="Cambria" w:eastAsia="Times New Roman" w:hAnsi="Cambria" w:cs="Calibri"/>
                <w:color w:val="000000"/>
                <w:sz w:val="22"/>
                <w:szCs w:val="22"/>
              </w:rPr>
            </w:pPr>
            <w:r w:rsidRPr="000C53AF">
              <w:rPr>
                <w:rFonts w:ascii="Cambria" w:eastAsia="Times New Roman" w:hAnsi="Cambria" w:cs="Calibri"/>
                <w:color w:val="FF0000"/>
                <w:sz w:val="22"/>
                <w:szCs w:val="22"/>
              </w:rPr>
              <w:t>(15)</w:t>
            </w:r>
          </w:p>
        </w:tc>
      </w:tr>
      <w:tr w:rsidR="00FA718A" w:rsidRPr="000C53AF" w14:paraId="7F51DCF4" w14:textId="77777777" w:rsidTr="0039105C">
        <w:trPr>
          <w:trHeight w:val="240"/>
        </w:trPr>
        <w:tc>
          <w:tcPr>
            <w:tcW w:w="4896" w:type="dxa"/>
            <w:tcBorders>
              <w:top w:val="nil"/>
              <w:left w:val="nil"/>
              <w:bottom w:val="nil"/>
              <w:right w:val="nil"/>
            </w:tcBorders>
            <w:shd w:val="clear" w:color="auto" w:fill="auto"/>
            <w:vAlign w:val="bottom"/>
            <w:hideMark/>
          </w:tcPr>
          <w:p w14:paraId="39E181C1"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Other revenue</w:t>
            </w:r>
          </w:p>
        </w:tc>
        <w:tc>
          <w:tcPr>
            <w:tcW w:w="1142" w:type="dxa"/>
            <w:tcBorders>
              <w:top w:val="nil"/>
              <w:left w:val="nil"/>
              <w:bottom w:val="nil"/>
              <w:right w:val="nil"/>
            </w:tcBorders>
            <w:shd w:val="clear" w:color="auto" w:fill="auto"/>
            <w:noWrap/>
            <w:vAlign w:val="bottom"/>
            <w:hideMark/>
          </w:tcPr>
          <w:p w14:paraId="1B3B9AA3"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1.2C</w:t>
            </w:r>
          </w:p>
        </w:tc>
        <w:tc>
          <w:tcPr>
            <w:tcW w:w="981" w:type="dxa"/>
            <w:tcBorders>
              <w:top w:val="nil"/>
              <w:left w:val="nil"/>
              <w:bottom w:val="nil"/>
              <w:right w:val="nil"/>
            </w:tcBorders>
            <w:shd w:val="clear" w:color="auto" w:fill="auto"/>
            <w:noWrap/>
            <w:vAlign w:val="bottom"/>
            <w:hideMark/>
          </w:tcPr>
          <w:p w14:paraId="58A82AAB"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46 </w:t>
            </w:r>
          </w:p>
        </w:tc>
        <w:tc>
          <w:tcPr>
            <w:tcW w:w="1134" w:type="dxa"/>
            <w:tcBorders>
              <w:top w:val="nil"/>
              <w:left w:val="nil"/>
              <w:bottom w:val="nil"/>
              <w:right w:val="nil"/>
            </w:tcBorders>
            <w:shd w:val="clear" w:color="auto" w:fill="auto"/>
            <w:noWrap/>
            <w:vAlign w:val="bottom"/>
            <w:hideMark/>
          </w:tcPr>
          <w:p w14:paraId="4679B897"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980 </w:t>
            </w:r>
          </w:p>
        </w:tc>
        <w:tc>
          <w:tcPr>
            <w:tcW w:w="814" w:type="dxa"/>
            <w:tcBorders>
              <w:top w:val="nil"/>
              <w:left w:val="nil"/>
              <w:bottom w:val="nil"/>
              <w:right w:val="nil"/>
            </w:tcBorders>
            <w:shd w:val="clear" w:color="auto" w:fill="auto"/>
            <w:noWrap/>
            <w:vAlign w:val="bottom"/>
            <w:hideMark/>
          </w:tcPr>
          <w:p w14:paraId="46AB43DC"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335721F2"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 -</w:t>
            </w:r>
          </w:p>
        </w:tc>
        <w:tc>
          <w:tcPr>
            <w:tcW w:w="6091" w:type="dxa"/>
            <w:tcBorders>
              <w:top w:val="nil"/>
              <w:left w:val="nil"/>
              <w:bottom w:val="nil"/>
              <w:right w:val="nil"/>
            </w:tcBorders>
            <w:shd w:val="clear" w:color="auto" w:fill="auto"/>
            <w:noWrap/>
            <w:vAlign w:val="bottom"/>
            <w:hideMark/>
          </w:tcPr>
          <w:p w14:paraId="30BDFE48"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03D0E0EF"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46 </w:t>
            </w:r>
          </w:p>
        </w:tc>
      </w:tr>
      <w:tr w:rsidR="00FA718A" w:rsidRPr="000C53AF" w14:paraId="3F357BF6" w14:textId="77777777" w:rsidTr="0039105C">
        <w:trPr>
          <w:trHeight w:val="240"/>
        </w:trPr>
        <w:tc>
          <w:tcPr>
            <w:tcW w:w="4896" w:type="dxa"/>
            <w:tcBorders>
              <w:top w:val="nil"/>
              <w:left w:val="nil"/>
              <w:bottom w:val="nil"/>
              <w:right w:val="nil"/>
            </w:tcBorders>
            <w:shd w:val="clear" w:color="auto" w:fill="auto"/>
            <w:vAlign w:val="bottom"/>
            <w:hideMark/>
          </w:tcPr>
          <w:p w14:paraId="02967C53"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Total own-source revenue</w:t>
            </w:r>
          </w:p>
        </w:tc>
        <w:tc>
          <w:tcPr>
            <w:tcW w:w="1142" w:type="dxa"/>
            <w:tcBorders>
              <w:top w:val="nil"/>
              <w:left w:val="nil"/>
              <w:bottom w:val="nil"/>
              <w:right w:val="nil"/>
            </w:tcBorders>
            <w:shd w:val="clear" w:color="auto" w:fill="auto"/>
            <w:noWrap/>
            <w:vAlign w:val="bottom"/>
            <w:hideMark/>
          </w:tcPr>
          <w:p w14:paraId="622C1D0B" w14:textId="77777777" w:rsidR="00FA718A" w:rsidRPr="007A58BF" w:rsidRDefault="00FA718A" w:rsidP="000C53AF">
            <w:pPr>
              <w:spacing w:before="0" w:after="0"/>
              <w:rPr>
                <w:rFonts w:eastAsia="Times New Roman" w:cs="Open Sans"/>
                <w:b/>
                <w:bCs/>
                <w:sz w:val="20"/>
                <w:szCs w:val="20"/>
              </w:rPr>
            </w:pPr>
          </w:p>
        </w:tc>
        <w:tc>
          <w:tcPr>
            <w:tcW w:w="981" w:type="dxa"/>
            <w:tcBorders>
              <w:top w:val="single" w:sz="4" w:space="0" w:color="auto"/>
              <w:left w:val="nil"/>
              <w:bottom w:val="single" w:sz="4" w:space="0" w:color="auto"/>
              <w:right w:val="nil"/>
            </w:tcBorders>
            <w:shd w:val="clear" w:color="auto" w:fill="auto"/>
            <w:noWrap/>
            <w:vAlign w:val="bottom"/>
            <w:hideMark/>
          </w:tcPr>
          <w:p w14:paraId="5163253C"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7,105 </w:t>
            </w:r>
          </w:p>
        </w:tc>
        <w:tc>
          <w:tcPr>
            <w:tcW w:w="1134" w:type="dxa"/>
            <w:tcBorders>
              <w:top w:val="single" w:sz="4" w:space="0" w:color="auto"/>
              <w:left w:val="nil"/>
              <w:bottom w:val="single" w:sz="4" w:space="0" w:color="auto"/>
              <w:right w:val="nil"/>
            </w:tcBorders>
            <w:shd w:val="clear" w:color="auto" w:fill="auto"/>
            <w:noWrap/>
            <w:vAlign w:val="bottom"/>
            <w:hideMark/>
          </w:tcPr>
          <w:p w14:paraId="63985167"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8,113 </w:t>
            </w:r>
          </w:p>
        </w:tc>
        <w:tc>
          <w:tcPr>
            <w:tcW w:w="814" w:type="dxa"/>
            <w:tcBorders>
              <w:top w:val="nil"/>
              <w:left w:val="nil"/>
              <w:bottom w:val="nil"/>
              <w:right w:val="nil"/>
            </w:tcBorders>
            <w:shd w:val="clear" w:color="auto" w:fill="auto"/>
            <w:noWrap/>
            <w:vAlign w:val="bottom"/>
            <w:hideMark/>
          </w:tcPr>
          <w:p w14:paraId="6577B7C1" w14:textId="77777777" w:rsidR="00FA718A" w:rsidRPr="00224E48" w:rsidRDefault="00FA718A" w:rsidP="000C53AF">
            <w:pPr>
              <w:spacing w:before="0" w:after="0"/>
              <w:jc w:val="right"/>
              <w:rPr>
                <w:rFonts w:eastAsia="Times New Roman" w:cs="Open Sans"/>
                <w:sz w:val="20"/>
                <w:szCs w:val="20"/>
              </w:rPr>
            </w:pPr>
          </w:p>
        </w:tc>
        <w:tc>
          <w:tcPr>
            <w:tcW w:w="956" w:type="dxa"/>
            <w:tcBorders>
              <w:top w:val="single" w:sz="4" w:space="0" w:color="auto"/>
              <w:left w:val="nil"/>
              <w:bottom w:val="single" w:sz="4" w:space="0" w:color="auto"/>
              <w:right w:val="nil"/>
            </w:tcBorders>
            <w:shd w:val="clear" w:color="auto" w:fill="auto"/>
            <w:noWrap/>
            <w:vAlign w:val="bottom"/>
            <w:hideMark/>
          </w:tcPr>
          <w:p w14:paraId="3CD15110"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4,292 </w:t>
            </w:r>
          </w:p>
        </w:tc>
        <w:tc>
          <w:tcPr>
            <w:tcW w:w="6091" w:type="dxa"/>
            <w:tcBorders>
              <w:top w:val="nil"/>
              <w:left w:val="nil"/>
              <w:bottom w:val="nil"/>
              <w:right w:val="nil"/>
            </w:tcBorders>
            <w:shd w:val="clear" w:color="auto" w:fill="auto"/>
            <w:noWrap/>
            <w:vAlign w:val="bottom"/>
            <w:hideMark/>
          </w:tcPr>
          <w:p w14:paraId="451FA682"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single" w:sz="4" w:space="0" w:color="auto"/>
              <w:left w:val="nil"/>
              <w:bottom w:val="single" w:sz="4" w:space="0" w:color="auto"/>
              <w:right w:val="nil"/>
            </w:tcBorders>
            <w:shd w:val="clear" w:color="auto" w:fill="auto"/>
            <w:noWrap/>
            <w:vAlign w:val="bottom"/>
            <w:hideMark/>
          </w:tcPr>
          <w:p w14:paraId="6A439EF1"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2,813 </w:t>
            </w:r>
          </w:p>
        </w:tc>
      </w:tr>
      <w:tr w:rsidR="00FA718A" w:rsidRPr="000C53AF" w14:paraId="54E7C2D1" w14:textId="77777777" w:rsidTr="0039105C">
        <w:trPr>
          <w:trHeight w:val="240"/>
        </w:trPr>
        <w:tc>
          <w:tcPr>
            <w:tcW w:w="4896" w:type="dxa"/>
            <w:tcBorders>
              <w:top w:val="nil"/>
              <w:left w:val="nil"/>
              <w:bottom w:val="nil"/>
              <w:right w:val="nil"/>
            </w:tcBorders>
            <w:shd w:val="clear" w:color="auto" w:fill="auto"/>
            <w:vAlign w:val="bottom"/>
            <w:hideMark/>
          </w:tcPr>
          <w:p w14:paraId="68C8FD06"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Gains</w:t>
            </w:r>
          </w:p>
        </w:tc>
        <w:tc>
          <w:tcPr>
            <w:tcW w:w="1142" w:type="dxa"/>
            <w:tcBorders>
              <w:top w:val="nil"/>
              <w:left w:val="nil"/>
              <w:bottom w:val="nil"/>
              <w:right w:val="nil"/>
            </w:tcBorders>
            <w:shd w:val="clear" w:color="auto" w:fill="auto"/>
            <w:noWrap/>
            <w:vAlign w:val="bottom"/>
            <w:hideMark/>
          </w:tcPr>
          <w:p w14:paraId="019FBDEE" w14:textId="77777777" w:rsidR="00FA718A" w:rsidRPr="007A58BF" w:rsidRDefault="00FA718A" w:rsidP="000C53AF">
            <w:pPr>
              <w:spacing w:before="0" w:after="0"/>
              <w:rPr>
                <w:rFonts w:eastAsia="Times New Roman" w:cs="Open Sans"/>
                <w:b/>
                <w:bCs/>
                <w:sz w:val="20"/>
                <w:szCs w:val="20"/>
              </w:rPr>
            </w:pPr>
          </w:p>
        </w:tc>
        <w:tc>
          <w:tcPr>
            <w:tcW w:w="981" w:type="dxa"/>
            <w:tcBorders>
              <w:top w:val="nil"/>
              <w:left w:val="nil"/>
              <w:bottom w:val="nil"/>
              <w:right w:val="nil"/>
            </w:tcBorders>
            <w:shd w:val="clear" w:color="auto" w:fill="auto"/>
            <w:noWrap/>
            <w:vAlign w:val="bottom"/>
            <w:hideMark/>
          </w:tcPr>
          <w:p w14:paraId="6845F267" w14:textId="77777777" w:rsidR="00FA718A" w:rsidRPr="00224E48" w:rsidRDefault="00FA718A" w:rsidP="000C53AF">
            <w:pPr>
              <w:spacing w:before="0" w:after="0"/>
              <w:rPr>
                <w:rFonts w:eastAsia="Times New Roman" w:cs="Open Sans"/>
                <w:sz w:val="20"/>
                <w:szCs w:val="20"/>
              </w:rPr>
            </w:pPr>
          </w:p>
        </w:tc>
        <w:tc>
          <w:tcPr>
            <w:tcW w:w="1134" w:type="dxa"/>
            <w:tcBorders>
              <w:top w:val="nil"/>
              <w:left w:val="nil"/>
              <w:bottom w:val="nil"/>
              <w:right w:val="nil"/>
            </w:tcBorders>
            <w:shd w:val="clear" w:color="auto" w:fill="auto"/>
            <w:noWrap/>
            <w:vAlign w:val="bottom"/>
            <w:hideMark/>
          </w:tcPr>
          <w:p w14:paraId="5E715A4B" w14:textId="77777777" w:rsidR="00FA718A" w:rsidRPr="00224E48" w:rsidRDefault="00FA718A" w:rsidP="000C53AF">
            <w:pPr>
              <w:spacing w:before="0" w:after="0"/>
              <w:jc w:val="right"/>
              <w:rPr>
                <w:rFonts w:eastAsia="Times New Roman" w:cs="Open Sans"/>
                <w:sz w:val="20"/>
                <w:szCs w:val="20"/>
              </w:rPr>
            </w:pPr>
          </w:p>
        </w:tc>
        <w:tc>
          <w:tcPr>
            <w:tcW w:w="814" w:type="dxa"/>
            <w:tcBorders>
              <w:top w:val="nil"/>
              <w:left w:val="nil"/>
              <w:bottom w:val="nil"/>
              <w:right w:val="nil"/>
            </w:tcBorders>
            <w:shd w:val="clear" w:color="auto" w:fill="auto"/>
            <w:noWrap/>
            <w:vAlign w:val="bottom"/>
            <w:hideMark/>
          </w:tcPr>
          <w:p w14:paraId="3DA1E4BC"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06D0D2F2" w14:textId="77777777" w:rsidR="00FA718A" w:rsidRPr="00224E48" w:rsidRDefault="00FA718A" w:rsidP="000C53AF">
            <w:pPr>
              <w:spacing w:before="0" w:after="0"/>
              <w:jc w:val="right"/>
              <w:rPr>
                <w:rFonts w:eastAsia="Times New Roman" w:cs="Open Sans"/>
                <w:sz w:val="20"/>
                <w:szCs w:val="20"/>
              </w:rPr>
            </w:pPr>
          </w:p>
        </w:tc>
        <w:tc>
          <w:tcPr>
            <w:tcW w:w="6091" w:type="dxa"/>
            <w:tcBorders>
              <w:top w:val="nil"/>
              <w:left w:val="nil"/>
              <w:bottom w:val="nil"/>
              <w:right w:val="nil"/>
            </w:tcBorders>
            <w:shd w:val="clear" w:color="auto" w:fill="auto"/>
            <w:noWrap/>
            <w:vAlign w:val="bottom"/>
            <w:hideMark/>
          </w:tcPr>
          <w:p w14:paraId="14394ECE" w14:textId="77777777" w:rsidR="00FA718A" w:rsidRPr="000C53AF" w:rsidRDefault="00FA718A" w:rsidP="00FA718A">
            <w:pPr>
              <w:spacing w:before="0" w:after="0"/>
              <w:jc w:val="right"/>
              <w:rPr>
                <w:rFonts w:ascii="Times New Roman" w:eastAsia="Times New Roman" w:hAnsi="Times New Roman"/>
                <w:sz w:val="22"/>
                <w:szCs w:val="22"/>
              </w:rPr>
            </w:pPr>
          </w:p>
        </w:tc>
        <w:tc>
          <w:tcPr>
            <w:tcW w:w="956" w:type="dxa"/>
            <w:tcBorders>
              <w:top w:val="nil"/>
              <w:left w:val="nil"/>
              <w:bottom w:val="nil"/>
              <w:right w:val="nil"/>
            </w:tcBorders>
            <w:shd w:val="clear" w:color="auto" w:fill="auto"/>
            <w:noWrap/>
            <w:vAlign w:val="bottom"/>
            <w:hideMark/>
          </w:tcPr>
          <w:p w14:paraId="7590F3D9"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   </w:t>
            </w:r>
          </w:p>
        </w:tc>
      </w:tr>
      <w:tr w:rsidR="00FA718A" w:rsidRPr="000C53AF" w14:paraId="55FA0E98" w14:textId="77777777" w:rsidTr="0039105C">
        <w:trPr>
          <w:trHeight w:val="240"/>
        </w:trPr>
        <w:tc>
          <w:tcPr>
            <w:tcW w:w="4896" w:type="dxa"/>
            <w:tcBorders>
              <w:top w:val="nil"/>
              <w:left w:val="nil"/>
              <w:bottom w:val="nil"/>
              <w:right w:val="nil"/>
            </w:tcBorders>
            <w:shd w:val="clear" w:color="auto" w:fill="auto"/>
            <w:vAlign w:val="bottom"/>
            <w:hideMark/>
          </w:tcPr>
          <w:p w14:paraId="5A29B6D9"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Other gains</w:t>
            </w:r>
          </w:p>
        </w:tc>
        <w:tc>
          <w:tcPr>
            <w:tcW w:w="1142" w:type="dxa"/>
            <w:tcBorders>
              <w:top w:val="nil"/>
              <w:left w:val="nil"/>
              <w:bottom w:val="nil"/>
              <w:right w:val="nil"/>
            </w:tcBorders>
            <w:shd w:val="clear" w:color="auto" w:fill="auto"/>
            <w:noWrap/>
            <w:vAlign w:val="bottom"/>
            <w:hideMark/>
          </w:tcPr>
          <w:p w14:paraId="0D588464"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1.2D</w:t>
            </w:r>
          </w:p>
        </w:tc>
        <w:tc>
          <w:tcPr>
            <w:tcW w:w="981" w:type="dxa"/>
            <w:tcBorders>
              <w:top w:val="nil"/>
              <w:left w:val="nil"/>
              <w:bottom w:val="nil"/>
              <w:right w:val="nil"/>
            </w:tcBorders>
            <w:shd w:val="clear" w:color="auto" w:fill="auto"/>
            <w:noWrap/>
            <w:vAlign w:val="bottom"/>
            <w:hideMark/>
          </w:tcPr>
          <w:p w14:paraId="17DBB6D7"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36 </w:t>
            </w:r>
          </w:p>
        </w:tc>
        <w:tc>
          <w:tcPr>
            <w:tcW w:w="1134" w:type="dxa"/>
            <w:tcBorders>
              <w:top w:val="nil"/>
              <w:left w:val="nil"/>
              <w:bottom w:val="nil"/>
              <w:right w:val="nil"/>
            </w:tcBorders>
            <w:shd w:val="clear" w:color="auto" w:fill="auto"/>
            <w:noWrap/>
            <w:vAlign w:val="bottom"/>
            <w:hideMark/>
          </w:tcPr>
          <w:p w14:paraId="630206A8"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 -</w:t>
            </w:r>
          </w:p>
        </w:tc>
        <w:tc>
          <w:tcPr>
            <w:tcW w:w="814" w:type="dxa"/>
            <w:tcBorders>
              <w:top w:val="nil"/>
              <w:left w:val="nil"/>
              <w:bottom w:val="nil"/>
              <w:right w:val="nil"/>
            </w:tcBorders>
            <w:shd w:val="clear" w:color="auto" w:fill="auto"/>
            <w:noWrap/>
            <w:vAlign w:val="bottom"/>
            <w:hideMark/>
          </w:tcPr>
          <w:p w14:paraId="5FC64FD8"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55F1F220"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46 </w:t>
            </w:r>
          </w:p>
        </w:tc>
        <w:tc>
          <w:tcPr>
            <w:tcW w:w="6091" w:type="dxa"/>
            <w:tcBorders>
              <w:top w:val="nil"/>
              <w:left w:val="nil"/>
              <w:bottom w:val="nil"/>
              <w:right w:val="nil"/>
            </w:tcBorders>
            <w:shd w:val="clear" w:color="auto" w:fill="auto"/>
            <w:noWrap/>
            <w:vAlign w:val="bottom"/>
            <w:hideMark/>
          </w:tcPr>
          <w:p w14:paraId="3DE29B9A"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397844F4" w14:textId="77777777" w:rsidR="00FA718A" w:rsidRPr="000C53AF" w:rsidRDefault="00FA718A" w:rsidP="00FA718A">
            <w:pPr>
              <w:spacing w:before="0" w:after="0"/>
              <w:jc w:val="right"/>
              <w:rPr>
                <w:rFonts w:ascii="Cambria" w:eastAsia="Times New Roman" w:hAnsi="Cambria" w:cs="Calibri"/>
                <w:color w:val="000000"/>
                <w:sz w:val="22"/>
                <w:szCs w:val="22"/>
              </w:rPr>
            </w:pPr>
            <w:r w:rsidRPr="000C53AF">
              <w:rPr>
                <w:rFonts w:ascii="Cambria" w:eastAsia="Times New Roman" w:hAnsi="Cambria" w:cs="Calibri"/>
                <w:color w:val="FF0000"/>
                <w:sz w:val="22"/>
                <w:szCs w:val="22"/>
              </w:rPr>
              <w:t>(10)</w:t>
            </w:r>
          </w:p>
        </w:tc>
      </w:tr>
      <w:tr w:rsidR="00FA718A" w:rsidRPr="000C53AF" w14:paraId="02F0AA1B" w14:textId="77777777" w:rsidTr="0039105C">
        <w:trPr>
          <w:trHeight w:val="240"/>
        </w:trPr>
        <w:tc>
          <w:tcPr>
            <w:tcW w:w="4896" w:type="dxa"/>
            <w:tcBorders>
              <w:top w:val="nil"/>
              <w:left w:val="nil"/>
              <w:bottom w:val="nil"/>
              <w:right w:val="nil"/>
            </w:tcBorders>
            <w:shd w:val="clear" w:color="auto" w:fill="auto"/>
            <w:vAlign w:val="bottom"/>
            <w:hideMark/>
          </w:tcPr>
          <w:p w14:paraId="750EC1C5"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Total gains</w:t>
            </w:r>
          </w:p>
        </w:tc>
        <w:tc>
          <w:tcPr>
            <w:tcW w:w="1142" w:type="dxa"/>
            <w:tcBorders>
              <w:top w:val="nil"/>
              <w:left w:val="nil"/>
              <w:bottom w:val="nil"/>
              <w:right w:val="nil"/>
            </w:tcBorders>
            <w:shd w:val="clear" w:color="auto" w:fill="auto"/>
            <w:noWrap/>
            <w:vAlign w:val="bottom"/>
            <w:hideMark/>
          </w:tcPr>
          <w:p w14:paraId="522C99A0" w14:textId="77777777" w:rsidR="00FA718A" w:rsidRPr="007A58BF" w:rsidRDefault="00FA718A" w:rsidP="000C53AF">
            <w:pPr>
              <w:spacing w:before="0" w:after="0"/>
              <w:rPr>
                <w:rFonts w:eastAsia="Times New Roman" w:cs="Open Sans"/>
                <w:b/>
                <w:bCs/>
                <w:sz w:val="20"/>
                <w:szCs w:val="20"/>
              </w:rPr>
            </w:pPr>
          </w:p>
        </w:tc>
        <w:tc>
          <w:tcPr>
            <w:tcW w:w="981" w:type="dxa"/>
            <w:tcBorders>
              <w:top w:val="single" w:sz="4" w:space="0" w:color="auto"/>
              <w:left w:val="nil"/>
              <w:bottom w:val="single" w:sz="4" w:space="0" w:color="auto"/>
              <w:right w:val="nil"/>
            </w:tcBorders>
            <w:shd w:val="clear" w:color="auto" w:fill="auto"/>
            <w:noWrap/>
            <w:vAlign w:val="bottom"/>
            <w:hideMark/>
          </w:tcPr>
          <w:p w14:paraId="140E8118"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36 </w:t>
            </w:r>
          </w:p>
        </w:tc>
        <w:tc>
          <w:tcPr>
            <w:tcW w:w="1134" w:type="dxa"/>
            <w:tcBorders>
              <w:top w:val="single" w:sz="4" w:space="0" w:color="auto"/>
              <w:left w:val="nil"/>
              <w:bottom w:val="single" w:sz="4" w:space="0" w:color="auto"/>
              <w:right w:val="nil"/>
            </w:tcBorders>
            <w:shd w:val="clear" w:color="auto" w:fill="auto"/>
            <w:noWrap/>
            <w:vAlign w:val="bottom"/>
            <w:hideMark/>
          </w:tcPr>
          <w:p w14:paraId="0B7B33C3"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 -</w:t>
            </w:r>
          </w:p>
        </w:tc>
        <w:tc>
          <w:tcPr>
            <w:tcW w:w="814" w:type="dxa"/>
            <w:tcBorders>
              <w:top w:val="nil"/>
              <w:left w:val="nil"/>
              <w:bottom w:val="nil"/>
              <w:right w:val="nil"/>
            </w:tcBorders>
            <w:shd w:val="clear" w:color="auto" w:fill="auto"/>
            <w:noWrap/>
            <w:vAlign w:val="bottom"/>
            <w:hideMark/>
          </w:tcPr>
          <w:p w14:paraId="107D829B" w14:textId="77777777" w:rsidR="00FA718A" w:rsidRPr="00224E48" w:rsidRDefault="00FA718A" w:rsidP="000C53AF">
            <w:pPr>
              <w:spacing w:before="0" w:after="0"/>
              <w:jc w:val="right"/>
              <w:rPr>
                <w:rFonts w:eastAsia="Times New Roman" w:cs="Open Sans"/>
                <w:sz w:val="20"/>
                <w:szCs w:val="20"/>
              </w:rPr>
            </w:pPr>
          </w:p>
        </w:tc>
        <w:tc>
          <w:tcPr>
            <w:tcW w:w="956" w:type="dxa"/>
            <w:tcBorders>
              <w:top w:val="single" w:sz="4" w:space="0" w:color="auto"/>
              <w:left w:val="nil"/>
              <w:bottom w:val="single" w:sz="4" w:space="0" w:color="auto"/>
              <w:right w:val="nil"/>
            </w:tcBorders>
            <w:shd w:val="clear" w:color="auto" w:fill="auto"/>
            <w:noWrap/>
            <w:vAlign w:val="bottom"/>
            <w:hideMark/>
          </w:tcPr>
          <w:p w14:paraId="3A0821B7"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46 </w:t>
            </w:r>
          </w:p>
        </w:tc>
        <w:tc>
          <w:tcPr>
            <w:tcW w:w="6091" w:type="dxa"/>
            <w:tcBorders>
              <w:top w:val="nil"/>
              <w:left w:val="nil"/>
              <w:bottom w:val="nil"/>
              <w:right w:val="nil"/>
            </w:tcBorders>
            <w:shd w:val="clear" w:color="auto" w:fill="auto"/>
            <w:noWrap/>
            <w:vAlign w:val="bottom"/>
            <w:hideMark/>
          </w:tcPr>
          <w:p w14:paraId="6502462A"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234AAD8C" w14:textId="77777777" w:rsidR="00FA718A" w:rsidRPr="000C53AF" w:rsidRDefault="00FA718A" w:rsidP="00FA718A">
            <w:pPr>
              <w:spacing w:before="0" w:after="0"/>
              <w:jc w:val="right"/>
              <w:rPr>
                <w:rFonts w:ascii="Cambria" w:eastAsia="Times New Roman" w:hAnsi="Cambria" w:cs="Calibri"/>
                <w:color w:val="000000"/>
                <w:sz w:val="22"/>
                <w:szCs w:val="22"/>
              </w:rPr>
            </w:pPr>
            <w:r w:rsidRPr="000C53AF">
              <w:rPr>
                <w:rFonts w:ascii="Cambria" w:eastAsia="Times New Roman" w:hAnsi="Cambria" w:cs="Calibri"/>
                <w:color w:val="FF0000"/>
                <w:sz w:val="22"/>
                <w:szCs w:val="22"/>
              </w:rPr>
              <w:t>(10)</w:t>
            </w:r>
          </w:p>
        </w:tc>
      </w:tr>
      <w:tr w:rsidR="00FA718A" w:rsidRPr="000C53AF" w14:paraId="00AED5E2" w14:textId="77777777" w:rsidTr="0039105C">
        <w:trPr>
          <w:trHeight w:val="240"/>
        </w:trPr>
        <w:tc>
          <w:tcPr>
            <w:tcW w:w="4896" w:type="dxa"/>
            <w:tcBorders>
              <w:top w:val="nil"/>
              <w:left w:val="nil"/>
              <w:bottom w:val="nil"/>
              <w:right w:val="nil"/>
            </w:tcBorders>
            <w:shd w:val="clear" w:color="auto" w:fill="auto"/>
            <w:vAlign w:val="bottom"/>
            <w:hideMark/>
          </w:tcPr>
          <w:p w14:paraId="65BA83E8" w14:textId="77777777" w:rsidR="00FA718A" w:rsidRPr="007A58BF" w:rsidRDefault="00FA718A" w:rsidP="000C53AF">
            <w:pPr>
              <w:spacing w:before="0" w:after="0"/>
              <w:rPr>
                <w:rFonts w:eastAsia="Times New Roman" w:cs="Open Sans"/>
                <w:b/>
                <w:bCs/>
                <w:sz w:val="20"/>
                <w:szCs w:val="20"/>
              </w:rPr>
            </w:pPr>
            <w:r w:rsidRPr="007A58BF">
              <w:rPr>
                <w:rFonts w:eastAsia="Times New Roman" w:cs="Open Sans"/>
                <w:b/>
                <w:bCs/>
                <w:sz w:val="20"/>
                <w:szCs w:val="20"/>
              </w:rPr>
              <w:t>Total own-source income</w:t>
            </w:r>
          </w:p>
        </w:tc>
        <w:tc>
          <w:tcPr>
            <w:tcW w:w="1142" w:type="dxa"/>
            <w:tcBorders>
              <w:top w:val="nil"/>
              <w:left w:val="nil"/>
              <w:bottom w:val="nil"/>
              <w:right w:val="nil"/>
            </w:tcBorders>
            <w:shd w:val="clear" w:color="auto" w:fill="auto"/>
            <w:noWrap/>
            <w:vAlign w:val="bottom"/>
            <w:hideMark/>
          </w:tcPr>
          <w:p w14:paraId="3F633AAB" w14:textId="77777777" w:rsidR="00FA718A" w:rsidRPr="007A58BF" w:rsidRDefault="00FA718A" w:rsidP="000C53AF">
            <w:pPr>
              <w:spacing w:before="0" w:after="0"/>
              <w:rPr>
                <w:rFonts w:eastAsia="Times New Roman" w:cs="Open Sans"/>
                <w:b/>
                <w:bCs/>
                <w:sz w:val="20"/>
                <w:szCs w:val="20"/>
              </w:rPr>
            </w:pPr>
          </w:p>
        </w:tc>
        <w:tc>
          <w:tcPr>
            <w:tcW w:w="981" w:type="dxa"/>
            <w:tcBorders>
              <w:top w:val="nil"/>
              <w:left w:val="nil"/>
              <w:bottom w:val="single" w:sz="4" w:space="0" w:color="auto"/>
              <w:right w:val="nil"/>
            </w:tcBorders>
            <w:shd w:val="clear" w:color="auto" w:fill="auto"/>
            <w:noWrap/>
            <w:vAlign w:val="bottom"/>
            <w:hideMark/>
          </w:tcPr>
          <w:p w14:paraId="5CCE855D"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7,141 </w:t>
            </w:r>
          </w:p>
        </w:tc>
        <w:tc>
          <w:tcPr>
            <w:tcW w:w="1134" w:type="dxa"/>
            <w:tcBorders>
              <w:top w:val="nil"/>
              <w:left w:val="nil"/>
              <w:bottom w:val="single" w:sz="4" w:space="0" w:color="auto"/>
              <w:right w:val="nil"/>
            </w:tcBorders>
            <w:shd w:val="clear" w:color="auto" w:fill="auto"/>
            <w:noWrap/>
            <w:vAlign w:val="bottom"/>
            <w:hideMark/>
          </w:tcPr>
          <w:p w14:paraId="79DF396B"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8,113 </w:t>
            </w:r>
          </w:p>
        </w:tc>
        <w:tc>
          <w:tcPr>
            <w:tcW w:w="814" w:type="dxa"/>
            <w:tcBorders>
              <w:top w:val="nil"/>
              <w:left w:val="nil"/>
              <w:bottom w:val="nil"/>
              <w:right w:val="nil"/>
            </w:tcBorders>
            <w:shd w:val="clear" w:color="auto" w:fill="auto"/>
            <w:noWrap/>
            <w:vAlign w:val="bottom"/>
            <w:hideMark/>
          </w:tcPr>
          <w:p w14:paraId="03AAA8A6"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single" w:sz="4" w:space="0" w:color="auto"/>
              <w:right w:val="nil"/>
            </w:tcBorders>
            <w:shd w:val="clear" w:color="auto" w:fill="auto"/>
            <w:noWrap/>
            <w:vAlign w:val="bottom"/>
            <w:hideMark/>
          </w:tcPr>
          <w:p w14:paraId="451495A3"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4,338 </w:t>
            </w:r>
          </w:p>
        </w:tc>
        <w:tc>
          <w:tcPr>
            <w:tcW w:w="6091" w:type="dxa"/>
            <w:tcBorders>
              <w:top w:val="nil"/>
              <w:left w:val="nil"/>
              <w:bottom w:val="nil"/>
              <w:right w:val="nil"/>
            </w:tcBorders>
            <w:shd w:val="clear" w:color="auto" w:fill="auto"/>
            <w:noWrap/>
            <w:vAlign w:val="bottom"/>
            <w:hideMark/>
          </w:tcPr>
          <w:p w14:paraId="41BD63EF"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single" w:sz="4" w:space="0" w:color="auto"/>
              <w:left w:val="nil"/>
              <w:bottom w:val="single" w:sz="4" w:space="0" w:color="auto"/>
              <w:right w:val="nil"/>
            </w:tcBorders>
            <w:shd w:val="clear" w:color="auto" w:fill="auto"/>
            <w:noWrap/>
            <w:vAlign w:val="bottom"/>
            <w:hideMark/>
          </w:tcPr>
          <w:p w14:paraId="19AF99E0"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2,803 </w:t>
            </w:r>
          </w:p>
        </w:tc>
      </w:tr>
      <w:tr w:rsidR="00FA718A" w:rsidRPr="000C53AF" w14:paraId="419BA68E" w14:textId="77777777" w:rsidTr="0039105C">
        <w:trPr>
          <w:trHeight w:val="230"/>
        </w:trPr>
        <w:tc>
          <w:tcPr>
            <w:tcW w:w="4896" w:type="dxa"/>
            <w:tcBorders>
              <w:top w:val="nil"/>
              <w:left w:val="nil"/>
              <w:bottom w:val="nil"/>
              <w:right w:val="nil"/>
            </w:tcBorders>
            <w:shd w:val="clear" w:color="auto" w:fill="auto"/>
            <w:vAlign w:val="bottom"/>
            <w:hideMark/>
          </w:tcPr>
          <w:p w14:paraId="4E4FF8B9" w14:textId="77777777" w:rsidR="00FA718A" w:rsidRPr="00224E48" w:rsidRDefault="00FA718A" w:rsidP="000C53AF">
            <w:pPr>
              <w:spacing w:before="0" w:after="0"/>
              <w:rPr>
                <w:rFonts w:eastAsia="Times New Roman" w:cs="Open Sans"/>
                <w:b/>
                <w:sz w:val="20"/>
                <w:szCs w:val="20"/>
              </w:rPr>
            </w:pPr>
            <w:r w:rsidRPr="00224E48">
              <w:rPr>
                <w:rFonts w:eastAsia="Times New Roman" w:cs="Open Sans"/>
                <w:b/>
                <w:sz w:val="20"/>
                <w:szCs w:val="20"/>
              </w:rPr>
              <w:t>Net cost of services</w:t>
            </w:r>
          </w:p>
        </w:tc>
        <w:tc>
          <w:tcPr>
            <w:tcW w:w="1142" w:type="dxa"/>
            <w:tcBorders>
              <w:top w:val="nil"/>
              <w:left w:val="nil"/>
              <w:bottom w:val="nil"/>
              <w:right w:val="nil"/>
            </w:tcBorders>
            <w:shd w:val="clear" w:color="auto" w:fill="auto"/>
            <w:noWrap/>
            <w:vAlign w:val="bottom"/>
            <w:hideMark/>
          </w:tcPr>
          <w:p w14:paraId="6D059ED5" w14:textId="77777777" w:rsidR="00FA718A" w:rsidRPr="00224E48" w:rsidRDefault="00FA718A" w:rsidP="000C53AF">
            <w:pPr>
              <w:spacing w:before="0" w:after="0"/>
              <w:rPr>
                <w:rFonts w:eastAsia="Times New Roman" w:cs="Open Sans"/>
                <w:b/>
                <w:sz w:val="20"/>
                <w:szCs w:val="20"/>
              </w:rPr>
            </w:pPr>
          </w:p>
        </w:tc>
        <w:tc>
          <w:tcPr>
            <w:tcW w:w="981" w:type="dxa"/>
            <w:tcBorders>
              <w:top w:val="nil"/>
              <w:left w:val="nil"/>
              <w:bottom w:val="single" w:sz="4" w:space="0" w:color="auto"/>
              <w:right w:val="nil"/>
            </w:tcBorders>
            <w:shd w:val="clear" w:color="auto" w:fill="auto"/>
            <w:noWrap/>
            <w:vAlign w:val="bottom"/>
            <w:hideMark/>
          </w:tcPr>
          <w:p w14:paraId="0BAB3D94"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(22,620)</w:t>
            </w:r>
          </w:p>
        </w:tc>
        <w:tc>
          <w:tcPr>
            <w:tcW w:w="1134" w:type="dxa"/>
            <w:tcBorders>
              <w:top w:val="nil"/>
              <w:left w:val="nil"/>
              <w:bottom w:val="single" w:sz="4" w:space="0" w:color="auto"/>
              <w:right w:val="nil"/>
            </w:tcBorders>
            <w:shd w:val="clear" w:color="auto" w:fill="auto"/>
            <w:noWrap/>
            <w:vAlign w:val="bottom"/>
            <w:hideMark/>
          </w:tcPr>
          <w:p w14:paraId="43661555"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(23,579)</w:t>
            </w:r>
          </w:p>
        </w:tc>
        <w:tc>
          <w:tcPr>
            <w:tcW w:w="814" w:type="dxa"/>
            <w:tcBorders>
              <w:top w:val="nil"/>
              <w:left w:val="nil"/>
              <w:bottom w:val="nil"/>
              <w:right w:val="nil"/>
            </w:tcBorders>
            <w:shd w:val="clear" w:color="auto" w:fill="auto"/>
            <w:noWrap/>
            <w:vAlign w:val="bottom"/>
            <w:hideMark/>
          </w:tcPr>
          <w:p w14:paraId="3E4D2B0E"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single" w:sz="4" w:space="0" w:color="auto"/>
              <w:right w:val="nil"/>
            </w:tcBorders>
            <w:shd w:val="clear" w:color="auto" w:fill="auto"/>
            <w:noWrap/>
            <w:vAlign w:val="bottom"/>
            <w:hideMark/>
          </w:tcPr>
          <w:p w14:paraId="3179955F"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(19,131)</w:t>
            </w:r>
          </w:p>
        </w:tc>
        <w:tc>
          <w:tcPr>
            <w:tcW w:w="6091" w:type="dxa"/>
            <w:tcBorders>
              <w:top w:val="nil"/>
              <w:left w:val="nil"/>
              <w:bottom w:val="nil"/>
              <w:right w:val="nil"/>
            </w:tcBorders>
            <w:shd w:val="clear" w:color="auto" w:fill="auto"/>
            <w:noWrap/>
            <w:vAlign w:val="bottom"/>
            <w:hideMark/>
          </w:tcPr>
          <w:p w14:paraId="20643CD3"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single" w:sz="4" w:space="0" w:color="auto"/>
              <w:right w:val="nil"/>
            </w:tcBorders>
            <w:shd w:val="clear" w:color="auto" w:fill="auto"/>
            <w:noWrap/>
            <w:vAlign w:val="bottom"/>
            <w:hideMark/>
          </w:tcPr>
          <w:p w14:paraId="407E1FED" w14:textId="77777777" w:rsidR="00FA718A" w:rsidRPr="000C53AF" w:rsidRDefault="00FA718A" w:rsidP="00FA718A">
            <w:pPr>
              <w:spacing w:before="0" w:after="0"/>
              <w:jc w:val="right"/>
              <w:rPr>
                <w:rFonts w:ascii="Cambria" w:eastAsia="Times New Roman" w:hAnsi="Cambria" w:cs="Calibri"/>
                <w:color w:val="000000"/>
                <w:sz w:val="22"/>
                <w:szCs w:val="22"/>
              </w:rPr>
            </w:pPr>
            <w:r w:rsidRPr="000C53AF">
              <w:rPr>
                <w:rFonts w:ascii="Cambria" w:eastAsia="Times New Roman" w:hAnsi="Cambria" w:cs="Calibri"/>
                <w:color w:val="FF0000"/>
                <w:sz w:val="22"/>
                <w:szCs w:val="22"/>
              </w:rPr>
              <w:t>(3,489)</w:t>
            </w:r>
          </w:p>
        </w:tc>
      </w:tr>
      <w:tr w:rsidR="00FA718A" w:rsidRPr="000C53AF" w14:paraId="2E623164" w14:textId="77777777" w:rsidTr="0039105C">
        <w:trPr>
          <w:trHeight w:val="240"/>
        </w:trPr>
        <w:tc>
          <w:tcPr>
            <w:tcW w:w="4896" w:type="dxa"/>
            <w:tcBorders>
              <w:top w:val="nil"/>
              <w:left w:val="nil"/>
              <w:bottom w:val="nil"/>
              <w:right w:val="nil"/>
            </w:tcBorders>
            <w:shd w:val="clear" w:color="auto" w:fill="auto"/>
            <w:vAlign w:val="bottom"/>
            <w:hideMark/>
          </w:tcPr>
          <w:p w14:paraId="0B517F2A" w14:textId="77777777" w:rsidR="00FA718A" w:rsidRPr="007A58BF" w:rsidRDefault="00FA718A" w:rsidP="000C53AF">
            <w:pPr>
              <w:spacing w:before="0" w:after="0"/>
              <w:rPr>
                <w:rFonts w:eastAsia="Times New Roman" w:cs="Open Sans"/>
                <w:sz w:val="20"/>
                <w:szCs w:val="20"/>
              </w:rPr>
            </w:pPr>
            <w:r w:rsidRPr="007A58BF">
              <w:rPr>
                <w:rFonts w:eastAsia="Times New Roman" w:cs="Open Sans"/>
                <w:sz w:val="20"/>
                <w:szCs w:val="20"/>
              </w:rPr>
              <w:t>Revenue from Government</w:t>
            </w:r>
          </w:p>
        </w:tc>
        <w:tc>
          <w:tcPr>
            <w:tcW w:w="1142" w:type="dxa"/>
            <w:tcBorders>
              <w:top w:val="nil"/>
              <w:left w:val="nil"/>
              <w:bottom w:val="nil"/>
              <w:right w:val="nil"/>
            </w:tcBorders>
            <w:shd w:val="clear" w:color="auto" w:fill="auto"/>
            <w:noWrap/>
            <w:vAlign w:val="bottom"/>
            <w:hideMark/>
          </w:tcPr>
          <w:p w14:paraId="50881F1C" w14:textId="77777777" w:rsidR="00FA718A" w:rsidRPr="007A58BF" w:rsidRDefault="00FA718A" w:rsidP="000C53AF">
            <w:pPr>
              <w:spacing w:before="0" w:after="0"/>
              <w:rPr>
                <w:rFonts w:eastAsia="Times New Roman" w:cs="Open Sans"/>
                <w:color w:val="000000"/>
                <w:sz w:val="20"/>
                <w:szCs w:val="20"/>
              </w:rPr>
            </w:pPr>
            <w:r w:rsidRPr="007A58BF">
              <w:rPr>
                <w:rFonts w:eastAsia="Times New Roman" w:cs="Open Sans"/>
                <w:color w:val="000000"/>
                <w:sz w:val="20"/>
                <w:szCs w:val="20"/>
              </w:rPr>
              <w:t>1.2E</w:t>
            </w:r>
          </w:p>
        </w:tc>
        <w:tc>
          <w:tcPr>
            <w:tcW w:w="981" w:type="dxa"/>
            <w:tcBorders>
              <w:top w:val="nil"/>
              <w:left w:val="nil"/>
              <w:bottom w:val="nil"/>
              <w:right w:val="nil"/>
            </w:tcBorders>
            <w:shd w:val="clear" w:color="auto" w:fill="auto"/>
            <w:noWrap/>
            <w:vAlign w:val="bottom"/>
            <w:hideMark/>
          </w:tcPr>
          <w:p w14:paraId="111E5F80" w14:textId="77777777" w:rsidR="00FA718A" w:rsidRPr="00224E48" w:rsidRDefault="00FA718A" w:rsidP="000C53AF">
            <w:pPr>
              <w:spacing w:before="0" w:after="0"/>
              <w:jc w:val="right"/>
              <w:rPr>
                <w:rFonts w:eastAsia="Times New Roman" w:cs="Open Sans"/>
                <w:b/>
                <w:sz w:val="20"/>
                <w:szCs w:val="20"/>
              </w:rPr>
            </w:pPr>
            <w:r w:rsidRPr="00224E48">
              <w:rPr>
                <w:rFonts w:eastAsia="Times New Roman" w:cs="Open Sans"/>
                <w:b/>
                <w:sz w:val="20"/>
                <w:szCs w:val="20"/>
              </w:rPr>
              <w:t xml:space="preserve">21,646 </w:t>
            </w:r>
          </w:p>
        </w:tc>
        <w:tc>
          <w:tcPr>
            <w:tcW w:w="1134" w:type="dxa"/>
            <w:tcBorders>
              <w:top w:val="nil"/>
              <w:left w:val="nil"/>
              <w:bottom w:val="nil"/>
              <w:right w:val="nil"/>
            </w:tcBorders>
            <w:shd w:val="clear" w:color="auto" w:fill="auto"/>
            <w:noWrap/>
            <w:vAlign w:val="bottom"/>
            <w:hideMark/>
          </w:tcPr>
          <w:p w14:paraId="55425B4F"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16,515 </w:t>
            </w:r>
          </w:p>
        </w:tc>
        <w:tc>
          <w:tcPr>
            <w:tcW w:w="814" w:type="dxa"/>
            <w:tcBorders>
              <w:top w:val="nil"/>
              <w:left w:val="nil"/>
              <w:bottom w:val="nil"/>
              <w:right w:val="nil"/>
            </w:tcBorders>
            <w:shd w:val="clear" w:color="auto" w:fill="auto"/>
            <w:noWrap/>
            <w:vAlign w:val="bottom"/>
            <w:hideMark/>
          </w:tcPr>
          <w:p w14:paraId="6DB5CD2C" w14:textId="77777777" w:rsidR="00FA718A" w:rsidRPr="00224E48" w:rsidRDefault="00FA718A" w:rsidP="000C53AF">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728D0B44" w14:textId="77777777" w:rsidR="00FA718A" w:rsidRPr="00224E48" w:rsidRDefault="00FA718A" w:rsidP="000C53AF">
            <w:pPr>
              <w:spacing w:before="0" w:after="0"/>
              <w:jc w:val="right"/>
              <w:rPr>
                <w:rFonts w:eastAsia="Times New Roman" w:cs="Open Sans"/>
                <w:sz w:val="20"/>
                <w:szCs w:val="20"/>
              </w:rPr>
            </w:pPr>
            <w:r w:rsidRPr="00224E48">
              <w:rPr>
                <w:rFonts w:eastAsia="Times New Roman" w:cs="Open Sans"/>
                <w:sz w:val="20"/>
                <w:szCs w:val="20"/>
              </w:rPr>
              <w:t xml:space="preserve">19,026 </w:t>
            </w:r>
          </w:p>
        </w:tc>
        <w:tc>
          <w:tcPr>
            <w:tcW w:w="6091" w:type="dxa"/>
            <w:tcBorders>
              <w:top w:val="nil"/>
              <w:left w:val="nil"/>
              <w:bottom w:val="nil"/>
              <w:right w:val="nil"/>
            </w:tcBorders>
            <w:shd w:val="clear" w:color="auto" w:fill="auto"/>
            <w:noWrap/>
            <w:vAlign w:val="bottom"/>
            <w:hideMark/>
          </w:tcPr>
          <w:p w14:paraId="27F61A54"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single" w:sz="4" w:space="0" w:color="auto"/>
              <w:right w:val="nil"/>
            </w:tcBorders>
            <w:shd w:val="clear" w:color="auto" w:fill="auto"/>
            <w:noWrap/>
            <w:vAlign w:val="bottom"/>
            <w:hideMark/>
          </w:tcPr>
          <w:p w14:paraId="275CCE47" w14:textId="77777777" w:rsidR="00FA718A" w:rsidRPr="000C53AF" w:rsidRDefault="00FA718A" w:rsidP="00FA718A">
            <w:pPr>
              <w:spacing w:before="0" w:after="0"/>
              <w:rPr>
                <w:rFonts w:ascii="Cambria" w:eastAsia="Times New Roman" w:hAnsi="Cambria" w:cs="Calibri"/>
                <w:color w:val="000000"/>
                <w:sz w:val="22"/>
                <w:szCs w:val="22"/>
              </w:rPr>
            </w:pPr>
            <w:r w:rsidRPr="000C53AF">
              <w:rPr>
                <w:rFonts w:ascii="Cambria" w:eastAsia="Times New Roman" w:hAnsi="Cambria" w:cs="Calibri"/>
                <w:color w:val="000000"/>
                <w:sz w:val="22"/>
                <w:szCs w:val="22"/>
              </w:rPr>
              <w:t xml:space="preserve">         2,620 </w:t>
            </w:r>
          </w:p>
        </w:tc>
      </w:tr>
      <w:tr w:rsidR="00FA718A" w:rsidRPr="000C53AF" w14:paraId="15DF5585" w14:textId="77777777" w:rsidTr="0039105C">
        <w:trPr>
          <w:trHeight w:val="230"/>
        </w:trPr>
        <w:tc>
          <w:tcPr>
            <w:tcW w:w="4896" w:type="dxa"/>
            <w:tcBorders>
              <w:top w:val="nil"/>
              <w:left w:val="nil"/>
              <w:bottom w:val="nil"/>
              <w:right w:val="nil"/>
            </w:tcBorders>
            <w:shd w:val="clear" w:color="auto" w:fill="auto"/>
            <w:vAlign w:val="bottom"/>
            <w:hideMark/>
          </w:tcPr>
          <w:p w14:paraId="080D9AA1" w14:textId="77777777" w:rsidR="00FA718A" w:rsidRPr="007A58BF" w:rsidRDefault="00FA718A" w:rsidP="00FA718A">
            <w:pPr>
              <w:spacing w:before="0" w:after="0"/>
              <w:rPr>
                <w:rFonts w:eastAsia="Times New Roman" w:cs="Open Sans"/>
                <w:b/>
                <w:bCs/>
                <w:sz w:val="20"/>
                <w:szCs w:val="20"/>
              </w:rPr>
            </w:pPr>
            <w:r w:rsidRPr="007A58BF">
              <w:rPr>
                <w:rFonts w:eastAsia="Times New Roman" w:cs="Open Sans"/>
                <w:b/>
                <w:bCs/>
                <w:sz w:val="20"/>
                <w:szCs w:val="20"/>
              </w:rPr>
              <w:t>Deficit attributable to the Australian Government</w:t>
            </w:r>
          </w:p>
        </w:tc>
        <w:tc>
          <w:tcPr>
            <w:tcW w:w="1142" w:type="dxa"/>
            <w:tcBorders>
              <w:top w:val="nil"/>
              <w:left w:val="nil"/>
              <w:bottom w:val="nil"/>
              <w:right w:val="nil"/>
            </w:tcBorders>
            <w:shd w:val="clear" w:color="auto" w:fill="auto"/>
            <w:noWrap/>
            <w:vAlign w:val="bottom"/>
            <w:hideMark/>
          </w:tcPr>
          <w:p w14:paraId="0CF1C90A" w14:textId="77777777" w:rsidR="00FA718A" w:rsidRPr="007A58BF" w:rsidRDefault="00FA718A" w:rsidP="00FA718A">
            <w:pPr>
              <w:spacing w:before="0" w:after="0"/>
              <w:rPr>
                <w:rFonts w:eastAsia="Times New Roman" w:cs="Open Sans"/>
                <w:b/>
                <w:bCs/>
                <w:sz w:val="20"/>
                <w:szCs w:val="20"/>
              </w:rPr>
            </w:pPr>
          </w:p>
        </w:tc>
        <w:tc>
          <w:tcPr>
            <w:tcW w:w="981" w:type="dxa"/>
            <w:tcBorders>
              <w:top w:val="single" w:sz="4" w:space="0" w:color="auto"/>
              <w:left w:val="nil"/>
              <w:bottom w:val="single" w:sz="4" w:space="0" w:color="auto"/>
              <w:right w:val="nil"/>
            </w:tcBorders>
            <w:shd w:val="clear" w:color="auto" w:fill="auto"/>
            <w:noWrap/>
            <w:vAlign w:val="bottom"/>
            <w:hideMark/>
          </w:tcPr>
          <w:p w14:paraId="32BA411A" w14:textId="77777777" w:rsidR="00FA718A" w:rsidRPr="00224E48" w:rsidRDefault="00FA718A" w:rsidP="00FA718A">
            <w:pPr>
              <w:spacing w:before="0" w:after="0"/>
              <w:jc w:val="right"/>
              <w:rPr>
                <w:rFonts w:eastAsia="Times New Roman" w:cs="Open Sans"/>
                <w:b/>
                <w:sz w:val="20"/>
                <w:szCs w:val="20"/>
              </w:rPr>
            </w:pPr>
            <w:r w:rsidRPr="00224E48">
              <w:rPr>
                <w:rFonts w:eastAsia="Times New Roman" w:cs="Open Sans"/>
                <w:b/>
                <w:sz w:val="20"/>
                <w:szCs w:val="20"/>
              </w:rPr>
              <w:t>(974)</w:t>
            </w:r>
          </w:p>
        </w:tc>
        <w:tc>
          <w:tcPr>
            <w:tcW w:w="1134" w:type="dxa"/>
            <w:tcBorders>
              <w:top w:val="single" w:sz="4" w:space="0" w:color="auto"/>
              <w:left w:val="nil"/>
              <w:bottom w:val="single" w:sz="4" w:space="0" w:color="auto"/>
              <w:right w:val="nil"/>
            </w:tcBorders>
            <w:shd w:val="clear" w:color="auto" w:fill="auto"/>
            <w:noWrap/>
            <w:vAlign w:val="bottom"/>
            <w:hideMark/>
          </w:tcPr>
          <w:p w14:paraId="2E604C53" w14:textId="77777777" w:rsidR="00FA718A" w:rsidRPr="00224E48" w:rsidRDefault="00FA718A" w:rsidP="00FA718A">
            <w:pPr>
              <w:spacing w:before="0" w:after="0"/>
              <w:jc w:val="right"/>
              <w:rPr>
                <w:rFonts w:eastAsia="Times New Roman" w:cs="Open Sans"/>
                <w:sz w:val="20"/>
                <w:szCs w:val="20"/>
              </w:rPr>
            </w:pPr>
            <w:r w:rsidRPr="00224E48">
              <w:rPr>
                <w:rFonts w:eastAsia="Times New Roman" w:cs="Open Sans"/>
                <w:sz w:val="20"/>
                <w:szCs w:val="20"/>
              </w:rPr>
              <w:t>(7,064)</w:t>
            </w:r>
          </w:p>
        </w:tc>
        <w:tc>
          <w:tcPr>
            <w:tcW w:w="814" w:type="dxa"/>
            <w:tcBorders>
              <w:top w:val="nil"/>
              <w:left w:val="nil"/>
              <w:bottom w:val="nil"/>
              <w:right w:val="nil"/>
            </w:tcBorders>
            <w:shd w:val="clear" w:color="auto" w:fill="auto"/>
            <w:noWrap/>
            <w:vAlign w:val="bottom"/>
            <w:hideMark/>
          </w:tcPr>
          <w:p w14:paraId="3F5CE9BD" w14:textId="77777777" w:rsidR="00FA718A" w:rsidRPr="00224E48" w:rsidRDefault="00FA718A" w:rsidP="00FA718A">
            <w:pPr>
              <w:spacing w:before="0" w:after="0"/>
              <w:jc w:val="right"/>
              <w:rPr>
                <w:rFonts w:eastAsia="Times New Roman" w:cs="Open Sans"/>
                <w:sz w:val="20"/>
                <w:szCs w:val="20"/>
              </w:rPr>
            </w:pPr>
          </w:p>
        </w:tc>
        <w:tc>
          <w:tcPr>
            <w:tcW w:w="956" w:type="dxa"/>
            <w:tcBorders>
              <w:top w:val="single" w:sz="4" w:space="0" w:color="auto"/>
              <w:left w:val="nil"/>
              <w:bottom w:val="single" w:sz="4" w:space="0" w:color="auto"/>
              <w:right w:val="nil"/>
            </w:tcBorders>
            <w:shd w:val="clear" w:color="auto" w:fill="auto"/>
            <w:noWrap/>
            <w:vAlign w:val="bottom"/>
            <w:hideMark/>
          </w:tcPr>
          <w:p w14:paraId="6A7FCC7A" w14:textId="77777777" w:rsidR="00FA718A" w:rsidRPr="00224E48" w:rsidRDefault="00FA718A" w:rsidP="00FA718A">
            <w:pPr>
              <w:spacing w:before="0" w:after="0"/>
              <w:jc w:val="right"/>
              <w:rPr>
                <w:rFonts w:eastAsia="Times New Roman" w:cs="Open Sans"/>
                <w:sz w:val="20"/>
                <w:szCs w:val="20"/>
              </w:rPr>
            </w:pPr>
            <w:r w:rsidRPr="00224E48">
              <w:rPr>
                <w:rFonts w:eastAsia="Times New Roman" w:cs="Open Sans"/>
                <w:sz w:val="20"/>
                <w:szCs w:val="20"/>
              </w:rPr>
              <w:t>(105)</w:t>
            </w:r>
          </w:p>
        </w:tc>
        <w:tc>
          <w:tcPr>
            <w:tcW w:w="6091" w:type="dxa"/>
            <w:tcBorders>
              <w:top w:val="nil"/>
              <w:left w:val="nil"/>
              <w:bottom w:val="nil"/>
              <w:right w:val="nil"/>
            </w:tcBorders>
            <w:shd w:val="clear" w:color="auto" w:fill="auto"/>
            <w:noWrap/>
            <w:vAlign w:val="bottom"/>
            <w:hideMark/>
          </w:tcPr>
          <w:p w14:paraId="43D455D6" w14:textId="77777777" w:rsidR="00FA718A" w:rsidRPr="000C53AF" w:rsidRDefault="00FA718A" w:rsidP="00FA718A">
            <w:pPr>
              <w:spacing w:before="0" w:after="0"/>
              <w:jc w:val="right"/>
              <w:rPr>
                <w:rFonts w:ascii="Cambria" w:eastAsia="Times New Roman" w:hAnsi="Cambria" w:cs="Calibri"/>
                <w:sz w:val="22"/>
                <w:szCs w:val="22"/>
              </w:rPr>
            </w:pPr>
          </w:p>
        </w:tc>
        <w:tc>
          <w:tcPr>
            <w:tcW w:w="956" w:type="dxa"/>
            <w:tcBorders>
              <w:top w:val="nil"/>
              <w:left w:val="nil"/>
              <w:bottom w:val="nil"/>
              <w:right w:val="nil"/>
            </w:tcBorders>
            <w:shd w:val="clear" w:color="auto" w:fill="auto"/>
            <w:noWrap/>
            <w:vAlign w:val="bottom"/>
            <w:hideMark/>
          </w:tcPr>
          <w:p w14:paraId="43EDD3B3" w14:textId="77777777" w:rsidR="00FA718A" w:rsidRPr="000C53AF" w:rsidRDefault="00FA718A" w:rsidP="00FA718A">
            <w:pPr>
              <w:spacing w:before="0" w:after="0"/>
              <w:rPr>
                <w:rFonts w:ascii="Times New Roman" w:eastAsia="Times New Roman" w:hAnsi="Times New Roman"/>
                <w:sz w:val="22"/>
                <w:szCs w:val="22"/>
              </w:rPr>
            </w:pPr>
          </w:p>
        </w:tc>
      </w:tr>
    </w:tbl>
    <w:p w14:paraId="2154DF68" w14:textId="77777777" w:rsidR="00A2010D" w:rsidRDefault="00A2010D" w:rsidP="00FA718A">
      <w:pPr>
        <w:spacing w:before="0" w:after="0"/>
        <w:rPr>
          <w:rFonts w:eastAsia="Times New Roman" w:cs="Open Sans"/>
          <w:sz w:val="20"/>
          <w:szCs w:val="20"/>
        </w:rPr>
        <w:sectPr w:rsidR="00A2010D" w:rsidSect="00B86081">
          <w:endnotePr>
            <w:numFmt w:val="decimal"/>
          </w:endnotePr>
          <w:pgSz w:w="11907" w:h="16840" w:code="9"/>
          <w:pgMar w:top="1440" w:right="1440" w:bottom="1440" w:left="964" w:header="907" w:footer="284" w:gutter="0"/>
          <w:cols w:space="708"/>
          <w:docGrid w:linePitch="360"/>
        </w:sectPr>
      </w:pPr>
    </w:p>
    <w:tbl>
      <w:tblPr>
        <w:tblW w:w="17228" w:type="dxa"/>
        <w:tblLook w:val="04A0" w:firstRow="1" w:lastRow="0" w:firstColumn="1" w:lastColumn="0" w:noHBand="0" w:noVBand="1"/>
      </w:tblPr>
      <w:tblGrid>
        <w:gridCol w:w="5128"/>
        <w:gridCol w:w="1013"/>
        <w:gridCol w:w="182"/>
        <w:gridCol w:w="357"/>
        <w:gridCol w:w="306"/>
        <w:gridCol w:w="728"/>
        <w:gridCol w:w="984"/>
        <w:gridCol w:w="177"/>
        <w:gridCol w:w="153"/>
        <w:gridCol w:w="728"/>
        <w:gridCol w:w="116"/>
        <w:gridCol w:w="6091"/>
        <w:gridCol w:w="309"/>
        <w:gridCol w:w="647"/>
        <w:gridCol w:w="309"/>
      </w:tblGrid>
      <w:tr w:rsidR="00EF1CC1" w:rsidRPr="000C53AF" w14:paraId="5382FD08" w14:textId="77777777" w:rsidTr="0039105C">
        <w:trPr>
          <w:gridAfter w:val="1"/>
          <w:wAfter w:w="309" w:type="dxa"/>
          <w:trHeight w:val="300"/>
        </w:trPr>
        <w:tc>
          <w:tcPr>
            <w:tcW w:w="9872" w:type="dxa"/>
            <w:gridSpan w:val="11"/>
            <w:tcBorders>
              <w:top w:val="nil"/>
              <w:left w:val="nil"/>
              <w:bottom w:val="nil"/>
              <w:right w:val="nil"/>
            </w:tcBorders>
            <w:shd w:val="clear" w:color="auto" w:fill="auto"/>
            <w:hideMark/>
          </w:tcPr>
          <w:p w14:paraId="5A01E841" w14:textId="2A52491E" w:rsidR="00EF1CC1" w:rsidRPr="00865B8E" w:rsidRDefault="00EF1CC1" w:rsidP="00534D45">
            <w:pPr>
              <w:spacing w:before="0" w:after="0"/>
              <w:rPr>
                <w:rFonts w:eastAsia="Times New Roman" w:cs="Open Sans"/>
                <w:sz w:val="22"/>
                <w:szCs w:val="22"/>
              </w:rPr>
            </w:pPr>
            <w:r w:rsidRPr="00865B8E">
              <w:rPr>
                <w:rFonts w:eastAsia="Times New Roman" w:cs="Open Sans"/>
                <w:b/>
                <w:color w:val="0070C0"/>
                <w:sz w:val="36"/>
                <w:szCs w:val="36"/>
              </w:rPr>
              <w:t>Statement of Comprehensive Income (continued)</w:t>
            </w:r>
          </w:p>
          <w:p w14:paraId="1637ECCB" w14:textId="35E0FB44" w:rsidR="00EF1CC1" w:rsidRPr="00224E48" w:rsidRDefault="00EF1CC1" w:rsidP="00534D45">
            <w:pPr>
              <w:spacing w:before="0" w:after="0"/>
              <w:rPr>
                <w:rFonts w:eastAsia="Times New Roman" w:cs="Open Sans"/>
                <w:sz w:val="22"/>
                <w:szCs w:val="22"/>
              </w:rPr>
            </w:pPr>
          </w:p>
        </w:tc>
        <w:tc>
          <w:tcPr>
            <w:tcW w:w="6091" w:type="dxa"/>
            <w:tcBorders>
              <w:top w:val="nil"/>
              <w:left w:val="nil"/>
              <w:bottom w:val="nil"/>
              <w:right w:val="nil"/>
            </w:tcBorders>
            <w:shd w:val="clear" w:color="auto" w:fill="auto"/>
            <w:noWrap/>
            <w:vAlign w:val="bottom"/>
            <w:hideMark/>
          </w:tcPr>
          <w:p w14:paraId="7A83DFCA" w14:textId="77777777" w:rsidR="00EF1CC1" w:rsidRPr="000C53AF" w:rsidRDefault="00EF1CC1" w:rsidP="00534D45">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302D437E" w14:textId="77777777" w:rsidR="00EF1CC1" w:rsidRPr="000C53AF" w:rsidRDefault="00EF1CC1" w:rsidP="00534D45">
            <w:pPr>
              <w:spacing w:before="0" w:after="0"/>
              <w:rPr>
                <w:rFonts w:ascii="Times New Roman" w:eastAsia="Times New Roman" w:hAnsi="Times New Roman"/>
                <w:sz w:val="22"/>
                <w:szCs w:val="22"/>
              </w:rPr>
            </w:pPr>
          </w:p>
        </w:tc>
      </w:tr>
      <w:tr w:rsidR="00103483" w:rsidRPr="000C53AF" w14:paraId="4228F0A1" w14:textId="77777777" w:rsidTr="0039105C">
        <w:trPr>
          <w:gridAfter w:val="1"/>
          <w:wAfter w:w="309" w:type="dxa"/>
          <w:trHeight w:val="500"/>
        </w:trPr>
        <w:tc>
          <w:tcPr>
            <w:tcW w:w="5128" w:type="dxa"/>
            <w:tcBorders>
              <w:top w:val="single" w:sz="8" w:space="0" w:color="009560"/>
              <w:left w:val="nil"/>
              <w:bottom w:val="nil"/>
              <w:right w:val="nil"/>
            </w:tcBorders>
            <w:shd w:val="clear" w:color="auto" w:fill="auto"/>
            <w:vAlign w:val="bottom"/>
            <w:hideMark/>
          </w:tcPr>
          <w:p w14:paraId="627ED3D5" w14:textId="77777777" w:rsidR="008A507C" w:rsidRPr="007A58BF" w:rsidRDefault="008A507C" w:rsidP="008A507C">
            <w:pPr>
              <w:spacing w:before="0" w:after="0"/>
              <w:rPr>
                <w:rFonts w:eastAsia="Times New Roman" w:cs="Open Sans"/>
                <w:sz w:val="20"/>
                <w:szCs w:val="20"/>
              </w:rPr>
            </w:pPr>
            <w:r w:rsidRPr="007A58BF">
              <w:rPr>
                <w:rFonts w:eastAsia="Times New Roman" w:cs="Open Sans"/>
                <w:sz w:val="20"/>
                <w:szCs w:val="20"/>
              </w:rPr>
              <w:t> </w:t>
            </w:r>
          </w:p>
        </w:tc>
        <w:tc>
          <w:tcPr>
            <w:tcW w:w="1195" w:type="dxa"/>
            <w:gridSpan w:val="2"/>
            <w:tcBorders>
              <w:top w:val="single" w:sz="8" w:space="0" w:color="009560"/>
              <w:left w:val="nil"/>
              <w:bottom w:val="nil"/>
              <w:right w:val="nil"/>
            </w:tcBorders>
            <w:shd w:val="clear" w:color="auto" w:fill="auto"/>
            <w:noWrap/>
            <w:vAlign w:val="bottom"/>
            <w:hideMark/>
          </w:tcPr>
          <w:p w14:paraId="36918FCF" w14:textId="77777777" w:rsidR="008A507C" w:rsidRPr="007A58BF" w:rsidRDefault="008A507C" w:rsidP="008A507C">
            <w:pPr>
              <w:spacing w:before="0" w:after="0"/>
              <w:rPr>
                <w:rFonts w:eastAsia="Times New Roman" w:cs="Open Sans"/>
                <w:sz w:val="20"/>
                <w:szCs w:val="20"/>
              </w:rPr>
            </w:pPr>
            <w:r w:rsidRPr="007A58BF">
              <w:rPr>
                <w:rFonts w:eastAsia="Times New Roman" w:cs="Open Sans"/>
                <w:sz w:val="20"/>
                <w:szCs w:val="20"/>
              </w:rPr>
              <w:t> </w:t>
            </w:r>
          </w:p>
        </w:tc>
        <w:tc>
          <w:tcPr>
            <w:tcW w:w="357" w:type="dxa"/>
            <w:tcBorders>
              <w:top w:val="single" w:sz="8" w:space="0" w:color="009560"/>
              <w:left w:val="nil"/>
              <w:bottom w:val="nil"/>
              <w:right w:val="nil"/>
            </w:tcBorders>
            <w:shd w:val="clear" w:color="auto" w:fill="auto"/>
            <w:noWrap/>
            <w:vAlign w:val="bottom"/>
          </w:tcPr>
          <w:p w14:paraId="0946D497" w14:textId="2337ABDC" w:rsidR="008A507C" w:rsidRPr="00224E48" w:rsidRDefault="008A507C" w:rsidP="008A507C">
            <w:pPr>
              <w:spacing w:before="0" w:after="0"/>
              <w:jc w:val="right"/>
              <w:rPr>
                <w:rFonts w:eastAsia="Times New Roman" w:cs="Open Sans"/>
                <w:b/>
                <w:sz w:val="20"/>
                <w:szCs w:val="20"/>
              </w:rPr>
            </w:pPr>
          </w:p>
        </w:tc>
        <w:tc>
          <w:tcPr>
            <w:tcW w:w="1034" w:type="dxa"/>
            <w:gridSpan w:val="2"/>
            <w:tcBorders>
              <w:top w:val="single" w:sz="8" w:space="0" w:color="009560"/>
              <w:left w:val="nil"/>
              <w:bottom w:val="nil"/>
              <w:right w:val="nil"/>
            </w:tcBorders>
            <w:shd w:val="clear" w:color="auto" w:fill="auto"/>
            <w:vAlign w:val="bottom"/>
          </w:tcPr>
          <w:p w14:paraId="7D5656E7" w14:textId="2A21B7AB" w:rsidR="008A507C" w:rsidRPr="00224E48" w:rsidRDefault="008A507C" w:rsidP="008A507C">
            <w:pPr>
              <w:spacing w:before="0" w:after="0"/>
              <w:jc w:val="right"/>
              <w:rPr>
                <w:rFonts w:eastAsia="Times New Roman" w:cs="Open Sans"/>
                <w:sz w:val="20"/>
                <w:szCs w:val="20"/>
              </w:rPr>
            </w:pPr>
            <w:r w:rsidRPr="00224E48">
              <w:rPr>
                <w:rFonts w:eastAsia="Times New Roman" w:cs="Open Sans"/>
                <w:b/>
                <w:sz w:val="20"/>
                <w:szCs w:val="20"/>
              </w:rPr>
              <w:t>2022</w:t>
            </w:r>
          </w:p>
        </w:tc>
        <w:tc>
          <w:tcPr>
            <w:tcW w:w="1161" w:type="dxa"/>
            <w:gridSpan w:val="2"/>
            <w:tcBorders>
              <w:top w:val="single" w:sz="8" w:space="0" w:color="009560"/>
              <w:left w:val="nil"/>
              <w:bottom w:val="nil"/>
              <w:right w:val="nil"/>
            </w:tcBorders>
            <w:shd w:val="clear" w:color="auto" w:fill="auto"/>
            <w:noWrap/>
            <w:vAlign w:val="bottom"/>
            <w:hideMark/>
          </w:tcPr>
          <w:p w14:paraId="7450E901" w14:textId="5AD04926" w:rsidR="008A507C" w:rsidRPr="00224E48" w:rsidRDefault="008A507C" w:rsidP="008A507C">
            <w:pPr>
              <w:spacing w:before="0" w:after="0"/>
              <w:jc w:val="right"/>
              <w:rPr>
                <w:rFonts w:eastAsia="Times New Roman" w:cs="Open Sans"/>
                <w:sz w:val="20"/>
                <w:szCs w:val="20"/>
              </w:rPr>
            </w:pPr>
            <w:r w:rsidRPr="00224E48">
              <w:rPr>
                <w:rFonts w:eastAsia="Times New Roman" w:cs="Open Sans"/>
                <w:sz w:val="20"/>
                <w:szCs w:val="20"/>
              </w:rPr>
              <w:t>Restated</w:t>
            </w:r>
            <w:r w:rsidRPr="00224E48">
              <w:rPr>
                <w:rFonts w:eastAsia="Times New Roman" w:cs="Open Sans"/>
                <w:sz w:val="20"/>
                <w:szCs w:val="20"/>
                <w:vertAlign w:val="superscript"/>
              </w:rPr>
              <w:t>1</w:t>
            </w:r>
            <w:r w:rsidRPr="00224E48">
              <w:rPr>
                <w:rFonts w:eastAsia="Times New Roman" w:cs="Open Sans"/>
                <w:sz w:val="20"/>
                <w:szCs w:val="20"/>
              </w:rPr>
              <w:br/>
              <w:t>2021</w:t>
            </w:r>
          </w:p>
        </w:tc>
        <w:tc>
          <w:tcPr>
            <w:tcW w:w="997" w:type="dxa"/>
            <w:gridSpan w:val="3"/>
            <w:tcBorders>
              <w:top w:val="single" w:sz="8" w:space="0" w:color="009560"/>
              <w:left w:val="nil"/>
              <w:bottom w:val="nil"/>
              <w:right w:val="nil"/>
            </w:tcBorders>
            <w:shd w:val="clear" w:color="auto" w:fill="auto"/>
            <w:vAlign w:val="bottom"/>
            <w:hideMark/>
          </w:tcPr>
          <w:p w14:paraId="5F07CCC3" w14:textId="77777777" w:rsidR="008A507C" w:rsidRPr="00224E48" w:rsidRDefault="008A507C" w:rsidP="008A507C">
            <w:pPr>
              <w:spacing w:before="0" w:after="0"/>
              <w:jc w:val="right"/>
              <w:rPr>
                <w:rFonts w:eastAsia="Times New Roman" w:cs="Open Sans"/>
                <w:sz w:val="20"/>
                <w:szCs w:val="20"/>
              </w:rPr>
            </w:pPr>
            <w:r w:rsidRPr="00224E48">
              <w:rPr>
                <w:rFonts w:eastAsia="Times New Roman" w:cs="Open Sans"/>
                <w:sz w:val="20"/>
                <w:szCs w:val="20"/>
              </w:rPr>
              <w:t>Original Budget</w:t>
            </w:r>
          </w:p>
        </w:tc>
        <w:tc>
          <w:tcPr>
            <w:tcW w:w="6091" w:type="dxa"/>
            <w:tcBorders>
              <w:top w:val="nil"/>
              <w:left w:val="nil"/>
              <w:bottom w:val="nil"/>
              <w:right w:val="nil"/>
            </w:tcBorders>
            <w:shd w:val="clear" w:color="auto" w:fill="auto"/>
            <w:noWrap/>
            <w:vAlign w:val="bottom"/>
            <w:hideMark/>
          </w:tcPr>
          <w:p w14:paraId="4947495A" w14:textId="77777777" w:rsidR="008A507C" w:rsidRPr="000C53AF" w:rsidRDefault="008A507C" w:rsidP="008A507C">
            <w:pPr>
              <w:spacing w:before="0" w:after="0"/>
              <w:jc w:val="right"/>
              <w:rPr>
                <w:rFonts w:ascii="Cambria" w:eastAsia="Times New Roman" w:hAnsi="Cambria" w:cs="Calibri"/>
                <w:sz w:val="22"/>
                <w:szCs w:val="22"/>
              </w:rPr>
            </w:pPr>
          </w:p>
        </w:tc>
        <w:tc>
          <w:tcPr>
            <w:tcW w:w="956" w:type="dxa"/>
            <w:gridSpan w:val="2"/>
            <w:tcBorders>
              <w:top w:val="nil"/>
              <w:left w:val="nil"/>
              <w:bottom w:val="nil"/>
              <w:right w:val="nil"/>
            </w:tcBorders>
            <w:shd w:val="clear" w:color="auto" w:fill="auto"/>
            <w:noWrap/>
            <w:vAlign w:val="bottom"/>
            <w:hideMark/>
          </w:tcPr>
          <w:p w14:paraId="4ED5ECD8" w14:textId="77777777" w:rsidR="008A507C" w:rsidRPr="000C53AF" w:rsidRDefault="008A507C" w:rsidP="008A507C">
            <w:pPr>
              <w:spacing w:before="0" w:after="0"/>
              <w:rPr>
                <w:rFonts w:ascii="Times New Roman" w:eastAsia="Times New Roman" w:hAnsi="Times New Roman"/>
                <w:sz w:val="22"/>
                <w:szCs w:val="22"/>
              </w:rPr>
            </w:pPr>
          </w:p>
        </w:tc>
      </w:tr>
      <w:tr w:rsidR="00103483" w:rsidRPr="000C53AF" w14:paraId="3BFDB010" w14:textId="77777777" w:rsidTr="0039105C">
        <w:trPr>
          <w:gridAfter w:val="1"/>
          <w:wAfter w:w="309" w:type="dxa"/>
          <w:trHeight w:val="240"/>
        </w:trPr>
        <w:tc>
          <w:tcPr>
            <w:tcW w:w="5128" w:type="dxa"/>
            <w:tcBorders>
              <w:top w:val="nil"/>
              <w:left w:val="nil"/>
              <w:bottom w:val="single" w:sz="8" w:space="0" w:color="009560"/>
              <w:right w:val="nil"/>
            </w:tcBorders>
            <w:shd w:val="clear" w:color="auto" w:fill="auto"/>
            <w:vAlign w:val="bottom"/>
            <w:hideMark/>
          </w:tcPr>
          <w:p w14:paraId="18929D30" w14:textId="77777777" w:rsidR="008A507C" w:rsidRPr="007A58BF" w:rsidRDefault="008A507C" w:rsidP="008A507C">
            <w:pPr>
              <w:spacing w:before="0" w:after="0"/>
              <w:rPr>
                <w:rFonts w:eastAsia="Times New Roman" w:cs="Open Sans"/>
                <w:b/>
                <w:bCs/>
                <w:sz w:val="20"/>
                <w:szCs w:val="20"/>
              </w:rPr>
            </w:pPr>
            <w:r w:rsidRPr="007A58BF">
              <w:rPr>
                <w:rFonts w:eastAsia="Times New Roman" w:cs="Open Sans"/>
                <w:b/>
                <w:bCs/>
                <w:sz w:val="20"/>
                <w:szCs w:val="20"/>
              </w:rPr>
              <w:t> </w:t>
            </w:r>
          </w:p>
        </w:tc>
        <w:tc>
          <w:tcPr>
            <w:tcW w:w="1195" w:type="dxa"/>
            <w:gridSpan w:val="2"/>
            <w:tcBorders>
              <w:top w:val="nil"/>
              <w:left w:val="nil"/>
              <w:bottom w:val="single" w:sz="8" w:space="0" w:color="009560"/>
              <w:right w:val="nil"/>
            </w:tcBorders>
            <w:shd w:val="clear" w:color="auto" w:fill="auto"/>
            <w:noWrap/>
            <w:vAlign w:val="bottom"/>
            <w:hideMark/>
          </w:tcPr>
          <w:p w14:paraId="4BA4EC1D" w14:textId="77777777" w:rsidR="008A507C" w:rsidRPr="007A58BF" w:rsidRDefault="008A507C" w:rsidP="008A507C">
            <w:pPr>
              <w:spacing w:before="0" w:after="0"/>
              <w:rPr>
                <w:rFonts w:eastAsia="Times New Roman" w:cs="Open Sans"/>
                <w:b/>
                <w:bCs/>
                <w:sz w:val="20"/>
                <w:szCs w:val="20"/>
              </w:rPr>
            </w:pPr>
            <w:r w:rsidRPr="007A58BF">
              <w:rPr>
                <w:rFonts w:eastAsia="Times New Roman" w:cs="Open Sans"/>
                <w:b/>
                <w:bCs/>
                <w:sz w:val="20"/>
                <w:szCs w:val="20"/>
              </w:rPr>
              <w:t>Notes</w:t>
            </w:r>
          </w:p>
        </w:tc>
        <w:tc>
          <w:tcPr>
            <w:tcW w:w="357" w:type="dxa"/>
            <w:tcBorders>
              <w:top w:val="nil"/>
              <w:left w:val="nil"/>
              <w:bottom w:val="single" w:sz="8" w:space="0" w:color="009560"/>
              <w:right w:val="nil"/>
            </w:tcBorders>
            <w:shd w:val="clear" w:color="auto" w:fill="auto"/>
            <w:noWrap/>
            <w:vAlign w:val="bottom"/>
          </w:tcPr>
          <w:p w14:paraId="1102FEC9" w14:textId="29C8D9E9" w:rsidR="008A507C" w:rsidRPr="00224E48" w:rsidRDefault="008A507C" w:rsidP="008A507C">
            <w:pPr>
              <w:spacing w:before="0" w:after="0"/>
              <w:jc w:val="right"/>
              <w:rPr>
                <w:rFonts w:eastAsia="Times New Roman" w:cs="Open Sans"/>
                <w:b/>
                <w:sz w:val="20"/>
                <w:szCs w:val="20"/>
              </w:rPr>
            </w:pPr>
          </w:p>
        </w:tc>
        <w:tc>
          <w:tcPr>
            <w:tcW w:w="1034" w:type="dxa"/>
            <w:gridSpan w:val="2"/>
            <w:tcBorders>
              <w:top w:val="nil"/>
              <w:left w:val="nil"/>
              <w:bottom w:val="single" w:sz="8" w:space="0" w:color="009560"/>
              <w:right w:val="nil"/>
            </w:tcBorders>
            <w:shd w:val="clear" w:color="auto" w:fill="auto"/>
            <w:noWrap/>
            <w:vAlign w:val="bottom"/>
          </w:tcPr>
          <w:p w14:paraId="3AF52E3A" w14:textId="6A8FEFB7" w:rsidR="008A507C" w:rsidRPr="00224E48" w:rsidRDefault="008A507C" w:rsidP="008A507C">
            <w:pPr>
              <w:spacing w:before="0" w:after="0"/>
              <w:jc w:val="right"/>
              <w:rPr>
                <w:rFonts w:eastAsia="Times New Roman" w:cs="Open Sans"/>
                <w:sz w:val="20"/>
                <w:szCs w:val="20"/>
              </w:rPr>
            </w:pPr>
            <w:r w:rsidRPr="00224E48">
              <w:rPr>
                <w:rFonts w:eastAsia="Times New Roman" w:cs="Open Sans"/>
                <w:b/>
                <w:sz w:val="20"/>
                <w:szCs w:val="20"/>
              </w:rPr>
              <w:t>$'000</w:t>
            </w:r>
          </w:p>
        </w:tc>
        <w:tc>
          <w:tcPr>
            <w:tcW w:w="1161" w:type="dxa"/>
            <w:gridSpan w:val="2"/>
            <w:tcBorders>
              <w:top w:val="nil"/>
              <w:left w:val="nil"/>
              <w:bottom w:val="single" w:sz="8" w:space="0" w:color="009560"/>
              <w:right w:val="nil"/>
            </w:tcBorders>
            <w:shd w:val="clear" w:color="auto" w:fill="auto"/>
            <w:noWrap/>
            <w:vAlign w:val="bottom"/>
            <w:hideMark/>
          </w:tcPr>
          <w:p w14:paraId="6AFB2C4D" w14:textId="40958634" w:rsidR="008A507C" w:rsidRPr="00224E48" w:rsidRDefault="008A507C" w:rsidP="008A507C">
            <w:pPr>
              <w:spacing w:before="0" w:after="0"/>
              <w:jc w:val="right"/>
              <w:rPr>
                <w:rFonts w:eastAsia="Times New Roman" w:cs="Open Sans"/>
                <w:sz w:val="20"/>
                <w:szCs w:val="20"/>
              </w:rPr>
            </w:pPr>
            <w:r w:rsidRPr="00224E48">
              <w:rPr>
                <w:rFonts w:eastAsia="Times New Roman" w:cs="Open Sans"/>
                <w:sz w:val="20"/>
                <w:szCs w:val="20"/>
              </w:rPr>
              <w:t>$'000</w:t>
            </w:r>
          </w:p>
        </w:tc>
        <w:tc>
          <w:tcPr>
            <w:tcW w:w="997" w:type="dxa"/>
            <w:gridSpan w:val="3"/>
            <w:tcBorders>
              <w:top w:val="nil"/>
              <w:left w:val="nil"/>
              <w:bottom w:val="single" w:sz="8" w:space="0" w:color="009560"/>
              <w:right w:val="nil"/>
            </w:tcBorders>
            <w:shd w:val="clear" w:color="auto" w:fill="auto"/>
            <w:noWrap/>
            <w:vAlign w:val="bottom"/>
            <w:hideMark/>
          </w:tcPr>
          <w:p w14:paraId="40DF7FE2" w14:textId="77777777" w:rsidR="008A507C" w:rsidRPr="00224E48" w:rsidRDefault="008A507C" w:rsidP="008A507C">
            <w:pPr>
              <w:spacing w:before="0" w:after="0"/>
              <w:jc w:val="right"/>
              <w:rPr>
                <w:rFonts w:eastAsia="Times New Roman" w:cs="Open Sans"/>
                <w:sz w:val="20"/>
                <w:szCs w:val="20"/>
              </w:rPr>
            </w:pPr>
            <w:r w:rsidRPr="00224E48">
              <w:rPr>
                <w:rFonts w:eastAsia="Times New Roman" w:cs="Open Sans"/>
                <w:sz w:val="20"/>
                <w:szCs w:val="20"/>
              </w:rPr>
              <w:t>$'000</w:t>
            </w:r>
          </w:p>
        </w:tc>
        <w:tc>
          <w:tcPr>
            <w:tcW w:w="6091" w:type="dxa"/>
            <w:tcBorders>
              <w:top w:val="nil"/>
              <w:left w:val="nil"/>
              <w:bottom w:val="nil"/>
              <w:right w:val="nil"/>
            </w:tcBorders>
            <w:shd w:val="clear" w:color="auto" w:fill="auto"/>
            <w:noWrap/>
            <w:vAlign w:val="bottom"/>
            <w:hideMark/>
          </w:tcPr>
          <w:p w14:paraId="5939C8F5" w14:textId="77777777" w:rsidR="008A507C" w:rsidRPr="000C53AF" w:rsidRDefault="008A507C" w:rsidP="008A507C">
            <w:pPr>
              <w:spacing w:before="0" w:after="0"/>
              <w:jc w:val="right"/>
              <w:rPr>
                <w:rFonts w:ascii="Cambria" w:eastAsia="Times New Roman" w:hAnsi="Cambria" w:cs="Calibri"/>
                <w:sz w:val="22"/>
                <w:szCs w:val="22"/>
              </w:rPr>
            </w:pPr>
          </w:p>
        </w:tc>
        <w:tc>
          <w:tcPr>
            <w:tcW w:w="956" w:type="dxa"/>
            <w:gridSpan w:val="2"/>
            <w:tcBorders>
              <w:top w:val="nil"/>
              <w:left w:val="nil"/>
              <w:bottom w:val="nil"/>
              <w:right w:val="nil"/>
            </w:tcBorders>
            <w:shd w:val="clear" w:color="auto" w:fill="auto"/>
            <w:noWrap/>
            <w:vAlign w:val="bottom"/>
            <w:hideMark/>
          </w:tcPr>
          <w:p w14:paraId="18DF4043"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79E3AA88" w14:textId="77777777" w:rsidTr="0039105C">
        <w:trPr>
          <w:trHeight w:val="133"/>
        </w:trPr>
        <w:tc>
          <w:tcPr>
            <w:tcW w:w="6141" w:type="dxa"/>
            <w:gridSpan w:val="2"/>
            <w:tcBorders>
              <w:top w:val="nil"/>
              <w:left w:val="nil"/>
              <w:bottom w:val="nil"/>
              <w:right w:val="nil"/>
            </w:tcBorders>
            <w:shd w:val="clear" w:color="auto" w:fill="auto"/>
            <w:vAlign w:val="bottom"/>
            <w:hideMark/>
          </w:tcPr>
          <w:p w14:paraId="33E07A7A" w14:textId="779C01A9" w:rsidR="008A507C" w:rsidRPr="007A58BF" w:rsidRDefault="008A507C" w:rsidP="008A507C">
            <w:pPr>
              <w:spacing w:before="0" w:after="0"/>
              <w:rPr>
                <w:rFonts w:eastAsia="Times New Roman" w:cs="Open Sans"/>
                <w:sz w:val="20"/>
                <w:szCs w:val="20"/>
              </w:rPr>
            </w:pPr>
          </w:p>
        </w:tc>
        <w:tc>
          <w:tcPr>
            <w:tcW w:w="845" w:type="dxa"/>
            <w:gridSpan w:val="3"/>
            <w:tcBorders>
              <w:top w:val="nil"/>
              <w:left w:val="nil"/>
              <w:bottom w:val="nil"/>
              <w:right w:val="nil"/>
            </w:tcBorders>
            <w:shd w:val="clear" w:color="auto" w:fill="auto"/>
            <w:noWrap/>
            <w:vAlign w:val="bottom"/>
            <w:hideMark/>
          </w:tcPr>
          <w:p w14:paraId="45C765C6" w14:textId="77777777" w:rsidR="008A507C" w:rsidRPr="007A58BF" w:rsidRDefault="008A507C" w:rsidP="008A507C">
            <w:pPr>
              <w:spacing w:before="0" w:after="0"/>
              <w:rPr>
                <w:rFonts w:eastAsia="Times New Roman" w:cs="Open Sans"/>
                <w:sz w:val="20"/>
                <w:szCs w:val="20"/>
              </w:rPr>
            </w:pPr>
          </w:p>
        </w:tc>
        <w:tc>
          <w:tcPr>
            <w:tcW w:w="728" w:type="dxa"/>
            <w:tcBorders>
              <w:top w:val="nil"/>
              <w:left w:val="nil"/>
              <w:bottom w:val="nil"/>
              <w:right w:val="nil"/>
            </w:tcBorders>
            <w:shd w:val="clear" w:color="auto" w:fill="auto"/>
            <w:noWrap/>
            <w:vAlign w:val="bottom"/>
            <w:hideMark/>
          </w:tcPr>
          <w:p w14:paraId="0D983366" w14:textId="77777777" w:rsidR="008A507C" w:rsidRPr="00224E48" w:rsidRDefault="008A507C" w:rsidP="0039105C">
            <w:pPr>
              <w:spacing w:before="0" w:after="0"/>
              <w:jc w:val="right"/>
              <w:rPr>
                <w:rFonts w:eastAsia="Times New Roman" w:cs="Open Sans"/>
                <w:sz w:val="20"/>
                <w:szCs w:val="20"/>
              </w:rPr>
            </w:pPr>
          </w:p>
        </w:tc>
        <w:tc>
          <w:tcPr>
            <w:tcW w:w="984" w:type="dxa"/>
            <w:tcBorders>
              <w:top w:val="nil"/>
              <w:left w:val="nil"/>
              <w:bottom w:val="nil"/>
              <w:right w:val="nil"/>
            </w:tcBorders>
            <w:shd w:val="clear" w:color="auto" w:fill="auto"/>
            <w:noWrap/>
            <w:vAlign w:val="bottom"/>
            <w:hideMark/>
          </w:tcPr>
          <w:p w14:paraId="22F89B0F" w14:textId="77777777" w:rsidR="008A507C" w:rsidRPr="00224E48" w:rsidRDefault="008A507C" w:rsidP="00B11D7D">
            <w:pPr>
              <w:spacing w:before="0" w:after="0"/>
              <w:jc w:val="right"/>
              <w:rPr>
                <w:rFonts w:eastAsia="Times New Roman" w:cs="Open Sans"/>
                <w:sz w:val="20"/>
                <w:szCs w:val="20"/>
              </w:rPr>
            </w:pPr>
          </w:p>
        </w:tc>
        <w:tc>
          <w:tcPr>
            <w:tcW w:w="330" w:type="dxa"/>
            <w:gridSpan w:val="2"/>
            <w:tcBorders>
              <w:top w:val="nil"/>
              <w:left w:val="nil"/>
              <w:bottom w:val="nil"/>
              <w:right w:val="nil"/>
            </w:tcBorders>
            <w:shd w:val="clear" w:color="auto" w:fill="auto"/>
            <w:noWrap/>
            <w:vAlign w:val="bottom"/>
            <w:hideMark/>
          </w:tcPr>
          <w:p w14:paraId="36616178" w14:textId="77777777" w:rsidR="008A507C" w:rsidRPr="00224E48" w:rsidRDefault="008A507C" w:rsidP="00B11D7D">
            <w:pPr>
              <w:spacing w:before="0" w:after="0"/>
              <w:jc w:val="right"/>
              <w:rPr>
                <w:rFonts w:eastAsia="Times New Roman" w:cs="Open Sans"/>
                <w:sz w:val="22"/>
                <w:szCs w:val="22"/>
              </w:rPr>
            </w:pPr>
          </w:p>
        </w:tc>
        <w:tc>
          <w:tcPr>
            <w:tcW w:w="728" w:type="dxa"/>
            <w:tcBorders>
              <w:top w:val="nil"/>
              <w:left w:val="nil"/>
              <w:bottom w:val="nil"/>
              <w:right w:val="nil"/>
            </w:tcBorders>
            <w:shd w:val="clear" w:color="auto" w:fill="auto"/>
            <w:noWrap/>
            <w:vAlign w:val="bottom"/>
            <w:hideMark/>
          </w:tcPr>
          <w:p w14:paraId="50E51C53" w14:textId="77777777" w:rsidR="008A507C" w:rsidRPr="00224E48" w:rsidRDefault="008A507C" w:rsidP="00B11D7D">
            <w:pPr>
              <w:spacing w:before="0" w:after="0"/>
              <w:jc w:val="right"/>
              <w:rPr>
                <w:rFonts w:eastAsia="Times New Roman" w:cs="Open Sans"/>
                <w:sz w:val="22"/>
                <w:szCs w:val="22"/>
              </w:rPr>
            </w:pPr>
          </w:p>
        </w:tc>
        <w:tc>
          <w:tcPr>
            <w:tcW w:w="6516" w:type="dxa"/>
            <w:gridSpan w:val="3"/>
            <w:tcBorders>
              <w:top w:val="nil"/>
              <w:left w:val="nil"/>
              <w:bottom w:val="nil"/>
              <w:right w:val="nil"/>
            </w:tcBorders>
            <w:shd w:val="clear" w:color="auto" w:fill="auto"/>
            <w:noWrap/>
            <w:vAlign w:val="bottom"/>
            <w:hideMark/>
          </w:tcPr>
          <w:p w14:paraId="007C6CEE" w14:textId="77777777" w:rsidR="008A507C" w:rsidRPr="000C53AF" w:rsidRDefault="008A507C" w:rsidP="008A507C">
            <w:pPr>
              <w:spacing w:before="0" w:after="0"/>
              <w:jc w:val="right"/>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406B9298"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5E87ECA1" w14:textId="77777777" w:rsidTr="0039105C">
        <w:trPr>
          <w:trHeight w:val="133"/>
        </w:trPr>
        <w:tc>
          <w:tcPr>
            <w:tcW w:w="6141" w:type="dxa"/>
            <w:gridSpan w:val="2"/>
            <w:tcBorders>
              <w:top w:val="nil"/>
              <w:left w:val="nil"/>
              <w:bottom w:val="nil"/>
              <w:right w:val="nil"/>
            </w:tcBorders>
            <w:shd w:val="clear" w:color="auto" w:fill="auto"/>
            <w:vAlign w:val="bottom"/>
            <w:hideMark/>
          </w:tcPr>
          <w:p w14:paraId="2E121C7E" w14:textId="77777777" w:rsidR="008A507C" w:rsidRPr="007A58BF" w:rsidRDefault="008A507C" w:rsidP="008A507C">
            <w:pPr>
              <w:spacing w:before="0" w:after="0"/>
              <w:rPr>
                <w:rFonts w:eastAsia="Times New Roman" w:cs="Open Sans"/>
                <w:sz w:val="20"/>
                <w:szCs w:val="20"/>
              </w:rPr>
            </w:pPr>
          </w:p>
        </w:tc>
        <w:tc>
          <w:tcPr>
            <w:tcW w:w="845" w:type="dxa"/>
            <w:gridSpan w:val="3"/>
            <w:tcBorders>
              <w:top w:val="nil"/>
              <w:left w:val="nil"/>
              <w:bottom w:val="nil"/>
              <w:right w:val="nil"/>
            </w:tcBorders>
            <w:shd w:val="clear" w:color="auto" w:fill="auto"/>
            <w:noWrap/>
            <w:vAlign w:val="bottom"/>
            <w:hideMark/>
          </w:tcPr>
          <w:p w14:paraId="07DBD5A2" w14:textId="77777777" w:rsidR="008A507C" w:rsidRPr="007A58BF" w:rsidRDefault="008A507C" w:rsidP="008A507C">
            <w:pPr>
              <w:spacing w:before="0" w:after="0"/>
              <w:rPr>
                <w:rFonts w:eastAsia="Times New Roman" w:cs="Open Sans"/>
                <w:sz w:val="20"/>
                <w:szCs w:val="20"/>
              </w:rPr>
            </w:pPr>
          </w:p>
        </w:tc>
        <w:tc>
          <w:tcPr>
            <w:tcW w:w="728" w:type="dxa"/>
            <w:tcBorders>
              <w:top w:val="nil"/>
              <w:left w:val="nil"/>
              <w:bottom w:val="nil"/>
              <w:right w:val="nil"/>
            </w:tcBorders>
            <w:shd w:val="clear" w:color="auto" w:fill="auto"/>
            <w:noWrap/>
            <w:vAlign w:val="bottom"/>
            <w:hideMark/>
          </w:tcPr>
          <w:p w14:paraId="179F62BF" w14:textId="77777777" w:rsidR="008A507C" w:rsidRPr="007A58BF" w:rsidRDefault="008A507C" w:rsidP="0039105C">
            <w:pPr>
              <w:spacing w:before="0" w:after="0"/>
              <w:jc w:val="right"/>
              <w:rPr>
                <w:rFonts w:ascii="Times New Roman" w:eastAsia="Times New Roman" w:hAnsi="Times New Roman"/>
                <w:sz w:val="20"/>
                <w:szCs w:val="20"/>
              </w:rPr>
            </w:pPr>
          </w:p>
        </w:tc>
        <w:tc>
          <w:tcPr>
            <w:tcW w:w="984" w:type="dxa"/>
            <w:tcBorders>
              <w:top w:val="nil"/>
              <w:left w:val="nil"/>
              <w:bottom w:val="nil"/>
              <w:right w:val="nil"/>
            </w:tcBorders>
            <w:shd w:val="clear" w:color="auto" w:fill="auto"/>
            <w:noWrap/>
            <w:vAlign w:val="bottom"/>
            <w:hideMark/>
          </w:tcPr>
          <w:p w14:paraId="589C0A62" w14:textId="77777777" w:rsidR="008A507C" w:rsidRPr="007A58BF" w:rsidRDefault="008A507C" w:rsidP="00B11D7D">
            <w:pPr>
              <w:spacing w:before="0" w:after="0"/>
              <w:jc w:val="right"/>
              <w:rPr>
                <w:rFonts w:ascii="Times New Roman" w:eastAsia="Times New Roman" w:hAnsi="Times New Roman"/>
                <w:sz w:val="20"/>
                <w:szCs w:val="20"/>
              </w:rPr>
            </w:pPr>
          </w:p>
        </w:tc>
        <w:tc>
          <w:tcPr>
            <w:tcW w:w="330" w:type="dxa"/>
            <w:gridSpan w:val="2"/>
            <w:tcBorders>
              <w:top w:val="nil"/>
              <w:left w:val="nil"/>
              <w:bottom w:val="nil"/>
              <w:right w:val="nil"/>
            </w:tcBorders>
            <w:shd w:val="clear" w:color="auto" w:fill="auto"/>
            <w:noWrap/>
            <w:vAlign w:val="bottom"/>
            <w:hideMark/>
          </w:tcPr>
          <w:p w14:paraId="75473900" w14:textId="77777777" w:rsidR="008A507C" w:rsidRPr="000C53AF" w:rsidRDefault="008A507C" w:rsidP="00B11D7D">
            <w:pPr>
              <w:spacing w:before="0" w:after="0"/>
              <w:jc w:val="right"/>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4862A851" w14:textId="77777777" w:rsidR="008A507C" w:rsidRPr="000C53AF" w:rsidRDefault="008A507C" w:rsidP="00B11D7D">
            <w:pPr>
              <w:spacing w:before="0" w:after="0"/>
              <w:jc w:val="right"/>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0BDFF3E3" w14:textId="77777777" w:rsidR="008A507C" w:rsidRPr="000C53AF" w:rsidRDefault="008A507C" w:rsidP="008A507C">
            <w:pPr>
              <w:spacing w:before="0" w:after="0"/>
              <w:jc w:val="right"/>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299BF161"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5DAE1A76" w14:textId="77777777" w:rsidTr="0039105C">
        <w:trPr>
          <w:trHeight w:val="230"/>
        </w:trPr>
        <w:tc>
          <w:tcPr>
            <w:tcW w:w="6141" w:type="dxa"/>
            <w:gridSpan w:val="2"/>
            <w:tcBorders>
              <w:top w:val="nil"/>
              <w:left w:val="nil"/>
              <w:bottom w:val="nil"/>
              <w:right w:val="nil"/>
            </w:tcBorders>
            <w:shd w:val="clear" w:color="auto" w:fill="auto"/>
            <w:vAlign w:val="bottom"/>
            <w:hideMark/>
          </w:tcPr>
          <w:p w14:paraId="1F8DC6E4" w14:textId="77777777" w:rsidR="008A507C" w:rsidRPr="007A58BF" w:rsidRDefault="008A507C" w:rsidP="008A507C">
            <w:pPr>
              <w:spacing w:before="0" w:after="0"/>
              <w:rPr>
                <w:rFonts w:eastAsia="Times New Roman" w:cs="Open Sans"/>
                <w:b/>
                <w:bCs/>
                <w:sz w:val="20"/>
                <w:szCs w:val="20"/>
              </w:rPr>
            </w:pPr>
            <w:r w:rsidRPr="007A58BF">
              <w:rPr>
                <w:rFonts w:eastAsia="Times New Roman" w:cs="Open Sans"/>
                <w:b/>
                <w:bCs/>
                <w:sz w:val="20"/>
                <w:szCs w:val="20"/>
              </w:rPr>
              <w:t>OTHER COMPREHENSIVE INCOME</w:t>
            </w:r>
          </w:p>
        </w:tc>
        <w:tc>
          <w:tcPr>
            <w:tcW w:w="845" w:type="dxa"/>
            <w:gridSpan w:val="3"/>
            <w:tcBorders>
              <w:top w:val="nil"/>
              <w:left w:val="nil"/>
              <w:bottom w:val="nil"/>
              <w:right w:val="nil"/>
            </w:tcBorders>
            <w:shd w:val="clear" w:color="auto" w:fill="auto"/>
            <w:noWrap/>
            <w:vAlign w:val="bottom"/>
            <w:hideMark/>
          </w:tcPr>
          <w:p w14:paraId="1D13C99C" w14:textId="77777777" w:rsidR="008A507C" w:rsidRPr="007A58BF" w:rsidRDefault="008A507C" w:rsidP="008A507C">
            <w:pPr>
              <w:spacing w:before="0" w:after="0"/>
              <w:rPr>
                <w:rFonts w:eastAsia="Times New Roman" w:cs="Open Sans"/>
                <w:b/>
                <w:bCs/>
                <w:sz w:val="20"/>
                <w:szCs w:val="20"/>
              </w:rPr>
            </w:pPr>
          </w:p>
        </w:tc>
        <w:tc>
          <w:tcPr>
            <w:tcW w:w="728" w:type="dxa"/>
            <w:tcBorders>
              <w:top w:val="nil"/>
              <w:left w:val="nil"/>
              <w:bottom w:val="nil"/>
              <w:right w:val="nil"/>
            </w:tcBorders>
            <w:shd w:val="clear" w:color="auto" w:fill="auto"/>
            <w:noWrap/>
            <w:vAlign w:val="bottom"/>
            <w:hideMark/>
          </w:tcPr>
          <w:p w14:paraId="1B2A22AB" w14:textId="77777777" w:rsidR="008A507C" w:rsidRPr="007A58BF" w:rsidRDefault="008A507C" w:rsidP="0039105C">
            <w:pPr>
              <w:spacing w:before="0" w:after="0"/>
              <w:jc w:val="right"/>
              <w:rPr>
                <w:rFonts w:ascii="Times New Roman" w:eastAsia="Times New Roman" w:hAnsi="Times New Roman"/>
                <w:sz w:val="20"/>
                <w:szCs w:val="20"/>
              </w:rPr>
            </w:pPr>
          </w:p>
        </w:tc>
        <w:tc>
          <w:tcPr>
            <w:tcW w:w="984" w:type="dxa"/>
            <w:tcBorders>
              <w:top w:val="nil"/>
              <w:left w:val="nil"/>
              <w:bottom w:val="nil"/>
              <w:right w:val="nil"/>
            </w:tcBorders>
            <w:shd w:val="clear" w:color="auto" w:fill="auto"/>
            <w:noWrap/>
            <w:vAlign w:val="bottom"/>
            <w:hideMark/>
          </w:tcPr>
          <w:p w14:paraId="3A80A80E" w14:textId="77777777" w:rsidR="008A507C" w:rsidRPr="007A58BF" w:rsidRDefault="008A507C" w:rsidP="00B11D7D">
            <w:pPr>
              <w:spacing w:before="0" w:after="0"/>
              <w:jc w:val="right"/>
              <w:rPr>
                <w:rFonts w:ascii="Times New Roman" w:eastAsia="Times New Roman" w:hAnsi="Times New Roman"/>
                <w:sz w:val="20"/>
                <w:szCs w:val="20"/>
              </w:rPr>
            </w:pPr>
          </w:p>
        </w:tc>
        <w:tc>
          <w:tcPr>
            <w:tcW w:w="330" w:type="dxa"/>
            <w:gridSpan w:val="2"/>
            <w:tcBorders>
              <w:top w:val="nil"/>
              <w:left w:val="nil"/>
              <w:bottom w:val="nil"/>
              <w:right w:val="nil"/>
            </w:tcBorders>
            <w:shd w:val="clear" w:color="auto" w:fill="auto"/>
            <w:noWrap/>
            <w:vAlign w:val="bottom"/>
            <w:hideMark/>
          </w:tcPr>
          <w:p w14:paraId="74BBE1D2" w14:textId="77777777" w:rsidR="008A507C" w:rsidRPr="000C53AF" w:rsidRDefault="008A507C" w:rsidP="00B11D7D">
            <w:pPr>
              <w:spacing w:before="0" w:after="0"/>
              <w:jc w:val="right"/>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66D33317" w14:textId="77777777" w:rsidR="008A507C" w:rsidRPr="000C53AF" w:rsidRDefault="008A507C" w:rsidP="00B11D7D">
            <w:pPr>
              <w:spacing w:before="0" w:after="0"/>
              <w:jc w:val="right"/>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4F5BF8A8" w14:textId="77777777" w:rsidR="008A507C" w:rsidRPr="000C53AF" w:rsidRDefault="008A507C" w:rsidP="008A507C">
            <w:pPr>
              <w:spacing w:before="0" w:after="0"/>
              <w:jc w:val="right"/>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165F362D"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7AD165AD" w14:textId="77777777" w:rsidTr="0039105C">
        <w:trPr>
          <w:trHeight w:val="460"/>
        </w:trPr>
        <w:tc>
          <w:tcPr>
            <w:tcW w:w="6141" w:type="dxa"/>
            <w:gridSpan w:val="2"/>
            <w:tcBorders>
              <w:top w:val="nil"/>
              <w:left w:val="nil"/>
              <w:bottom w:val="nil"/>
              <w:right w:val="nil"/>
            </w:tcBorders>
            <w:shd w:val="clear" w:color="auto" w:fill="auto"/>
            <w:vAlign w:val="center"/>
            <w:hideMark/>
          </w:tcPr>
          <w:p w14:paraId="7B3A10F5" w14:textId="2CC1D188" w:rsidR="008A507C" w:rsidRPr="007A58BF" w:rsidRDefault="008A507C" w:rsidP="008A507C">
            <w:pPr>
              <w:spacing w:before="0" w:after="0"/>
              <w:rPr>
                <w:rFonts w:eastAsia="Times New Roman" w:cs="Open Sans"/>
                <w:b/>
                <w:bCs/>
                <w:sz w:val="20"/>
                <w:szCs w:val="20"/>
              </w:rPr>
            </w:pPr>
            <w:r w:rsidRPr="007A58BF">
              <w:rPr>
                <w:rFonts w:eastAsia="Times New Roman" w:cs="Open Sans"/>
                <w:b/>
                <w:bCs/>
                <w:sz w:val="20"/>
                <w:szCs w:val="20"/>
              </w:rPr>
              <w:t>Items not subject to subsequent reclassification to net cost of services</w:t>
            </w:r>
          </w:p>
        </w:tc>
        <w:tc>
          <w:tcPr>
            <w:tcW w:w="845" w:type="dxa"/>
            <w:gridSpan w:val="3"/>
            <w:tcBorders>
              <w:top w:val="nil"/>
              <w:left w:val="nil"/>
              <w:bottom w:val="nil"/>
              <w:right w:val="nil"/>
            </w:tcBorders>
            <w:shd w:val="clear" w:color="auto" w:fill="auto"/>
            <w:noWrap/>
            <w:vAlign w:val="bottom"/>
            <w:hideMark/>
          </w:tcPr>
          <w:p w14:paraId="7DA97D03" w14:textId="77777777" w:rsidR="008A507C" w:rsidRPr="007A58BF" w:rsidRDefault="008A507C" w:rsidP="008A507C">
            <w:pPr>
              <w:spacing w:before="0" w:after="0"/>
              <w:rPr>
                <w:rFonts w:eastAsia="Times New Roman" w:cs="Open Sans"/>
                <w:b/>
                <w:bCs/>
                <w:sz w:val="20"/>
                <w:szCs w:val="20"/>
              </w:rPr>
            </w:pPr>
          </w:p>
        </w:tc>
        <w:tc>
          <w:tcPr>
            <w:tcW w:w="728" w:type="dxa"/>
            <w:tcBorders>
              <w:top w:val="nil"/>
              <w:left w:val="nil"/>
              <w:bottom w:val="nil"/>
              <w:right w:val="nil"/>
            </w:tcBorders>
            <w:shd w:val="clear" w:color="auto" w:fill="auto"/>
            <w:noWrap/>
            <w:vAlign w:val="bottom"/>
            <w:hideMark/>
          </w:tcPr>
          <w:p w14:paraId="6A2DDF96" w14:textId="77777777" w:rsidR="008A507C" w:rsidRPr="00224E48" w:rsidRDefault="008A507C" w:rsidP="0039105C">
            <w:pPr>
              <w:spacing w:before="0" w:after="0"/>
              <w:jc w:val="right"/>
              <w:rPr>
                <w:rFonts w:eastAsia="Times New Roman" w:cs="Open Sans"/>
                <w:sz w:val="20"/>
                <w:szCs w:val="20"/>
              </w:rPr>
            </w:pPr>
          </w:p>
        </w:tc>
        <w:tc>
          <w:tcPr>
            <w:tcW w:w="984" w:type="dxa"/>
            <w:tcBorders>
              <w:top w:val="nil"/>
              <w:left w:val="nil"/>
              <w:bottom w:val="nil"/>
              <w:right w:val="nil"/>
            </w:tcBorders>
            <w:shd w:val="clear" w:color="auto" w:fill="auto"/>
            <w:noWrap/>
            <w:vAlign w:val="bottom"/>
            <w:hideMark/>
          </w:tcPr>
          <w:p w14:paraId="7CE7754D" w14:textId="77777777" w:rsidR="008A507C" w:rsidRPr="00224E48" w:rsidRDefault="008A507C" w:rsidP="00B11D7D">
            <w:pPr>
              <w:spacing w:before="0" w:after="0"/>
              <w:jc w:val="right"/>
              <w:rPr>
                <w:rFonts w:eastAsia="Times New Roman" w:cs="Open Sans"/>
                <w:sz w:val="20"/>
                <w:szCs w:val="20"/>
              </w:rPr>
            </w:pPr>
          </w:p>
        </w:tc>
        <w:tc>
          <w:tcPr>
            <w:tcW w:w="330" w:type="dxa"/>
            <w:gridSpan w:val="2"/>
            <w:tcBorders>
              <w:top w:val="nil"/>
              <w:left w:val="nil"/>
              <w:bottom w:val="nil"/>
              <w:right w:val="nil"/>
            </w:tcBorders>
            <w:shd w:val="clear" w:color="auto" w:fill="auto"/>
            <w:noWrap/>
            <w:vAlign w:val="bottom"/>
            <w:hideMark/>
          </w:tcPr>
          <w:p w14:paraId="568BF5D2" w14:textId="77777777" w:rsidR="008A507C" w:rsidRPr="00224E48" w:rsidRDefault="008A507C" w:rsidP="00B11D7D">
            <w:pPr>
              <w:spacing w:before="0" w:after="0"/>
              <w:jc w:val="right"/>
              <w:rPr>
                <w:rFonts w:eastAsia="Times New Roman" w:cs="Open Sans"/>
                <w:sz w:val="20"/>
                <w:szCs w:val="20"/>
              </w:rPr>
            </w:pPr>
          </w:p>
        </w:tc>
        <w:tc>
          <w:tcPr>
            <w:tcW w:w="728" w:type="dxa"/>
            <w:tcBorders>
              <w:top w:val="nil"/>
              <w:left w:val="nil"/>
              <w:bottom w:val="nil"/>
              <w:right w:val="nil"/>
            </w:tcBorders>
            <w:shd w:val="clear" w:color="auto" w:fill="auto"/>
            <w:noWrap/>
            <w:vAlign w:val="bottom"/>
            <w:hideMark/>
          </w:tcPr>
          <w:p w14:paraId="52625407" w14:textId="77777777" w:rsidR="008A507C" w:rsidRPr="00224E48" w:rsidRDefault="008A507C" w:rsidP="00B11D7D">
            <w:pPr>
              <w:spacing w:before="0" w:after="0"/>
              <w:jc w:val="right"/>
              <w:rPr>
                <w:rFonts w:eastAsia="Times New Roman" w:cs="Open Sans"/>
                <w:sz w:val="20"/>
                <w:szCs w:val="20"/>
              </w:rPr>
            </w:pPr>
          </w:p>
        </w:tc>
        <w:tc>
          <w:tcPr>
            <w:tcW w:w="6516" w:type="dxa"/>
            <w:gridSpan w:val="3"/>
            <w:tcBorders>
              <w:top w:val="nil"/>
              <w:left w:val="nil"/>
              <w:bottom w:val="nil"/>
              <w:right w:val="nil"/>
            </w:tcBorders>
            <w:shd w:val="clear" w:color="auto" w:fill="auto"/>
            <w:noWrap/>
            <w:vAlign w:val="bottom"/>
            <w:hideMark/>
          </w:tcPr>
          <w:p w14:paraId="213E691C" w14:textId="77777777" w:rsidR="008A507C" w:rsidRPr="000C53AF" w:rsidRDefault="008A507C" w:rsidP="008A507C">
            <w:pPr>
              <w:spacing w:before="0" w:after="0"/>
              <w:jc w:val="right"/>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72532578"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2D3C600C" w14:textId="77777777" w:rsidTr="0039105C">
        <w:trPr>
          <w:trHeight w:val="240"/>
        </w:trPr>
        <w:tc>
          <w:tcPr>
            <w:tcW w:w="6141" w:type="dxa"/>
            <w:gridSpan w:val="2"/>
            <w:tcBorders>
              <w:top w:val="nil"/>
              <w:left w:val="nil"/>
              <w:bottom w:val="nil"/>
              <w:right w:val="nil"/>
            </w:tcBorders>
            <w:shd w:val="clear" w:color="auto" w:fill="auto"/>
            <w:vAlign w:val="bottom"/>
            <w:hideMark/>
          </w:tcPr>
          <w:p w14:paraId="4E368C11" w14:textId="77777777" w:rsidR="008A507C" w:rsidRPr="007A58BF" w:rsidRDefault="008A507C" w:rsidP="008A507C">
            <w:pPr>
              <w:spacing w:before="0" w:after="0"/>
              <w:rPr>
                <w:rFonts w:eastAsia="Times New Roman" w:cs="Open Sans"/>
                <w:sz w:val="20"/>
                <w:szCs w:val="20"/>
              </w:rPr>
            </w:pPr>
            <w:r w:rsidRPr="007A58BF">
              <w:rPr>
                <w:rFonts w:eastAsia="Times New Roman" w:cs="Open Sans"/>
                <w:sz w:val="20"/>
                <w:szCs w:val="20"/>
              </w:rPr>
              <w:t>Changes in asset revaluation reserve</w:t>
            </w:r>
          </w:p>
        </w:tc>
        <w:tc>
          <w:tcPr>
            <w:tcW w:w="845" w:type="dxa"/>
            <w:gridSpan w:val="3"/>
            <w:tcBorders>
              <w:top w:val="nil"/>
              <w:left w:val="nil"/>
              <w:bottom w:val="nil"/>
              <w:right w:val="nil"/>
            </w:tcBorders>
            <w:shd w:val="clear" w:color="auto" w:fill="auto"/>
            <w:noWrap/>
            <w:vAlign w:val="bottom"/>
            <w:hideMark/>
          </w:tcPr>
          <w:p w14:paraId="1DA84983" w14:textId="5697EB07" w:rsidR="008A507C" w:rsidRPr="007A58BF" w:rsidRDefault="008A507C" w:rsidP="008A507C">
            <w:pPr>
              <w:spacing w:before="0" w:after="0"/>
              <w:rPr>
                <w:rFonts w:eastAsia="Times New Roman" w:cs="Open Sans"/>
                <w:color w:val="000000"/>
                <w:sz w:val="20"/>
                <w:szCs w:val="20"/>
              </w:rPr>
            </w:pPr>
            <w:r w:rsidRPr="007A58BF">
              <w:rPr>
                <w:rFonts w:eastAsia="Times New Roman" w:cs="Open Sans"/>
                <w:color w:val="000000"/>
                <w:sz w:val="20"/>
                <w:szCs w:val="20"/>
              </w:rPr>
              <w:t>2.2A</w:t>
            </w:r>
          </w:p>
        </w:tc>
        <w:tc>
          <w:tcPr>
            <w:tcW w:w="728" w:type="dxa"/>
            <w:tcBorders>
              <w:top w:val="nil"/>
              <w:left w:val="nil"/>
              <w:bottom w:val="nil"/>
              <w:right w:val="nil"/>
            </w:tcBorders>
            <w:shd w:val="clear" w:color="auto" w:fill="auto"/>
            <w:noWrap/>
            <w:vAlign w:val="bottom"/>
            <w:hideMark/>
          </w:tcPr>
          <w:p w14:paraId="5C18D831" w14:textId="77777777" w:rsidR="008A507C" w:rsidRPr="00224E48" w:rsidRDefault="008A507C" w:rsidP="00B11D7D">
            <w:pPr>
              <w:spacing w:before="0" w:after="0"/>
              <w:jc w:val="right"/>
              <w:rPr>
                <w:rFonts w:eastAsia="Times New Roman" w:cs="Open Sans"/>
                <w:b/>
                <w:sz w:val="20"/>
                <w:szCs w:val="20"/>
              </w:rPr>
            </w:pPr>
            <w:r w:rsidRPr="00224E48">
              <w:rPr>
                <w:rFonts w:eastAsia="Times New Roman" w:cs="Open Sans"/>
                <w:b/>
                <w:sz w:val="20"/>
                <w:szCs w:val="20"/>
              </w:rPr>
              <w:t xml:space="preserve">147 </w:t>
            </w:r>
          </w:p>
        </w:tc>
        <w:tc>
          <w:tcPr>
            <w:tcW w:w="984" w:type="dxa"/>
            <w:tcBorders>
              <w:top w:val="nil"/>
              <w:left w:val="nil"/>
              <w:bottom w:val="nil"/>
              <w:right w:val="nil"/>
            </w:tcBorders>
            <w:shd w:val="clear" w:color="auto" w:fill="auto"/>
            <w:noWrap/>
            <w:vAlign w:val="bottom"/>
            <w:hideMark/>
          </w:tcPr>
          <w:p w14:paraId="402AB315" w14:textId="77777777" w:rsidR="008A507C" w:rsidRPr="00224E48" w:rsidRDefault="008A507C" w:rsidP="00B11D7D">
            <w:pPr>
              <w:spacing w:before="0" w:after="0"/>
              <w:jc w:val="right"/>
              <w:rPr>
                <w:rFonts w:eastAsia="Times New Roman" w:cs="Open Sans"/>
                <w:sz w:val="20"/>
                <w:szCs w:val="20"/>
              </w:rPr>
            </w:pPr>
            <w:r w:rsidRPr="00224E48">
              <w:rPr>
                <w:rFonts w:eastAsia="Times New Roman" w:cs="Open Sans"/>
                <w:sz w:val="20"/>
                <w:szCs w:val="20"/>
              </w:rPr>
              <w:t xml:space="preserve">1,815 </w:t>
            </w:r>
          </w:p>
        </w:tc>
        <w:tc>
          <w:tcPr>
            <w:tcW w:w="330" w:type="dxa"/>
            <w:gridSpan w:val="2"/>
            <w:tcBorders>
              <w:top w:val="nil"/>
              <w:left w:val="nil"/>
              <w:bottom w:val="nil"/>
              <w:right w:val="nil"/>
            </w:tcBorders>
            <w:shd w:val="clear" w:color="auto" w:fill="auto"/>
            <w:noWrap/>
            <w:vAlign w:val="bottom"/>
            <w:hideMark/>
          </w:tcPr>
          <w:p w14:paraId="4124F9F5" w14:textId="77777777" w:rsidR="008A507C" w:rsidRPr="00224E48" w:rsidRDefault="008A507C" w:rsidP="00B11D7D">
            <w:pPr>
              <w:spacing w:before="0" w:after="0"/>
              <w:jc w:val="right"/>
              <w:rPr>
                <w:rFonts w:eastAsia="Times New Roman" w:cs="Open Sans"/>
                <w:sz w:val="20"/>
                <w:szCs w:val="20"/>
              </w:rPr>
            </w:pPr>
          </w:p>
        </w:tc>
        <w:tc>
          <w:tcPr>
            <w:tcW w:w="728" w:type="dxa"/>
            <w:tcBorders>
              <w:top w:val="nil"/>
              <w:left w:val="nil"/>
              <w:bottom w:val="nil"/>
              <w:right w:val="nil"/>
            </w:tcBorders>
            <w:shd w:val="clear" w:color="auto" w:fill="auto"/>
            <w:noWrap/>
            <w:vAlign w:val="bottom"/>
            <w:hideMark/>
          </w:tcPr>
          <w:p w14:paraId="4295F0DD" w14:textId="77777777" w:rsidR="008A507C" w:rsidRPr="00224E48" w:rsidRDefault="008A507C" w:rsidP="00B11D7D">
            <w:pPr>
              <w:spacing w:before="0" w:after="0"/>
              <w:jc w:val="right"/>
              <w:rPr>
                <w:rFonts w:eastAsia="Times New Roman" w:cs="Open Sans"/>
                <w:sz w:val="20"/>
                <w:szCs w:val="20"/>
              </w:rPr>
            </w:pPr>
            <w:r w:rsidRPr="00224E48">
              <w:rPr>
                <w:rFonts w:eastAsia="Times New Roman" w:cs="Open Sans"/>
                <w:sz w:val="20"/>
                <w:szCs w:val="20"/>
              </w:rPr>
              <w:t xml:space="preserve"> -</w:t>
            </w:r>
          </w:p>
        </w:tc>
        <w:tc>
          <w:tcPr>
            <w:tcW w:w="6516" w:type="dxa"/>
            <w:gridSpan w:val="3"/>
            <w:tcBorders>
              <w:top w:val="nil"/>
              <w:left w:val="nil"/>
              <w:bottom w:val="nil"/>
              <w:right w:val="nil"/>
            </w:tcBorders>
            <w:shd w:val="clear" w:color="auto" w:fill="auto"/>
            <w:noWrap/>
            <w:vAlign w:val="bottom"/>
            <w:hideMark/>
          </w:tcPr>
          <w:p w14:paraId="0D46255B" w14:textId="77777777" w:rsidR="008A507C" w:rsidRPr="000C53AF" w:rsidRDefault="008A507C" w:rsidP="008A507C">
            <w:pPr>
              <w:spacing w:before="0" w:after="0"/>
              <w:jc w:val="right"/>
              <w:rPr>
                <w:rFonts w:ascii="Cambria" w:eastAsia="Times New Roman" w:hAnsi="Cambria" w:cs="Calibri"/>
                <w:sz w:val="22"/>
                <w:szCs w:val="22"/>
              </w:rPr>
            </w:pPr>
          </w:p>
        </w:tc>
        <w:tc>
          <w:tcPr>
            <w:tcW w:w="956" w:type="dxa"/>
            <w:gridSpan w:val="2"/>
            <w:tcBorders>
              <w:top w:val="nil"/>
              <w:left w:val="nil"/>
              <w:bottom w:val="nil"/>
              <w:right w:val="nil"/>
            </w:tcBorders>
            <w:shd w:val="clear" w:color="auto" w:fill="auto"/>
            <w:noWrap/>
            <w:vAlign w:val="bottom"/>
            <w:hideMark/>
          </w:tcPr>
          <w:p w14:paraId="5713CA15" w14:textId="77777777" w:rsidR="008A507C" w:rsidRPr="000C53AF" w:rsidRDefault="008A507C" w:rsidP="008A507C">
            <w:pPr>
              <w:spacing w:before="0" w:after="0"/>
              <w:rPr>
                <w:rFonts w:ascii="Times New Roman" w:eastAsia="Times New Roman" w:hAnsi="Times New Roman"/>
                <w:sz w:val="22"/>
                <w:szCs w:val="22"/>
              </w:rPr>
            </w:pPr>
          </w:p>
        </w:tc>
      </w:tr>
      <w:tr w:rsidR="0031077F" w:rsidRPr="000C53AF" w14:paraId="2092E0ED" w14:textId="77777777" w:rsidTr="0039105C">
        <w:trPr>
          <w:trHeight w:val="230"/>
        </w:trPr>
        <w:tc>
          <w:tcPr>
            <w:tcW w:w="6141" w:type="dxa"/>
            <w:gridSpan w:val="2"/>
            <w:tcBorders>
              <w:top w:val="nil"/>
              <w:left w:val="nil"/>
              <w:bottom w:val="nil"/>
              <w:right w:val="nil"/>
            </w:tcBorders>
            <w:shd w:val="clear" w:color="auto" w:fill="auto"/>
            <w:vAlign w:val="bottom"/>
            <w:hideMark/>
          </w:tcPr>
          <w:p w14:paraId="003D6CBA" w14:textId="77777777" w:rsidR="008A507C" w:rsidRPr="007A58BF" w:rsidRDefault="008A507C" w:rsidP="008A507C">
            <w:pPr>
              <w:spacing w:before="0" w:after="0"/>
              <w:rPr>
                <w:rFonts w:eastAsia="Times New Roman" w:cs="Open Sans"/>
                <w:b/>
                <w:bCs/>
                <w:sz w:val="20"/>
                <w:szCs w:val="20"/>
              </w:rPr>
            </w:pPr>
            <w:r w:rsidRPr="007A58BF">
              <w:rPr>
                <w:rFonts w:eastAsia="Times New Roman" w:cs="Open Sans"/>
                <w:b/>
                <w:bCs/>
                <w:sz w:val="20"/>
                <w:szCs w:val="20"/>
              </w:rPr>
              <w:t>Total comprehensive loss</w:t>
            </w:r>
          </w:p>
        </w:tc>
        <w:tc>
          <w:tcPr>
            <w:tcW w:w="845" w:type="dxa"/>
            <w:gridSpan w:val="3"/>
            <w:tcBorders>
              <w:top w:val="nil"/>
              <w:left w:val="nil"/>
              <w:bottom w:val="nil"/>
              <w:right w:val="nil"/>
            </w:tcBorders>
            <w:shd w:val="clear" w:color="auto" w:fill="auto"/>
            <w:noWrap/>
            <w:hideMark/>
          </w:tcPr>
          <w:p w14:paraId="4F80D02B" w14:textId="77777777" w:rsidR="008A507C" w:rsidRPr="007A58BF" w:rsidRDefault="008A507C" w:rsidP="008A507C">
            <w:pPr>
              <w:spacing w:before="0" w:after="0"/>
              <w:rPr>
                <w:rFonts w:eastAsia="Times New Roman" w:cs="Open Sans"/>
                <w:b/>
                <w:bCs/>
                <w:sz w:val="20"/>
                <w:szCs w:val="20"/>
              </w:rPr>
            </w:pPr>
          </w:p>
        </w:tc>
        <w:tc>
          <w:tcPr>
            <w:tcW w:w="728" w:type="dxa"/>
            <w:tcBorders>
              <w:top w:val="single" w:sz="4" w:space="0" w:color="auto"/>
              <w:left w:val="nil"/>
              <w:bottom w:val="single" w:sz="4" w:space="0" w:color="auto"/>
              <w:right w:val="nil"/>
            </w:tcBorders>
            <w:shd w:val="clear" w:color="auto" w:fill="auto"/>
            <w:noWrap/>
            <w:vAlign w:val="bottom"/>
            <w:hideMark/>
          </w:tcPr>
          <w:p w14:paraId="1BBEEF18" w14:textId="77777777" w:rsidR="008A507C" w:rsidRPr="00224E48" w:rsidRDefault="008A507C" w:rsidP="0039105C">
            <w:pPr>
              <w:spacing w:before="0" w:after="0"/>
              <w:ind w:right="-66"/>
              <w:jc w:val="right"/>
              <w:rPr>
                <w:rFonts w:eastAsia="Times New Roman" w:cs="Open Sans"/>
                <w:b/>
                <w:color w:val="000000"/>
                <w:sz w:val="20"/>
                <w:szCs w:val="20"/>
              </w:rPr>
            </w:pPr>
            <w:r w:rsidRPr="00224E48">
              <w:rPr>
                <w:rFonts w:eastAsia="Times New Roman" w:cs="Open Sans"/>
                <w:b/>
                <w:color w:val="000000"/>
                <w:sz w:val="20"/>
                <w:szCs w:val="20"/>
              </w:rPr>
              <w:t>(827)</w:t>
            </w:r>
          </w:p>
        </w:tc>
        <w:tc>
          <w:tcPr>
            <w:tcW w:w="984" w:type="dxa"/>
            <w:tcBorders>
              <w:top w:val="single" w:sz="4" w:space="0" w:color="auto"/>
              <w:left w:val="nil"/>
              <w:bottom w:val="single" w:sz="4" w:space="0" w:color="auto"/>
              <w:right w:val="nil"/>
            </w:tcBorders>
            <w:shd w:val="clear" w:color="auto" w:fill="auto"/>
            <w:noWrap/>
            <w:vAlign w:val="bottom"/>
            <w:hideMark/>
          </w:tcPr>
          <w:p w14:paraId="06E73C0C" w14:textId="77777777" w:rsidR="008A507C" w:rsidRPr="00224E48" w:rsidRDefault="008A507C" w:rsidP="00B11D7D">
            <w:pPr>
              <w:spacing w:before="0" w:after="0"/>
              <w:jc w:val="right"/>
              <w:rPr>
                <w:rFonts w:eastAsia="Times New Roman" w:cs="Open Sans"/>
                <w:color w:val="000000"/>
                <w:sz w:val="20"/>
                <w:szCs w:val="20"/>
              </w:rPr>
            </w:pPr>
            <w:r w:rsidRPr="00224E48">
              <w:rPr>
                <w:rFonts w:eastAsia="Times New Roman" w:cs="Open Sans"/>
                <w:color w:val="000000"/>
                <w:sz w:val="20"/>
                <w:szCs w:val="20"/>
              </w:rPr>
              <w:t>(5,249)</w:t>
            </w:r>
          </w:p>
        </w:tc>
        <w:tc>
          <w:tcPr>
            <w:tcW w:w="330" w:type="dxa"/>
            <w:gridSpan w:val="2"/>
            <w:tcBorders>
              <w:top w:val="nil"/>
              <w:left w:val="nil"/>
              <w:bottom w:val="nil"/>
              <w:right w:val="nil"/>
            </w:tcBorders>
            <w:shd w:val="clear" w:color="auto" w:fill="auto"/>
            <w:noWrap/>
            <w:vAlign w:val="bottom"/>
            <w:hideMark/>
          </w:tcPr>
          <w:p w14:paraId="6FF7410B" w14:textId="77777777" w:rsidR="008A507C" w:rsidRPr="00224E48" w:rsidRDefault="008A507C" w:rsidP="00B11D7D">
            <w:pPr>
              <w:spacing w:before="0" w:after="0"/>
              <w:jc w:val="right"/>
              <w:rPr>
                <w:rFonts w:eastAsia="Times New Roman" w:cs="Open Sans"/>
                <w:color w:val="000000"/>
                <w:sz w:val="20"/>
                <w:szCs w:val="20"/>
              </w:rPr>
            </w:pPr>
          </w:p>
        </w:tc>
        <w:tc>
          <w:tcPr>
            <w:tcW w:w="728" w:type="dxa"/>
            <w:tcBorders>
              <w:top w:val="single" w:sz="4" w:space="0" w:color="auto"/>
              <w:left w:val="nil"/>
              <w:bottom w:val="single" w:sz="4" w:space="0" w:color="auto"/>
              <w:right w:val="nil"/>
            </w:tcBorders>
            <w:shd w:val="clear" w:color="auto" w:fill="auto"/>
            <w:noWrap/>
            <w:vAlign w:val="bottom"/>
            <w:hideMark/>
          </w:tcPr>
          <w:p w14:paraId="7B873509" w14:textId="77777777" w:rsidR="008A507C" w:rsidRPr="00224E48" w:rsidRDefault="008A507C" w:rsidP="00E5072B">
            <w:pPr>
              <w:spacing w:before="0" w:after="0"/>
              <w:jc w:val="right"/>
              <w:rPr>
                <w:rFonts w:eastAsia="Times New Roman" w:cs="Open Sans"/>
                <w:b/>
                <w:color w:val="000000"/>
                <w:sz w:val="20"/>
                <w:szCs w:val="20"/>
              </w:rPr>
            </w:pPr>
            <w:r w:rsidRPr="00224E48">
              <w:rPr>
                <w:rFonts w:eastAsia="Times New Roman" w:cs="Open Sans"/>
                <w:b/>
                <w:color w:val="000000"/>
                <w:sz w:val="20"/>
                <w:szCs w:val="20"/>
              </w:rPr>
              <w:t>(105)</w:t>
            </w:r>
          </w:p>
        </w:tc>
        <w:tc>
          <w:tcPr>
            <w:tcW w:w="6516" w:type="dxa"/>
            <w:gridSpan w:val="3"/>
            <w:tcBorders>
              <w:top w:val="nil"/>
              <w:left w:val="nil"/>
              <w:bottom w:val="nil"/>
              <w:right w:val="nil"/>
            </w:tcBorders>
            <w:shd w:val="clear" w:color="auto" w:fill="auto"/>
            <w:noWrap/>
            <w:vAlign w:val="bottom"/>
            <w:hideMark/>
          </w:tcPr>
          <w:p w14:paraId="0D0A85CC" w14:textId="77777777" w:rsidR="008A507C" w:rsidRPr="000C53AF" w:rsidRDefault="008A507C" w:rsidP="0039105C">
            <w:pPr>
              <w:spacing w:before="0" w:after="0"/>
              <w:ind w:firstLine="204"/>
              <w:jc w:val="right"/>
              <w:rPr>
                <w:rFonts w:ascii="Cambria" w:eastAsia="Times New Roman" w:hAnsi="Cambria" w:cs="Calibri"/>
                <w:b/>
                <w:bCs/>
                <w:color w:val="000000"/>
                <w:sz w:val="22"/>
                <w:szCs w:val="22"/>
              </w:rPr>
            </w:pPr>
          </w:p>
        </w:tc>
        <w:tc>
          <w:tcPr>
            <w:tcW w:w="956" w:type="dxa"/>
            <w:gridSpan w:val="2"/>
            <w:tcBorders>
              <w:top w:val="nil"/>
              <w:left w:val="nil"/>
              <w:bottom w:val="nil"/>
              <w:right w:val="nil"/>
            </w:tcBorders>
            <w:shd w:val="clear" w:color="auto" w:fill="auto"/>
            <w:noWrap/>
            <w:vAlign w:val="bottom"/>
            <w:hideMark/>
          </w:tcPr>
          <w:p w14:paraId="67BB8965"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284A1F27" w14:textId="77777777" w:rsidTr="0039105C">
        <w:trPr>
          <w:trHeight w:val="230"/>
        </w:trPr>
        <w:tc>
          <w:tcPr>
            <w:tcW w:w="6141" w:type="dxa"/>
            <w:gridSpan w:val="2"/>
            <w:tcBorders>
              <w:top w:val="nil"/>
              <w:left w:val="nil"/>
              <w:bottom w:val="nil"/>
              <w:right w:val="nil"/>
            </w:tcBorders>
            <w:shd w:val="clear" w:color="auto" w:fill="auto"/>
            <w:noWrap/>
            <w:hideMark/>
          </w:tcPr>
          <w:p w14:paraId="3DCBB9E4" w14:textId="67A50BA0" w:rsidR="008A507C" w:rsidRPr="007A58BF" w:rsidRDefault="008A507C" w:rsidP="008A507C">
            <w:pPr>
              <w:spacing w:before="0" w:after="0"/>
              <w:rPr>
                <w:rFonts w:eastAsia="Times New Roman" w:cs="Open Sans"/>
                <w:sz w:val="20"/>
                <w:szCs w:val="20"/>
              </w:rPr>
            </w:pPr>
          </w:p>
        </w:tc>
        <w:tc>
          <w:tcPr>
            <w:tcW w:w="845" w:type="dxa"/>
            <w:gridSpan w:val="3"/>
            <w:tcBorders>
              <w:top w:val="nil"/>
              <w:left w:val="nil"/>
              <w:bottom w:val="nil"/>
              <w:right w:val="nil"/>
            </w:tcBorders>
            <w:shd w:val="clear" w:color="auto" w:fill="auto"/>
            <w:noWrap/>
            <w:hideMark/>
          </w:tcPr>
          <w:p w14:paraId="4BA738D8" w14:textId="77777777" w:rsidR="008A507C" w:rsidRPr="007A58BF" w:rsidRDefault="008A507C" w:rsidP="008A507C">
            <w:pPr>
              <w:spacing w:before="0" w:after="0"/>
              <w:rPr>
                <w:rFonts w:eastAsia="Times New Roman" w:cs="Open Sans"/>
                <w:sz w:val="20"/>
                <w:szCs w:val="20"/>
              </w:rPr>
            </w:pPr>
          </w:p>
        </w:tc>
        <w:tc>
          <w:tcPr>
            <w:tcW w:w="728" w:type="dxa"/>
            <w:tcBorders>
              <w:top w:val="nil"/>
              <w:left w:val="nil"/>
              <w:bottom w:val="nil"/>
              <w:right w:val="nil"/>
            </w:tcBorders>
            <w:shd w:val="clear" w:color="auto" w:fill="auto"/>
            <w:noWrap/>
            <w:hideMark/>
          </w:tcPr>
          <w:p w14:paraId="693C8837" w14:textId="7B591E08" w:rsidR="008A507C" w:rsidRPr="007A58BF" w:rsidRDefault="008A507C" w:rsidP="008A507C">
            <w:pPr>
              <w:spacing w:before="0" w:after="0"/>
              <w:rPr>
                <w:rFonts w:ascii="Times New Roman" w:eastAsia="Times New Roman" w:hAnsi="Times New Roman"/>
                <w:sz w:val="20"/>
                <w:szCs w:val="20"/>
              </w:rPr>
            </w:pPr>
          </w:p>
        </w:tc>
        <w:tc>
          <w:tcPr>
            <w:tcW w:w="984" w:type="dxa"/>
            <w:tcBorders>
              <w:top w:val="nil"/>
              <w:left w:val="nil"/>
              <w:bottom w:val="nil"/>
              <w:right w:val="nil"/>
            </w:tcBorders>
            <w:shd w:val="clear" w:color="auto" w:fill="auto"/>
            <w:noWrap/>
            <w:hideMark/>
          </w:tcPr>
          <w:p w14:paraId="52428656" w14:textId="77777777" w:rsidR="008A507C" w:rsidRPr="007A58BF" w:rsidRDefault="008A507C" w:rsidP="008A507C">
            <w:pPr>
              <w:spacing w:before="0" w:after="0"/>
              <w:rPr>
                <w:rFonts w:ascii="Times New Roman" w:eastAsia="Times New Roman" w:hAnsi="Times New Roman"/>
                <w:sz w:val="20"/>
                <w:szCs w:val="20"/>
              </w:rPr>
            </w:pPr>
          </w:p>
        </w:tc>
        <w:tc>
          <w:tcPr>
            <w:tcW w:w="330" w:type="dxa"/>
            <w:gridSpan w:val="2"/>
            <w:tcBorders>
              <w:top w:val="nil"/>
              <w:left w:val="nil"/>
              <w:bottom w:val="nil"/>
              <w:right w:val="nil"/>
            </w:tcBorders>
            <w:shd w:val="clear" w:color="auto" w:fill="auto"/>
            <w:noWrap/>
            <w:hideMark/>
          </w:tcPr>
          <w:p w14:paraId="5D2881B5"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hideMark/>
          </w:tcPr>
          <w:p w14:paraId="7604EF3E"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365B0C58"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5DF55852"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3EFCA35F" w14:textId="77777777" w:rsidTr="0039105C">
        <w:trPr>
          <w:trHeight w:val="260"/>
        </w:trPr>
        <w:tc>
          <w:tcPr>
            <w:tcW w:w="9756" w:type="dxa"/>
            <w:gridSpan w:val="10"/>
            <w:tcBorders>
              <w:top w:val="nil"/>
              <w:left w:val="nil"/>
              <w:bottom w:val="nil"/>
              <w:right w:val="nil"/>
            </w:tcBorders>
            <w:shd w:val="clear" w:color="auto" w:fill="auto"/>
            <w:noWrap/>
            <w:hideMark/>
          </w:tcPr>
          <w:p w14:paraId="7D0B5574" w14:textId="77777777" w:rsidR="008A507C" w:rsidRPr="007A58BF" w:rsidRDefault="008A507C" w:rsidP="008A507C">
            <w:pPr>
              <w:spacing w:before="0" w:after="0"/>
              <w:rPr>
                <w:rFonts w:eastAsia="Times New Roman" w:cs="Open Sans"/>
                <w:color w:val="000000"/>
                <w:sz w:val="20"/>
                <w:szCs w:val="20"/>
              </w:rPr>
            </w:pPr>
            <w:r w:rsidRPr="007A58BF">
              <w:rPr>
                <w:rFonts w:eastAsia="Times New Roman" w:cs="Open Sans"/>
                <w:color w:val="000000"/>
                <w:sz w:val="20"/>
                <w:szCs w:val="20"/>
              </w:rPr>
              <w:t>The above statement should be read in conjunction with the accompanying notes.</w:t>
            </w:r>
          </w:p>
          <w:p w14:paraId="36DA333C" w14:textId="77777777" w:rsidR="008A507C" w:rsidRDefault="008A507C" w:rsidP="008A507C">
            <w:pPr>
              <w:spacing w:before="0" w:after="0"/>
              <w:rPr>
                <w:rFonts w:eastAsia="Times New Roman" w:cs="Open Sans"/>
                <w:sz w:val="20"/>
                <w:szCs w:val="20"/>
                <w:vertAlign w:val="superscript"/>
              </w:rPr>
            </w:pPr>
          </w:p>
          <w:p w14:paraId="10FC91F9" w14:textId="497DF0E0" w:rsidR="008A507C" w:rsidRPr="000C53AF" w:rsidRDefault="008A507C" w:rsidP="008A507C">
            <w:pPr>
              <w:spacing w:before="0" w:after="0"/>
              <w:rPr>
                <w:rFonts w:ascii="Times New Roman" w:eastAsia="Times New Roman" w:hAnsi="Times New Roman"/>
                <w:sz w:val="22"/>
                <w:szCs w:val="22"/>
              </w:rPr>
            </w:pPr>
            <w:r w:rsidRPr="007A58BF">
              <w:rPr>
                <w:rFonts w:eastAsia="Times New Roman" w:cs="Open Sans"/>
                <w:sz w:val="20"/>
                <w:szCs w:val="20"/>
                <w:vertAlign w:val="superscript"/>
              </w:rPr>
              <w:t>1</w:t>
            </w:r>
            <w:r w:rsidRPr="007A58BF">
              <w:rPr>
                <w:rFonts w:eastAsia="Times New Roman" w:cs="Open Sans"/>
                <w:sz w:val="20"/>
                <w:szCs w:val="20"/>
              </w:rPr>
              <w:t xml:space="preserve"> Refer to the Overview note.</w:t>
            </w:r>
          </w:p>
        </w:tc>
        <w:tc>
          <w:tcPr>
            <w:tcW w:w="6516" w:type="dxa"/>
            <w:gridSpan w:val="3"/>
            <w:tcBorders>
              <w:top w:val="nil"/>
              <w:left w:val="nil"/>
              <w:bottom w:val="nil"/>
              <w:right w:val="nil"/>
            </w:tcBorders>
            <w:shd w:val="clear" w:color="auto" w:fill="auto"/>
            <w:noWrap/>
            <w:vAlign w:val="bottom"/>
            <w:hideMark/>
          </w:tcPr>
          <w:p w14:paraId="4478B3C8"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6595CD94"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10A0E554" w14:textId="77777777" w:rsidTr="0039105C">
        <w:trPr>
          <w:trHeight w:val="230"/>
        </w:trPr>
        <w:tc>
          <w:tcPr>
            <w:tcW w:w="9756" w:type="dxa"/>
            <w:gridSpan w:val="10"/>
            <w:tcBorders>
              <w:top w:val="nil"/>
              <w:left w:val="nil"/>
              <w:bottom w:val="nil"/>
              <w:right w:val="nil"/>
            </w:tcBorders>
            <w:shd w:val="clear" w:color="auto" w:fill="auto"/>
            <w:noWrap/>
            <w:vAlign w:val="bottom"/>
            <w:hideMark/>
          </w:tcPr>
          <w:p w14:paraId="7D144FF8" w14:textId="3167B2BB" w:rsidR="008A507C" w:rsidRPr="007A58BF" w:rsidRDefault="008A507C" w:rsidP="008A507C">
            <w:pPr>
              <w:spacing w:before="0" w:after="0"/>
              <w:rPr>
                <w:rFonts w:eastAsia="Times New Roman" w:cs="Open Sans"/>
                <w:color w:val="000000"/>
                <w:sz w:val="20"/>
                <w:szCs w:val="20"/>
              </w:rPr>
            </w:pPr>
          </w:p>
        </w:tc>
        <w:tc>
          <w:tcPr>
            <w:tcW w:w="6516" w:type="dxa"/>
            <w:gridSpan w:val="3"/>
            <w:tcBorders>
              <w:top w:val="nil"/>
              <w:left w:val="nil"/>
              <w:bottom w:val="nil"/>
              <w:right w:val="nil"/>
            </w:tcBorders>
            <w:shd w:val="clear" w:color="auto" w:fill="auto"/>
            <w:noWrap/>
            <w:vAlign w:val="bottom"/>
            <w:hideMark/>
          </w:tcPr>
          <w:p w14:paraId="0F4CE2D8" w14:textId="77777777" w:rsidR="008A507C" w:rsidRPr="000C53AF" w:rsidRDefault="008A507C" w:rsidP="008A507C">
            <w:pPr>
              <w:spacing w:before="0" w:after="0"/>
              <w:rPr>
                <w:rFonts w:ascii="Cambria" w:eastAsia="Times New Roman" w:hAnsi="Cambria" w:cs="Calibri"/>
                <w:color w:val="000000"/>
                <w:sz w:val="22"/>
                <w:szCs w:val="22"/>
              </w:rPr>
            </w:pPr>
          </w:p>
        </w:tc>
        <w:tc>
          <w:tcPr>
            <w:tcW w:w="956" w:type="dxa"/>
            <w:gridSpan w:val="2"/>
            <w:tcBorders>
              <w:top w:val="nil"/>
              <w:left w:val="nil"/>
              <w:bottom w:val="nil"/>
              <w:right w:val="nil"/>
            </w:tcBorders>
            <w:shd w:val="clear" w:color="auto" w:fill="auto"/>
            <w:noWrap/>
            <w:vAlign w:val="bottom"/>
            <w:hideMark/>
          </w:tcPr>
          <w:p w14:paraId="13A734CA"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27359AC5" w14:textId="77777777" w:rsidTr="0039105C">
        <w:trPr>
          <w:trHeight w:val="230"/>
        </w:trPr>
        <w:tc>
          <w:tcPr>
            <w:tcW w:w="9756" w:type="dxa"/>
            <w:gridSpan w:val="10"/>
            <w:tcBorders>
              <w:top w:val="nil"/>
              <w:left w:val="nil"/>
              <w:bottom w:val="nil"/>
              <w:right w:val="nil"/>
            </w:tcBorders>
            <w:shd w:val="clear" w:color="auto" w:fill="auto"/>
            <w:noWrap/>
            <w:vAlign w:val="bottom"/>
            <w:hideMark/>
          </w:tcPr>
          <w:p w14:paraId="078A86FC" w14:textId="6B623677" w:rsidR="008A507C" w:rsidRPr="000C53AF" w:rsidRDefault="008A507C" w:rsidP="008A507C">
            <w:pPr>
              <w:spacing w:before="0" w:after="0"/>
              <w:rPr>
                <w:rFonts w:eastAsia="Times New Roman" w:cs="Open Sans"/>
                <w:color w:val="000000"/>
                <w:sz w:val="22"/>
                <w:szCs w:val="22"/>
              </w:rPr>
            </w:pPr>
          </w:p>
          <w:tbl>
            <w:tblPr>
              <w:tblW w:w="0" w:type="auto"/>
              <w:tblCellSpacing w:w="0" w:type="dxa"/>
              <w:tblCellMar>
                <w:left w:w="0" w:type="dxa"/>
                <w:right w:w="0" w:type="dxa"/>
              </w:tblCellMar>
              <w:tblLook w:val="04A0" w:firstRow="1" w:lastRow="0" w:firstColumn="1" w:lastColumn="0" w:noHBand="0" w:noVBand="1"/>
            </w:tblPr>
            <w:tblGrid>
              <w:gridCol w:w="9540"/>
            </w:tblGrid>
            <w:tr w:rsidR="008A507C" w:rsidRPr="000C53AF" w14:paraId="23E0D2D0" w14:textId="77777777">
              <w:trPr>
                <w:trHeight w:val="230"/>
                <w:tblCellSpacing w:w="0" w:type="dxa"/>
              </w:trPr>
              <w:tc>
                <w:tcPr>
                  <w:tcW w:w="9540" w:type="dxa"/>
                  <w:tcBorders>
                    <w:top w:val="nil"/>
                    <w:left w:val="nil"/>
                    <w:bottom w:val="nil"/>
                    <w:right w:val="nil"/>
                  </w:tcBorders>
                  <w:shd w:val="clear" w:color="auto" w:fill="auto"/>
                  <w:noWrap/>
                  <w:vAlign w:val="bottom"/>
                  <w:hideMark/>
                </w:tcPr>
                <w:p w14:paraId="68691F40" w14:textId="7B397BD1" w:rsidR="008A507C" w:rsidRPr="000C53AF" w:rsidRDefault="008A507C" w:rsidP="008A507C">
                  <w:pPr>
                    <w:spacing w:before="0" w:after="0"/>
                    <w:rPr>
                      <w:rFonts w:eastAsia="Times New Roman" w:cs="Open Sans"/>
                      <w:color w:val="000000"/>
                      <w:sz w:val="22"/>
                      <w:szCs w:val="22"/>
                    </w:rPr>
                  </w:pPr>
                </w:p>
              </w:tc>
            </w:tr>
          </w:tbl>
          <w:p w14:paraId="03043302" w14:textId="77777777" w:rsidR="008A507C" w:rsidRPr="000C53AF" w:rsidRDefault="008A507C" w:rsidP="008A507C">
            <w:pPr>
              <w:spacing w:before="0" w:after="0"/>
              <w:rPr>
                <w:rFonts w:eastAsia="Times New Roman" w:cs="Open Sans"/>
                <w:color w:val="000000"/>
                <w:sz w:val="22"/>
                <w:szCs w:val="22"/>
              </w:rPr>
            </w:pPr>
          </w:p>
        </w:tc>
        <w:tc>
          <w:tcPr>
            <w:tcW w:w="6516" w:type="dxa"/>
            <w:gridSpan w:val="3"/>
            <w:tcBorders>
              <w:top w:val="nil"/>
              <w:left w:val="nil"/>
              <w:bottom w:val="nil"/>
              <w:right w:val="nil"/>
            </w:tcBorders>
            <w:shd w:val="clear" w:color="auto" w:fill="auto"/>
            <w:noWrap/>
            <w:vAlign w:val="bottom"/>
            <w:hideMark/>
          </w:tcPr>
          <w:p w14:paraId="5325851A"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61702B2F"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72F8BE47" w14:textId="77777777" w:rsidTr="0039105C">
        <w:trPr>
          <w:trHeight w:val="525"/>
        </w:trPr>
        <w:tc>
          <w:tcPr>
            <w:tcW w:w="9756" w:type="dxa"/>
            <w:gridSpan w:val="10"/>
            <w:tcBorders>
              <w:top w:val="nil"/>
              <w:left w:val="nil"/>
              <w:bottom w:val="nil"/>
              <w:right w:val="nil"/>
            </w:tcBorders>
            <w:shd w:val="clear" w:color="auto" w:fill="auto"/>
            <w:noWrap/>
            <w:hideMark/>
          </w:tcPr>
          <w:p w14:paraId="4E7F323C" w14:textId="3272396A" w:rsidR="008A507C" w:rsidRPr="000C53AF" w:rsidRDefault="008A507C" w:rsidP="008A507C">
            <w:pPr>
              <w:spacing w:before="0" w:after="0"/>
              <w:rPr>
                <w:rFonts w:eastAsia="Times New Roman" w:cs="Open Sans"/>
                <w:sz w:val="22"/>
                <w:szCs w:val="22"/>
              </w:rPr>
            </w:pPr>
            <w:r w:rsidRPr="000C53AF">
              <w:rPr>
                <w:rFonts w:eastAsia="Times New Roman" w:cs="Open Sans"/>
                <w:noProof/>
                <w:color w:val="000000"/>
                <w:sz w:val="22"/>
                <w:szCs w:val="22"/>
              </w:rPr>
              <mc:AlternateContent>
                <mc:Choice Requires="wps">
                  <w:drawing>
                    <wp:anchor distT="0" distB="0" distL="114300" distR="114300" simplePos="0" relativeHeight="251658303" behindDoc="0" locked="0" layoutInCell="1" allowOverlap="1" wp14:anchorId="5191675A" wp14:editId="325AF781">
                      <wp:simplePos x="0" y="0"/>
                      <wp:positionH relativeFrom="column">
                        <wp:posOffset>-48260</wp:posOffset>
                      </wp:positionH>
                      <wp:positionV relativeFrom="paragraph">
                        <wp:posOffset>83820</wp:posOffset>
                      </wp:positionV>
                      <wp:extent cx="6035040" cy="2885440"/>
                      <wp:effectExtent l="0" t="0" r="22860" b="10160"/>
                      <wp:wrapNone/>
                      <wp:docPr id="1039627080" name="Text Box 1039627080">
                        <a:extLst xmlns:a="http://schemas.openxmlformats.org/drawingml/2006/main">
                          <a:ext uri="{FF2B5EF4-FFF2-40B4-BE49-F238E27FC236}">
                            <a16:creationId xmlns:a16="http://schemas.microsoft.com/office/drawing/2014/main" id="{00000000-0008-0000-0A00-000003000000}"/>
                          </a:ext>
                        </a:extLst>
                      </wp:docPr>
                      <wp:cNvGraphicFramePr/>
                      <a:graphic xmlns:a="http://schemas.openxmlformats.org/drawingml/2006/main">
                        <a:graphicData uri="http://schemas.microsoft.com/office/word/2010/wordprocessingShape">
                          <wps:wsp>
                            <wps:cNvSpPr txBox="1"/>
                            <wps:spPr>
                              <a:xfrm>
                                <a:off x="0" y="0"/>
                                <a:ext cx="6035040" cy="2885440"/>
                              </a:xfrm>
                              <a:prstGeom prst="rect">
                                <a:avLst/>
                              </a:prstGeom>
                              <a:noFill/>
                              <a:ln w="12700" cmpd="sng">
                                <a:solidFill>
                                  <a:schemeClr val="tx1"/>
                                </a:solidFill>
                              </a:ln>
                            </wps:spPr>
                            <wps:style>
                              <a:lnRef idx="0">
                                <a:scrgbClr r="0" g="0" b="0"/>
                              </a:lnRef>
                              <a:fillRef idx="0">
                                <a:scrgbClr r="0" g="0" b="0"/>
                              </a:fillRef>
                              <a:effectRef idx="0">
                                <a:scrgbClr r="0" g="0" b="0"/>
                              </a:effectRef>
                              <a:fontRef idx="minor">
                                <a:schemeClr val="dk1"/>
                              </a:fontRef>
                            </wps:style>
                            <wps:txbx>
                              <w:txbxContent>
                                <w:p w14:paraId="157D3D5B" w14:textId="77777777" w:rsidR="008A507C" w:rsidRPr="00485335" w:rsidRDefault="008A507C" w:rsidP="00FA718A">
                                  <w:pPr>
                                    <w:rPr>
                                      <w:rFonts w:eastAsia="Cambria" w:cs="Open Sans"/>
                                      <w:b/>
                                      <w:color w:val="000000" w:themeColor="dark1"/>
                                      <w:sz w:val="22"/>
                                      <w:szCs w:val="22"/>
                                    </w:rPr>
                                  </w:pPr>
                                  <w:r w:rsidRPr="00485335">
                                    <w:rPr>
                                      <w:rFonts w:eastAsia="Cambria" w:cs="Open Sans"/>
                                      <w:b/>
                                      <w:color w:val="000000" w:themeColor="dark1"/>
                                      <w:sz w:val="22"/>
                                      <w:szCs w:val="22"/>
                                    </w:rPr>
                                    <w:t>Budget Variances Commentary</w:t>
                                  </w:r>
                                </w:p>
                                <w:p w14:paraId="00A790C6" w14:textId="77777777" w:rsidR="008A507C" w:rsidRPr="00485335" w:rsidRDefault="008A507C" w:rsidP="00FA718A">
                                  <w:pPr>
                                    <w:rPr>
                                      <w:rFonts w:eastAsia="Cambria" w:cs="Open Sans"/>
                                      <w:color w:val="000000" w:themeColor="dark1"/>
                                      <w:sz w:val="22"/>
                                      <w:szCs w:val="22"/>
                                    </w:rPr>
                                  </w:pPr>
                                  <w:r w:rsidRPr="00485335">
                                    <w:rPr>
                                      <w:rFonts w:eastAsia="Cambria" w:cs="Open Sans"/>
                                      <w:color w:val="000000" w:themeColor="dark1"/>
                                      <w:sz w:val="22"/>
                                      <w:szCs w:val="22"/>
                                    </w:rPr>
                                    <w:t xml:space="preserve">The rendering of services revenue variance to Budget is due new partnership agreements entered into since the Budget was set. The increase in revenue from Government is related to new Budget measures announced after the 2021-22 Budget. The increase in revenue has funded increased employee and supplier expenses related to the delivery of those activities. </w:t>
                                  </w:r>
                                </w:p>
                                <w:p w14:paraId="37699EB3" w14:textId="77777777" w:rsidR="008A507C" w:rsidRPr="00485335" w:rsidRDefault="008A507C" w:rsidP="00FA718A">
                                  <w:pPr>
                                    <w:rPr>
                                      <w:rFonts w:eastAsia="Cambria" w:cs="Open Sans"/>
                                      <w:color w:val="000000" w:themeColor="dark1"/>
                                      <w:sz w:val="22"/>
                                      <w:szCs w:val="22"/>
                                    </w:rPr>
                                  </w:pPr>
                                  <w:r w:rsidRPr="00485335">
                                    <w:rPr>
                                      <w:rFonts w:eastAsia="Cambria" w:cs="Open Sans"/>
                                      <w:color w:val="000000" w:themeColor="dark1"/>
                                      <w:sz w:val="22"/>
                                      <w:szCs w:val="22"/>
                                    </w:rPr>
                                    <w:t xml:space="preserve">Depreciation and amortisation expense increased due to the negotiation of a new lease for property right of use assets. </w:t>
                                  </w:r>
                                </w:p>
                                <w:p w14:paraId="69F9F74B" w14:textId="77777777" w:rsidR="008A507C" w:rsidRPr="00485335" w:rsidRDefault="008A507C" w:rsidP="00FA718A">
                                  <w:pPr>
                                    <w:rPr>
                                      <w:rFonts w:eastAsia="Cambria" w:cs="Open Sans"/>
                                      <w:color w:val="000000" w:themeColor="dark1"/>
                                      <w:sz w:val="22"/>
                                      <w:szCs w:val="22"/>
                                    </w:rPr>
                                  </w:pPr>
                                  <w:r w:rsidRPr="00485335">
                                    <w:rPr>
                                      <w:rFonts w:eastAsia="Cambria" w:cs="Open Sans"/>
                                      <w:color w:val="000000" w:themeColor="dark1"/>
                                      <w:sz w:val="22"/>
                                      <w:szCs w:val="22"/>
                                    </w:rPr>
                                    <w:t xml:space="preserve">Detailed commentary on the operating loss is included in the Overview </w:t>
                                  </w:r>
                                  <w:r w:rsidRPr="00485335">
                                    <w:rPr>
                                      <w:rFonts w:eastAsia="Cambria" w:cs="Open Sans"/>
                                      <w:i/>
                                      <w:color w:val="000000" w:themeColor="dark1"/>
                                      <w:sz w:val="22"/>
                                      <w:szCs w:val="22"/>
                                    </w:rPr>
                                    <w:t>Going Concern Basis of Accounting</w:t>
                                  </w:r>
                                  <w:r w:rsidRPr="00485335">
                                    <w:rPr>
                                      <w:rFonts w:eastAsia="Cambria" w:cs="Open Sans"/>
                                      <w:color w:val="000000" w:themeColor="dark1"/>
                                      <w:sz w:val="22"/>
                                      <w:szCs w:val="22"/>
                                    </w:rPr>
                                    <w:t>.</w:t>
                                  </w:r>
                                </w:p>
                                <w:p w14:paraId="3590DB61" w14:textId="77777777" w:rsidR="008A507C" w:rsidRDefault="008A507C" w:rsidP="00FA718A">
                                  <w:pPr>
                                    <w:rPr>
                                      <w:rFonts w:ascii="Cambria" w:eastAsia="Cambria" w:hAnsi="Cambria" w:cstheme="minorBidi"/>
                                      <w:color w:val="000000" w:themeColor="dark1"/>
                                      <w:sz w:val="18"/>
                                      <w:szCs w:val="18"/>
                                    </w:rPr>
                                  </w:pPr>
                                </w:p>
                              </w:txbxContent>
                            </wps:txbx>
                            <wps:bodyPr vertOverflow="clip" horzOverflow="clip" wrap="square" rtlCol="0" anchor="t">
                              <a:noAutofit/>
                            </wps:bodyPr>
                          </wps:wsp>
                        </a:graphicData>
                      </a:graphic>
                      <wp14:sizeRelH relativeFrom="page">
                        <wp14:pctWidth>0</wp14:pctWidth>
                      </wp14:sizeRelH>
                      <wp14:sizeRelV relativeFrom="page">
                        <wp14:pctHeight>0</wp14:pctHeight>
                      </wp14:sizeRelV>
                    </wp:anchor>
                  </w:drawing>
                </mc:Choice>
                <mc:Fallback>
                  <w:pict>
                    <v:shape w14:anchorId="5191675A" id="Text Box 1039627080" o:spid="_x0000_s1043" type="#_x0000_t202" style="position:absolute;margin-left:-3.8pt;margin-top:6.6pt;width:475.2pt;height:227.2pt;z-index:25165830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d2twFQIAAIYEAAAOAAAAZHJzL2Uyb0RvYy54bWysVE1v2zAMvQ/YfxB0X+xm/QiCOMXWorsM&#10;67BuP0CRpViYJGqUEjv79aPkOCm6U4ddFEskHx8fyaxuB2fZXmE04Bt+Mas5U15Ca/y24T++P7xb&#10;cBaT8K2w4FXDDyry2/XbN6s+LNUcOrCtQkYgPi770PAupbCsqig75UScQVCejBrQiURX3FYtip7Q&#10;na3mdX1d9YBtQJAqRnq9H418XfC1VjI9ah1VYrbhxC2VE8u5yWe1XonlFkXojDzSEP/AwgnjKekJ&#10;6l4kwXZo/oJyRiJE0GkmwVWgtZGq1EDVXNQvqnnqRFClFhInhpNM8f/Byi/7p/AVWRo+wkANzIL0&#10;IS4jPeZ6Bo0u/xJTRnaS8HCSTQ2JSXq8rt9f1ZdkkmSbLxZXl3QhnOocHjCmTwocyx8NR+pLkUvs&#10;P8c0uk4uOZuHB2Nt6Y31rCde85s6J3ChbXj02xIcwZo2O+aQMjHqziLbC+p1GkopROGZF92sJ17n&#10;AstXOliVIaz/pjQzbalzxMTtJkOOA0MTTRymsSlgFJAdNZF4ZewxJEerMqevjD8Flfzg0yneGQ84&#10;CpS36KxJ+3PSRI/+kxSjAFmLNGwGUoAEv5kmYQPtgQaEdjw90qEtUD+kNYGzDvD3y7eedola9Gsn&#10;UHGGyd7BuHrCS/KnzhRqHj7sEmhTmp8zj2mOjGjYy/gcFzNv0/N78Tr/faz/AAAA//8DAFBLAwQU&#10;AAYACAAAACEAX4wN5eAAAAAJAQAADwAAAGRycy9kb3ducmV2LnhtbEyPwU7DMBBE70j8g7VIXFDr&#10;kEaBhjgVouICCIkWIXFz4yWJiNchtpvw9ywnOO680exMuZltL444+s6RgstlAgKpdqajRsHr/n5x&#10;DcIHTUb3jlDBN3rYVKcnpS6Mm+gFj7vQCA4hX2gFbQhDIaWvW7TaL92AxOzDjVYHPsdGmlFPHG57&#10;mSZJLq3uiD+0esC7FuvPXbQK1v30EOTb/nn7lG39V1xdvMfHqNT52Xx7AyLgHP7M8Fufq0PFnQ4u&#10;kvGiV7C4ytnJ+ioFwXydpTzloCDLmciqlP8XVD8AAAD//wMAUEsBAi0AFAAGAAgAAAAhALaDOJL+&#10;AAAA4QEAABMAAAAAAAAAAAAAAAAAAAAAAFtDb250ZW50X1R5cGVzXS54bWxQSwECLQAUAAYACAAA&#10;ACEAOP0h/9YAAACUAQAACwAAAAAAAAAAAAAAAAAvAQAAX3JlbHMvLnJlbHNQSwECLQAUAAYACAAA&#10;ACEAXXdrcBUCAACGBAAADgAAAAAAAAAAAAAAAAAuAgAAZHJzL2Uyb0RvYy54bWxQSwECLQAUAAYA&#10;CAAAACEAX4wN5eAAAAAJAQAADwAAAAAAAAAAAAAAAABvBAAAZHJzL2Rvd25yZXYueG1sUEsFBgAA&#10;AAAEAAQA8wAAAHwFAAAAAA==&#10;" filled="f" strokecolor="black [3213]" strokeweight="1pt">
                      <v:textbox>
                        <w:txbxContent>
                          <w:p w14:paraId="157D3D5B" w14:textId="77777777" w:rsidR="008A507C" w:rsidRPr="00485335" w:rsidRDefault="008A507C" w:rsidP="00FA718A">
                            <w:pPr>
                              <w:rPr>
                                <w:rFonts w:eastAsia="Cambria" w:cs="Open Sans"/>
                                <w:b/>
                                <w:color w:val="000000" w:themeColor="dark1"/>
                                <w:sz w:val="22"/>
                                <w:szCs w:val="22"/>
                              </w:rPr>
                            </w:pPr>
                            <w:r w:rsidRPr="00485335">
                              <w:rPr>
                                <w:rFonts w:eastAsia="Cambria" w:cs="Open Sans"/>
                                <w:b/>
                                <w:color w:val="000000" w:themeColor="dark1"/>
                                <w:sz w:val="22"/>
                                <w:szCs w:val="22"/>
                              </w:rPr>
                              <w:t>Budget Variances Commentary</w:t>
                            </w:r>
                          </w:p>
                          <w:p w14:paraId="00A790C6" w14:textId="77777777" w:rsidR="008A507C" w:rsidRPr="00485335" w:rsidRDefault="008A507C" w:rsidP="00FA718A">
                            <w:pPr>
                              <w:rPr>
                                <w:rFonts w:eastAsia="Cambria" w:cs="Open Sans"/>
                                <w:color w:val="000000" w:themeColor="dark1"/>
                                <w:sz w:val="22"/>
                                <w:szCs w:val="22"/>
                              </w:rPr>
                            </w:pPr>
                            <w:r w:rsidRPr="00485335">
                              <w:rPr>
                                <w:rFonts w:eastAsia="Cambria" w:cs="Open Sans"/>
                                <w:color w:val="000000" w:themeColor="dark1"/>
                                <w:sz w:val="22"/>
                                <w:szCs w:val="22"/>
                              </w:rPr>
                              <w:t xml:space="preserve">The rendering of services revenue variance to Budget is due new partnership agreements entered into since the Budget was set. The increase in revenue from Government is related to new Budget measures announced after the 2021-22 Budget. The increase in revenue has funded increased employee and supplier expenses related to the delivery of those activities. </w:t>
                            </w:r>
                          </w:p>
                          <w:p w14:paraId="37699EB3" w14:textId="77777777" w:rsidR="008A507C" w:rsidRPr="00485335" w:rsidRDefault="008A507C" w:rsidP="00FA718A">
                            <w:pPr>
                              <w:rPr>
                                <w:rFonts w:eastAsia="Cambria" w:cs="Open Sans"/>
                                <w:color w:val="000000" w:themeColor="dark1"/>
                                <w:sz w:val="22"/>
                                <w:szCs w:val="22"/>
                              </w:rPr>
                            </w:pPr>
                            <w:r w:rsidRPr="00485335">
                              <w:rPr>
                                <w:rFonts w:eastAsia="Cambria" w:cs="Open Sans"/>
                                <w:color w:val="000000" w:themeColor="dark1"/>
                                <w:sz w:val="22"/>
                                <w:szCs w:val="22"/>
                              </w:rPr>
                              <w:t xml:space="preserve">Depreciation and amortisation expense increased due to the negotiation of a new lease for property right of use assets. </w:t>
                            </w:r>
                          </w:p>
                          <w:p w14:paraId="69F9F74B" w14:textId="77777777" w:rsidR="008A507C" w:rsidRPr="00485335" w:rsidRDefault="008A507C" w:rsidP="00FA718A">
                            <w:pPr>
                              <w:rPr>
                                <w:rFonts w:eastAsia="Cambria" w:cs="Open Sans"/>
                                <w:color w:val="000000" w:themeColor="dark1"/>
                                <w:sz w:val="22"/>
                                <w:szCs w:val="22"/>
                              </w:rPr>
                            </w:pPr>
                            <w:r w:rsidRPr="00485335">
                              <w:rPr>
                                <w:rFonts w:eastAsia="Cambria" w:cs="Open Sans"/>
                                <w:color w:val="000000" w:themeColor="dark1"/>
                                <w:sz w:val="22"/>
                                <w:szCs w:val="22"/>
                              </w:rPr>
                              <w:t xml:space="preserve">Detailed commentary on the operating loss is included in the Overview </w:t>
                            </w:r>
                            <w:r w:rsidRPr="00485335">
                              <w:rPr>
                                <w:rFonts w:eastAsia="Cambria" w:cs="Open Sans"/>
                                <w:i/>
                                <w:color w:val="000000" w:themeColor="dark1"/>
                                <w:sz w:val="22"/>
                                <w:szCs w:val="22"/>
                              </w:rPr>
                              <w:t>Going Concern Basis of Accounting</w:t>
                            </w:r>
                            <w:r w:rsidRPr="00485335">
                              <w:rPr>
                                <w:rFonts w:eastAsia="Cambria" w:cs="Open Sans"/>
                                <w:color w:val="000000" w:themeColor="dark1"/>
                                <w:sz w:val="22"/>
                                <w:szCs w:val="22"/>
                              </w:rPr>
                              <w:t>.</w:t>
                            </w:r>
                          </w:p>
                          <w:p w14:paraId="3590DB61" w14:textId="77777777" w:rsidR="008A507C" w:rsidRDefault="008A507C" w:rsidP="00FA718A">
                            <w:pPr>
                              <w:rPr>
                                <w:rFonts w:ascii="Cambria" w:eastAsia="Cambria" w:hAnsi="Cambria" w:cstheme="minorBidi"/>
                                <w:color w:val="000000" w:themeColor="dark1"/>
                                <w:sz w:val="18"/>
                                <w:szCs w:val="18"/>
                              </w:rPr>
                            </w:pPr>
                          </w:p>
                        </w:txbxContent>
                      </v:textbox>
                    </v:shape>
                  </w:pict>
                </mc:Fallback>
              </mc:AlternateContent>
            </w:r>
          </w:p>
        </w:tc>
        <w:tc>
          <w:tcPr>
            <w:tcW w:w="6516" w:type="dxa"/>
            <w:gridSpan w:val="3"/>
            <w:tcBorders>
              <w:top w:val="nil"/>
              <w:left w:val="nil"/>
              <w:bottom w:val="nil"/>
              <w:right w:val="nil"/>
            </w:tcBorders>
            <w:shd w:val="clear" w:color="auto" w:fill="auto"/>
            <w:noWrap/>
            <w:vAlign w:val="bottom"/>
            <w:hideMark/>
          </w:tcPr>
          <w:p w14:paraId="00B70A42"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09112D05"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56B3A8E3" w14:textId="77777777" w:rsidTr="0039105C">
        <w:trPr>
          <w:trHeight w:val="230"/>
        </w:trPr>
        <w:tc>
          <w:tcPr>
            <w:tcW w:w="9756" w:type="dxa"/>
            <w:gridSpan w:val="10"/>
            <w:tcBorders>
              <w:top w:val="nil"/>
              <w:left w:val="nil"/>
              <w:bottom w:val="nil"/>
              <w:right w:val="nil"/>
            </w:tcBorders>
            <w:shd w:val="clear" w:color="auto" w:fill="auto"/>
            <w:noWrap/>
            <w:vAlign w:val="bottom"/>
            <w:hideMark/>
          </w:tcPr>
          <w:p w14:paraId="4BA8AE9A" w14:textId="6EF05E80" w:rsidR="008A507C" w:rsidRPr="000C53AF" w:rsidRDefault="008A507C" w:rsidP="008A507C">
            <w:pPr>
              <w:spacing w:before="0" w:after="0"/>
              <w:rPr>
                <w:rFonts w:eastAsia="Times New Roman" w:cs="Open Sans"/>
                <w:sz w:val="22"/>
                <w:szCs w:val="22"/>
              </w:rPr>
            </w:pPr>
          </w:p>
        </w:tc>
        <w:tc>
          <w:tcPr>
            <w:tcW w:w="6516" w:type="dxa"/>
            <w:gridSpan w:val="3"/>
            <w:tcBorders>
              <w:top w:val="nil"/>
              <w:left w:val="nil"/>
              <w:bottom w:val="nil"/>
              <w:right w:val="nil"/>
            </w:tcBorders>
            <w:shd w:val="clear" w:color="auto" w:fill="auto"/>
            <w:noWrap/>
            <w:vAlign w:val="bottom"/>
            <w:hideMark/>
          </w:tcPr>
          <w:p w14:paraId="213F3578"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10F3092C"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729EFB79" w14:textId="77777777" w:rsidTr="0039105C">
        <w:trPr>
          <w:trHeight w:val="230"/>
        </w:trPr>
        <w:tc>
          <w:tcPr>
            <w:tcW w:w="9756" w:type="dxa"/>
            <w:gridSpan w:val="10"/>
            <w:tcBorders>
              <w:top w:val="nil"/>
              <w:left w:val="nil"/>
              <w:bottom w:val="nil"/>
              <w:right w:val="nil"/>
            </w:tcBorders>
            <w:shd w:val="clear" w:color="auto" w:fill="auto"/>
            <w:noWrap/>
            <w:hideMark/>
          </w:tcPr>
          <w:p w14:paraId="4562E661" w14:textId="04CE7E89" w:rsidR="008A507C" w:rsidRPr="000C53AF" w:rsidRDefault="008A507C" w:rsidP="008A507C">
            <w:pPr>
              <w:spacing w:before="0" w:after="0"/>
              <w:rPr>
                <w:rFonts w:eastAsia="Times New Roman" w:cs="Open Sans"/>
                <w:sz w:val="22"/>
                <w:szCs w:val="22"/>
              </w:rPr>
            </w:pPr>
          </w:p>
        </w:tc>
        <w:tc>
          <w:tcPr>
            <w:tcW w:w="6516" w:type="dxa"/>
            <w:gridSpan w:val="3"/>
            <w:tcBorders>
              <w:top w:val="nil"/>
              <w:left w:val="nil"/>
              <w:bottom w:val="nil"/>
              <w:right w:val="nil"/>
            </w:tcBorders>
            <w:shd w:val="clear" w:color="auto" w:fill="auto"/>
            <w:noWrap/>
            <w:vAlign w:val="bottom"/>
            <w:hideMark/>
          </w:tcPr>
          <w:p w14:paraId="7E2CEFE0"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1CFB6002"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69FD533F" w14:textId="77777777" w:rsidTr="0039105C">
        <w:trPr>
          <w:trHeight w:val="230"/>
        </w:trPr>
        <w:tc>
          <w:tcPr>
            <w:tcW w:w="9756" w:type="dxa"/>
            <w:gridSpan w:val="10"/>
            <w:tcBorders>
              <w:top w:val="nil"/>
              <w:left w:val="nil"/>
              <w:bottom w:val="nil"/>
              <w:right w:val="nil"/>
            </w:tcBorders>
            <w:shd w:val="clear" w:color="auto" w:fill="auto"/>
            <w:hideMark/>
          </w:tcPr>
          <w:p w14:paraId="58224D7D" w14:textId="3F971224" w:rsidR="008A507C" w:rsidRPr="000C53AF" w:rsidRDefault="008A507C" w:rsidP="008A507C">
            <w:pPr>
              <w:spacing w:before="0" w:after="0"/>
              <w:rPr>
                <w:rFonts w:eastAsia="Times New Roman" w:cs="Open Sans"/>
                <w:sz w:val="22"/>
                <w:szCs w:val="22"/>
              </w:rPr>
            </w:pPr>
          </w:p>
        </w:tc>
        <w:tc>
          <w:tcPr>
            <w:tcW w:w="6516" w:type="dxa"/>
            <w:gridSpan w:val="3"/>
            <w:tcBorders>
              <w:top w:val="nil"/>
              <w:left w:val="nil"/>
              <w:bottom w:val="nil"/>
              <w:right w:val="nil"/>
            </w:tcBorders>
            <w:shd w:val="clear" w:color="auto" w:fill="auto"/>
            <w:noWrap/>
            <w:vAlign w:val="bottom"/>
            <w:hideMark/>
          </w:tcPr>
          <w:p w14:paraId="37038A0E"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1DD4062B"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1F19CDAC" w14:textId="77777777" w:rsidTr="0039105C">
        <w:trPr>
          <w:trHeight w:val="230"/>
        </w:trPr>
        <w:tc>
          <w:tcPr>
            <w:tcW w:w="6141" w:type="dxa"/>
            <w:gridSpan w:val="2"/>
            <w:tcBorders>
              <w:top w:val="nil"/>
              <w:left w:val="nil"/>
              <w:bottom w:val="nil"/>
              <w:right w:val="nil"/>
            </w:tcBorders>
            <w:shd w:val="clear" w:color="auto" w:fill="auto"/>
            <w:vAlign w:val="bottom"/>
            <w:hideMark/>
          </w:tcPr>
          <w:p w14:paraId="366F777F" w14:textId="0868AAEF" w:rsidR="008A507C" w:rsidRPr="000C53AF" w:rsidRDefault="008A507C" w:rsidP="008A507C">
            <w:pPr>
              <w:spacing w:before="0" w:after="0"/>
              <w:rPr>
                <w:rFonts w:eastAsia="Times New Roman" w:cs="Open Sans"/>
                <w:sz w:val="22"/>
                <w:szCs w:val="22"/>
              </w:rPr>
            </w:pPr>
          </w:p>
        </w:tc>
        <w:tc>
          <w:tcPr>
            <w:tcW w:w="845" w:type="dxa"/>
            <w:gridSpan w:val="3"/>
            <w:tcBorders>
              <w:top w:val="nil"/>
              <w:left w:val="nil"/>
              <w:bottom w:val="nil"/>
              <w:right w:val="nil"/>
            </w:tcBorders>
            <w:shd w:val="clear" w:color="auto" w:fill="auto"/>
            <w:noWrap/>
            <w:vAlign w:val="bottom"/>
            <w:hideMark/>
          </w:tcPr>
          <w:p w14:paraId="6D481448" w14:textId="77777777" w:rsidR="008A507C" w:rsidRPr="000C53AF" w:rsidRDefault="008A507C" w:rsidP="008A507C">
            <w:pPr>
              <w:spacing w:before="0" w:after="0"/>
              <w:rPr>
                <w:rFonts w:eastAsia="Times New Roman" w:cs="Open Sans"/>
                <w:sz w:val="22"/>
                <w:szCs w:val="22"/>
              </w:rPr>
            </w:pPr>
          </w:p>
        </w:tc>
        <w:tc>
          <w:tcPr>
            <w:tcW w:w="728" w:type="dxa"/>
            <w:tcBorders>
              <w:top w:val="nil"/>
              <w:left w:val="nil"/>
              <w:bottom w:val="nil"/>
              <w:right w:val="nil"/>
            </w:tcBorders>
            <w:shd w:val="clear" w:color="auto" w:fill="auto"/>
            <w:noWrap/>
            <w:vAlign w:val="bottom"/>
            <w:hideMark/>
          </w:tcPr>
          <w:p w14:paraId="013F0380"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6975E3FE"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6AB884B4"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43C7D53E"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644C7BEB"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653AE2C0"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7E4F4B38" w14:textId="77777777" w:rsidTr="0039105C">
        <w:trPr>
          <w:trHeight w:val="230"/>
        </w:trPr>
        <w:tc>
          <w:tcPr>
            <w:tcW w:w="6141" w:type="dxa"/>
            <w:gridSpan w:val="2"/>
            <w:tcBorders>
              <w:top w:val="nil"/>
              <w:left w:val="nil"/>
              <w:bottom w:val="nil"/>
              <w:right w:val="nil"/>
            </w:tcBorders>
            <w:shd w:val="clear" w:color="auto" w:fill="auto"/>
            <w:vAlign w:val="bottom"/>
            <w:hideMark/>
          </w:tcPr>
          <w:p w14:paraId="3BF404DE" w14:textId="29F7E207" w:rsidR="008A507C" w:rsidRPr="000C53AF" w:rsidRDefault="008A507C" w:rsidP="008A507C">
            <w:pPr>
              <w:spacing w:before="0" w:after="0"/>
              <w:rPr>
                <w:rFonts w:eastAsia="Times New Roman" w:cs="Open Sans"/>
                <w:sz w:val="22"/>
                <w:szCs w:val="22"/>
              </w:rPr>
            </w:pPr>
          </w:p>
        </w:tc>
        <w:tc>
          <w:tcPr>
            <w:tcW w:w="845" w:type="dxa"/>
            <w:gridSpan w:val="3"/>
            <w:tcBorders>
              <w:top w:val="nil"/>
              <w:left w:val="nil"/>
              <w:bottom w:val="nil"/>
              <w:right w:val="nil"/>
            </w:tcBorders>
            <w:shd w:val="clear" w:color="auto" w:fill="auto"/>
            <w:noWrap/>
            <w:vAlign w:val="bottom"/>
            <w:hideMark/>
          </w:tcPr>
          <w:p w14:paraId="1B6B9A22" w14:textId="77777777" w:rsidR="008A507C" w:rsidRPr="000C53AF" w:rsidRDefault="008A507C" w:rsidP="008A507C">
            <w:pPr>
              <w:spacing w:before="0" w:after="0"/>
              <w:rPr>
                <w:rFonts w:eastAsia="Times New Roman" w:cs="Open Sans"/>
                <w:sz w:val="22"/>
                <w:szCs w:val="22"/>
              </w:rPr>
            </w:pPr>
          </w:p>
        </w:tc>
        <w:tc>
          <w:tcPr>
            <w:tcW w:w="728" w:type="dxa"/>
            <w:tcBorders>
              <w:top w:val="nil"/>
              <w:left w:val="nil"/>
              <w:bottom w:val="nil"/>
              <w:right w:val="nil"/>
            </w:tcBorders>
            <w:shd w:val="clear" w:color="auto" w:fill="auto"/>
            <w:noWrap/>
            <w:vAlign w:val="bottom"/>
            <w:hideMark/>
          </w:tcPr>
          <w:p w14:paraId="0A04C9E5"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74C20ADD"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5327B4B9"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354D0189"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6640C6EC"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5E1C49FD"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48ABE30A" w14:textId="77777777" w:rsidTr="0039105C">
        <w:trPr>
          <w:trHeight w:val="230"/>
        </w:trPr>
        <w:tc>
          <w:tcPr>
            <w:tcW w:w="6141" w:type="dxa"/>
            <w:gridSpan w:val="2"/>
            <w:tcBorders>
              <w:top w:val="nil"/>
              <w:left w:val="nil"/>
              <w:bottom w:val="nil"/>
              <w:right w:val="nil"/>
            </w:tcBorders>
            <w:shd w:val="clear" w:color="auto" w:fill="auto"/>
            <w:vAlign w:val="bottom"/>
            <w:hideMark/>
          </w:tcPr>
          <w:p w14:paraId="43059B27" w14:textId="6855D099" w:rsidR="008A507C" w:rsidRPr="000C53AF" w:rsidRDefault="008A507C" w:rsidP="008A507C">
            <w:pPr>
              <w:spacing w:before="0" w:after="0"/>
              <w:rPr>
                <w:rFonts w:ascii="Times New Roman" w:eastAsia="Times New Roman" w:hAnsi="Times New Roman"/>
                <w:sz w:val="22"/>
                <w:szCs w:val="22"/>
              </w:rPr>
            </w:pPr>
          </w:p>
        </w:tc>
        <w:tc>
          <w:tcPr>
            <w:tcW w:w="845" w:type="dxa"/>
            <w:gridSpan w:val="3"/>
            <w:tcBorders>
              <w:top w:val="nil"/>
              <w:left w:val="nil"/>
              <w:bottom w:val="nil"/>
              <w:right w:val="nil"/>
            </w:tcBorders>
            <w:shd w:val="clear" w:color="auto" w:fill="auto"/>
            <w:noWrap/>
            <w:vAlign w:val="bottom"/>
            <w:hideMark/>
          </w:tcPr>
          <w:p w14:paraId="491E1217"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21A8DDEA"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66562083"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112A3EE0"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1CBABF77"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434FF286"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6D17E4A8"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2E67AB62" w14:textId="77777777" w:rsidTr="0039105C">
        <w:trPr>
          <w:trHeight w:val="230"/>
        </w:trPr>
        <w:tc>
          <w:tcPr>
            <w:tcW w:w="6141" w:type="dxa"/>
            <w:gridSpan w:val="2"/>
            <w:tcBorders>
              <w:top w:val="nil"/>
              <w:left w:val="nil"/>
              <w:bottom w:val="nil"/>
              <w:right w:val="nil"/>
            </w:tcBorders>
            <w:shd w:val="clear" w:color="auto" w:fill="auto"/>
            <w:vAlign w:val="bottom"/>
            <w:hideMark/>
          </w:tcPr>
          <w:p w14:paraId="0531C097" w14:textId="795CD15C" w:rsidR="008A507C" w:rsidRPr="000C53AF" w:rsidRDefault="008A507C" w:rsidP="008A507C">
            <w:pPr>
              <w:spacing w:before="0" w:after="0"/>
              <w:rPr>
                <w:rFonts w:ascii="Times New Roman" w:eastAsia="Times New Roman" w:hAnsi="Times New Roman"/>
                <w:sz w:val="22"/>
                <w:szCs w:val="22"/>
              </w:rPr>
            </w:pPr>
          </w:p>
        </w:tc>
        <w:tc>
          <w:tcPr>
            <w:tcW w:w="845" w:type="dxa"/>
            <w:gridSpan w:val="3"/>
            <w:tcBorders>
              <w:top w:val="nil"/>
              <w:left w:val="nil"/>
              <w:bottom w:val="nil"/>
              <w:right w:val="nil"/>
            </w:tcBorders>
            <w:shd w:val="clear" w:color="auto" w:fill="auto"/>
            <w:noWrap/>
            <w:vAlign w:val="bottom"/>
            <w:hideMark/>
          </w:tcPr>
          <w:p w14:paraId="60B61F0B"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45D1E00F"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1F8D6AFB"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0F4DD642"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382168DC"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74C09350"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1AE06AA3"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10DE24A8" w14:textId="77777777" w:rsidTr="0039105C">
        <w:trPr>
          <w:trHeight w:val="230"/>
        </w:trPr>
        <w:tc>
          <w:tcPr>
            <w:tcW w:w="6141" w:type="dxa"/>
            <w:gridSpan w:val="2"/>
            <w:tcBorders>
              <w:top w:val="nil"/>
              <w:left w:val="nil"/>
              <w:bottom w:val="nil"/>
              <w:right w:val="nil"/>
            </w:tcBorders>
            <w:shd w:val="clear" w:color="auto" w:fill="auto"/>
            <w:vAlign w:val="bottom"/>
            <w:hideMark/>
          </w:tcPr>
          <w:p w14:paraId="5A26A2F8" w14:textId="77777777" w:rsidR="008A507C" w:rsidRPr="000C53AF" w:rsidRDefault="008A507C" w:rsidP="008A507C">
            <w:pPr>
              <w:spacing w:before="0" w:after="0"/>
              <w:rPr>
                <w:rFonts w:ascii="Times New Roman" w:eastAsia="Times New Roman" w:hAnsi="Times New Roman"/>
                <w:sz w:val="22"/>
                <w:szCs w:val="22"/>
              </w:rPr>
            </w:pPr>
          </w:p>
        </w:tc>
        <w:tc>
          <w:tcPr>
            <w:tcW w:w="845" w:type="dxa"/>
            <w:gridSpan w:val="3"/>
            <w:tcBorders>
              <w:top w:val="nil"/>
              <w:left w:val="nil"/>
              <w:bottom w:val="nil"/>
              <w:right w:val="nil"/>
            </w:tcBorders>
            <w:shd w:val="clear" w:color="auto" w:fill="auto"/>
            <w:noWrap/>
            <w:vAlign w:val="bottom"/>
            <w:hideMark/>
          </w:tcPr>
          <w:p w14:paraId="1746F22B"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17C50895"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7CE6EF00"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426BE004"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3F7DCD99"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58453FBF"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73AB6211"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208F2AFA" w14:textId="77777777" w:rsidTr="0039105C">
        <w:trPr>
          <w:trHeight w:val="230"/>
        </w:trPr>
        <w:tc>
          <w:tcPr>
            <w:tcW w:w="6141" w:type="dxa"/>
            <w:gridSpan w:val="2"/>
            <w:tcBorders>
              <w:top w:val="nil"/>
              <w:left w:val="nil"/>
              <w:bottom w:val="nil"/>
              <w:right w:val="nil"/>
            </w:tcBorders>
            <w:shd w:val="clear" w:color="auto" w:fill="auto"/>
            <w:vAlign w:val="bottom"/>
            <w:hideMark/>
          </w:tcPr>
          <w:p w14:paraId="35310BE3" w14:textId="77777777" w:rsidR="008A507C" w:rsidRPr="000C53AF" w:rsidRDefault="008A507C" w:rsidP="008A507C">
            <w:pPr>
              <w:spacing w:before="0" w:after="0"/>
              <w:rPr>
                <w:rFonts w:ascii="Times New Roman" w:eastAsia="Times New Roman" w:hAnsi="Times New Roman"/>
                <w:sz w:val="22"/>
                <w:szCs w:val="22"/>
              </w:rPr>
            </w:pPr>
          </w:p>
        </w:tc>
        <w:tc>
          <w:tcPr>
            <w:tcW w:w="845" w:type="dxa"/>
            <w:gridSpan w:val="3"/>
            <w:tcBorders>
              <w:top w:val="nil"/>
              <w:left w:val="nil"/>
              <w:bottom w:val="nil"/>
              <w:right w:val="nil"/>
            </w:tcBorders>
            <w:shd w:val="clear" w:color="auto" w:fill="auto"/>
            <w:noWrap/>
            <w:vAlign w:val="bottom"/>
            <w:hideMark/>
          </w:tcPr>
          <w:p w14:paraId="35A1C88D"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1A978ED5"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434F5167"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54F2B5F5"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7E3B542A"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4518B922"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60831A27"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17D361DE" w14:textId="77777777" w:rsidTr="0039105C">
        <w:trPr>
          <w:trHeight w:val="230"/>
        </w:trPr>
        <w:tc>
          <w:tcPr>
            <w:tcW w:w="6141" w:type="dxa"/>
            <w:gridSpan w:val="2"/>
            <w:tcBorders>
              <w:top w:val="nil"/>
              <w:left w:val="nil"/>
              <w:bottom w:val="nil"/>
              <w:right w:val="nil"/>
            </w:tcBorders>
            <w:shd w:val="clear" w:color="auto" w:fill="auto"/>
            <w:vAlign w:val="bottom"/>
            <w:hideMark/>
          </w:tcPr>
          <w:p w14:paraId="2F70865F" w14:textId="77777777" w:rsidR="008A507C" w:rsidRPr="000C53AF" w:rsidRDefault="008A507C" w:rsidP="008A507C">
            <w:pPr>
              <w:spacing w:before="0" w:after="0"/>
              <w:rPr>
                <w:rFonts w:ascii="Times New Roman" w:eastAsia="Times New Roman" w:hAnsi="Times New Roman"/>
                <w:sz w:val="22"/>
                <w:szCs w:val="22"/>
              </w:rPr>
            </w:pPr>
          </w:p>
        </w:tc>
        <w:tc>
          <w:tcPr>
            <w:tcW w:w="845" w:type="dxa"/>
            <w:gridSpan w:val="3"/>
            <w:tcBorders>
              <w:top w:val="nil"/>
              <w:left w:val="nil"/>
              <w:bottom w:val="nil"/>
              <w:right w:val="nil"/>
            </w:tcBorders>
            <w:shd w:val="clear" w:color="auto" w:fill="auto"/>
            <w:noWrap/>
            <w:vAlign w:val="bottom"/>
            <w:hideMark/>
          </w:tcPr>
          <w:p w14:paraId="0ADFC448"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4579A27F"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665BBFA5"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68D41127"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2AA2FACF"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497C916B"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4AE394E1"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1AEDB327" w14:textId="77777777" w:rsidTr="0039105C">
        <w:trPr>
          <w:trHeight w:val="230"/>
        </w:trPr>
        <w:tc>
          <w:tcPr>
            <w:tcW w:w="6141" w:type="dxa"/>
            <w:gridSpan w:val="2"/>
            <w:tcBorders>
              <w:top w:val="nil"/>
              <w:left w:val="nil"/>
              <w:bottom w:val="nil"/>
              <w:right w:val="nil"/>
            </w:tcBorders>
            <w:shd w:val="clear" w:color="auto" w:fill="auto"/>
            <w:vAlign w:val="bottom"/>
            <w:hideMark/>
          </w:tcPr>
          <w:p w14:paraId="235E4B3B" w14:textId="77777777" w:rsidR="008A507C" w:rsidRPr="000C53AF" w:rsidRDefault="008A507C" w:rsidP="008A507C">
            <w:pPr>
              <w:spacing w:before="0" w:after="0"/>
              <w:rPr>
                <w:rFonts w:ascii="Times New Roman" w:eastAsia="Times New Roman" w:hAnsi="Times New Roman"/>
                <w:sz w:val="22"/>
                <w:szCs w:val="22"/>
              </w:rPr>
            </w:pPr>
          </w:p>
        </w:tc>
        <w:tc>
          <w:tcPr>
            <w:tcW w:w="845" w:type="dxa"/>
            <w:gridSpan w:val="3"/>
            <w:tcBorders>
              <w:top w:val="nil"/>
              <w:left w:val="nil"/>
              <w:bottom w:val="nil"/>
              <w:right w:val="nil"/>
            </w:tcBorders>
            <w:shd w:val="clear" w:color="auto" w:fill="auto"/>
            <w:noWrap/>
            <w:vAlign w:val="bottom"/>
            <w:hideMark/>
          </w:tcPr>
          <w:p w14:paraId="7378D825"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7E08E8BE"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36D5B10B"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3EF5BBC0"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74309CE6"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08000FD4"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056BFDA1" w14:textId="77777777" w:rsidR="008A507C" w:rsidRPr="000C53AF" w:rsidRDefault="008A507C" w:rsidP="008A507C">
            <w:pPr>
              <w:spacing w:before="0" w:after="0"/>
              <w:rPr>
                <w:rFonts w:ascii="Times New Roman" w:eastAsia="Times New Roman" w:hAnsi="Times New Roman"/>
                <w:sz w:val="22"/>
                <w:szCs w:val="22"/>
              </w:rPr>
            </w:pPr>
          </w:p>
        </w:tc>
      </w:tr>
      <w:tr w:rsidR="008A507C" w:rsidRPr="000C53AF" w14:paraId="565952A7" w14:textId="77777777" w:rsidTr="0039105C">
        <w:trPr>
          <w:trHeight w:val="230"/>
        </w:trPr>
        <w:tc>
          <w:tcPr>
            <w:tcW w:w="6141" w:type="dxa"/>
            <w:gridSpan w:val="2"/>
            <w:tcBorders>
              <w:top w:val="nil"/>
              <w:left w:val="nil"/>
              <w:bottom w:val="nil"/>
              <w:right w:val="nil"/>
            </w:tcBorders>
            <w:shd w:val="clear" w:color="auto" w:fill="auto"/>
            <w:vAlign w:val="bottom"/>
            <w:hideMark/>
          </w:tcPr>
          <w:p w14:paraId="2BFE9258" w14:textId="77777777" w:rsidR="008A507C" w:rsidRPr="000C53AF" w:rsidRDefault="008A507C" w:rsidP="008A507C">
            <w:pPr>
              <w:spacing w:before="0" w:after="0"/>
              <w:rPr>
                <w:rFonts w:ascii="Times New Roman" w:eastAsia="Times New Roman" w:hAnsi="Times New Roman"/>
                <w:sz w:val="22"/>
                <w:szCs w:val="22"/>
              </w:rPr>
            </w:pPr>
          </w:p>
        </w:tc>
        <w:tc>
          <w:tcPr>
            <w:tcW w:w="845" w:type="dxa"/>
            <w:gridSpan w:val="3"/>
            <w:tcBorders>
              <w:top w:val="nil"/>
              <w:left w:val="nil"/>
              <w:bottom w:val="nil"/>
              <w:right w:val="nil"/>
            </w:tcBorders>
            <w:shd w:val="clear" w:color="auto" w:fill="auto"/>
            <w:noWrap/>
            <w:vAlign w:val="bottom"/>
            <w:hideMark/>
          </w:tcPr>
          <w:p w14:paraId="60411621"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3BFAD9DD" w14:textId="77777777" w:rsidR="008A507C" w:rsidRPr="000C53AF" w:rsidRDefault="008A507C" w:rsidP="008A507C">
            <w:pPr>
              <w:spacing w:before="0" w:after="0"/>
              <w:rPr>
                <w:rFonts w:ascii="Times New Roman" w:eastAsia="Times New Roman" w:hAnsi="Times New Roman"/>
                <w:sz w:val="22"/>
                <w:szCs w:val="22"/>
              </w:rPr>
            </w:pPr>
          </w:p>
        </w:tc>
        <w:tc>
          <w:tcPr>
            <w:tcW w:w="984" w:type="dxa"/>
            <w:tcBorders>
              <w:top w:val="nil"/>
              <w:left w:val="nil"/>
              <w:bottom w:val="nil"/>
              <w:right w:val="nil"/>
            </w:tcBorders>
            <w:shd w:val="clear" w:color="auto" w:fill="auto"/>
            <w:noWrap/>
            <w:vAlign w:val="bottom"/>
            <w:hideMark/>
          </w:tcPr>
          <w:p w14:paraId="2184C004" w14:textId="77777777" w:rsidR="008A507C" w:rsidRPr="000C53AF" w:rsidRDefault="008A507C" w:rsidP="008A507C">
            <w:pPr>
              <w:spacing w:before="0" w:after="0"/>
              <w:rPr>
                <w:rFonts w:ascii="Times New Roman" w:eastAsia="Times New Roman" w:hAnsi="Times New Roman"/>
                <w:sz w:val="22"/>
                <w:szCs w:val="22"/>
              </w:rPr>
            </w:pPr>
          </w:p>
        </w:tc>
        <w:tc>
          <w:tcPr>
            <w:tcW w:w="330" w:type="dxa"/>
            <w:gridSpan w:val="2"/>
            <w:tcBorders>
              <w:top w:val="nil"/>
              <w:left w:val="nil"/>
              <w:bottom w:val="nil"/>
              <w:right w:val="nil"/>
            </w:tcBorders>
            <w:shd w:val="clear" w:color="auto" w:fill="auto"/>
            <w:noWrap/>
            <w:vAlign w:val="bottom"/>
            <w:hideMark/>
          </w:tcPr>
          <w:p w14:paraId="7CC70CED" w14:textId="77777777" w:rsidR="008A507C" w:rsidRPr="000C53AF" w:rsidRDefault="008A507C" w:rsidP="008A507C">
            <w:pPr>
              <w:spacing w:before="0" w:after="0"/>
              <w:rPr>
                <w:rFonts w:ascii="Times New Roman" w:eastAsia="Times New Roman" w:hAnsi="Times New Roman"/>
                <w:sz w:val="22"/>
                <w:szCs w:val="22"/>
              </w:rPr>
            </w:pPr>
          </w:p>
        </w:tc>
        <w:tc>
          <w:tcPr>
            <w:tcW w:w="728" w:type="dxa"/>
            <w:tcBorders>
              <w:top w:val="nil"/>
              <w:left w:val="nil"/>
              <w:bottom w:val="nil"/>
              <w:right w:val="nil"/>
            </w:tcBorders>
            <w:shd w:val="clear" w:color="auto" w:fill="auto"/>
            <w:noWrap/>
            <w:vAlign w:val="bottom"/>
            <w:hideMark/>
          </w:tcPr>
          <w:p w14:paraId="7B47D821" w14:textId="77777777" w:rsidR="008A507C" w:rsidRPr="000C53AF" w:rsidRDefault="008A507C" w:rsidP="008A507C">
            <w:pPr>
              <w:spacing w:before="0" w:after="0"/>
              <w:rPr>
                <w:rFonts w:ascii="Times New Roman" w:eastAsia="Times New Roman" w:hAnsi="Times New Roman"/>
                <w:sz w:val="22"/>
                <w:szCs w:val="22"/>
              </w:rPr>
            </w:pPr>
          </w:p>
        </w:tc>
        <w:tc>
          <w:tcPr>
            <w:tcW w:w="6516" w:type="dxa"/>
            <w:gridSpan w:val="3"/>
            <w:tcBorders>
              <w:top w:val="nil"/>
              <w:left w:val="nil"/>
              <w:bottom w:val="nil"/>
              <w:right w:val="nil"/>
            </w:tcBorders>
            <w:shd w:val="clear" w:color="auto" w:fill="auto"/>
            <w:noWrap/>
            <w:vAlign w:val="bottom"/>
            <w:hideMark/>
          </w:tcPr>
          <w:p w14:paraId="0E3B69E5" w14:textId="77777777" w:rsidR="008A507C" w:rsidRPr="000C53AF" w:rsidRDefault="008A507C" w:rsidP="008A507C">
            <w:pPr>
              <w:spacing w:before="0" w:after="0"/>
              <w:rPr>
                <w:rFonts w:ascii="Times New Roman" w:eastAsia="Times New Roman" w:hAnsi="Times New Roman"/>
                <w:sz w:val="22"/>
                <w:szCs w:val="22"/>
              </w:rPr>
            </w:pPr>
          </w:p>
        </w:tc>
        <w:tc>
          <w:tcPr>
            <w:tcW w:w="956" w:type="dxa"/>
            <w:gridSpan w:val="2"/>
            <w:tcBorders>
              <w:top w:val="nil"/>
              <w:left w:val="nil"/>
              <w:bottom w:val="nil"/>
              <w:right w:val="nil"/>
            </w:tcBorders>
            <w:shd w:val="clear" w:color="auto" w:fill="auto"/>
            <w:noWrap/>
            <w:vAlign w:val="bottom"/>
            <w:hideMark/>
          </w:tcPr>
          <w:p w14:paraId="185A2C11" w14:textId="77777777" w:rsidR="008A507C" w:rsidRPr="000C53AF" w:rsidRDefault="008A507C" w:rsidP="008A507C">
            <w:pPr>
              <w:spacing w:before="0" w:after="0"/>
              <w:rPr>
                <w:rFonts w:ascii="Times New Roman" w:eastAsia="Times New Roman" w:hAnsi="Times New Roman"/>
                <w:sz w:val="22"/>
                <w:szCs w:val="22"/>
              </w:rPr>
            </w:pPr>
          </w:p>
        </w:tc>
      </w:tr>
    </w:tbl>
    <w:p w14:paraId="03A7ED6F" w14:textId="3B297DBA" w:rsidR="00E84511" w:rsidRPr="00FD76FE" w:rsidRDefault="00FD76FE" w:rsidP="00AE0621">
      <w:pPr>
        <w:keepNext/>
        <w:keepLines/>
        <w:pageBreakBefore/>
        <w:spacing w:before="0" w:after="360" w:line="1080" w:lineRule="exact"/>
        <w:outlineLvl w:val="0"/>
        <w:rPr>
          <w:rFonts w:eastAsia="Malgun Gothic"/>
          <w:b/>
          <w:color w:val="0070C0"/>
          <w:spacing w:val="-30"/>
          <w:kern w:val="72"/>
          <w:sz w:val="36"/>
          <w:szCs w:val="36"/>
          <w:lang w:eastAsia="en-US"/>
        </w:rPr>
      </w:pPr>
      <w:r w:rsidRPr="00FD76FE">
        <w:rPr>
          <w:rFonts w:eastAsia="Malgun Gothic"/>
          <w:b/>
          <w:color w:val="0070C0"/>
          <w:spacing w:val="-30"/>
          <w:kern w:val="72"/>
          <w:sz w:val="36"/>
          <w:szCs w:val="36"/>
          <w:lang w:eastAsia="en-US"/>
        </w:rPr>
        <w:t xml:space="preserve"> Statement of Financial Position</w:t>
      </w:r>
    </w:p>
    <w:tbl>
      <w:tblPr>
        <w:tblW w:w="8918" w:type="dxa"/>
        <w:tblLayout w:type="fixed"/>
        <w:tblLook w:val="04A0" w:firstRow="1" w:lastRow="0" w:firstColumn="1" w:lastColumn="0" w:noHBand="0" w:noVBand="1"/>
      </w:tblPr>
      <w:tblGrid>
        <w:gridCol w:w="4067"/>
        <w:gridCol w:w="975"/>
        <w:gridCol w:w="1164"/>
        <w:gridCol w:w="1024"/>
        <w:gridCol w:w="666"/>
        <w:gridCol w:w="1022"/>
      </w:tblGrid>
      <w:tr w:rsidR="003B15C2" w:rsidRPr="003B15C2" w14:paraId="6EEB20F0" w14:textId="77777777" w:rsidTr="0039105C">
        <w:trPr>
          <w:trHeight w:val="290"/>
        </w:trPr>
        <w:tc>
          <w:tcPr>
            <w:tcW w:w="4067" w:type="dxa"/>
            <w:tcBorders>
              <w:top w:val="nil"/>
              <w:left w:val="nil"/>
              <w:bottom w:val="nil"/>
              <w:right w:val="nil"/>
            </w:tcBorders>
            <w:shd w:val="clear" w:color="auto" w:fill="auto"/>
            <w:noWrap/>
            <w:vAlign w:val="bottom"/>
            <w:hideMark/>
          </w:tcPr>
          <w:p w14:paraId="4A4A9499" w14:textId="77777777" w:rsidR="003B15C2" w:rsidRPr="003B15C2" w:rsidRDefault="003B15C2" w:rsidP="003B15C2">
            <w:pPr>
              <w:spacing w:before="0" w:after="0"/>
              <w:rPr>
                <w:rFonts w:eastAsia="Times New Roman" w:cs="Open Sans"/>
                <w:i/>
                <w:iCs/>
                <w:sz w:val="22"/>
                <w:szCs w:val="22"/>
              </w:rPr>
            </w:pPr>
            <w:r w:rsidRPr="003B15C2">
              <w:rPr>
                <w:rFonts w:eastAsia="Times New Roman" w:cs="Open Sans"/>
                <w:i/>
                <w:iCs/>
                <w:sz w:val="22"/>
                <w:szCs w:val="22"/>
              </w:rPr>
              <w:t>as at 30 June 2022</w:t>
            </w:r>
          </w:p>
        </w:tc>
        <w:tc>
          <w:tcPr>
            <w:tcW w:w="975" w:type="dxa"/>
            <w:tcBorders>
              <w:top w:val="nil"/>
              <w:left w:val="nil"/>
              <w:bottom w:val="nil"/>
              <w:right w:val="nil"/>
            </w:tcBorders>
            <w:shd w:val="clear" w:color="auto" w:fill="auto"/>
            <w:noWrap/>
            <w:vAlign w:val="bottom"/>
            <w:hideMark/>
          </w:tcPr>
          <w:p w14:paraId="2A33850E" w14:textId="77777777" w:rsidR="003B15C2" w:rsidRPr="003B15C2" w:rsidRDefault="003B15C2" w:rsidP="003B15C2">
            <w:pPr>
              <w:spacing w:before="0" w:after="0"/>
              <w:rPr>
                <w:rFonts w:eastAsia="Times New Roman" w:cs="Open Sans"/>
                <w:i/>
                <w:iCs/>
                <w:sz w:val="22"/>
                <w:szCs w:val="22"/>
              </w:rPr>
            </w:pPr>
          </w:p>
        </w:tc>
        <w:tc>
          <w:tcPr>
            <w:tcW w:w="1164" w:type="dxa"/>
            <w:tcBorders>
              <w:top w:val="nil"/>
              <w:left w:val="nil"/>
              <w:bottom w:val="nil"/>
              <w:right w:val="nil"/>
            </w:tcBorders>
            <w:shd w:val="clear" w:color="auto" w:fill="auto"/>
            <w:noWrap/>
            <w:vAlign w:val="bottom"/>
            <w:hideMark/>
          </w:tcPr>
          <w:p w14:paraId="15842AE7"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0A6E97F8" w14:textId="77777777" w:rsidR="003B15C2" w:rsidRPr="003B15C2" w:rsidRDefault="003B15C2" w:rsidP="003B15C2">
            <w:pPr>
              <w:spacing w:before="0" w:after="0"/>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4FC8B379" w14:textId="77777777" w:rsidR="003B15C2" w:rsidRPr="003B15C2" w:rsidRDefault="003B15C2" w:rsidP="003B15C2">
            <w:pPr>
              <w:spacing w:before="0" w:after="0"/>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619A1381" w14:textId="77777777" w:rsidR="003B15C2" w:rsidRPr="003B15C2" w:rsidRDefault="003B15C2" w:rsidP="003B15C2">
            <w:pPr>
              <w:spacing w:before="0" w:after="0"/>
              <w:rPr>
                <w:rFonts w:eastAsia="Times New Roman" w:cs="Open Sans"/>
                <w:sz w:val="22"/>
                <w:szCs w:val="22"/>
              </w:rPr>
            </w:pPr>
          </w:p>
        </w:tc>
      </w:tr>
      <w:tr w:rsidR="003B15C2" w:rsidRPr="003B15C2" w14:paraId="16613D88" w14:textId="77777777" w:rsidTr="0039105C">
        <w:trPr>
          <w:trHeight w:val="500"/>
        </w:trPr>
        <w:tc>
          <w:tcPr>
            <w:tcW w:w="4067" w:type="dxa"/>
            <w:tcBorders>
              <w:top w:val="single" w:sz="8" w:space="0" w:color="009560"/>
              <w:left w:val="nil"/>
              <w:bottom w:val="nil"/>
              <w:right w:val="nil"/>
            </w:tcBorders>
            <w:shd w:val="clear" w:color="auto" w:fill="auto"/>
            <w:noWrap/>
            <w:vAlign w:val="bottom"/>
            <w:hideMark/>
          </w:tcPr>
          <w:p w14:paraId="4D5B98AA" w14:textId="77777777" w:rsidR="003B15C2" w:rsidRPr="003B15C2" w:rsidRDefault="003B15C2" w:rsidP="003B15C2">
            <w:pPr>
              <w:spacing w:before="0" w:after="0"/>
              <w:rPr>
                <w:rFonts w:eastAsia="Times New Roman" w:cs="Open Sans"/>
                <w:sz w:val="22"/>
                <w:szCs w:val="22"/>
              </w:rPr>
            </w:pPr>
            <w:r w:rsidRPr="003B15C2">
              <w:rPr>
                <w:rFonts w:eastAsia="Times New Roman" w:cs="Open Sans"/>
                <w:sz w:val="22"/>
                <w:szCs w:val="22"/>
              </w:rPr>
              <w:t> </w:t>
            </w:r>
          </w:p>
        </w:tc>
        <w:tc>
          <w:tcPr>
            <w:tcW w:w="975" w:type="dxa"/>
            <w:tcBorders>
              <w:top w:val="single" w:sz="8" w:space="0" w:color="009560"/>
              <w:left w:val="nil"/>
              <w:bottom w:val="nil"/>
              <w:right w:val="nil"/>
            </w:tcBorders>
            <w:shd w:val="clear" w:color="auto" w:fill="auto"/>
            <w:noWrap/>
            <w:vAlign w:val="bottom"/>
            <w:hideMark/>
          </w:tcPr>
          <w:p w14:paraId="4DFC86CD" w14:textId="77777777" w:rsidR="003B15C2" w:rsidRPr="003B15C2" w:rsidRDefault="003B15C2" w:rsidP="003B15C2">
            <w:pPr>
              <w:spacing w:before="0" w:after="0"/>
              <w:rPr>
                <w:rFonts w:eastAsia="Times New Roman" w:cs="Open Sans"/>
                <w:sz w:val="22"/>
                <w:szCs w:val="22"/>
              </w:rPr>
            </w:pPr>
            <w:r w:rsidRPr="003B15C2">
              <w:rPr>
                <w:rFonts w:eastAsia="Times New Roman" w:cs="Open Sans"/>
                <w:sz w:val="22"/>
                <w:szCs w:val="22"/>
              </w:rPr>
              <w:t> </w:t>
            </w:r>
          </w:p>
        </w:tc>
        <w:tc>
          <w:tcPr>
            <w:tcW w:w="1164" w:type="dxa"/>
            <w:tcBorders>
              <w:top w:val="single" w:sz="8" w:space="0" w:color="009560"/>
              <w:left w:val="nil"/>
              <w:bottom w:val="nil"/>
              <w:right w:val="nil"/>
            </w:tcBorders>
            <w:shd w:val="clear" w:color="auto" w:fill="auto"/>
            <w:noWrap/>
            <w:vAlign w:val="bottom"/>
            <w:hideMark/>
          </w:tcPr>
          <w:p w14:paraId="6BCC4687"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2022</w:t>
            </w:r>
          </w:p>
        </w:tc>
        <w:tc>
          <w:tcPr>
            <w:tcW w:w="1024" w:type="dxa"/>
            <w:tcBorders>
              <w:top w:val="single" w:sz="8" w:space="0" w:color="009560"/>
              <w:left w:val="nil"/>
              <w:bottom w:val="nil"/>
              <w:right w:val="nil"/>
            </w:tcBorders>
            <w:shd w:val="clear" w:color="auto" w:fill="auto"/>
            <w:vAlign w:val="bottom"/>
            <w:hideMark/>
          </w:tcPr>
          <w:p w14:paraId="16BAA401"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Restated</w:t>
            </w:r>
            <w:r w:rsidRPr="003B15C2">
              <w:rPr>
                <w:rFonts w:eastAsia="Times New Roman" w:cs="Open Sans"/>
                <w:sz w:val="22"/>
                <w:szCs w:val="22"/>
                <w:vertAlign w:val="superscript"/>
              </w:rPr>
              <w:t>1</w:t>
            </w:r>
            <w:r w:rsidRPr="003B15C2">
              <w:rPr>
                <w:rFonts w:eastAsia="Times New Roman" w:cs="Open Sans"/>
                <w:sz w:val="22"/>
                <w:szCs w:val="22"/>
              </w:rPr>
              <w:br/>
              <w:t>2021</w:t>
            </w:r>
          </w:p>
        </w:tc>
        <w:tc>
          <w:tcPr>
            <w:tcW w:w="666" w:type="dxa"/>
            <w:tcBorders>
              <w:top w:val="single" w:sz="8" w:space="0" w:color="009560"/>
              <w:left w:val="nil"/>
              <w:bottom w:val="nil"/>
              <w:right w:val="nil"/>
            </w:tcBorders>
            <w:shd w:val="clear" w:color="auto" w:fill="auto"/>
            <w:noWrap/>
            <w:vAlign w:val="bottom"/>
            <w:hideMark/>
          </w:tcPr>
          <w:p w14:paraId="113270B1"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w:t>
            </w:r>
          </w:p>
        </w:tc>
        <w:tc>
          <w:tcPr>
            <w:tcW w:w="1022" w:type="dxa"/>
            <w:tcBorders>
              <w:top w:val="single" w:sz="8" w:space="0" w:color="009560"/>
              <w:left w:val="nil"/>
              <w:bottom w:val="nil"/>
              <w:right w:val="nil"/>
            </w:tcBorders>
            <w:shd w:val="clear" w:color="auto" w:fill="auto"/>
            <w:vAlign w:val="bottom"/>
            <w:hideMark/>
          </w:tcPr>
          <w:p w14:paraId="5719DDDD"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Original Budget</w:t>
            </w:r>
          </w:p>
        </w:tc>
      </w:tr>
      <w:tr w:rsidR="003B15C2" w:rsidRPr="003B15C2" w14:paraId="5018B876" w14:textId="77777777" w:rsidTr="0039105C">
        <w:trPr>
          <w:trHeight w:val="290"/>
        </w:trPr>
        <w:tc>
          <w:tcPr>
            <w:tcW w:w="4067" w:type="dxa"/>
            <w:tcBorders>
              <w:top w:val="nil"/>
              <w:left w:val="nil"/>
              <w:bottom w:val="single" w:sz="8" w:space="0" w:color="009560"/>
              <w:right w:val="nil"/>
            </w:tcBorders>
            <w:shd w:val="clear" w:color="auto" w:fill="auto"/>
            <w:noWrap/>
            <w:vAlign w:val="bottom"/>
            <w:hideMark/>
          </w:tcPr>
          <w:p w14:paraId="2B824082" w14:textId="77777777" w:rsidR="003B15C2" w:rsidRPr="003B15C2" w:rsidRDefault="003B15C2" w:rsidP="003B15C2">
            <w:pPr>
              <w:spacing w:before="0" w:after="0"/>
              <w:rPr>
                <w:rFonts w:eastAsia="Times New Roman" w:cs="Open Sans"/>
                <w:sz w:val="22"/>
                <w:szCs w:val="22"/>
              </w:rPr>
            </w:pPr>
            <w:r w:rsidRPr="003B15C2">
              <w:rPr>
                <w:rFonts w:eastAsia="Times New Roman" w:cs="Open Sans"/>
                <w:sz w:val="22"/>
                <w:szCs w:val="22"/>
              </w:rPr>
              <w:t> </w:t>
            </w:r>
          </w:p>
        </w:tc>
        <w:tc>
          <w:tcPr>
            <w:tcW w:w="975" w:type="dxa"/>
            <w:tcBorders>
              <w:top w:val="nil"/>
              <w:left w:val="nil"/>
              <w:bottom w:val="single" w:sz="8" w:space="0" w:color="009560"/>
              <w:right w:val="nil"/>
            </w:tcBorders>
            <w:shd w:val="clear" w:color="auto" w:fill="auto"/>
            <w:noWrap/>
            <w:vAlign w:val="bottom"/>
            <w:hideMark/>
          </w:tcPr>
          <w:p w14:paraId="3EF1743F"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Notes</w:t>
            </w:r>
          </w:p>
        </w:tc>
        <w:tc>
          <w:tcPr>
            <w:tcW w:w="1164" w:type="dxa"/>
            <w:tcBorders>
              <w:top w:val="nil"/>
              <w:left w:val="nil"/>
              <w:bottom w:val="single" w:sz="8" w:space="0" w:color="009560"/>
              <w:right w:val="nil"/>
            </w:tcBorders>
            <w:shd w:val="clear" w:color="auto" w:fill="auto"/>
            <w:noWrap/>
            <w:vAlign w:val="bottom"/>
            <w:hideMark/>
          </w:tcPr>
          <w:p w14:paraId="5005777E"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$’000</w:t>
            </w:r>
          </w:p>
        </w:tc>
        <w:tc>
          <w:tcPr>
            <w:tcW w:w="1024" w:type="dxa"/>
            <w:tcBorders>
              <w:top w:val="nil"/>
              <w:left w:val="nil"/>
              <w:bottom w:val="single" w:sz="8" w:space="0" w:color="009560"/>
              <w:right w:val="nil"/>
            </w:tcBorders>
            <w:shd w:val="clear" w:color="auto" w:fill="auto"/>
            <w:noWrap/>
            <w:vAlign w:val="bottom"/>
            <w:hideMark/>
          </w:tcPr>
          <w:p w14:paraId="7CC5F81C"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$’000</w:t>
            </w:r>
          </w:p>
        </w:tc>
        <w:tc>
          <w:tcPr>
            <w:tcW w:w="666" w:type="dxa"/>
            <w:tcBorders>
              <w:top w:val="nil"/>
              <w:left w:val="nil"/>
              <w:bottom w:val="single" w:sz="8" w:space="0" w:color="009560"/>
              <w:right w:val="nil"/>
            </w:tcBorders>
            <w:shd w:val="clear" w:color="auto" w:fill="auto"/>
            <w:noWrap/>
            <w:vAlign w:val="bottom"/>
            <w:hideMark/>
          </w:tcPr>
          <w:p w14:paraId="51CC341F"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w:t>
            </w:r>
          </w:p>
        </w:tc>
        <w:tc>
          <w:tcPr>
            <w:tcW w:w="1022" w:type="dxa"/>
            <w:tcBorders>
              <w:top w:val="nil"/>
              <w:left w:val="nil"/>
              <w:bottom w:val="single" w:sz="8" w:space="0" w:color="009560"/>
              <w:right w:val="nil"/>
            </w:tcBorders>
            <w:shd w:val="clear" w:color="auto" w:fill="auto"/>
            <w:noWrap/>
            <w:vAlign w:val="bottom"/>
            <w:hideMark/>
          </w:tcPr>
          <w:p w14:paraId="21F85D1C"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$’000</w:t>
            </w:r>
          </w:p>
        </w:tc>
      </w:tr>
      <w:tr w:rsidR="003B15C2" w:rsidRPr="003B15C2" w14:paraId="5F2D8827" w14:textId="77777777" w:rsidTr="0039105C">
        <w:trPr>
          <w:trHeight w:val="240"/>
        </w:trPr>
        <w:tc>
          <w:tcPr>
            <w:tcW w:w="4067" w:type="dxa"/>
            <w:tcBorders>
              <w:top w:val="nil"/>
              <w:left w:val="nil"/>
              <w:bottom w:val="nil"/>
              <w:right w:val="nil"/>
            </w:tcBorders>
            <w:shd w:val="clear" w:color="auto" w:fill="auto"/>
            <w:noWrap/>
            <w:vAlign w:val="bottom"/>
            <w:hideMark/>
          </w:tcPr>
          <w:p w14:paraId="5F697709"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ASSETS</w:t>
            </w:r>
          </w:p>
        </w:tc>
        <w:tc>
          <w:tcPr>
            <w:tcW w:w="975" w:type="dxa"/>
            <w:tcBorders>
              <w:top w:val="nil"/>
              <w:left w:val="nil"/>
              <w:bottom w:val="nil"/>
              <w:right w:val="nil"/>
            </w:tcBorders>
            <w:shd w:val="clear" w:color="auto" w:fill="auto"/>
            <w:noWrap/>
            <w:vAlign w:val="bottom"/>
            <w:hideMark/>
          </w:tcPr>
          <w:p w14:paraId="6C086AE2"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nil"/>
              <w:right w:val="nil"/>
            </w:tcBorders>
            <w:shd w:val="clear" w:color="auto" w:fill="auto"/>
            <w:noWrap/>
            <w:vAlign w:val="bottom"/>
            <w:hideMark/>
          </w:tcPr>
          <w:p w14:paraId="19F95F68"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0ECDE3A3" w14:textId="77777777" w:rsidR="003B15C2" w:rsidRPr="003B15C2" w:rsidRDefault="003B15C2" w:rsidP="003B15C2">
            <w:pPr>
              <w:spacing w:before="0" w:after="0"/>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0BA2A94D"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7A45B494" w14:textId="77777777" w:rsidR="003B15C2" w:rsidRPr="003B15C2" w:rsidRDefault="003B15C2" w:rsidP="003B15C2">
            <w:pPr>
              <w:spacing w:before="0" w:after="0"/>
              <w:jc w:val="right"/>
              <w:rPr>
                <w:rFonts w:eastAsia="Times New Roman" w:cs="Open Sans"/>
                <w:sz w:val="22"/>
                <w:szCs w:val="22"/>
              </w:rPr>
            </w:pPr>
          </w:p>
        </w:tc>
      </w:tr>
      <w:tr w:rsidR="003B15C2" w:rsidRPr="003B15C2" w14:paraId="10F4E090" w14:textId="77777777" w:rsidTr="0039105C">
        <w:trPr>
          <w:trHeight w:val="240"/>
        </w:trPr>
        <w:tc>
          <w:tcPr>
            <w:tcW w:w="4067" w:type="dxa"/>
            <w:tcBorders>
              <w:top w:val="nil"/>
              <w:left w:val="nil"/>
              <w:bottom w:val="nil"/>
              <w:right w:val="nil"/>
            </w:tcBorders>
            <w:shd w:val="clear" w:color="auto" w:fill="auto"/>
            <w:noWrap/>
            <w:vAlign w:val="bottom"/>
            <w:hideMark/>
          </w:tcPr>
          <w:p w14:paraId="70CD19B4"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Financial assets</w:t>
            </w:r>
          </w:p>
        </w:tc>
        <w:tc>
          <w:tcPr>
            <w:tcW w:w="975" w:type="dxa"/>
            <w:tcBorders>
              <w:top w:val="nil"/>
              <w:left w:val="nil"/>
              <w:bottom w:val="nil"/>
              <w:right w:val="nil"/>
            </w:tcBorders>
            <w:shd w:val="clear" w:color="auto" w:fill="auto"/>
            <w:noWrap/>
            <w:vAlign w:val="bottom"/>
            <w:hideMark/>
          </w:tcPr>
          <w:p w14:paraId="076010EB"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nil"/>
              <w:right w:val="nil"/>
            </w:tcBorders>
            <w:shd w:val="clear" w:color="auto" w:fill="auto"/>
            <w:noWrap/>
            <w:vAlign w:val="bottom"/>
            <w:hideMark/>
          </w:tcPr>
          <w:p w14:paraId="0B75CB09"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40FACC92"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7086CEA2"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7EB215A2" w14:textId="77777777" w:rsidR="003B15C2" w:rsidRPr="003B15C2" w:rsidRDefault="003B15C2" w:rsidP="003B15C2">
            <w:pPr>
              <w:spacing w:before="0" w:after="0"/>
              <w:jc w:val="right"/>
              <w:rPr>
                <w:rFonts w:eastAsia="Times New Roman" w:cs="Open Sans"/>
                <w:sz w:val="22"/>
                <w:szCs w:val="22"/>
              </w:rPr>
            </w:pPr>
          </w:p>
        </w:tc>
      </w:tr>
      <w:tr w:rsidR="003B15C2" w:rsidRPr="003B15C2" w14:paraId="3F98BC8C" w14:textId="77777777" w:rsidTr="0039105C">
        <w:trPr>
          <w:trHeight w:val="240"/>
        </w:trPr>
        <w:tc>
          <w:tcPr>
            <w:tcW w:w="4067" w:type="dxa"/>
            <w:tcBorders>
              <w:top w:val="nil"/>
              <w:left w:val="nil"/>
              <w:bottom w:val="nil"/>
              <w:right w:val="nil"/>
            </w:tcBorders>
            <w:shd w:val="clear" w:color="auto" w:fill="auto"/>
            <w:noWrap/>
            <w:vAlign w:val="bottom"/>
            <w:hideMark/>
          </w:tcPr>
          <w:p w14:paraId="1D57BFC5"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Cash and cash equivalents</w:t>
            </w:r>
          </w:p>
        </w:tc>
        <w:tc>
          <w:tcPr>
            <w:tcW w:w="975" w:type="dxa"/>
            <w:tcBorders>
              <w:top w:val="nil"/>
              <w:left w:val="nil"/>
              <w:bottom w:val="nil"/>
              <w:right w:val="nil"/>
            </w:tcBorders>
            <w:shd w:val="clear" w:color="auto" w:fill="auto"/>
            <w:noWrap/>
            <w:vAlign w:val="bottom"/>
            <w:hideMark/>
          </w:tcPr>
          <w:p w14:paraId="4A6498AC"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2.1A</w:t>
            </w:r>
          </w:p>
        </w:tc>
        <w:tc>
          <w:tcPr>
            <w:tcW w:w="1164" w:type="dxa"/>
            <w:tcBorders>
              <w:top w:val="nil"/>
              <w:left w:val="nil"/>
              <w:bottom w:val="nil"/>
              <w:right w:val="nil"/>
            </w:tcBorders>
            <w:shd w:val="clear" w:color="auto" w:fill="auto"/>
            <w:noWrap/>
            <w:vAlign w:val="bottom"/>
            <w:hideMark/>
          </w:tcPr>
          <w:p w14:paraId="1041C97E"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15,958 </w:t>
            </w:r>
          </w:p>
        </w:tc>
        <w:tc>
          <w:tcPr>
            <w:tcW w:w="1024" w:type="dxa"/>
            <w:tcBorders>
              <w:top w:val="nil"/>
              <w:left w:val="nil"/>
              <w:bottom w:val="nil"/>
              <w:right w:val="nil"/>
            </w:tcBorders>
            <w:shd w:val="clear" w:color="auto" w:fill="auto"/>
            <w:noWrap/>
            <w:vAlign w:val="bottom"/>
            <w:hideMark/>
          </w:tcPr>
          <w:p w14:paraId="46DB936E"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3,356 </w:t>
            </w:r>
          </w:p>
        </w:tc>
        <w:tc>
          <w:tcPr>
            <w:tcW w:w="666" w:type="dxa"/>
            <w:tcBorders>
              <w:top w:val="nil"/>
              <w:left w:val="nil"/>
              <w:bottom w:val="nil"/>
              <w:right w:val="nil"/>
            </w:tcBorders>
            <w:shd w:val="clear" w:color="auto" w:fill="auto"/>
            <w:noWrap/>
            <w:vAlign w:val="bottom"/>
            <w:hideMark/>
          </w:tcPr>
          <w:p w14:paraId="70B3C6B0"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3BDA4513"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3,558 </w:t>
            </w:r>
          </w:p>
        </w:tc>
      </w:tr>
      <w:tr w:rsidR="003B15C2" w:rsidRPr="003B15C2" w14:paraId="4B456F44" w14:textId="77777777" w:rsidTr="0039105C">
        <w:trPr>
          <w:trHeight w:val="240"/>
        </w:trPr>
        <w:tc>
          <w:tcPr>
            <w:tcW w:w="4067" w:type="dxa"/>
            <w:tcBorders>
              <w:top w:val="nil"/>
              <w:left w:val="nil"/>
              <w:bottom w:val="nil"/>
              <w:right w:val="nil"/>
            </w:tcBorders>
            <w:shd w:val="clear" w:color="auto" w:fill="auto"/>
            <w:noWrap/>
            <w:vAlign w:val="bottom"/>
            <w:hideMark/>
          </w:tcPr>
          <w:p w14:paraId="61862E1C"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Trade and other receivables</w:t>
            </w:r>
          </w:p>
        </w:tc>
        <w:tc>
          <w:tcPr>
            <w:tcW w:w="975" w:type="dxa"/>
            <w:tcBorders>
              <w:top w:val="nil"/>
              <w:left w:val="nil"/>
              <w:bottom w:val="nil"/>
              <w:right w:val="nil"/>
            </w:tcBorders>
            <w:shd w:val="clear" w:color="auto" w:fill="auto"/>
            <w:noWrap/>
            <w:vAlign w:val="bottom"/>
            <w:hideMark/>
          </w:tcPr>
          <w:p w14:paraId="73A3CD8C"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2.1B</w:t>
            </w:r>
          </w:p>
        </w:tc>
        <w:tc>
          <w:tcPr>
            <w:tcW w:w="1164" w:type="dxa"/>
            <w:tcBorders>
              <w:top w:val="nil"/>
              <w:left w:val="nil"/>
              <w:bottom w:val="nil"/>
              <w:right w:val="nil"/>
            </w:tcBorders>
            <w:shd w:val="clear" w:color="auto" w:fill="auto"/>
            <w:noWrap/>
            <w:vAlign w:val="bottom"/>
            <w:hideMark/>
          </w:tcPr>
          <w:p w14:paraId="6E116AD8"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798 </w:t>
            </w:r>
          </w:p>
        </w:tc>
        <w:tc>
          <w:tcPr>
            <w:tcW w:w="1024" w:type="dxa"/>
            <w:tcBorders>
              <w:top w:val="nil"/>
              <w:left w:val="nil"/>
              <w:bottom w:val="nil"/>
              <w:right w:val="nil"/>
            </w:tcBorders>
            <w:shd w:val="clear" w:color="auto" w:fill="auto"/>
            <w:noWrap/>
            <w:vAlign w:val="bottom"/>
            <w:hideMark/>
          </w:tcPr>
          <w:p w14:paraId="2D3CCB65"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1,498 </w:t>
            </w:r>
          </w:p>
        </w:tc>
        <w:tc>
          <w:tcPr>
            <w:tcW w:w="666" w:type="dxa"/>
            <w:tcBorders>
              <w:top w:val="nil"/>
              <w:left w:val="nil"/>
              <w:bottom w:val="nil"/>
              <w:right w:val="nil"/>
            </w:tcBorders>
            <w:shd w:val="clear" w:color="auto" w:fill="auto"/>
            <w:noWrap/>
            <w:vAlign w:val="bottom"/>
            <w:hideMark/>
          </w:tcPr>
          <w:p w14:paraId="10539CF7"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72B956D7"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1,602 </w:t>
            </w:r>
          </w:p>
        </w:tc>
      </w:tr>
      <w:tr w:rsidR="00921F2C" w:rsidRPr="003B15C2" w14:paraId="336AFCA4" w14:textId="77777777" w:rsidTr="0039105C">
        <w:trPr>
          <w:trHeight w:val="240"/>
        </w:trPr>
        <w:tc>
          <w:tcPr>
            <w:tcW w:w="4067" w:type="dxa"/>
            <w:tcBorders>
              <w:top w:val="nil"/>
              <w:left w:val="nil"/>
              <w:bottom w:val="nil"/>
              <w:right w:val="nil"/>
            </w:tcBorders>
            <w:shd w:val="clear" w:color="auto" w:fill="auto"/>
            <w:noWrap/>
            <w:vAlign w:val="bottom"/>
            <w:hideMark/>
          </w:tcPr>
          <w:p w14:paraId="41CA529A"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Total financial assets</w:t>
            </w:r>
          </w:p>
        </w:tc>
        <w:tc>
          <w:tcPr>
            <w:tcW w:w="975" w:type="dxa"/>
            <w:tcBorders>
              <w:top w:val="nil"/>
              <w:left w:val="nil"/>
              <w:bottom w:val="nil"/>
              <w:right w:val="nil"/>
            </w:tcBorders>
            <w:shd w:val="clear" w:color="auto" w:fill="auto"/>
            <w:noWrap/>
            <w:vAlign w:val="bottom"/>
            <w:hideMark/>
          </w:tcPr>
          <w:p w14:paraId="09CFC20E" w14:textId="77777777" w:rsidR="003B15C2" w:rsidRPr="003B15C2" w:rsidRDefault="003B15C2" w:rsidP="003B15C2">
            <w:pPr>
              <w:spacing w:before="0" w:after="0"/>
              <w:rPr>
                <w:rFonts w:eastAsia="Times New Roman" w:cs="Open Sans"/>
                <w:b/>
                <w:bCs/>
                <w:sz w:val="22"/>
                <w:szCs w:val="22"/>
              </w:rPr>
            </w:pPr>
          </w:p>
        </w:tc>
        <w:tc>
          <w:tcPr>
            <w:tcW w:w="1164" w:type="dxa"/>
            <w:tcBorders>
              <w:top w:val="single" w:sz="4" w:space="0" w:color="auto"/>
              <w:left w:val="nil"/>
              <w:bottom w:val="single" w:sz="4" w:space="0" w:color="auto"/>
              <w:right w:val="nil"/>
            </w:tcBorders>
            <w:shd w:val="clear" w:color="auto" w:fill="auto"/>
            <w:noWrap/>
            <w:vAlign w:val="bottom"/>
            <w:hideMark/>
          </w:tcPr>
          <w:p w14:paraId="025439FA"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16,756 </w:t>
            </w:r>
          </w:p>
        </w:tc>
        <w:tc>
          <w:tcPr>
            <w:tcW w:w="1024" w:type="dxa"/>
            <w:tcBorders>
              <w:top w:val="single" w:sz="4" w:space="0" w:color="auto"/>
              <w:left w:val="nil"/>
              <w:bottom w:val="single" w:sz="4" w:space="0" w:color="auto"/>
              <w:right w:val="nil"/>
            </w:tcBorders>
            <w:shd w:val="clear" w:color="auto" w:fill="auto"/>
            <w:noWrap/>
            <w:vAlign w:val="bottom"/>
            <w:hideMark/>
          </w:tcPr>
          <w:p w14:paraId="7440E9B5"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4,854 </w:t>
            </w:r>
          </w:p>
        </w:tc>
        <w:tc>
          <w:tcPr>
            <w:tcW w:w="666" w:type="dxa"/>
            <w:tcBorders>
              <w:top w:val="nil"/>
              <w:left w:val="nil"/>
              <w:bottom w:val="nil"/>
              <w:right w:val="nil"/>
            </w:tcBorders>
            <w:shd w:val="clear" w:color="auto" w:fill="auto"/>
            <w:noWrap/>
            <w:vAlign w:val="bottom"/>
            <w:hideMark/>
          </w:tcPr>
          <w:p w14:paraId="7952C64E" w14:textId="77777777" w:rsidR="003B15C2" w:rsidRPr="003B15C2" w:rsidRDefault="003B15C2" w:rsidP="003B15C2">
            <w:pPr>
              <w:spacing w:before="0" w:after="0"/>
              <w:jc w:val="right"/>
              <w:rPr>
                <w:rFonts w:eastAsia="Times New Roman" w:cs="Open Sans"/>
                <w:sz w:val="22"/>
                <w:szCs w:val="22"/>
              </w:rPr>
            </w:pPr>
          </w:p>
        </w:tc>
        <w:tc>
          <w:tcPr>
            <w:tcW w:w="1022" w:type="dxa"/>
            <w:tcBorders>
              <w:top w:val="single" w:sz="4" w:space="0" w:color="auto"/>
              <w:left w:val="nil"/>
              <w:bottom w:val="single" w:sz="4" w:space="0" w:color="auto"/>
              <w:right w:val="nil"/>
            </w:tcBorders>
            <w:shd w:val="clear" w:color="auto" w:fill="auto"/>
            <w:noWrap/>
            <w:vAlign w:val="bottom"/>
            <w:hideMark/>
          </w:tcPr>
          <w:p w14:paraId="778E9159"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5,160 </w:t>
            </w:r>
          </w:p>
        </w:tc>
      </w:tr>
      <w:tr w:rsidR="003B15C2" w:rsidRPr="003B15C2" w14:paraId="4EC159DF" w14:textId="77777777" w:rsidTr="0039105C">
        <w:trPr>
          <w:trHeight w:val="118"/>
        </w:trPr>
        <w:tc>
          <w:tcPr>
            <w:tcW w:w="4067" w:type="dxa"/>
            <w:tcBorders>
              <w:top w:val="nil"/>
              <w:left w:val="nil"/>
              <w:bottom w:val="nil"/>
              <w:right w:val="nil"/>
            </w:tcBorders>
            <w:shd w:val="clear" w:color="auto" w:fill="auto"/>
            <w:noWrap/>
            <w:vAlign w:val="bottom"/>
            <w:hideMark/>
          </w:tcPr>
          <w:p w14:paraId="2A6AFC6A" w14:textId="77777777" w:rsidR="003B15C2" w:rsidRPr="003B15C2" w:rsidRDefault="003B15C2" w:rsidP="003B15C2">
            <w:pPr>
              <w:spacing w:before="0" w:after="0"/>
              <w:jc w:val="right"/>
              <w:rPr>
                <w:rFonts w:eastAsia="Times New Roman" w:cs="Open Sans"/>
                <w:sz w:val="22"/>
                <w:szCs w:val="22"/>
              </w:rPr>
            </w:pPr>
          </w:p>
        </w:tc>
        <w:tc>
          <w:tcPr>
            <w:tcW w:w="975" w:type="dxa"/>
            <w:tcBorders>
              <w:top w:val="nil"/>
              <w:left w:val="nil"/>
              <w:bottom w:val="nil"/>
              <w:right w:val="nil"/>
            </w:tcBorders>
            <w:shd w:val="clear" w:color="auto" w:fill="auto"/>
            <w:noWrap/>
            <w:vAlign w:val="bottom"/>
            <w:hideMark/>
          </w:tcPr>
          <w:p w14:paraId="65624A5E" w14:textId="77777777" w:rsidR="003B15C2" w:rsidRPr="003B15C2" w:rsidRDefault="003B15C2" w:rsidP="003B15C2">
            <w:pPr>
              <w:spacing w:before="0" w:after="0"/>
              <w:rPr>
                <w:rFonts w:eastAsia="Times New Roman" w:cs="Open Sans"/>
                <w:sz w:val="22"/>
                <w:szCs w:val="22"/>
              </w:rPr>
            </w:pPr>
          </w:p>
        </w:tc>
        <w:tc>
          <w:tcPr>
            <w:tcW w:w="1164" w:type="dxa"/>
            <w:tcBorders>
              <w:top w:val="nil"/>
              <w:left w:val="nil"/>
              <w:bottom w:val="nil"/>
              <w:right w:val="nil"/>
            </w:tcBorders>
            <w:shd w:val="clear" w:color="auto" w:fill="auto"/>
            <w:noWrap/>
            <w:vAlign w:val="bottom"/>
            <w:hideMark/>
          </w:tcPr>
          <w:p w14:paraId="06CBEC84"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583D3ACD"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4005A2D0"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3343E552" w14:textId="77777777" w:rsidR="003B15C2" w:rsidRPr="003B15C2" w:rsidRDefault="003B15C2" w:rsidP="003B15C2">
            <w:pPr>
              <w:spacing w:before="0" w:after="0"/>
              <w:jc w:val="right"/>
              <w:rPr>
                <w:rFonts w:eastAsia="Times New Roman" w:cs="Open Sans"/>
                <w:sz w:val="22"/>
                <w:szCs w:val="22"/>
              </w:rPr>
            </w:pPr>
          </w:p>
        </w:tc>
      </w:tr>
      <w:tr w:rsidR="003B15C2" w:rsidRPr="003B15C2" w14:paraId="18B32D3C" w14:textId="77777777" w:rsidTr="0039105C">
        <w:trPr>
          <w:trHeight w:val="240"/>
        </w:trPr>
        <w:tc>
          <w:tcPr>
            <w:tcW w:w="4067" w:type="dxa"/>
            <w:tcBorders>
              <w:top w:val="nil"/>
              <w:left w:val="nil"/>
              <w:bottom w:val="nil"/>
              <w:right w:val="nil"/>
            </w:tcBorders>
            <w:shd w:val="clear" w:color="auto" w:fill="auto"/>
            <w:noWrap/>
            <w:vAlign w:val="bottom"/>
            <w:hideMark/>
          </w:tcPr>
          <w:p w14:paraId="6AA1AD1B"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Non-financial assets</w:t>
            </w:r>
            <w:r w:rsidRPr="003B15C2">
              <w:rPr>
                <w:rFonts w:eastAsia="Times New Roman" w:cs="Open Sans"/>
                <w:b/>
                <w:bCs/>
                <w:sz w:val="22"/>
                <w:szCs w:val="22"/>
                <w:vertAlign w:val="superscript"/>
              </w:rPr>
              <w:t>2</w:t>
            </w:r>
          </w:p>
        </w:tc>
        <w:tc>
          <w:tcPr>
            <w:tcW w:w="975" w:type="dxa"/>
            <w:tcBorders>
              <w:top w:val="nil"/>
              <w:left w:val="nil"/>
              <w:bottom w:val="nil"/>
              <w:right w:val="nil"/>
            </w:tcBorders>
            <w:shd w:val="clear" w:color="auto" w:fill="auto"/>
            <w:noWrap/>
            <w:vAlign w:val="bottom"/>
            <w:hideMark/>
          </w:tcPr>
          <w:p w14:paraId="577AD0A1"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nil"/>
              <w:right w:val="nil"/>
            </w:tcBorders>
            <w:shd w:val="clear" w:color="auto" w:fill="auto"/>
            <w:noWrap/>
            <w:vAlign w:val="bottom"/>
            <w:hideMark/>
          </w:tcPr>
          <w:p w14:paraId="1DA298F1"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01D210F9"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72E1D581"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5CC8A6C8" w14:textId="77777777" w:rsidR="003B15C2" w:rsidRPr="003B15C2" w:rsidRDefault="003B15C2" w:rsidP="003B15C2">
            <w:pPr>
              <w:spacing w:before="0" w:after="0"/>
              <w:jc w:val="right"/>
              <w:rPr>
                <w:rFonts w:eastAsia="Times New Roman" w:cs="Open Sans"/>
                <w:sz w:val="22"/>
                <w:szCs w:val="22"/>
              </w:rPr>
            </w:pPr>
          </w:p>
        </w:tc>
      </w:tr>
      <w:tr w:rsidR="003B15C2" w:rsidRPr="003B15C2" w14:paraId="1D303DE7" w14:textId="77777777" w:rsidTr="0039105C">
        <w:trPr>
          <w:trHeight w:val="240"/>
        </w:trPr>
        <w:tc>
          <w:tcPr>
            <w:tcW w:w="4067" w:type="dxa"/>
            <w:tcBorders>
              <w:top w:val="nil"/>
              <w:left w:val="nil"/>
              <w:bottom w:val="nil"/>
              <w:right w:val="nil"/>
            </w:tcBorders>
            <w:shd w:val="clear" w:color="auto" w:fill="auto"/>
            <w:noWrap/>
            <w:vAlign w:val="bottom"/>
            <w:hideMark/>
          </w:tcPr>
          <w:p w14:paraId="2CDB23D3"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Property subject to operating leases</w:t>
            </w:r>
          </w:p>
        </w:tc>
        <w:tc>
          <w:tcPr>
            <w:tcW w:w="975" w:type="dxa"/>
            <w:tcBorders>
              <w:top w:val="nil"/>
              <w:left w:val="nil"/>
              <w:bottom w:val="nil"/>
              <w:right w:val="nil"/>
            </w:tcBorders>
            <w:shd w:val="clear" w:color="auto" w:fill="auto"/>
            <w:noWrap/>
            <w:vAlign w:val="bottom"/>
            <w:hideMark/>
          </w:tcPr>
          <w:p w14:paraId="6DFA2500"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2.2A</w:t>
            </w:r>
          </w:p>
        </w:tc>
        <w:tc>
          <w:tcPr>
            <w:tcW w:w="1164" w:type="dxa"/>
            <w:tcBorders>
              <w:top w:val="nil"/>
              <w:left w:val="nil"/>
              <w:bottom w:val="nil"/>
              <w:right w:val="nil"/>
            </w:tcBorders>
            <w:shd w:val="clear" w:color="auto" w:fill="auto"/>
            <w:noWrap/>
            <w:vAlign w:val="bottom"/>
            <w:hideMark/>
          </w:tcPr>
          <w:p w14:paraId="306A588D"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5,001 </w:t>
            </w:r>
          </w:p>
        </w:tc>
        <w:tc>
          <w:tcPr>
            <w:tcW w:w="1024" w:type="dxa"/>
            <w:tcBorders>
              <w:top w:val="nil"/>
              <w:left w:val="nil"/>
              <w:bottom w:val="nil"/>
              <w:right w:val="nil"/>
            </w:tcBorders>
            <w:shd w:val="clear" w:color="auto" w:fill="auto"/>
            <w:noWrap/>
            <w:vAlign w:val="bottom"/>
            <w:hideMark/>
          </w:tcPr>
          <w:p w14:paraId="7AD3F442"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 -</w:t>
            </w:r>
          </w:p>
        </w:tc>
        <w:tc>
          <w:tcPr>
            <w:tcW w:w="666" w:type="dxa"/>
            <w:tcBorders>
              <w:top w:val="nil"/>
              <w:left w:val="nil"/>
              <w:bottom w:val="nil"/>
              <w:right w:val="nil"/>
            </w:tcBorders>
            <w:shd w:val="clear" w:color="auto" w:fill="auto"/>
            <w:noWrap/>
            <w:vAlign w:val="bottom"/>
            <w:hideMark/>
          </w:tcPr>
          <w:p w14:paraId="304E7C6B"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4E07D2D6"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4,993 </w:t>
            </w:r>
          </w:p>
        </w:tc>
      </w:tr>
      <w:tr w:rsidR="003B15C2" w:rsidRPr="003B15C2" w14:paraId="52B98818" w14:textId="77777777" w:rsidTr="0039105C">
        <w:trPr>
          <w:trHeight w:val="240"/>
        </w:trPr>
        <w:tc>
          <w:tcPr>
            <w:tcW w:w="4067" w:type="dxa"/>
            <w:tcBorders>
              <w:top w:val="nil"/>
              <w:left w:val="nil"/>
              <w:bottom w:val="nil"/>
              <w:right w:val="nil"/>
            </w:tcBorders>
            <w:shd w:val="clear" w:color="auto" w:fill="auto"/>
            <w:noWrap/>
            <w:vAlign w:val="bottom"/>
            <w:hideMark/>
          </w:tcPr>
          <w:p w14:paraId="5EC37872"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Infrastructure, Plant and Equipment</w:t>
            </w:r>
          </w:p>
        </w:tc>
        <w:tc>
          <w:tcPr>
            <w:tcW w:w="975" w:type="dxa"/>
            <w:tcBorders>
              <w:top w:val="nil"/>
              <w:left w:val="nil"/>
              <w:bottom w:val="nil"/>
              <w:right w:val="nil"/>
            </w:tcBorders>
            <w:shd w:val="clear" w:color="auto" w:fill="auto"/>
            <w:noWrap/>
            <w:vAlign w:val="bottom"/>
            <w:hideMark/>
          </w:tcPr>
          <w:p w14:paraId="0BF089BB"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2.2A</w:t>
            </w:r>
          </w:p>
        </w:tc>
        <w:tc>
          <w:tcPr>
            <w:tcW w:w="1164" w:type="dxa"/>
            <w:tcBorders>
              <w:top w:val="nil"/>
              <w:left w:val="nil"/>
              <w:bottom w:val="nil"/>
              <w:right w:val="nil"/>
            </w:tcBorders>
            <w:shd w:val="clear" w:color="auto" w:fill="auto"/>
            <w:noWrap/>
            <w:vAlign w:val="bottom"/>
            <w:hideMark/>
          </w:tcPr>
          <w:p w14:paraId="25E07605"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1,766 </w:t>
            </w:r>
          </w:p>
        </w:tc>
        <w:tc>
          <w:tcPr>
            <w:tcW w:w="1024" w:type="dxa"/>
            <w:tcBorders>
              <w:top w:val="nil"/>
              <w:left w:val="nil"/>
              <w:bottom w:val="nil"/>
              <w:right w:val="nil"/>
            </w:tcBorders>
            <w:shd w:val="clear" w:color="auto" w:fill="auto"/>
            <w:noWrap/>
            <w:vAlign w:val="bottom"/>
            <w:hideMark/>
          </w:tcPr>
          <w:p w14:paraId="2F1C624D"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1,893 </w:t>
            </w:r>
          </w:p>
        </w:tc>
        <w:tc>
          <w:tcPr>
            <w:tcW w:w="666" w:type="dxa"/>
            <w:tcBorders>
              <w:top w:val="nil"/>
              <w:left w:val="nil"/>
              <w:bottom w:val="nil"/>
              <w:right w:val="nil"/>
            </w:tcBorders>
            <w:shd w:val="clear" w:color="auto" w:fill="auto"/>
            <w:noWrap/>
            <w:vAlign w:val="bottom"/>
            <w:hideMark/>
          </w:tcPr>
          <w:p w14:paraId="6EF3FE8F"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2179A4F1"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798 </w:t>
            </w:r>
          </w:p>
        </w:tc>
      </w:tr>
      <w:tr w:rsidR="003B15C2" w:rsidRPr="003B15C2" w14:paraId="22C129E3" w14:textId="77777777" w:rsidTr="0039105C">
        <w:trPr>
          <w:trHeight w:val="240"/>
        </w:trPr>
        <w:tc>
          <w:tcPr>
            <w:tcW w:w="4067" w:type="dxa"/>
            <w:tcBorders>
              <w:top w:val="nil"/>
              <w:left w:val="nil"/>
              <w:bottom w:val="nil"/>
              <w:right w:val="nil"/>
            </w:tcBorders>
            <w:shd w:val="clear" w:color="auto" w:fill="auto"/>
            <w:noWrap/>
            <w:vAlign w:val="bottom"/>
            <w:hideMark/>
          </w:tcPr>
          <w:p w14:paraId="32A6D2B1"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Intangibles</w:t>
            </w:r>
          </w:p>
        </w:tc>
        <w:tc>
          <w:tcPr>
            <w:tcW w:w="975" w:type="dxa"/>
            <w:tcBorders>
              <w:top w:val="nil"/>
              <w:left w:val="nil"/>
              <w:bottom w:val="nil"/>
              <w:right w:val="nil"/>
            </w:tcBorders>
            <w:shd w:val="clear" w:color="auto" w:fill="auto"/>
            <w:noWrap/>
            <w:vAlign w:val="bottom"/>
            <w:hideMark/>
          </w:tcPr>
          <w:p w14:paraId="44ED9F33"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2.2A</w:t>
            </w:r>
          </w:p>
        </w:tc>
        <w:tc>
          <w:tcPr>
            <w:tcW w:w="1164" w:type="dxa"/>
            <w:tcBorders>
              <w:top w:val="nil"/>
              <w:left w:val="nil"/>
              <w:bottom w:val="nil"/>
              <w:right w:val="nil"/>
            </w:tcBorders>
            <w:shd w:val="clear" w:color="auto" w:fill="auto"/>
            <w:noWrap/>
            <w:vAlign w:val="bottom"/>
            <w:hideMark/>
          </w:tcPr>
          <w:p w14:paraId="6B014BA1"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459 </w:t>
            </w:r>
          </w:p>
        </w:tc>
        <w:tc>
          <w:tcPr>
            <w:tcW w:w="1024" w:type="dxa"/>
            <w:tcBorders>
              <w:top w:val="nil"/>
              <w:left w:val="nil"/>
              <w:bottom w:val="nil"/>
              <w:right w:val="nil"/>
            </w:tcBorders>
            <w:shd w:val="clear" w:color="auto" w:fill="auto"/>
            <w:noWrap/>
            <w:vAlign w:val="bottom"/>
            <w:hideMark/>
          </w:tcPr>
          <w:p w14:paraId="2BBF531B"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557 </w:t>
            </w:r>
          </w:p>
        </w:tc>
        <w:tc>
          <w:tcPr>
            <w:tcW w:w="666" w:type="dxa"/>
            <w:tcBorders>
              <w:top w:val="nil"/>
              <w:left w:val="nil"/>
              <w:bottom w:val="nil"/>
              <w:right w:val="nil"/>
            </w:tcBorders>
            <w:shd w:val="clear" w:color="auto" w:fill="auto"/>
            <w:noWrap/>
            <w:vAlign w:val="bottom"/>
            <w:hideMark/>
          </w:tcPr>
          <w:p w14:paraId="65E3F0C6"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7498BE15"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551 </w:t>
            </w:r>
          </w:p>
        </w:tc>
      </w:tr>
      <w:tr w:rsidR="003B15C2" w:rsidRPr="003B15C2" w14:paraId="334F90FB" w14:textId="77777777" w:rsidTr="0039105C">
        <w:trPr>
          <w:trHeight w:val="240"/>
        </w:trPr>
        <w:tc>
          <w:tcPr>
            <w:tcW w:w="4067" w:type="dxa"/>
            <w:tcBorders>
              <w:top w:val="nil"/>
              <w:left w:val="nil"/>
              <w:bottom w:val="nil"/>
              <w:right w:val="nil"/>
            </w:tcBorders>
            <w:shd w:val="clear" w:color="auto" w:fill="auto"/>
            <w:noWrap/>
            <w:vAlign w:val="bottom"/>
            <w:hideMark/>
          </w:tcPr>
          <w:p w14:paraId="67709F7C"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Other non-financial assets</w:t>
            </w:r>
          </w:p>
        </w:tc>
        <w:tc>
          <w:tcPr>
            <w:tcW w:w="975" w:type="dxa"/>
            <w:tcBorders>
              <w:top w:val="nil"/>
              <w:left w:val="nil"/>
              <w:bottom w:val="nil"/>
              <w:right w:val="nil"/>
            </w:tcBorders>
            <w:shd w:val="clear" w:color="auto" w:fill="auto"/>
            <w:noWrap/>
            <w:vAlign w:val="bottom"/>
            <w:hideMark/>
          </w:tcPr>
          <w:p w14:paraId="66A356D3" w14:textId="2C7BAA2A" w:rsidR="003B15C2" w:rsidRPr="003B15C2" w:rsidRDefault="003B15C2" w:rsidP="003B15C2">
            <w:pPr>
              <w:spacing w:before="0" w:after="0"/>
              <w:rPr>
                <w:rFonts w:eastAsia="Times New Roman" w:cs="Open Sans"/>
                <w:color w:val="000000"/>
                <w:sz w:val="22"/>
                <w:szCs w:val="22"/>
              </w:rPr>
            </w:pPr>
            <w:r w:rsidRPr="000C53AF">
              <w:rPr>
                <w:rFonts w:eastAsia="Times New Roman" w:cs="Open Sans"/>
                <w:noProof/>
                <w:color w:val="000000"/>
                <w:sz w:val="22"/>
                <w:szCs w:val="22"/>
              </w:rPr>
              <w:drawing>
                <wp:anchor distT="0" distB="0" distL="114300" distR="114300" simplePos="0" relativeHeight="251658245" behindDoc="0" locked="0" layoutInCell="1" allowOverlap="1" wp14:anchorId="607DEF86" wp14:editId="3EA3C9A6">
                  <wp:simplePos x="0" y="0"/>
                  <wp:positionH relativeFrom="column">
                    <wp:posOffset>69850</wp:posOffset>
                  </wp:positionH>
                  <wp:positionV relativeFrom="paragraph">
                    <wp:posOffset>0</wp:posOffset>
                  </wp:positionV>
                  <wp:extent cx="76200" cy="0"/>
                  <wp:effectExtent l="0" t="0" r="0" b="0"/>
                  <wp:wrapNone/>
                  <wp:docPr id="1039627088" name="Picture 1039627088">
                    <a:extLst xmlns:a="http://schemas.openxmlformats.org/drawingml/2006/main">
                      <a:ext uri="{63B3BB69-23CF-44E3-9099-C40C66FF867C}">
                        <a14:compatExt xmlns:a14="http://schemas.microsoft.com/office/drawing/2010/main" spid="_x0000_s78850"/>
                      </a:ext>
                      <a:ext uri="{FF2B5EF4-FFF2-40B4-BE49-F238E27FC236}">
                        <a16:creationId xmlns:a16="http://schemas.microsoft.com/office/drawing/2014/main" id="{00000000-0008-0000-0B00-000002340100}"/>
                      </a:ext>
                    </a:extLst>
                  </wp:docPr>
                  <wp:cNvGraphicFramePr/>
                  <a:graphic xmlns:a="http://schemas.openxmlformats.org/drawingml/2006/main">
                    <a:graphicData uri="http://schemas.openxmlformats.org/drawingml/2006/picture">
                      <pic:pic xmlns:pic="http://schemas.openxmlformats.org/drawingml/2006/picture">
                        <pic:nvPicPr>
                          <pic:cNvPr id="2" name="Label 2">
                            <a:extLst>
                              <a:ext uri="{63B3BB69-23CF-44E3-9099-C40C66FF867C}">
                                <a14:compatExt xmlns:a14="http://schemas.microsoft.com/office/drawing/2010/main" spid="_x0000_s78850"/>
                              </a:ext>
                              <a:ext uri="{FF2B5EF4-FFF2-40B4-BE49-F238E27FC236}">
                                <a16:creationId xmlns:a16="http://schemas.microsoft.com/office/drawing/2014/main" id="{00000000-0008-0000-0B00-000002340100}"/>
                              </a:ext>
                            </a:extLst>
                          </pic:cNvPr>
                          <pic:cNvPicPr>
                            <a:picLocks noChangeAspect="1"/>
                          </pic:cNvPicPr>
                        </pic:nvPicPr>
                        <pic:blipFill>
                          <a:blip r:embed="rId48"/>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0C53AF">
              <w:rPr>
                <w:rFonts w:eastAsia="Times New Roman" w:cs="Open Sans"/>
                <w:noProof/>
                <w:color w:val="000000"/>
                <w:sz w:val="22"/>
                <w:szCs w:val="22"/>
              </w:rPr>
              <w:drawing>
                <wp:anchor distT="0" distB="0" distL="114300" distR="114300" simplePos="0" relativeHeight="251658246" behindDoc="0" locked="0" layoutInCell="1" allowOverlap="1" wp14:anchorId="5A5AD885" wp14:editId="62CA1C98">
                  <wp:simplePos x="0" y="0"/>
                  <wp:positionH relativeFrom="column">
                    <wp:posOffset>69850</wp:posOffset>
                  </wp:positionH>
                  <wp:positionV relativeFrom="paragraph">
                    <wp:posOffset>0</wp:posOffset>
                  </wp:positionV>
                  <wp:extent cx="76200" cy="0"/>
                  <wp:effectExtent l="0" t="0" r="0" b="0"/>
                  <wp:wrapNone/>
                  <wp:docPr id="1039627087" name="Picture 1039627087">
                    <a:extLst xmlns:a="http://schemas.openxmlformats.org/drawingml/2006/main">
                      <a:ext uri="{63B3BB69-23CF-44E3-9099-C40C66FF867C}">
                        <a14:compatExt xmlns:a14="http://schemas.microsoft.com/office/drawing/2010/main" spid="_x0000_s78851"/>
                      </a:ext>
                      <a:ext uri="{FF2B5EF4-FFF2-40B4-BE49-F238E27FC236}">
                        <a16:creationId xmlns:a16="http://schemas.microsoft.com/office/drawing/2014/main" id="{00000000-0008-0000-0B00-000003340100}"/>
                      </a:ext>
                    </a:extLst>
                  </wp:docPr>
                  <wp:cNvGraphicFramePr/>
                  <a:graphic xmlns:a="http://schemas.openxmlformats.org/drawingml/2006/main">
                    <a:graphicData uri="http://schemas.openxmlformats.org/drawingml/2006/picture">
                      <pic:pic xmlns:pic="http://schemas.openxmlformats.org/drawingml/2006/picture">
                        <pic:nvPicPr>
                          <pic:cNvPr id="2" name="Label 3">
                            <a:extLst>
                              <a:ext uri="{63B3BB69-23CF-44E3-9099-C40C66FF867C}">
                                <a14:compatExt xmlns:a14="http://schemas.microsoft.com/office/drawing/2010/main" spid="_x0000_s78851"/>
                              </a:ext>
                              <a:ext uri="{FF2B5EF4-FFF2-40B4-BE49-F238E27FC236}">
                                <a16:creationId xmlns:a16="http://schemas.microsoft.com/office/drawing/2014/main" id="{00000000-0008-0000-0B00-000003340100}"/>
                              </a:ext>
                            </a:extLst>
                          </pic:cNvPr>
                          <pic:cNvPicPr>
                            <a:picLocks noChangeAspect="1"/>
                          </pic:cNvPicPr>
                        </pic:nvPicPr>
                        <pic:blipFill>
                          <a:blip r:embed="rId48"/>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0C53AF">
              <w:rPr>
                <w:rFonts w:eastAsia="Times New Roman" w:cs="Open Sans"/>
                <w:noProof/>
                <w:color w:val="000000"/>
                <w:sz w:val="22"/>
                <w:szCs w:val="22"/>
              </w:rPr>
              <w:drawing>
                <wp:anchor distT="0" distB="0" distL="114300" distR="114300" simplePos="0" relativeHeight="251658250" behindDoc="0" locked="0" layoutInCell="1" allowOverlap="1" wp14:anchorId="6A315548" wp14:editId="3C00FB64">
                  <wp:simplePos x="0" y="0"/>
                  <wp:positionH relativeFrom="column">
                    <wp:posOffset>69850</wp:posOffset>
                  </wp:positionH>
                  <wp:positionV relativeFrom="paragraph">
                    <wp:posOffset>0</wp:posOffset>
                  </wp:positionV>
                  <wp:extent cx="76200" cy="0"/>
                  <wp:effectExtent l="0" t="0" r="0" b="0"/>
                  <wp:wrapNone/>
                  <wp:docPr id="1039627086" name="Picture 1039627086">
                    <a:extLst xmlns:a="http://schemas.openxmlformats.org/drawingml/2006/main">
                      <a:ext uri="{63B3BB69-23CF-44E3-9099-C40C66FF867C}">
                        <a14:compatExt xmlns:a14="http://schemas.microsoft.com/office/drawing/2010/main" spid="_x0000_s78861"/>
                      </a:ext>
                      <a:ext uri="{FF2B5EF4-FFF2-40B4-BE49-F238E27FC236}">
                        <a16:creationId xmlns:a16="http://schemas.microsoft.com/office/drawing/2014/main" id="{00000000-0008-0000-0B00-00000D340100}"/>
                      </a:ext>
                    </a:extLst>
                  </wp:docPr>
                  <wp:cNvGraphicFramePr/>
                  <a:graphic xmlns:a="http://schemas.openxmlformats.org/drawingml/2006/main">
                    <a:graphicData uri="http://schemas.openxmlformats.org/drawingml/2006/picture">
                      <pic:pic xmlns:pic="http://schemas.openxmlformats.org/drawingml/2006/picture">
                        <pic:nvPicPr>
                          <pic:cNvPr id="2" name="Label 13">
                            <a:extLst>
                              <a:ext uri="{63B3BB69-23CF-44E3-9099-C40C66FF867C}">
                                <a14:compatExt xmlns:a14="http://schemas.microsoft.com/office/drawing/2010/main" spid="_x0000_s78861"/>
                              </a:ext>
                              <a:ext uri="{FF2B5EF4-FFF2-40B4-BE49-F238E27FC236}">
                                <a16:creationId xmlns:a16="http://schemas.microsoft.com/office/drawing/2014/main" id="{00000000-0008-0000-0B00-00000D340100}"/>
                              </a:ext>
                            </a:extLst>
                          </pic:cNvPr>
                          <pic:cNvPicPr>
                            <a:picLocks noChangeAspect="1"/>
                          </pic:cNvPicPr>
                        </pic:nvPicPr>
                        <pic:blipFill>
                          <a:blip r:embed="rId48"/>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3B15C2">
              <w:rPr>
                <w:rFonts w:eastAsia="Times New Roman" w:cs="Open Sans"/>
                <w:color w:val="000000"/>
                <w:sz w:val="22"/>
                <w:szCs w:val="22"/>
              </w:rPr>
              <w:t>2.2B</w:t>
            </w:r>
          </w:p>
        </w:tc>
        <w:tc>
          <w:tcPr>
            <w:tcW w:w="1164" w:type="dxa"/>
            <w:tcBorders>
              <w:top w:val="nil"/>
              <w:left w:val="nil"/>
              <w:bottom w:val="nil"/>
              <w:right w:val="nil"/>
            </w:tcBorders>
            <w:shd w:val="clear" w:color="auto" w:fill="auto"/>
            <w:noWrap/>
            <w:vAlign w:val="bottom"/>
            <w:hideMark/>
          </w:tcPr>
          <w:p w14:paraId="2346C362"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613 </w:t>
            </w:r>
          </w:p>
        </w:tc>
        <w:tc>
          <w:tcPr>
            <w:tcW w:w="1024" w:type="dxa"/>
            <w:tcBorders>
              <w:top w:val="nil"/>
              <w:left w:val="nil"/>
              <w:bottom w:val="nil"/>
              <w:right w:val="nil"/>
            </w:tcBorders>
            <w:shd w:val="clear" w:color="auto" w:fill="auto"/>
            <w:noWrap/>
            <w:vAlign w:val="bottom"/>
            <w:hideMark/>
          </w:tcPr>
          <w:p w14:paraId="6CC23B33"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531 </w:t>
            </w:r>
          </w:p>
        </w:tc>
        <w:tc>
          <w:tcPr>
            <w:tcW w:w="666" w:type="dxa"/>
            <w:tcBorders>
              <w:top w:val="nil"/>
              <w:left w:val="nil"/>
              <w:bottom w:val="nil"/>
              <w:right w:val="nil"/>
            </w:tcBorders>
            <w:shd w:val="clear" w:color="auto" w:fill="auto"/>
            <w:noWrap/>
            <w:vAlign w:val="bottom"/>
            <w:hideMark/>
          </w:tcPr>
          <w:p w14:paraId="726600FF"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4E411F03"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346 </w:t>
            </w:r>
          </w:p>
        </w:tc>
      </w:tr>
      <w:tr w:rsidR="00921F2C" w:rsidRPr="003B15C2" w14:paraId="419BED27" w14:textId="77777777" w:rsidTr="0039105C">
        <w:trPr>
          <w:trHeight w:val="240"/>
        </w:trPr>
        <w:tc>
          <w:tcPr>
            <w:tcW w:w="4067" w:type="dxa"/>
            <w:tcBorders>
              <w:top w:val="nil"/>
              <w:left w:val="nil"/>
              <w:bottom w:val="nil"/>
              <w:right w:val="nil"/>
            </w:tcBorders>
            <w:shd w:val="clear" w:color="auto" w:fill="auto"/>
            <w:noWrap/>
            <w:vAlign w:val="bottom"/>
            <w:hideMark/>
          </w:tcPr>
          <w:p w14:paraId="0E79AD53"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Total non-financial assets</w:t>
            </w:r>
          </w:p>
        </w:tc>
        <w:tc>
          <w:tcPr>
            <w:tcW w:w="975" w:type="dxa"/>
            <w:tcBorders>
              <w:top w:val="nil"/>
              <w:left w:val="nil"/>
              <w:bottom w:val="nil"/>
              <w:right w:val="nil"/>
            </w:tcBorders>
            <w:shd w:val="clear" w:color="auto" w:fill="auto"/>
            <w:noWrap/>
            <w:vAlign w:val="bottom"/>
            <w:hideMark/>
          </w:tcPr>
          <w:p w14:paraId="6CFB0F35" w14:textId="77777777" w:rsidR="003B15C2" w:rsidRPr="003B15C2" w:rsidRDefault="003B15C2" w:rsidP="003B15C2">
            <w:pPr>
              <w:spacing w:before="0" w:after="0"/>
              <w:rPr>
                <w:rFonts w:eastAsia="Times New Roman" w:cs="Open Sans"/>
                <w:b/>
                <w:bCs/>
                <w:sz w:val="22"/>
                <w:szCs w:val="22"/>
              </w:rPr>
            </w:pPr>
          </w:p>
        </w:tc>
        <w:tc>
          <w:tcPr>
            <w:tcW w:w="1164" w:type="dxa"/>
            <w:tcBorders>
              <w:top w:val="single" w:sz="4" w:space="0" w:color="auto"/>
              <w:left w:val="nil"/>
              <w:bottom w:val="single" w:sz="4" w:space="0" w:color="auto"/>
              <w:right w:val="nil"/>
            </w:tcBorders>
            <w:shd w:val="clear" w:color="auto" w:fill="auto"/>
            <w:noWrap/>
            <w:vAlign w:val="bottom"/>
            <w:hideMark/>
          </w:tcPr>
          <w:p w14:paraId="76835E16"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7,839 </w:t>
            </w:r>
          </w:p>
        </w:tc>
        <w:tc>
          <w:tcPr>
            <w:tcW w:w="1024" w:type="dxa"/>
            <w:tcBorders>
              <w:top w:val="single" w:sz="4" w:space="0" w:color="auto"/>
              <w:left w:val="nil"/>
              <w:bottom w:val="single" w:sz="4" w:space="0" w:color="auto"/>
              <w:right w:val="nil"/>
            </w:tcBorders>
            <w:shd w:val="clear" w:color="auto" w:fill="auto"/>
            <w:noWrap/>
            <w:vAlign w:val="bottom"/>
            <w:hideMark/>
          </w:tcPr>
          <w:p w14:paraId="28BD5952"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2,981 </w:t>
            </w:r>
          </w:p>
        </w:tc>
        <w:tc>
          <w:tcPr>
            <w:tcW w:w="666" w:type="dxa"/>
            <w:tcBorders>
              <w:top w:val="nil"/>
              <w:left w:val="nil"/>
              <w:bottom w:val="nil"/>
              <w:right w:val="nil"/>
            </w:tcBorders>
            <w:shd w:val="clear" w:color="auto" w:fill="auto"/>
            <w:noWrap/>
            <w:vAlign w:val="bottom"/>
            <w:hideMark/>
          </w:tcPr>
          <w:p w14:paraId="031864DA" w14:textId="77777777" w:rsidR="003B15C2" w:rsidRPr="003B15C2" w:rsidRDefault="003B15C2" w:rsidP="003B15C2">
            <w:pPr>
              <w:spacing w:before="0" w:after="0"/>
              <w:jc w:val="right"/>
              <w:rPr>
                <w:rFonts w:eastAsia="Times New Roman" w:cs="Open Sans"/>
                <w:sz w:val="22"/>
                <w:szCs w:val="22"/>
              </w:rPr>
            </w:pPr>
          </w:p>
        </w:tc>
        <w:tc>
          <w:tcPr>
            <w:tcW w:w="1022" w:type="dxa"/>
            <w:tcBorders>
              <w:top w:val="single" w:sz="4" w:space="0" w:color="auto"/>
              <w:left w:val="nil"/>
              <w:bottom w:val="single" w:sz="4" w:space="0" w:color="auto"/>
              <w:right w:val="nil"/>
            </w:tcBorders>
            <w:shd w:val="clear" w:color="auto" w:fill="auto"/>
            <w:noWrap/>
            <w:vAlign w:val="bottom"/>
            <w:hideMark/>
          </w:tcPr>
          <w:p w14:paraId="59E1AC4D"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6,688 </w:t>
            </w:r>
          </w:p>
        </w:tc>
      </w:tr>
      <w:tr w:rsidR="00921F2C" w:rsidRPr="003B15C2" w14:paraId="58936533" w14:textId="77777777" w:rsidTr="0039105C">
        <w:trPr>
          <w:trHeight w:val="240"/>
        </w:trPr>
        <w:tc>
          <w:tcPr>
            <w:tcW w:w="4067" w:type="dxa"/>
            <w:tcBorders>
              <w:top w:val="nil"/>
              <w:left w:val="nil"/>
              <w:bottom w:val="nil"/>
              <w:right w:val="nil"/>
            </w:tcBorders>
            <w:shd w:val="clear" w:color="auto" w:fill="auto"/>
            <w:noWrap/>
            <w:vAlign w:val="bottom"/>
            <w:hideMark/>
          </w:tcPr>
          <w:p w14:paraId="15E5C038"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Total assets</w:t>
            </w:r>
          </w:p>
        </w:tc>
        <w:tc>
          <w:tcPr>
            <w:tcW w:w="975" w:type="dxa"/>
            <w:tcBorders>
              <w:top w:val="nil"/>
              <w:left w:val="nil"/>
              <w:bottom w:val="nil"/>
              <w:right w:val="nil"/>
            </w:tcBorders>
            <w:shd w:val="clear" w:color="auto" w:fill="auto"/>
            <w:noWrap/>
            <w:vAlign w:val="bottom"/>
            <w:hideMark/>
          </w:tcPr>
          <w:p w14:paraId="2A0BF006" w14:textId="77777777" w:rsidR="003B15C2" w:rsidRPr="003B15C2" w:rsidRDefault="003B15C2" w:rsidP="003B15C2">
            <w:pPr>
              <w:spacing w:before="0" w:after="0"/>
              <w:rPr>
                <w:rFonts w:eastAsia="Times New Roman" w:cs="Open Sans"/>
                <w:b/>
                <w:bCs/>
                <w:sz w:val="22"/>
                <w:szCs w:val="22"/>
              </w:rPr>
            </w:pPr>
          </w:p>
        </w:tc>
        <w:tc>
          <w:tcPr>
            <w:tcW w:w="1164" w:type="dxa"/>
            <w:tcBorders>
              <w:top w:val="single" w:sz="4" w:space="0" w:color="auto"/>
              <w:left w:val="nil"/>
              <w:bottom w:val="single" w:sz="4" w:space="0" w:color="auto"/>
              <w:right w:val="nil"/>
            </w:tcBorders>
            <w:shd w:val="clear" w:color="auto" w:fill="auto"/>
            <w:noWrap/>
            <w:vAlign w:val="bottom"/>
            <w:hideMark/>
          </w:tcPr>
          <w:p w14:paraId="2703DB31"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24,595 </w:t>
            </w:r>
          </w:p>
        </w:tc>
        <w:tc>
          <w:tcPr>
            <w:tcW w:w="1024" w:type="dxa"/>
            <w:tcBorders>
              <w:top w:val="single" w:sz="4" w:space="0" w:color="auto"/>
              <w:left w:val="nil"/>
              <w:bottom w:val="single" w:sz="4" w:space="0" w:color="auto"/>
              <w:right w:val="nil"/>
            </w:tcBorders>
            <w:shd w:val="clear" w:color="auto" w:fill="auto"/>
            <w:noWrap/>
            <w:vAlign w:val="bottom"/>
            <w:hideMark/>
          </w:tcPr>
          <w:p w14:paraId="59FCA571"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7,835 </w:t>
            </w:r>
          </w:p>
        </w:tc>
        <w:tc>
          <w:tcPr>
            <w:tcW w:w="666" w:type="dxa"/>
            <w:tcBorders>
              <w:top w:val="nil"/>
              <w:left w:val="nil"/>
              <w:bottom w:val="nil"/>
              <w:right w:val="nil"/>
            </w:tcBorders>
            <w:shd w:val="clear" w:color="auto" w:fill="auto"/>
            <w:noWrap/>
            <w:vAlign w:val="bottom"/>
            <w:hideMark/>
          </w:tcPr>
          <w:p w14:paraId="4C63B432" w14:textId="77777777" w:rsidR="003B15C2" w:rsidRPr="003B15C2" w:rsidRDefault="003B15C2" w:rsidP="003B15C2">
            <w:pPr>
              <w:spacing w:before="0" w:after="0"/>
              <w:jc w:val="right"/>
              <w:rPr>
                <w:rFonts w:eastAsia="Times New Roman" w:cs="Open Sans"/>
                <w:sz w:val="22"/>
                <w:szCs w:val="22"/>
              </w:rPr>
            </w:pPr>
          </w:p>
        </w:tc>
        <w:tc>
          <w:tcPr>
            <w:tcW w:w="1022" w:type="dxa"/>
            <w:tcBorders>
              <w:top w:val="single" w:sz="4" w:space="0" w:color="auto"/>
              <w:left w:val="nil"/>
              <w:bottom w:val="single" w:sz="4" w:space="0" w:color="auto"/>
              <w:right w:val="nil"/>
            </w:tcBorders>
            <w:shd w:val="clear" w:color="auto" w:fill="auto"/>
            <w:noWrap/>
            <w:vAlign w:val="bottom"/>
            <w:hideMark/>
          </w:tcPr>
          <w:p w14:paraId="2804BB55"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11,848 </w:t>
            </w:r>
          </w:p>
        </w:tc>
      </w:tr>
      <w:tr w:rsidR="003B15C2" w:rsidRPr="003B15C2" w14:paraId="37BAC4E0" w14:textId="77777777" w:rsidTr="0039105C">
        <w:trPr>
          <w:trHeight w:val="118"/>
        </w:trPr>
        <w:tc>
          <w:tcPr>
            <w:tcW w:w="4067" w:type="dxa"/>
            <w:tcBorders>
              <w:top w:val="nil"/>
              <w:left w:val="nil"/>
              <w:bottom w:val="nil"/>
              <w:right w:val="nil"/>
            </w:tcBorders>
            <w:shd w:val="clear" w:color="auto" w:fill="auto"/>
            <w:noWrap/>
            <w:vAlign w:val="bottom"/>
            <w:hideMark/>
          </w:tcPr>
          <w:p w14:paraId="299E2DA5" w14:textId="77777777" w:rsidR="003B15C2" w:rsidRPr="003B15C2" w:rsidRDefault="003B15C2" w:rsidP="003B15C2">
            <w:pPr>
              <w:spacing w:before="0" w:after="0"/>
              <w:jc w:val="right"/>
              <w:rPr>
                <w:rFonts w:eastAsia="Times New Roman" w:cs="Open Sans"/>
                <w:sz w:val="22"/>
                <w:szCs w:val="22"/>
              </w:rPr>
            </w:pPr>
          </w:p>
        </w:tc>
        <w:tc>
          <w:tcPr>
            <w:tcW w:w="975" w:type="dxa"/>
            <w:tcBorders>
              <w:top w:val="nil"/>
              <w:left w:val="nil"/>
              <w:bottom w:val="nil"/>
              <w:right w:val="nil"/>
            </w:tcBorders>
            <w:shd w:val="clear" w:color="auto" w:fill="auto"/>
            <w:noWrap/>
            <w:vAlign w:val="bottom"/>
            <w:hideMark/>
          </w:tcPr>
          <w:p w14:paraId="3449DDCC" w14:textId="77777777" w:rsidR="003B15C2" w:rsidRPr="003B15C2" w:rsidRDefault="003B15C2" w:rsidP="003B15C2">
            <w:pPr>
              <w:spacing w:before="0" w:after="0"/>
              <w:rPr>
                <w:rFonts w:eastAsia="Times New Roman" w:cs="Open Sans"/>
                <w:sz w:val="22"/>
                <w:szCs w:val="22"/>
              </w:rPr>
            </w:pPr>
          </w:p>
        </w:tc>
        <w:tc>
          <w:tcPr>
            <w:tcW w:w="1164" w:type="dxa"/>
            <w:tcBorders>
              <w:top w:val="nil"/>
              <w:left w:val="nil"/>
              <w:bottom w:val="nil"/>
              <w:right w:val="nil"/>
            </w:tcBorders>
            <w:shd w:val="clear" w:color="auto" w:fill="auto"/>
            <w:noWrap/>
            <w:vAlign w:val="bottom"/>
            <w:hideMark/>
          </w:tcPr>
          <w:p w14:paraId="10CEA032"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61E463C5"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11D472F5"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1E4AD42F" w14:textId="77777777" w:rsidR="003B15C2" w:rsidRPr="003B15C2" w:rsidRDefault="003B15C2" w:rsidP="003B15C2">
            <w:pPr>
              <w:spacing w:before="0" w:after="0"/>
              <w:jc w:val="right"/>
              <w:rPr>
                <w:rFonts w:eastAsia="Times New Roman" w:cs="Open Sans"/>
                <w:sz w:val="22"/>
                <w:szCs w:val="22"/>
              </w:rPr>
            </w:pPr>
          </w:p>
        </w:tc>
      </w:tr>
      <w:tr w:rsidR="003B15C2" w:rsidRPr="003B15C2" w14:paraId="00B19698" w14:textId="77777777" w:rsidTr="0039105C">
        <w:trPr>
          <w:trHeight w:val="240"/>
        </w:trPr>
        <w:tc>
          <w:tcPr>
            <w:tcW w:w="4067" w:type="dxa"/>
            <w:tcBorders>
              <w:top w:val="nil"/>
              <w:left w:val="nil"/>
              <w:bottom w:val="nil"/>
              <w:right w:val="nil"/>
            </w:tcBorders>
            <w:shd w:val="clear" w:color="auto" w:fill="auto"/>
            <w:noWrap/>
            <w:vAlign w:val="bottom"/>
            <w:hideMark/>
          </w:tcPr>
          <w:p w14:paraId="131F88E3"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LIABILITIES</w:t>
            </w:r>
          </w:p>
        </w:tc>
        <w:tc>
          <w:tcPr>
            <w:tcW w:w="975" w:type="dxa"/>
            <w:tcBorders>
              <w:top w:val="nil"/>
              <w:left w:val="nil"/>
              <w:bottom w:val="nil"/>
              <w:right w:val="nil"/>
            </w:tcBorders>
            <w:shd w:val="clear" w:color="auto" w:fill="auto"/>
            <w:noWrap/>
            <w:vAlign w:val="bottom"/>
            <w:hideMark/>
          </w:tcPr>
          <w:p w14:paraId="3BD33931"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nil"/>
              <w:right w:val="nil"/>
            </w:tcBorders>
            <w:shd w:val="clear" w:color="auto" w:fill="auto"/>
            <w:noWrap/>
            <w:vAlign w:val="bottom"/>
            <w:hideMark/>
          </w:tcPr>
          <w:p w14:paraId="3145E6A4"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61ADF340"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6959B7A3"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31E6DCCE" w14:textId="77777777" w:rsidR="003B15C2" w:rsidRPr="003B15C2" w:rsidRDefault="003B15C2" w:rsidP="003B15C2">
            <w:pPr>
              <w:spacing w:before="0" w:after="0"/>
              <w:jc w:val="right"/>
              <w:rPr>
                <w:rFonts w:eastAsia="Times New Roman" w:cs="Open Sans"/>
                <w:sz w:val="22"/>
                <w:szCs w:val="22"/>
              </w:rPr>
            </w:pPr>
          </w:p>
        </w:tc>
      </w:tr>
      <w:tr w:rsidR="003B15C2" w:rsidRPr="003B15C2" w14:paraId="1C74AC62" w14:textId="77777777" w:rsidTr="0039105C">
        <w:trPr>
          <w:trHeight w:val="240"/>
        </w:trPr>
        <w:tc>
          <w:tcPr>
            <w:tcW w:w="4067" w:type="dxa"/>
            <w:tcBorders>
              <w:top w:val="nil"/>
              <w:left w:val="nil"/>
              <w:bottom w:val="nil"/>
              <w:right w:val="nil"/>
            </w:tcBorders>
            <w:shd w:val="clear" w:color="auto" w:fill="auto"/>
            <w:noWrap/>
            <w:vAlign w:val="bottom"/>
            <w:hideMark/>
          </w:tcPr>
          <w:p w14:paraId="37EAEAD5"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Payables</w:t>
            </w:r>
          </w:p>
        </w:tc>
        <w:tc>
          <w:tcPr>
            <w:tcW w:w="975" w:type="dxa"/>
            <w:tcBorders>
              <w:top w:val="nil"/>
              <w:left w:val="nil"/>
              <w:bottom w:val="nil"/>
              <w:right w:val="nil"/>
            </w:tcBorders>
            <w:shd w:val="clear" w:color="auto" w:fill="auto"/>
            <w:noWrap/>
            <w:vAlign w:val="bottom"/>
            <w:hideMark/>
          </w:tcPr>
          <w:p w14:paraId="4A3FCE43"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nil"/>
              <w:right w:val="nil"/>
            </w:tcBorders>
            <w:shd w:val="clear" w:color="auto" w:fill="auto"/>
            <w:noWrap/>
            <w:vAlign w:val="bottom"/>
            <w:hideMark/>
          </w:tcPr>
          <w:p w14:paraId="0CD8C054"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7256FDC6"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0E529C07"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12387F34" w14:textId="77777777" w:rsidR="003B15C2" w:rsidRPr="003B15C2" w:rsidRDefault="003B15C2" w:rsidP="003B15C2">
            <w:pPr>
              <w:spacing w:before="0" w:after="0"/>
              <w:jc w:val="right"/>
              <w:rPr>
                <w:rFonts w:eastAsia="Times New Roman" w:cs="Open Sans"/>
                <w:sz w:val="22"/>
                <w:szCs w:val="22"/>
              </w:rPr>
            </w:pPr>
          </w:p>
        </w:tc>
      </w:tr>
      <w:tr w:rsidR="003B15C2" w:rsidRPr="003B15C2" w14:paraId="044DB7D1" w14:textId="77777777" w:rsidTr="0039105C">
        <w:trPr>
          <w:trHeight w:val="240"/>
        </w:trPr>
        <w:tc>
          <w:tcPr>
            <w:tcW w:w="4067" w:type="dxa"/>
            <w:tcBorders>
              <w:top w:val="nil"/>
              <w:left w:val="nil"/>
              <w:bottom w:val="nil"/>
              <w:right w:val="nil"/>
            </w:tcBorders>
            <w:shd w:val="clear" w:color="auto" w:fill="auto"/>
            <w:noWrap/>
            <w:vAlign w:val="bottom"/>
            <w:hideMark/>
          </w:tcPr>
          <w:p w14:paraId="4305F1CF"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Suppliers</w:t>
            </w:r>
          </w:p>
        </w:tc>
        <w:tc>
          <w:tcPr>
            <w:tcW w:w="975" w:type="dxa"/>
            <w:tcBorders>
              <w:top w:val="nil"/>
              <w:left w:val="nil"/>
              <w:bottom w:val="nil"/>
              <w:right w:val="nil"/>
            </w:tcBorders>
            <w:shd w:val="clear" w:color="auto" w:fill="auto"/>
            <w:noWrap/>
            <w:vAlign w:val="bottom"/>
            <w:hideMark/>
          </w:tcPr>
          <w:p w14:paraId="561A739B"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2.3A</w:t>
            </w:r>
          </w:p>
        </w:tc>
        <w:tc>
          <w:tcPr>
            <w:tcW w:w="1164" w:type="dxa"/>
            <w:tcBorders>
              <w:top w:val="nil"/>
              <w:left w:val="nil"/>
              <w:bottom w:val="nil"/>
              <w:right w:val="nil"/>
            </w:tcBorders>
            <w:shd w:val="clear" w:color="auto" w:fill="auto"/>
            <w:noWrap/>
            <w:vAlign w:val="bottom"/>
            <w:hideMark/>
          </w:tcPr>
          <w:p w14:paraId="4FD1E03E"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865 </w:t>
            </w:r>
          </w:p>
        </w:tc>
        <w:tc>
          <w:tcPr>
            <w:tcW w:w="1024" w:type="dxa"/>
            <w:tcBorders>
              <w:top w:val="nil"/>
              <w:left w:val="nil"/>
              <w:bottom w:val="nil"/>
              <w:right w:val="nil"/>
            </w:tcBorders>
            <w:shd w:val="clear" w:color="auto" w:fill="auto"/>
            <w:noWrap/>
            <w:vAlign w:val="bottom"/>
            <w:hideMark/>
          </w:tcPr>
          <w:p w14:paraId="419489AF"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1,767 </w:t>
            </w:r>
          </w:p>
        </w:tc>
        <w:tc>
          <w:tcPr>
            <w:tcW w:w="666" w:type="dxa"/>
            <w:tcBorders>
              <w:top w:val="nil"/>
              <w:left w:val="nil"/>
              <w:bottom w:val="nil"/>
              <w:right w:val="nil"/>
            </w:tcBorders>
            <w:shd w:val="clear" w:color="auto" w:fill="auto"/>
            <w:noWrap/>
            <w:vAlign w:val="bottom"/>
            <w:hideMark/>
          </w:tcPr>
          <w:p w14:paraId="7A72CC46"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21138122"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957 </w:t>
            </w:r>
          </w:p>
        </w:tc>
      </w:tr>
      <w:tr w:rsidR="003B15C2" w:rsidRPr="003B15C2" w14:paraId="2DAD4B29" w14:textId="77777777" w:rsidTr="0039105C">
        <w:trPr>
          <w:trHeight w:val="240"/>
        </w:trPr>
        <w:tc>
          <w:tcPr>
            <w:tcW w:w="4067" w:type="dxa"/>
            <w:tcBorders>
              <w:top w:val="nil"/>
              <w:left w:val="nil"/>
              <w:bottom w:val="nil"/>
              <w:right w:val="nil"/>
            </w:tcBorders>
            <w:shd w:val="clear" w:color="auto" w:fill="auto"/>
            <w:noWrap/>
            <w:vAlign w:val="bottom"/>
            <w:hideMark/>
          </w:tcPr>
          <w:p w14:paraId="349184D3"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Other payables</w:t>
            </w:r>
          </w:p>
        </w:tc>
        <w:tc>
          <w:tcPr>
            <w:tcW w:w="975" w:type="dxa"/>
            <w:tcBorders>
              <w:top w:val="nil"/>
              <w:left w:val="nil"/>
              <w:bottom w:val="nil"/>
              <w:right w:val="nil"/>
            </w:tcBorders>
            <w:shd w:val="clear" w:color="auto" w:fill="auto"/>
            <w:noWrap/>
            <w:vAlign w:val="bottom"/>
            <w:hideMark/>
          </w:tcPr>
          <w:p w14:paraId="4DA15976" w14:textId="69742C71" w:rsidR="003B15C2" w:rsidRPr="003B15C2" w:rsidRDefault="003B15C2" w:rsidP="003B15C2">
            <w:pPr>
              <w:spacing w:before="0" w:after="0"/>
              <w:rPr>
                <w:rFonts w:eastAsia="Times New Roman" w:cs="Open Sans"/>
                <w:color w:val="000000"/>
                <w:sz w:val="22"/>
                <w:szCs w:val="22"/>
              </w:rPr>
            </w:pPr>
            <w:r w:rsidRPr="000C53AF">
              <w:rPr>
                <w:rFonts w:eastAsia="Times New Roman" w:cs="Open Sans"/>
                <w:noProof/>
                <w:color w:val="000000"/>
                <w:sz w:val="22"/>
                <w:szCs w:val="22"/>
              </w:rPr>
              <w:drawing>
                <wp:anchor distT="0" distB="0" distL="114300" distR="114300" simplePos="0" relativeHeight="251658244" behindDoc="0" locked="0" layoutInCell="1" allowOverlap="1" wp14:anchorId="01A1ABBD" wp14:editId="612F2A3C">
                  <wp:simplePos x="0" y="0"/>
                  <wp:positionH relativeFrom="column">
                    <wp:posOffset>69850</wp:posOffset>
                  </wp:positionH>
                  <wp:positionV relativeFrom="paragraph">
                    <wp:posOffset>0</wp:posOffset>
                  </wp:positionV>
                  <wp:extent cx="76200" cy="0"/>
                  <wp:effectExtent l="0" t="0" r="0" b="0"/>
                  <wp:wrapNone/>
                  <wp:docPr id="1039627085" name="Picture 1039627085">
                    <a:extLst xmlns:a="http://schemas.openxmlformats.org/drawingml/2006/main">
                      <a:ext uri="{63B3BB69-23CF-44E3-9099-C40C66FF867C}">
                        <a14:compatExt xmlns:a14="http://schemas.microsoft.com/office/drawing/2010/main" spid="_x0000_s78849"/>
                      </a:ext>
                      <a:ext uri="{FF2B5EF4-FFF2-40B4-BE49-F238E27FC236}">
                        <a16:creationId xmlns:a16="http://schemas.microsoft.com/office/drawing/2014/main" id="{00000000-0008-0000-0B00-000001340100}"/>
                      </a:ext>
                    </a:extLst>
                  </wp:docPr>
                  <wp:cNvGraphicFramePr/>
                  <a:graphic xmlns:a="http://schemas.openxmlformats.org/drawingml/2006/main">
                    <a:graphicData uri="http://schemas.openxmlformats.org/drawingml/2006/picture">
                      <pic:pic xmlns:pic="http://schemas.openxmlformats.org/drawingml/2006/picture">
                        <pic:nvPicPr>
                          <pic:cNvPr id="2" name="Label 1">
                            <a:extLst>
                              <a:ext uri="{63B3BB69-23CF-44E3-9099-C40C66FF867C}">
                                <a14:compatExt xmlns:a14="http://schemas.microsoft.com/office/drawing/2010/main" spid="_x0000_s78849"/>
                              </a:ext>
                              <a:ext uri="{FF2B5EF4-FFF2-40B4-BE49-F238E27FC236}">
                                <a16:creationId xmlns:a16="http://schemas.microsoft.com/office/drawing/2014/main" id="{00000000-0008-0000-0B00-000001340100}"/>
                              </a:ext>
                            </a:extLst>
                          </pic:cNvPr>
                          <pic:cNvPicPr>
                            <a:picLocks noChangeAspect="1"/>
                          </pic:cNvPicPr>
                        </pic:nvPicPr>
                        <pic:blipFill>
                          <a:blip r:embed="rId49"/>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0C53AF">
              <w:rPr>
                <w:rFonts w:eastAsia="Times New Roman" w:cs="Open Sans"/>
                <w:noProof/>
                <w:color w:val="000000"/>
                <w:sz w:val="22"/>
                <w:szCs w:val="22"/>
              </w:rPr>
              <w:drawing>
                <wp:anchor distT="0" distB="0" distL="114300" distR="114300" simplePos="0" relativeHeight="251658247" behindDoc="0" locked="0" layoutInCell="1" allowOverlap="1" wp14:anchorId="32461973" wp14:editId="54C12CE4">
                  <wp:simplePos x="0" y="0"/>
                  <wp:positionH relativeFrom="column">
                    <wp:posOffset>69850</wp:posOffset>
                  </wp:positionH>
                  <wp:positionV relativeFrom="paragraph">
                    <wp:posOffset>0</wp:posOffset>
                  </wp:positionV>
                  <wp:extent cx="76200" cy="0"/>
                  <wp:effectExtent l="0" t="0" r="0" b="0"/>
                  <wp:wrapNone/>
                  <wp:docPr id="1039627084" name="Picture 1039627084">
                    <a:extLst xmlns:a="http://schemas.openxmlformats.org/drawingml/2006/main">
                      <a:ext uri="{63B3BB69-23CF-44E3-9099-C40C66FF867C}">
                        <a14:compatExt xmlns:a14="http://schemas.microsoft.com/office/drawing/2010/main" spid="_x0000_s78852"/>
                      </a:ext>
                      <a:ext uri="{FF2B5EF4-FFF2-40B4-BE49-F238E27FC236}">
                        <a16:creationId xmlns:a16="http://schemas.microsoft.com/office/drawing/2014/main" id="{00000000-0008-0000-0B00-000004340100}"/>
                      </a:ext>
                    </a:extLst>
                  </wp:docPr>
                  <wp:cNvGraphicFramePr/>
                  <a:graphic xmlns:a="http://schemas.openxmlformats.org/drawingml/2006/main">
                    <a:graphicData uri="http://schemas.openxmlformats.org/drawingml/2006/picture">
                      <pic:pic xmlns:pic="http://schemas.openxmlformats.org/drawingml/2006/picture">
                        <pic:nvPicPr>
                          <pic:cNvPr id="2" name="Label 4">
                            <a:extLst>
                              <a:ext uri="{63B3BB69-23CF-44E3-9099-C40C66FF867C}">
                                <a14:compatExt xmlns:a14="http://schemas.microsoft.com/office/drawing/2010/main" spid="_x0000_s78852"/>
                              </a:ext>
                              <a:ext uri="{FF2B5EF4-FFF2-40B4-BE49-F238E27FC236}">
                                <a16:creationId xmlns:a16="http://schemas.microsoft.com/office/drawing/2014/main" id="{00000000-0008-0000-0B00-000004340100}"/>
                              </a:ext>
                            </a:extLst>
                          </pic:cNvPr>
                          <pic:cNvPicPr>
                            <a:picLocks noChangeAspect="1"/>
                          </pic:cNvPicPr>
                        </pic:nvPicPr>
                        <pic:blipFill>
                          <a:blip r:embed="rId49"/>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0C53AF">
              <w:rPr>
                <w:rFonts w:eastAsia="Times New Roman" w:cs="Open Sans"/>
                <w:noProof/>
                <w:color w:val="000000"/>
                <w:sz w:val="22"/>
                <w:szCs w:val="22"/>
              </w:rPr>
              <w:drawing>
                <wp:anchor distT="0" distB="0" distL="114300" distR="114300" simplePos="0" relativeHeight="251658248" behindDoc="0" locked="0" layoutInCell="1" allowOverlap="1" wp14:anchorId="464B1590" wp14:editId="4F0F6AC3">
                  <wp:simplePos x="0" y="0"/>
                  <wp:positionH relativeFrom="column">
                    <wp:posOffset>69850</wp:posOffset>
                  </wp:positionH>
                  <wp:positionV relativeFrom="paragraph">
                    <wp:posOffset>0</wp:posOffset>
                  </wp:positionV>
                  <wp:extent cx="76200" cy="0"/>
                  <wp:effectExtent l="0" t="0" r="0" b="0"/>
                  <wp:wrapNone/>
                  <wp:docPr id="1039627083" name="Picture 1039627083">
                    <a:extLst xmlns:a="http://schemas.openxmlformats.org/drawingml/2006/main">
                      <a:ext uri="{63B3BB69-23CF-44E3-9099-C40C66FF867C}">
                        <a14:compatExt xmlns:a14="http://schemas.microsoft.com/office/drawing/2010/main" spid="_x0000_s78853"/>
                      </a:ext>
                      <a:ext uri="{FF2B5EF4-FFF2-40B4-BE49-F238E27FC236}">
                        <a16:creationId xmlns:a16="http://schemas.microsoft.com/office/drawing/2014/main" id="{00000000-0008-0000-0B00-000005340100}"/>
                      </a:ext>
                    </a:extLst>
                  </wp:docPr>
                  <wp:cNvGraphicFramePr/>
                  <a:graphic xmlns:a="http://schemas.openxmlformats.org/drawingml/2006/main">
                    <a:graphicData uri="http://schemas.openxmlformats.org/drawingml/2006/picture">
                      <pic:pic xmlns:pic="http://schemas.openxmlformats.org/drawingml/2006/picture">
                        <pic:nvPicPr>
                          <pic:cNvPr id="2" name="Label 5">
                            <a:extLst>
                              <a:ext uri="{63B3BB69-23CF-44E3-9099-C40C66FF867C}">
                                <a14:compatExt xmlns:a14="http://schemas.microsoft.com/office/drawing/2010/main" spid="_x0000_s78853"/>
                              </a:ext>
                              <a:ext uri="{FF2B5EF4-FFF2-40B4-BE49-F238E27FC236}">
                                <a16:creationId xmlns:a16="http://schemas.microsoft.com/office/drawing/2014/main" id="{00000000-0008-0000-0B00-000005340100}"/>
                              </a:ext>
                            </a:extLst>
                          </pic:cNvPr>
                          <pic:cNvPicPr>
                            <a:picLocks noChangeAspect="1"/>
                          </pic:cNvPicPr>
                        </pic:nvPicPr>
                        <pic:blipFill>
                          <a:blip r:embed="rId49"/>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0C53AF">
              <w:rPr>
                <w:rFonts w:eastAsia="Times New Roman" w:cs="Open Sans"/>
                <w:noProof/>
                <w:color w:val="000000"/>
                <w:sz w:val="22"/>
                <w:szCs w:val="22"/>
              </w:rPr>
              <w:drawing>
                <wp:anchor distT="0" distB="0" distL="114300" distR="114300" simplePos="0" relativeHeight="251658249" behindDoc="0" locked="0" layoutInCell="1" allowOverlap="1" wp14:anchorId="498710E9" wp14:editId="6E44CF9C">
                  <wp:simplePos x="0" y="0"/>
                  <wp:positionH relativeFrom="column">
                    <wp:posOffset>69850</wp:posOffset>
                  </wp:positionH>
                  <wp:positionV relativeFrom="paragraph">
                    <wp:posOffset>0</wp:posOffset>
                  </wp:positionV>
                  <wp:extent cx="76200" cy="0"/>
                  <wp:effectExtent l="0" t="0" r="0" b="0"/>
                  <wp:wrapNone/>
                  <wp:docPr id="1039627081" name="Picture 1039627081">
                    <a:extLst xmlns:a="http://schemas.openxmlformats.org/drawingml/2006/main">
                      <a:ext uri="{63B3BB69-23CF-44E3-9099-C40C66FF867C}">
                        <a14:compatExt xmlns:a14="http://schemas.microsoft.com/office/drawing/2010/main" spid="_x0000_s78860"/>
                      </a:ext>
                      <a:ext uri="{FF2B5EF4-FFF2-40B4-BE49-F238E27FC236}">
                        <a16:creationId xmlns:a16="http://schemas.microsoft.com/office/drawing/2014/main" id="{00000000-0008-0000-0B00-00000C340100}"/>
                      </a:ext>
                    </a:extLst>
                  </wp:docPr>
                  <wp:cNvGraphicFramePr/>
                  <a:graphic xmlns:a="http://schemas.openxmlformats.org/drawingml/2006/main">
                    <a:graphicData uri="http://schemas.openxmlformats.org/drawingml/2006/picture">
                      <pic:pic xmlns:pic="http://schemas.openxmlformats.org/drawingml/2006/picture">
                        <pic:nvPicPr>
                          <pic:cNvPr id="2" name="Label 12">
                            <a:extLst>
                              <a:ext uri="{63B3BB69-23CF-44E3-9099-C40C66FF867C}">
                                <a14:compatExt xmlns:a14="http://schemas.microsoft.com/office/drawing/2010/main" spid="_x0000_s78860"/>
                              </a:ext>
                              <a:ext uri="{FF2B5EF4-FFF2-40B4-BE49-F238E27FC236}">
                                <a16:creationId xmlns:a16="http://schemas.microsoft.com/office/drawing/2014/main" id="{00000000-0008-0000-0B00-00000C340100}"/>
                              </a:ext>
                            </a:extLst>
                          </pic:cNvPr>
                          <pic:cNvPicPr>
                            <a:picLocks noChangeAspect="1"/>
                          </pic:cNvPicPr>
                        </pic:nvPicPr>
                        <pic:blipFill>
                          <a:blip r:embed="rId49"/>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0C53AF">
              <w:rPr>
                <w:rFonts w:eastAsia="Times New Roman" w:cs="Open Sans"/>
                <w:noProof/>
                <w:color w:val="000000"/>
                <w:sz w:val="22"/>
                <w:szCs w:val="22"/>
              </w:rPr>
              <w:drawing>
                <wp:anchor distT="0" distB="0" distL="114300" distR="114300" simplePos="0" relativeHeight="251658251" behindDoc="0" locked="0" layoutInCell="1" allowOverlap="1" wp14:anchorId="5DA0A9D6" wp14:editId="6331E78B">
                  <wp:simplePos x="0" y="0"/>
                  <wp:positionH relativeFrom="column">
                    <wp:posOffset>69850</wp:posOffset>
                  </wp:positionH>
                  <wp:positionV relativeFrom="paragraph">
                    <wp:posOffset>0</wp:posOffset>
                  </wp:positionV>
                  <wp:extent cx="76200" cy="0"/>
                  <wp:effectExtent l="0" t="0" r="0" b="0"/>
                  <wp:wrapNone/>
                  <wp:docPr id="17" name="Picture 17">
                    <a:extLst xmlns:a="http://schemas.openxmlformats.org/drawingml/2006/main">
                      <a:ext uri="{63B3BB69-23CF-44E3-9099-C40C66FF867C}">
                        <a14:compatExt xmlns:a14="http://schemas.microsoft.com/office/drawing/2010/main" spid="_x0000_s78863"/>
                      </a:ext>
                      <a:ext uri="{FF2B5EF4-FFF2-40B4-BE49-F238E27FC236}">
                        <a16:creationId xmlns:a16="http://schemas.microsoft.com/office/drawing/2014/main" id="{00000000-0008-0000-0B00-00000F340100}"/>
                      </a:ext>
                    </a:extLst>
                  </wp:docPr>
                  <wp:cNvGraphicFramePr/>
                  <a:graphic xmlns:a="http://schemas.openxmlformats.org/drawingml/2006/main">
                    <a:graphicData uri="http://schemas.openxmlformats.org/drawingml/2006/picture">
                      <pic:pic xmlns:pic="http://schemas.openxmlformats.org/drawingml/2006/picture">
                        <pic:nvPicPr>
                          <pic:cNvPr id="2" name="Label 15">
                            <a:extLst>
                              <a:ext uri="{63B3BB69-23CF-44E3-9099-C40C66FF867C}">
                                <a14:compatExt xmlns:a14="http://schemas.microsoft.com/office/drawing/2010/main" spid="_x0000_s78863"/>
                              </a:ext>
                              <a:ext uri="{FF2B5EF4-FFF2-40B4-BE49-F238E27FC236}">
                                <a16:creationId xmlns:a16="http://schemas.microsoft.com/office/drawing/2014/main" id="{00000000-0008-0000-0B00-00000F340100}"/>
                              </a:ext>
                            </a:extLst>
                          </pic:cNvPr>
                          <pic:cNvPicPr>
                            <a:picLocks noChangeAspect="1"/>
                          </pic:cNvPicPr>
                        </pic:nvPicPr>
                        <pic:blipFill>
                          <a:blip r:embed="rId49"/>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0C53AF">
              <w:rPr>
                <w:rFonts w:eastAsia="Times New Roman" w:cs="Open Sans"/>
                <w:noProof/>
                <w:color w:val="000000"/>
                <w:sz w:val="22"/>
                <w:szCs w:val="22"/>
              </w:rPr>
              <w:drawing>
                <wp:anchor distT="0" distB="0" distL="114300" distR="114300" simplePos="0" relativeHeight="251658252" behindDoc="0" locked="0" layoutInCell="1" allowOverlap="1" wp14:anchorId="77A065DC" wp14:editId="301D7B61">
                  <wp:simplePos x="0" y="0"/>
                  <wp:positionH relativeFrom="column">
                    <wp:posOffset>69850</wp:posOffset>
                  </wp:positionH>
                  <wp:positionV relativeFrom="paragraph">
                    <wp:posOffset>0</wp:posOffset>
                  </wp:positionV>
                  <wp:extent cx="76200" cy="0"/>
                  <wp:effectExtent l="0" t="0" r="0" b="0"/>
                  <wp:wrapNone/>
                  <wp:docPr id="2" name="Picture 2">
                    <a:extLst xmlns:a="http://schemas.openxmlformats.org/drawingml/2006/main">
                      <a:ext uri="{63B3BB69-23CF-44E3-9099-C40C66FF867C}">
                        <a14:compatExt xmlns:a14="http://schemas.microsoft.com/office/drawing/2010/main" spid="_x0000_s78864"/>
                      </a:ext>
                      <a:ext uri="{FF2B5EF4-FFF2-40B4-BE49-F238E27FC236}">
                        <a16:creationId xmlns:a16="http://schemas.microsoft.com/office/drawing/2014/main" id="{00000000-0008-0000-0B00-000010340100}"/>
                      </a:ext>
                    </a:extLst>
                  </wp:docPr>
                  <wp:cNvGraphicFramePr/>
                  <a:graphic xmlns:a="http://schemas.openxmlformats.org/drawingml/2006/main">
                    <a:graphicData uri="http://schemas.openxmlformats.org/drawingml/2006/picture">
                      <pic:pic xmlns:pic="http://schemas.openxmlformats.org/drawingml/2006/picture">
                        <pic:nvPicPr>
                          <pic:cNvPr id="2" name="Label 16">
                            <a:extLst>
                              <a:ext uri="{63B3BB69-23CF-44E3-9099-C40C66FF867C}">
                                <a14:compatExt xmlns:a14="http://schemas.microsoft.com/office/drawing/2010/main" spid="_x0000_s78864"/>
                              </a:ext>
                              <a:ext uri="{FF2B5EF4-FFF2-40B4-BE49-F238E27FC236}">
                                <a16:creationId xmlns:a16="http://schemas.microsoft.com/office/drawing/2014/main" id="{00000000-0008-0000-0B00-000010340100}"/>
                              </a:ext>
                            </a:extLst>
                          </pic:cNvPr>
                          <pic:cNvPicPr>
                            <a:picLocks noChangeAspect="1"/>
                          </pic:cNvPicPr>
                        </pic:nvPicPr>
                        <pic:blipFill>
                          <a:blip r:embed="rId49"/>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3B15C2">
              <w:rPr>
                <w:rFonts w:eastAsia="Times New Roman" w:cs="Open Sans"/>
                <w:color w:val="000000"/>
                <w:sz w:val="22"/>
                <w:szCs w:val="22"/>
              </w:rPr>
              <w:t>2.3B</w:t>
            </w:r>
          </w:p>
        </w:tc>
        <w:tc>
          <w:tcPr>
            <w:tcW w:w="1164" w:type="dxa"/>
            <w:tcBorders>
              <w:top w:val="nil"/>
              <w:left w:val="nil"/>
              <w:bottom w:val="nil"/>
              <w:right w:val="nil"/>
            </w:tcBorders>
            <w:shd w:val="clear" w:color="auto" w:fill="auto"/>
            <w:noWrap/>
            <w:vAlign w:val="bottom"/>
            <w:hideMark/>
          </w:tcPr>
          <w:p w14:paraId="41F1D04B"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6,388 </w:t>
            </w:r>
          </w:p>
        </w:tc>
        <w:tc>
          <w:tcPr>
            <w:tcW w:w="1024" w:type="dxa"/>
            <w:tcBorders>
              <w:top w:val="nil"/>
              <w:left w:val="nil"/>
              <w:bottom w:val="nil"/>
              <w:right w:val="nil"/>
            </w:tcBorders>
            <w:shd w:val="clear" w:color="auto" w:fill="auto"/>
            <w:noWrap/>
            <w:vAlign w:val="bottom"/>
            <w:hideMark/>
          </w:tcPr>
          <w:p w14:paraId="74D0B192"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8,937 </w:t>
            </w:r>
          </w:p>
        </w:tc>
        <w:tc>
          <w:tcPr>
            <w:tcW w:w="666" w:type="dxa"/>
            <w:tcBorders>
              <w:top w:val="nil"/>
              <w:left w:val="nil"/>
              <w:bottom w:val="nil"/>
              <w:right w:val="nil"/>
            </w:tcBorders>
            <w:shd w:val="clear" w:color="auto" w:fill="auto"/>
            <w:noWrap/>
            <w:vAlign w:val="bottom"/>
            <w:hideMark/>
          </w:tcPr>
          <w:p w14:paraId="05393690"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7EEEE3FD"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4,210 </w:t>
            </w:r>
          </w:p>
        </w:tc>
      </w:tr>
      <w:tr w:rsidR="00921F2C" w:rsidRPr="003B15C2" w14:paraId="268C58CC" w14:textId="77777777" w:rsidTr="0039105C">
        <w:trPr>
          <w:trHeight w:val="240"/>
        </w:trPr>
        <w:tc>
          <w:tcPr>
            <w:tcW w:w="4067" w:type="dxa"/>
            <w:tcBorders>
              <w:top w:val="nil"/>
              <w:left w:val="nil"/>
              <w:bottom w:val="nil"/>
              <w:right w:val="nil"/>
            </w:tcBorders>
            <w:shd w:val="clear" w:color="auto" w:fill="auto"/>
            <w:noWrap/>
            <w:vAlign w:val="bottom"/>
            <w:hideMark/>
          </w:tcPr>
          <w:p w14:paraId="6C292D3F"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Total payables</w:t>
            </w:r>
          </w:p>
        </w:tc>
        <w:tc>
          <w:tcPr>
            <w:tcW w:w="975" w:type="dxa"/>
            <w:tcBorders>
              <w:top w:val="nil"/>
              <w:left w:val="nil"/>
              <w:bottom w:val="nil"/>
              <w:right w:val="nil"/>
            </w:tcBorders>
            <w:shd w:val="clear" w:color="auto" w:fill="auto"/>
            <w:noWrap/>
            <w:vAlign w:val="bottom"/>
            <w:hideMark/>
          </w:tcPr>
          <w:p w14:paraId="02B9C36D" w14:textId="77777777" w:rsidR="003B15C2" w:rsidRPr="003B15C2" w:rsidRDefault="003B15C2" w:rsidP="003B15C2">
            <w:pPr>
              <w:spacing w:before="0" w:after="0"/>
              <w:rPr>
                <w:rFonts w:eastAsia="Times New Roman" w:cs="Open Sans"/>
                <w:b/>
                <w:bCs/>
                <w:sz w:val="22"/>
                <w:szCs w:val="22"/>
              </w:rPr>
            </w:pPr>
          </w:p>
        </w:tc>
        <w:tc>
          <w:tcPr>
            <w:tcW w:w="1164" w:type="dxa"/>
            <w:tcBorders>
              <w:top w:val="single" w:sz="4" w:space="0" w:color="auto"/>
              <w:left w:val="nil"/>
              <w:bottom w:val="single" w:sz="4" w:space="0" w:color="auto"/>
              <w:right w:val="nil"/>
            </w:tcBorders>
            <w:shd w:val="clear" w:color="auto" w:fill="auto"/>
            <w:noWrap/>
            <w:vAlign w:val="bottom"/>
            <w:hideMark/>
          </w:tcPr>
          <w:p w14:paraId="2B8AD1B0"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7,253 </w:t>
            </w:r>
          </w:p>
        </w:tc>
        <w:tc>
          <w:tcPr>
            <w:tcW w:w="1024" w:type="dxa"/>
            <w:tcBorders>
              <w:top w:val="single" w:sz="4" w:space="0" w:color="auto"/>
              <w:left w:val="nil"/>
              <w:bottom w:val="single" w:sz="4" w:space="0" w:color="auto"/>
              <w:right w:val="nil"/>
            </w:tcBorders>
            <w:shd w:val="clear" w:color="auto" w:fill="auto"/>
            <w:noWrap/>
            <w:vAlign w:val="bottom"/>
            <w:hideMark/>
          </w:tcPr>
          <w:p w14:paraId="079B2369"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10,704 </w:t>
            </w:r>
          </w:p>
        </w:tc>
        <w:tc>
          <w:tcPr>
            <w:tcW w:w="666" w:type="dxa"/>
            <w:tcBorders>
              <w:top w:val="nil"/>
              <w:left w:val="nil"/>
              <w:bottom w:val="nil"/>
              <w:right w:val="nil"/>
            </w:tcBorders>
            <w:shd w:val="clear" w:color="auto" w:fill="auto"/>
            <w:noWrap/>
            <w:vAlign w:val="bottom"/>
            <w:hideMark/>
          </w:tcPr>
          <w:p w14:paraId="65AA2EC9" w14:textId="77777777" w:rsidR="003B15C2" w:rsidRPr="003B15C2" w:rsidRDefault="003B15C2" w:rsidP="003B15C2">
            <w:pPr>
              <w:spacing w:before="0" w:after="0"/>
              <w:jc w:val="right"/>
              <w:rPr>
                <w:rFonts w:eastAsia="Times New Roman" w:cs="Open Sans"/>
                <w:sz w:val="22"/>
                <w:szCs w:val="22"/>
              </w:rPr>
            </w:pPr>
          </w:p>
        </w:tc>
        <w:tc>
          <w:tcPr>
            <w:tcW w:w="1022" w:type="dxa"/>
            <w:tcBorders>
              <w:top w:val="single" w:sz="4" w:space="0" w:color="auto"/>
              <w:left w:val="nil"/>
              <w:bottom w:val="single" w:sz="4" w:space="0" w:color="auto"/>
              <w:right w:val="nil"/>
            </w:tcBorders>
            <w:shd w:val="clear" w:color="auto" w:fill="auto"/>
            <w:noWrap/>
            <w:vAlign w:val="bottom"/>
            <w:hideMark/>
          </w:tcPr>
          <w:p w14:paraId="4CD1C556"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5,167 </w:t>
            </w:r>
          </w:p>
        </w:tc>
      </w:tr>
      <w:tr w:rsidR="003B15C2" w:rsidRPr="003B15C2" w14:paraId="2818F869" w14:textId="77777777" w:rsidTr="0039105C">
        <w:trPr>
          <w:trHeight w:val="118"/>
        </w:trPr>
        <w:tc>
          <w:tcPr>
            <w:tcW w:w="4067" w:type="dxa"/>
            <w:tcBorders>
              <w:top w:val="nil"/>
              <w:left w:val="nil"/>
              <w:bottom w:val="nil"/>
              <w:right w:val="nil"/>
            </w:tcBorders>
            <w:shd w:val="clear" w:color="auto" w:fill="auto"/>
            <w:noWrap/>
            <w:vAlign w:val="bottom"/>
            <w:hideMark/>
          </w:tcPr>
          <w:p w14:paraId="71375ACE" w14:textId="77777777" w:rsidR="003B15C2" w:rsidRPr="003B15C2" w:rsidRDefault="003B15C2" w:rsidP="003B15C2">
            <w:pPr>
              <w:spacing w:before="0" w:after="0"/>
              <w:jc w:val="right"/>
              <w:rPr>
                <w:rFonts w:eastAsia="Times New Roman" w:cs="Open Sans"/>
                <w:sz w:val="22"/>
                <w:szCs w:val="22"/>
              </w:rPr>
            </w:pPr>
          </w:p>
        </w:tc>
        <w:tc>
          <w:tcPr>
            <w:tcW w:w="975" w:type="dxa"/>
            <w:tcBorders>
              <w:top w:val="nil"/>
              <w:left w:val="nil"/>
              <w:bottom w:val="nil"/>
              <w:right w:val="nil"/>
            </w:tcBorders>
            <w:shd w:val="clear" w:color="auto" w:fill="auto"/>
            <w:noWrap/>
            <w:vAlign w:val="bottom"/>
            <w:hideMark/>
          </w:tcPr>
          <w:p w14:paraId="73A382B9" w14:textId="77777777" w:rsidR="003B15C2" w:rsidRPr="003B15C2" w:rsidRDefault="003B15C2" w:rsidP="003B15C2">
            <w:pPr>
              <w:spacing w:before="0" w:after="0"/>
              <w:rPr>
                <w:rFonts w:eastAsia="Times New Roman" w:cs="Open Sans"/>
                <w:sz w:val="22"/>
                <w:szCs w:val="22"/>
              </w:rPr>
            </w:pPr>
          </w:p>
        </w:tc>
        <w:tc>
          <w:tcPr>
            <w:tcW w:w="1164" w:type="dxa"/>
            <w:tcBorders>
              <w:top w:val="nil"/>
              <w:left w:val="nil"/>
              <w:bottom w:val="nil"/>
              <w:right w:val="nil"/>
            </w:tcBorders>
            <w:shd w:val="clear" w:color="auto" w:fill="auto"/>
            <w:noWrap/>
            <w:vAlign w:val="bottom"/>
            <w:hideMark/>
          </w:tcPr>
          <w:p w14:paraId="62DAF701"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0542CEB0"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6EFFE9EF"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6ABE7846" w14:textId="77777777" w:rsidR="003B15C2" w:rsidRPr="003B15C2" w:rsidRDefault="003B15C2" w:rsidP="003B15C2">
            <w:pPr>
              <w:spacing w:before="0" w:after="0"/>
              <w:jc w:val="right"/>
              <w:rPr>
                <w:rFonts w:eastAsia="Times New Roman" w:cs="Open Sans"/>
                <w:sz w:val="22"/>
                <w:szCs w:val="22"/>
              </w:rPr>
            </w:pPr>
          </w:p>
        </w:tc>
      </w:tr>
      <w:tr w:rsidR="003B15C2" w:rsidRPr="003B15C2" w14:paraId="4ACA81C2" w14:textId="77777777" w:rsidTr="0039105C">
        <w:trPr>
          <w:trHeight w:val="240"/>
        </w:trPr>
        <w:tc>
          <w:tcPr>
            <w:tcW w:w="4067" w:type="dxa"/>
            <w:tcBorders>
              <w:top w:val="nil"/>
              <w:left w:val="nil"/>
              <w:bottom w:val="nil"/>
              <w:right w:val="nil"/>
            </w:tcBorders>
            <w:shd w:val="clear" w:color="auto" w:fill="auto"/>
            <w:noWrap/>
            <w:vAlign w:val="bottom"/>
            <w:hideMark/>
          </w:tcPr>
          <w:p w14:paraId="60FEABF5"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Interest bearing liabilities</w:t>
            </w:r>
          </w:p>
        </w:tc>
        <w:tc>
          <w:tcPr>
            <w:tcW w:w="975" w:type="dxa"/>
            <w:tcBorders>
              <w:top w:val="nil"/>
              <w:left w:val="nil"/>
              <w:bottom w:val="nil"/>
              <w:right w:val="nil"/>
            </w:tcBorders>
            <w:shd w:val="clear" w:color="auto" w:fill="auto"/>
            <w:noWrap/>
            <w:vAlign w:val="bottom"/>
            <w:hideMark/>
          </w:tcPr>
          <w:p w14:paraId="2517D1B6"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nil"/>
              <w:right w:val="nil"/>
            </w:tcBorders>
            <w:shd w:val="clear" w:color="auto" w:fill="auto"/>
            <w:noWrap/>
            <w:vAlign w:val="bottom"/>
            <w:hideMark/>
          </w:tcPr>
          <w:p w14:paraId="1DD508B0"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10BB0C0D"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72CA0677"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4B6708D4" w14:textId="77777777" w:rsidR="003B15C2" w:rsidRPr="003B15C2" w:rsidRDefault="003B15C2" w:rsidP="003B15C2">
            <w:pPr>
              <w:spacing w:before="0" w:after="0"/>
              <w:jc w:val="right"/>
              <w:rPr>
                <w:rFonts w:eastAsia="Times New Roman" w:cs="Open Sans"/>
                <w:sz w:val="22"/>
                <w:szCs w:val="22"/>
              </w:rPr>
            </w:pPr>
          </w:p>
        </w:tc>
      </w:tr>
      <w:tr w:rsidR="003B15C2" w:rsidRPr="003B15C2" w14:paraId="0C80E39A" w14:textId="77777777" w:rsidTr="0039105C">
        <w:trPr>
          <w:trHeight w:val="240"/>
        </w:trPr>
        <w:tc>
          <w:tcPr>
            <w:tcW w:w="4067" w:type="dxa"/>
            <w:tcBorders>
              <w:top w:val="nil"/>
              <w:left w:val="nil"/>
              <w:bottom w:val="nil"/>
              <w:right w:val="nil"/>
            </w:tcBorders>
            <w:shd w:val="clear" w:color="auto" w:fill="auto"/>
            <w:noWrap/>
            <w:vAlign w:val="bottom"/>
            <w:hideMark/>
          </w:tcPr>
          <w:p w14:paraId="55E0DA06"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Leases</w:t>
            </w:r>
          </w:p>
        </w:tc>
        <w:tc>
          <w:tcPr>
            <w:tcW w:w="975" w:type="dxa"/>
            <w:tcBorders>
              <w:top w:val="nil"/>
              <w:left w:val="nil"/>
              <w:bottom w:val="nil"/>
              <w:right w:val="nil"/>
            </w:tcBorders>
            <w:shd w:val="clear" w:color="auto" w:fill="auto"/>
            <w:noWrap/>
            <w:vAlign w:val="bottom"/>
            <w:hideMark/>
          </w:tcPr>
          <w:p w14:paraId="2E18FD42"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2.4A</w:t>
            </w:r>
          </w:p>
        </w:tc>
        <w:tc>
          <w:tcPr>
            <w:tcW w:w="1164" w:type="dxa"/>
            <w:tcBorders>
              <w:top w:val="nil"/>
              <w:left w:val="nil"/>
              <w:bottom w:val="nil"/>
              <w:right w:val="nil"/>
            </w:tcBorders>
            <w:shd w:val="clear" w:color="auto" w:fill="auto"/>
            <w:noWrap/>
            <w:vAlign w:val="bottom"/>
            <w:hideMark/>
          </w:tcPr>
          <w:p w14:paraId="0FB8A818"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5,104 </w:t>
            </w:r>
          </w:p>
        </w:tc>
        <w:tc>
          <w:tcPr>
            <w:tcW w:w="1024" w:type="dxa"/>
            <w:tcBorders>
              <w:top w:val="nil"/>
              <w:left w:val="nil"/>
              <w:bottom w:val="nil"/>
              <w:right w:val="nil"/>
            </w:tcBorders>
            <w:shd w:val="clear" w:color="auto" w:fill="auto"/>
            <w:noWrap/>
            <w:vAlign w:val="bottom"/>
            <w:hideMark/>
          </w:tcPr>
          <w:p w14:paraId="3A154F66"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 -</w:t>
            </w:r>
          </w:p>
        </w:tc>
        <w:tc>
          <w:tcPr>
            <w:tcW w:w="666" w:type="dxa"/>
            <w:tcBorders>
              <w:top w:val="nil"/>
              <w:left w:val="nil"/>
              <w:bottom w:val="nil"/>
              <w:right w:val="nil"/>
            </w:tcBorders>
            <w:shd w:val="clear" w:color="auto" w:fill="auto"/>
            <w:noWrap/>
            <w:vAlign w:val="bottom"/>
            <w:hideMark/>
          </w:tcPr>
          <w:p w14:paraId="5E93DC1C"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69701921"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5,098 </w:t>
            </w:r>
          </w:p>
        </w:tc>
      </w:tr>
      <w:tr w:rsidR="00921F2C" w:rsidRPr="003B15C2" w14:paraId="5D2808F3" w14:textId="77777777" w:rsidTr="0039105C">
        <w:trPr>
          <w:trHeight w:val="240"/>
        </w:trPr>
        <w:tc>
          <w:tcPr>
            <w:tcW w:w="4067" w:type="dxa"/>
            <w:tcBorders>
              <w:top w:val="nil"/>
              <w:left w:val="nil"/>
              <w:bottom w:val="nil"/>
              <w:right w:val="nil"/>
            </w:tcBorders>
            <w:shd w:val="clear" w:color="auto" w:fill="auto"/>
            <w:noWrap/>
            <w:vAlign w:val="bottom"/>
            <w:hideMark/>
          </w:tcPr>
          <w:p w14:paraId="47A851E7"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Total interest bearing liabilities</w:t>
            </w:r>
          </w:p>
        </w:tc>
        <w:tc>
          <w:tcPr>
            <w:tcW w:w="975" w:type="dxa"/>
            <w:tcBorders>
              <w:top w:val="nil"/>
              <w:left w:val="nil"/>
              <w:bottom w:val="nil"/>
              <w:right w:val="nil"/>
            </w:tcBorders>
            <w:shd w:val="clear" w:color="auto" w:fill="auto"/>
            <w:noWrap/>
            <w:vAlign w:val="bottom"/>
            <w:hideMark/>
          </w:tcPr>
          <w:p w14:paraId="1F5AE549" w14:textId="77777777" w:rsidR="003B15C2" w:rsidRPr="003B15C2" w:rsidRDefault="003B15C2" w:rsidP="003B15C2">
            <w:pPr>
              <w:spacing w:before="0" w:after="0"/>
              <w:rPr>
                <w:rFonts w:eastAsia="Times New Roman" w:cs="Open Sans"/>
                <w:b/>
                <w:bCs/>
                <w:sz w:val="22"/>
                <w:szCs w:val="22"/>
              </w:rPr>
            </w:pPr>
          </w:p>
        </w:tc>
        <w:tc>
          <w:tcPr>
            <w:tcW w:w="1164" w:type="dxa"/>
            <w:tcBorders>
              <w:top w:val="single" w:sz="4" w:space="0" w:color="auto"/>
              <w:left w:val="nil"/>
              <w:bottom w:val="single" w:sz="4" w:space="0" w:color="auto"/>
              <w:right w:val="nil"/>
            </w:tcBorders>
            <w:shd w:val="clear" w:color="auto" w:fill="auto"/>
            <w:noWrap/>
            <w:vAlign w:val="bottom"/>
            <w:hideMark/>
          </w:tcPr>
          <w:p w14:paraId="7D1AD73D"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5,104 </w:t>
            </w:r>
          </w:p>
        </w:tc>
        <w:tc>
          <w:tcPr>
            <w:tcW w:w="1024" w:type="dxa"/>
            <w:tcBorders>
              <w:top w:val="single" w:sz="4" w:space="0" w:color="auto"/>
              <w:left w:val="nil"/>
              <w:bottom w:val="single" w:sz="4" w:space="0" w:color="auto"/>
              <w:right w:val="nil"/>
            </w:tcBorders>
            <w:shd w:val="clear" w:color="auto" w:fill="auto"/>
            <w:noWrap/>
            <w:vAlign w:val="bottom"/>
            <w:hideMark/>
          </w:tcPr>
          <w:p w14:paraId="09C0486F"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 -</w:t>
            </w:r>
          </w:p>
        </w:tc>
        <w:tc>
          <w:tcPr>
            <w:tcW w:w="666" w:type="dxa"/>
            <w:tcBorders>
              <w:top w:val="nil"/>
              <w:left w:val="nil"/>
              <w:bottom w:val="nil"/>
              <w:right w:val="nil"/>
            </w:tcBorders>
            <w:shd w:val="clear" w:color="auto" w:fill="auto"/>
            <w:noWrap/>
            <w:vAlign w:val="bottom"/>
            <w:hideMark/>
          </w:tcPr>
          <w:p w14:paraId="30A774CF" w14:textId="77777777" w:rsidR="003B15C2" w:rsidRPr="003B15C2" w:rsidRDefault="003B15C2" w:rsidP="003B15C2">
            <w:pPr>
              <w:spacing w:before="0" w:after="0"/>
              <w:jc w:val="right"/>
              <w:rPr>
                <w:rFonts w:eastAsia="Times New Roman" w:cs="Open Sans"/>
                <w:sz w:val="22"/>
                <w:szCs w:val="22"/>
              </w:rPr>
            </w:pPr>
          </w:p>
        </w:tc>
        <w:tc>
          <w:tcPr>
            <w:tcW w:w="1022" w:type="dxa"/>
            <w:tcBorders>
              <w:top w:val="single" w:sz="4" w:space="0" w:color="auto"/>
              <w:left w:val="nil"/>
              <w:bottom w:val="single" w:sz="4" w:space="0" w:color="auto"/>
              <w:right w:val="nil"/>
            </w:tcBorders>
            <w:shd w:val="clear" w:color="auto" w:fill="auto"/>
            <w:noWrap/>
            <w:vAlign w:val="bottom"/>
            <w:hideMark/>
          </w:tcPr>
          <w:p w14:paraId="233902AA"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5,098 </w:t>
            </w:r>
          </w:p>
        </w:tc>
      </w:tr>
      <w:tr w:rsidR="003B15C2" w:rsidRPr="003B15C2" w14:paraId="00B84122" w14:textId="77777777" w:rsidTr="0039105C">
        <w:trPr>
          <w:trHeight w:val="118"/>
        </w:trPr>
        <w:tc>
          <w:tcPr>
            <w:tcW w:w="4067" w:type="dxa"/>
            <w:tcBorders>
              <w:top w:val="nil"/>
              <w:left w:val="nil"/>
              <w:bottom w:val="nil"/>
              <w:right w:val="nil"/>
            </w:tcBorders>
            <w:shd w:val="clear" w:color="auto" w:fill="auto"/>
            <w:noWrap/>
            <w:vAlign w:val="bottom"/>
            <w:hideMark/>
          </w:tcPr>
          <w:p w14:paraId="63EC4045" w14:textId="77777777" w:rsidR="003B15C2" w:rsidRPr="003B15C2" w:rsidRDefault="003B15C2" w:rsidP="003B15C2">
            <w:pPr>
              <w:spacing w:before="0" w:after="0"/>
              <w:jc w:val="right"/>
              <w:rPr>
                <w:rFonts w:eastAsia="Times New Roman" w:cs="Open Sans"/>
                <w:sz w:val="22"/>
                <w:szCs w:val="22"/>
              </w:rPr>
            </w:pPr>
          </w:p>
        </w:tc>
        <w:tc>
          <w:tcPr>
            <w:tcW w:w="975" w:type="dxa"/>
            <w:tcBorders>
              <w:top w:val="nil"/>
              <w:left w:val="nil"/>
              <w:bottom w:val="nil"/>
              <w:right w:val="nil"/>
            </w:tcBorders>
            <w:shd w:val="clear" w:color="auto" w:fill="auto"/>
            <w:noWrap/>
            <w:vAlign w:val="bottom"/>
            <w:hideMark/>
          </w:tcPr>
          <w:p w14:paraId="796A89C7" w14:textId="77777777" w:rsidR="003B15C2" w:rsidRPr="003B15C2" w:rsidRDefault="003B15C2" w:rsidP="003B15C2">
            <w:pPr>
              <w:spacing w:before="0" w:after="0"/>
              <w:rPr>
                <w:rFonts w:eastAsia="Times New Roman" w:cs="Open Sans"/>
                <w:sz w:val="22"/>
                <w:szCs w:val="22"/>
              </w:rPr>
            </w:pPr>
          </w:p>
        </w:tc>
        <w:tc>
          <w:tcPr>
            <w:tcW w:w="1164" w:type="dxa"/>
            <w:tcBorders>
              <w:top w:val="nil"/>
              <w:left w:val="nil"/>
              <w:bottom w:val="nil"/>
              <w:right w:val="nil"/>
            </w:tcBorders>
            <w:shd w:val="clear" w:color="auto" w:fill="auto"/>
            <w:noWrap/>
            <w:vAlign w:val="bottom"/>
            <w:hideMark/>
          </w:tcPr>
          <w:p w14:paraId="07349B05"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082BCEE2"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13AC7332"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59CBF664" w14:textId="77777777" w:rsidR="003B15C2" w:rsidRPr="003B15C2" w:rsidRDefault="003B15C2" w:rsidP="003B15C2">
            <w:pPr>
              <w:spacing w:before="0" w:after="0"/>
              <w:jc w:val="right"/>
              <w:rPr>
                <w:rFonts w:eastAsia="Times New Roman" w:cs="Open Sans"/>
                <w:sz w:val="22"/>
                <w:szCs w:val="22"/>
              </w:rPr>
            </w:pPr>
          </w:p>
        </w:tc>
      </w:tr>
      <w:tr w:rsidR="003B15C2" w:rsidRPr="003B15C2" w14:paraId="6B18F92B" w14:textId="77777777" w:rsidTr="0039105C">
        <w:trPr>
          <w:trHeight w:val="240"/>
        </w:trPr>
        <w:tc>
          <w:tcPr>
            <w:tcW w:w="4067" w:type="dxa"/>
            <w:tcBorders>
              <w:top w:val="nil"/>
              <w:left w:val="nil"/>
              <w:bottom w:val="nil"/>
              <w:right w:val="nil"/>
            </w:tcBorders>
            <w:shd w:val="clear" w:color="auto" w:fill="auto"/>
            <w:noWrap/>
            <w:vAlign w:val="bottom"/>
            <w:hideMark/>
          </w:tcPr>
          <w:p w14:paraId="37A770EC"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Provisions</w:t>
            </w:r>
          </w:p>
        </w:tc>
        <w:tc>
          <w:tcPr>
            <w:tcW w:w="975" w:type="dxa"/>
            <w:tcBorders>
              <w:top w:val="nil"/>
              <w:left w:val="nil"/>
              <w:bottom w:val="nil"/>
              <w:right w:val="nil"/>
            </w:tcBorders>
            <w:shd w:val="clear" w:color="auto" w:fill="auto"/>
            <w:noWrap/>
            <w:vAlign w:val="bottom"/>
            <w:hideMark/>
          </w:tcPr>
          <w:p w14:paraId="2DA3D0B9"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nil"/>
              <w:right w:val="nil"/>
            </w:tcBorders>
            <w:shd w:val="clear" w:color="auto" w:fill="auto"/>
            <w:noWrap/>
            <w:vAlign w:val="bottom"/>
            <w:hideMark/>
          </w:tcPr>
          <w:p w14:paraId="008B16FD" w14:textId="77777777" w:rsidR="003B15C2" w:rsidRPr="003B15C2" w:rsidRDefault="003B15C2" w:rsidP="003B15C2">
            <w:pPr>
              <w:spacing w:before="0" w:after="0"/>
              <w:rPr>
                <w:rFonts w:eastAsia="Times New Roman" w:cs="Open Sans"/>
                <w:sz w:val="22"/>
                <w:szCs w:val="22"/>
              </w:rPr>
            </w:pPr>
          </w:p>
        </w:tc>
        <w:tc>
          <w:tcPr>
            <w:tcW w:w="1024" w:type="dxa"/>
            <w:tcBorders>
              <w:top w:val="nil"/>
              <w:left w:val="nil"/>
              <w:bottom w:val="nil"/>
              <w:right w:val="nil"/>
            </w:tcBorders>
            <w:shd w:val="clear" w:color="auto" w:fill="auto"/>
            <w:noWrap/>
            <w:vAlign w:val="bottom"/>
            <w:hideMark/>
          </w:tcPr>
          <w:p w14:paraId="72FD89DA" w14:textId="77777777" w:rsidR="003B15C2" w:rsidRPr="003B15C2" w:rsidRDefault="003B15C2" w:rsidP="003B15C2">
            <w:pPr>
              <w:spacing w:before="0" w:after="0"/>
              <w:jc w:val="right"/>
              <w:rPr>
                <w:rFonts w:eastAsia="Times New Roman" w:cs="Open Sans"/>
                <w:sz w:val="22"/>
                <w:szCs w:val="22"/>
              </w:rPr>
            </w:pPr>
          </w:p>
        </w:tc>
        <w:tc>
          <w:tcPr>
            <w:tcW w:w="666" w:type="dxa"/>
            <w:tcBorders>
              <w:top w:val="nil"/>
              <w:left w:val="nil"/>
              <w:bottom w:val="nil"/>
              <w:right w:val="nil"/>
            </w:tcBorders>
            <w:shd w:val="clear" w:color="auto" w:fill="auto"/>
            <w:noWrap/>
            <w:vAlign w:val="bottom"/>
            <w:hideMark/>
          </w:tcPr>
          <w:p w14:paraId="039E54E7"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6C2BE5BA" w14:textId="77777777" w:rsidR="003B15C2" w:rsidRPr="003B15C2" w:rsidRDefault="003B15C2" w:rsidP="003B15C2">
            <w:pPr>
              <w:spacing w:before="0" w:after="0"/>
              <w:jc w:val="right"/>
              <w:rPr>
                <w:rFonts w:eastAsia="Times New Roman" w:cs="Open Sans"/>
                <w:sz w:val="22"/>
                <w:szCs w:val="22"/>
              </w:rPr>
            </w:pPr>
          </w:p>
        </w:tc>
      </w:tr>
      <w:tr w:rsidR="003B15C2" w:rsidRPr="003B15C2" w14:paraId="644823C6" w14:textId="77777777" w:rsidTr="0039105C">
        <w:trPr>
          <w:trHeight w:val="240"/>
        </w:trPr>
        <w:tc>
          <w:tcPr>
            <w:tcW w:w="4067" w:type="dxa"/>
            <w:tcBorders>
              <w:top w:val="nil"/>
              <w:left w:val="nil"/>
              <w:bottom w:val="nil"/>
              <w:right w:val="nil"/>
            </w:tcBorders>
            <w:shd w:val="clear" w:color="auto" w:fill="auto"/>
            <w:noWrap/>
            <w:vAlign w:val="bottom"/>
            <w:hideMark/>
          </w:tcPr>
          <w:p w14:paraId="381BD657"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Employee provisions</w:t>
            </w:r>
          </w:p>
        </w:tc>
        <w:tc>
          <w:tcPr>
            <w:tcW w:w="975" w:type="dxa"/>
            <w:tcBorders>
              <w:top w:val="nil"/>
              <w:left w:val="nil"/>
              <w:bottom w:val="nil"/>
              <w:right w:val="nil"/>
            </w:tcBorders>
            <w:shd w:val="clear" w:color="auto" w:fill="auto"/>
            <w:noWrap/>
            <w:vAlign w:val="bottom"/>
            <w:hideMark/>
          </w:tcPr>
          <w:p w14:paraId="1EFA9ADA"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4.1A</w:t>
            </w:r>
          </w:p>
        </w:tc>
        <w:tc>
          <w:tcPr>
            <w:tcW w:w="1164" w:type="dxa"/>
            <w:tcBorders>
              <w:top w:val="nil"/>
              <w:left w:val="nil"/>
              <w:bottom w:val="nil"/>
              <w:right w:val="nil"/>
            </w:tcBorders>
            <w:shd w:val="clear" w:color="auto" w:fill="auto"/>
            <w:noWrap/>
            <w:vAlign w:val="bottom"/>
            <w:hideMark/>
          </w:tcPr>
          <w:p w14:paraId="0F136F78"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4,228 </w:t>
            </w:r>
          </w:p>
        </w:tc>
        <w:tc>
          <w:tcPr>
            <w:tcW w:w="1024" w:type="dxa"/>
            <w:tcBorders>
              <w:top w:val="nil"/>
              <w:left w:val="nil"/>
              <w:bottom w:val="nil"/>
              <w:right w:val="nil"/>
            </w:tcBorders>
            <w:shd w:val="clear" w:color="auto" w:fill="auto"/>
            <w:noWrap/>
            <w:vAlign w:val="bottom"/>
            <w:hideMark/>
          </w:tcPr>
          <w:p w14:paraId="77A81300"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4,905 </w:t>
            </w:r>
          </w:p>
        </w:tc>
        <w:tc>
          <w:tcPr>
            <w:tcW w:w="666" w:type="dxa"/>
            <w:tcBorders>
              <w:top w:val="nil"/>
              <w:left w:val="nil"/>
              <w:bottom w:val="nil"/>
              <w:right w:val="nil"/>
            </w:tcBorders>
            <w:shd w:val="clear" w:color="auto" w:fill="auto"/>
            <w:noWrap/>
            <w:vAlign w:val="bottom"/>
            <w:hideMark/>
          </w:tcPr>
          <w:p w14:paraId="05EDE0FD"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11DCF24D"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4,138 </w:t>
            </w:r>
          </w:p>
        </w:tc>
      </w:tr>
      <w:tr w:rsidR="003B15C2" w:rsidRPr="003B15C2" w14:paraId="7B14A163" w14:textId="77777777" w:rsidTr="0039105C">
        <w:trPr>
          <w:trHeight w:val="240"/>
        </w:trPr>
        <w:tc>
          <w:tcPr>
            <w:tcW w:w="4067" w:type="dxa"/>
            <w:tcBorders>
              <w:top w:val="nil"/>
              <w:left w:val="nil"/>
              <w:bottom w:val="nil"/>
              <w:right w:val="nil"/>
            </w:tcBorders>
            <w:shd w:val="clear" w:color="auto" w:fill="auto"/>
            <w:noWrap/>
            <w:vAlign w:val="bottom"/>
            <w:hideMark/>
          </w:tcPr>
          <w:p w14:paraId="3E915EC9"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Other provisions</w:t>
            </w:r>
          </w:p>
        </w:tc>
        <w:tc>
          <w:tcPr>
            <w:tcW w:w="975" w:type="dxa"/>
            <w:tcBorders>
              <w:top w:val="nil"/>
              <w:left w:val="nil"/>
              <w:bottom w:val="nil"/>
              <w:right w:val="nil"/>
            </w:tcBorders>
            <w:shd w:val="clear" w:color="auto" w:fill="auto"/>
            <w:noWrap/>
            <w:vAlign w:val="bottom"/>
            <w:hideMark/>
          </w:tcPr>
          <w:p w14:paraId="69EE2886" w14:textId="77777777" w:rsidR="003B15C2" w:rsidRPr="003B15C2" w:rsidRDefault="003B15C2" w:rsidP="003B15C2">
            <w:pPr>
              <w:spacing w:before="0" w:after="0"/>
              <w:rPr>
                <w:rFonts w:eastAsia="Times New Roman" w:cs="Open Sans"/>
                <w:color w:val="000000"/>
                <w:sz w:val="22"/>
                <w:szCs w:val="22"/>
              </w:rPr>
            </w:pPr>
            <w:r w:rsidRPr="003B15C2">
              <w:rPr>
                <w:rFonts w:eastAsia="Times New Roman" w:cs="Open Sans"/>
                <w:color w:val="000000"/>
                <w:sz w:val="22"/>
                <w:szCs w:val="22"/>
              </w:rPr>
              <w:t>2.5A</w:t>
            </w:r>
          </w:p>
        </w:tc>
        <w:tc>
          <w:tcPr>
            <w:tcW w:w="1164" w:type="dxa"/>
            <w:tcBorders>
              <w:top w:val="nil"/>
              <w:left w:val="nil"/>
              <w:bottom w:val="nil"/>
              <w:right w:val="nil"/>
            </w:tcBorders>
            <w:shd w:val="clear" w:color="auto" w:fill="auto"/>
            <w:noWrap/>
            <w:vAlign w:val="bottom"/>
            <w:hideMark/>
          </w:tcPr>
          <w:p w14:paraId="70957EE8"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561 </w:t>
            </w:r>
          </w:p>
        </w:tc>
        <w:tc>
          <w:tcPr>
            <w:tcW w:w="1024" w:type="dxa"/>
            <w:tcBorders>
              <w:top w:val="nil"/>
              <w:left w:val="nil"/>
              <w:bottom w:val="nil"/>
              <w:right w:val="nil"/>
            </w:tcBorders>
            <w:shd w:val="clear" w:color="auto" w:fill="auto"/>
            <w:noWrap/>
            <w:vAlign w:val="bottom"/>
            <w:hideMark/>
          </w:tcPr>
          <w:p w14:paraId="32328F81"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 -</w:t>
            </w:r>
          </w:p>
        </w:tc>
        <w:tc>
          <w:tcPr>
            <w:tcW w:w="666" w:type="dxa"/>
            <w:tcBorders>
              <w:top w:val="nil"/>
              <w:left w:val="nil"/>
              <w:bottom w:val="nil"/>
              <w:right w:val="nil"/>
            </w:tcBorders>
            <w:shd w:val="clear" w:color="auto" w:fill="auto"/>
            <w:noWrap/>
            <w:vAlign w:val="bottom"/>
            <w:hideMark/>
          </w:tcPr>
          <w:p w14:paraId="58B82034"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2AB84AA7"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 -</w:t>
            </w:r>
          </w:p>
        </w:tc>
      </w:tr>
      <w:tr w:rsidR="00921F2C" w:rsidRPr="003B15C2" w14:paraId="5499B00F" w14:textId="77777777" w:rsidTr="0039105C">
        <w:trPr>
          <w:trHeight w:val="240"/>
        </w:trPr>
        <w:tc>
          <w:tcPr>
            <w:tcW w:w="4067" w:type="dxa"/>
            <w:tcBorders>
              <w:top w:val="nil"/>
              <w:left w:val="nil"/>
              <w:bottom w:val="nil"/>
              <w:right w:val="nil"/>
            </w:tcBorders>
            <w:shd w:val="clear" w:color="auto" w:fill="auto"/>
            <w:noWrap/>
            <w:vAlign w:val="bottom"/>
            <w:hideMark/>
          </w:tcPr>
          <w:p w14:paraId="6180400F"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Total provisions</w:t>
            </w:r>
          </w:p>
        </w:tc>
        <w:tc>
          <w:tcPr>
            <w:tcW w:w="975" w:type="dxa"/>
            <w:tcBorders>
              <w:top w:val="nil"/>
              <w:left w:val="nil"/>
              <w:bottom w:val="nil"/>
              <w:right w:val="nil"/>
            </w:tcBorders>
            <w:shd w:val="clear" w:color="auto" w:fill="auto"/>
            <w:noWrap/>
            <w:vAlign w:val="bottom"/>
            <w:hideMark/>
          </w:tcPr>
          <w:p w14:paraId="10266B46" w14:textId="77777777" w:rsidR="003B15C2" w:rsidRPr="003B15C2" w:rsidRDefault="003B15C2" w:rsidP="003B15C2">
            <w:pPr>
              <w:spacing w:before="0" w:after="0"/>
              <w:rPr>
                <w:rFonts w:eastAsia="Times New Roman" w:cs="Open Sans"/>
                <w:b/>
                <w:bCs/>
                <w:sz w:val="22"/>
                <w:szCs w:val="22"/>
              </w:rPr>
            </w:pPr>
          </w:p>
        </w:tc>
        <w:tc>
          <w:tcPr>
            <w:tcW w:w="1164" w:type="dxa"/>
            <w:tcBorders>
              <w:top w:val="single" w:sz="4" w:space="0" w:color="auto"/>
              <w:left w:val="nil"/>
              <w:bottom w:val="single" w:sz="4" w:space="0" w:color="auto"/>
              <w:right w:val="nil"/>
            </w:tcBorders>
            <w:shd w:val="clear" w:color="auto" w:fill="auto"/>
            <w:noWrap/>
            <w:vAlign w:val="bottom"/>
            <w:hideMark/>
          </w:tcPr>
          <w:p w14:paraId="2CEE1E85"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4,789 </w:t>
            </w:r>
          </w:p>
        </w:tc>
        <w:tc>
          <w:tcPr>
            <w:tcW w:w="1024" w:type="dxa"/>
            <w:tcBorders>
              <w:top w:val="single" w:sz="4" w:space="0" w:color="auto"/>
              <w:left w:val="nil"/>
              <w:bottom w:val="single" w:sz="4" w:space="0" w:color="auto"/>
              <w:right w:val="nil"/>
            </w:tcBorders>
            <w:shd w:val="clear" w:color="auto" w:fill="auto"/>
            <w:noWrap/>
            <w:vAlign w:val="bottom"/>
            <w:hideMark/>
          </w:tcPr>
          <w:p w14:paraId="46158FBC"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4,905 </w:t>
            </w:r>
          </w:p>
        </w:tc>
        <w:tc>
          <w:tcPr>
            <w:tcW w:w="666" w:type="dxa"/>
            <w:tcBorders>
              <w:top w:val="nil"/>
              <w:left w:val="nil"/>
              <w:bottom w:val="nil"/>
              <w:right w:val="nil"/>
            </w:tcBorders>
            <w:shd w:val="clear" w:color="auto" w:fill="auto"/>
            <w:noWrap/>
            <w:vAlign w:val="bottom"/>
            <w:hideMark/>
          </w:tcPr>
          <w:p w14:paraId="4437FAB6" w14:textId="77777777" w:rsidR="003B15C2" w:rsidRPr="003B15C2" w:rsidRDefault="003B15C2" w:rsidP="003B15C2">
            <w:pPr>
              <w:spacing w:before="0" w:after="0"/>
              <w:jc w:val="right"/>
              <w:rPr>
                <w:rFonts w:eastAsia="Times New Roman" w:cs="Open Sans"/>
                <w:sz w:val="22"/>
                <w:szCs w:val="22"/>
              </w:rPr>
            </w:pPr>
          </w:p>
        </w:tc>
        <w:tc>
          <w:tcPr>
            <w:tcW w:w="1022" w:type="dxa"/>
            <w:tcBorders>
              <w:top w:val="single" w:sz="4" w:space="0" w:color="auto"/>
              <w:left w:val="nil"/>
              <w:bottom w:val="single" w:sz="4" w:space="0" w:color="auto"/>
              <w:right w:val="nil"/>
            </w:tcBorders>
            <w:shd w:val="clear" w:color="auto" w:fill="auto"/>
            <w:noWrap/>
            <w:vAlign w:val="bottom"/>
            <w:hideMark/>
          </w:tcPr>
          <w:p w14:paraId="3299E2AC"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4,138 </w:t>
            </w:r>
          </w:p>
        </w:tc>
      </w:tr>
      <w:tr w:rsidR="00921F2C" w:rsidRPr="003B15C2" w14:paraId="042888C1" w14:textId="77777777" w:rsidTr="0039105C">
        <w:trPr>
          <w:trHeight w:val="240"/>
        </w:trPr>
        <w:tc>
          <w:tcPr>
            <w:tcW w:w="4067" w:type="dxa"/>
            <w:tcBorders>
              <w:top w:val="nil"/>
              <w:left w:val="nil"/>
              <w:bottom w:val="nil"/>
              <w:right w:val="nil"/>
            </w:tcBorders>
            <w:shd w:val="clear" w:color="auto" w:fill="auto"/>
            <w:noWrap/>
            <w:vAlign w:val="bottom"/>
            <w:hideMark/>
          </w:tcPr>
          <w:p w14:paraId="2704058B"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Total liabilities</w:t>
            </w:r>
          </w:p>
        </w:tc>
        <w:tc>
          <w:tcPr>
            <w:tcW w:w="975" w:type="dxa"/>
            <w:tcBorders>
              <w:top w:val="nil"/>
              <w:left w:val="nil"/>
              <w:bottom w:val="nil"/>
              <w:right w:val="nil"/>
            </w:tcBorders>
            <w:shd w:val="clear" w:color="auto" w:fill="auto"/>
            <w:noWrap/>
            <w:vAlign w:val="bottom"/>
            <w:hideMark/>
          </w:tcPr>
          <w:p w14:paraId="60557405" w14:textId="77777777" w:rsidR="003B15C2" w:rsidRPr="003B15C2" w:rsidRDefault="003B15C2" w:rsidP="003B15C2">
            <w:pPr>
              <w:spacing w:before="0" w:after="0"/>
              <w:rPr>
                <w:rFonts w:eastAsia="Times New Roman" w:cs="Open Sans"/>
                <w:b/>
                <w:bCs/>
                <w:sz w:val="22"/>
                <w:szCs w:val="22"/>
              </w:rPr>
            </w:pPr>
          </w:p>
        </w:tc>
        <w:tc>
          <w:tcPr>
            <w:tcW w:w="1164" w:type="dxa"/>
            <w:tcBorders>
              <w:top w:val="single" w:sz="4" w:space="0" w:color="auto"/>
              <w:left w:val="nil"/>
              <w:bottom w:val="single" w:sz="4" w:space="0" w:color="auto"/>
              <w:right w:val="nil"/>
            </w:tcBorders>
            <w:shd w:val="clear" w:color="auto" w:fill="auto"/>
            <w:noWrap/>
            <w:vAlign w:val="bottom"/>
            <w:hideMark/>
          </w:tcPr>
          <w:p w14:paraId="4950CB71"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17,146 </w:t>
            </w:r>
          </w:p>
        </w:tc>
        <w:tc>
          <w:tcPr>
            <w:tcW w:w="1024" w:type="dxa"/>
            <w:tcBorders>
              <w:top w:val="single" w:sz="4" w:space="0" w:color="auto"/>
              <w:left w:val="nil"/>
              <w:bottom w:val="single" w:sz="4" w:space="0" w:color="auto"/>
              <w:right w:val="nil"/>
            </w:tcBorders>
            <w:shd w:val="clear" w:color="auto" w:fill="auto"/>
            <w:noWrap/>
            <w:vAlign w:val="bottom"/>
            <w:hideMark/>
          </w:tcPr>
          <w:p w14:paraId="3B998FE8"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15,609 </w:t>
            </w:r>
          </w:p>
        </w:tc>
        <w:tc>
          <w:tcPr>
            <w:tcW w:w="666" w:type="dxa"/>
            <w:tcBorders>
              <w:top w:val="nil"/>
              <w:left w:val="nil"/>
              <w:bottom w:val="nil"/>
              <w:right w:val="nil"/>
            </w:tcBorders>
            <w:shd w:val="clear" w:color="auto" w:fill="auto"/>
            <w:noWrap/>
            <w:vAlign w:val="bottom"/>
            <w:hideMark/>
          </w:tcPr>
          <w:p w14:paraId="0D3299AA" w14:textId="77777777" w:rsidR="003B15C2" w:rsidRPr="003B15C2" w:rsidRDefault="003B15C2" w:rsidP="003B15C2">
            <w:pPr>
              <w:spacing w:before="0" w:after="0"/>
              <w:jc w:val="right"/>
              <w:rPr>
                <w:rFonts w:eastAsia="Times New Roman" w:cs="Open Sans"/>
                <w:sz w:val="22"/>
                <w:szCs w:val="22"/>
              </w:rPr>
            </w:pPr>
          </w:p>
        </w:tc>
        <w:tc>
          <w:tcPr>
            <w:tcW w:w="1022" w:type="dxa"/>
            <w:tcBorders>
              <w:top w:val="single" w:sz="4" w:space="0" w:color="auto"/>
              <w:left w:val="nil"/>
              <w:bottom w:val="single" w:sz="4" w:space="0" w:color="auto"/>
              <w:right w:val="nil"/>
            </w:tcBorders>
            <w:shd w:val="clear" w:color="auto" w:fill="auto"/>
            <w:noWrap/>
            <w:vAlign w:val="bottom"/>
            <w:hideMark/>
          </w:tcPr>
          <w:p w14:paraId="693DD530"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14,403 </w:t>
            </w:r>
          </w:p>
        </w:tc>
      </w:tr>
      <w:tr w:rsidR="00921F2C" w:rsidRPr="003B15C2" w14:paraId="06B8F0D9" w14:textId="77777777" w:rsidTr="0039105C">
        <w:trPr>
          <w:trHeight w:val="240"/>
        </w:trPr>
        <w:tc>
          <w:tcPr>
            <w:tcW w:w="4067" w:type="dxa"/>
            <w:tcBorders>
              <w:top w:val="nil"/>
              <w:left w:val="nil"/>
              <w:bottom w:val="nil"/>
              <w:right w:val="nil"/>
            </w:tcBorders>
            <w:shd w:val="clear" w:color="auto" w:fill="auto"/>
            <w:noWrap/>
            <w:vAlign w:val="bottom"/>
            <w:hideMark/>
          </w:tcPr>
          <w:p w14:paraId="22130053"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Net assets</w:t>
            </w:r>
          </w:p>
        </w:tc>
        <w:tc>
          <w:tcPr>
            <w:tcW w:w="975" w:type="dxa"/>
            <w:tcBorders>
              <w:top w:val="nil"/>
              <w:left w:val="nil"/>
              <w:bottom w:val="nil"/>
              <w:right w:val="nil"/>
            </w:tcBorders>
            <w:shd w:val="clear" w:color="auto" w:fill="auto"/>
            <w:noWrap/>
            <w:vAlign w:val="bottom"/>
            <w:hideMark/>
          </w:tcPr>
          <w:p w14:paraId="4E002A12"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single" w:sz="4" w:space="0" w:color="auto"/>
              <w:right w:val="nil"/>
            </w:tcBorders>
            <w:shd w:val="clear" w:color="auto" w:fill="auto"/>
            <w:noWrap/>
            <w:vAlign w:val="bottom"/>
            <w:hideMark/>
          </w:tcPr>
          <w:p w14:paraId="775ADE09"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7,449 </w:t>
            </w:r>
          </w:p>
        </w:tc>
        <w:tc>
          <w:tcPr>
            <w:tcW w:w="1024" w:type="dxa"/>
            <w:tcBorders>
              <w:top w:val="nil"/>
              <w:left w:val="nil"/>
              <w:bottom w:val="single" w:sz="4" w:space="0" w:color="auto"/>
              <w:right w:val="nil"/>
            </w:tcBorders>
            <w:shd w:val="clear" w:color="auto" w:fill="auto"/>
            <w:noWrap/>
            <w:vAlign w:val="bottom"/>
            <w:hideMark/>
          </w:tcPr>
          <w:p w14:paraId="7404F5E1"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(7,774)</w:t>
            </w:r>
          </w:p>
        </w:tc>
        <w:tc>
          <w:tcPr>
            <w:tcW w:w="666" w:type="dxa"/>
            <w:tcBorders>
              <w:top w:val="nil"/>
              <w:left w:val="nil"/>
              <w:bottom w:val="nil"/>
              <w:right w:val="nil"/>
            </w:tcBorders>
            <w:shd w:val="clear" w:color="auto" w:fill="auto"/>
            <w:noWrap/>
            <w:vAlign w:val="bottom"/>
            <w:hideMark/>
          </w:tcPr>
          <w:p w14:paraId="7D59A741"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single" w:sz="4" w:space="0" w:color="auto"/>
              <w:right w:val="nil"/>
            </w:tcBorders>
            <w:shd w:val="clear" w:color="auto" w:fill="auto"/>
            <w:noWrap/>
            <w:vAlign w:val="bottom"/>
            <w:hideMark/>
          </w:tcPr>
          <w:p w14:paraId="737265D1"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(2,555)</w:t>
            </w:r>
          </w:p>
        </w:tc>
      </w:tr>
    </w:tbl>
    <w:p w14:paraId="0A18570E" w14:textId="77777777" w:rsidR="00E67A35" w:rsidRDefault="00E67A35">
      <w:r>
        <w:br w:type="page"/>
      </w:r>
    </w:p>
    <w:tbl>
      <w:tblPr>
        <w:tblW w:w="8918" w:type="dxa"/>
        <w:tblLayout w:type="fixed"/>
        <w:tblLook w:val="04A0" w:firstRow="1" w:lastRow="0" w:firstColumn="1" w:lastColumn="0" w:noHBand="0" w:noVBand="1"/>
      </w:tblPr>
      <w:tblGrid>
        <w:gridCol w:w="4067"/>
        <w:gridCol w:w="975"/>
        <w:gridCol w:w="1164"/>
        <w:gridCol w:w="1307"/>
        <w:gridCol w:w="383"/>
        <w:gridCol w:w="1022"/>
      </w:tblGrid>
      <w:tr w:rsidR="00E67A35" w:rsidRPr="003B15C2" w14:paraId="32870F8D" w14:textId="77777777" w:rsidTr="0039105C">
        <w:trPr>
          <w:trHeight w:val="118"/>
        </w:trPr>
        <w:tc>
          <w:tcPr>
            <w:tcW w:w="8918" w:type="dxa"/>
            <w:gridSpan w:val="6"/>
            <w:tcBorders>
              <w:top w:val="nil"/>
              <w:left w:val="nil"/>
              <w:bottom w:val="nil"/>
              <w:right w:val="nil"/>
            </w:tcBorders>
            <w:shd w:val="clear" w:color="auto" w:fill="auto"/>
            <w:noWrap/>
            <w:vAlign w:val="bottom"/>
            <w:hideMark/>
          </w:tcPr>
          <w:p w14:paraId="4EBFFEDF" w14:textId="661F2292" w:rsidR="00E67A35" w:rsidRDefault="00E67A35" w:rsidP="00E67A35">
            <w:pPr>
              <w:spacing w:before="0" w:after="0"/>
              <w:rPr>
                <w:rFonts w:eastAsia="Malgun Gothic"/>
                <w:b/>
                <w:color w:val="0070C0"/>
                <w:spacing w:val="-30"/>
                <w:kern w:val="72"/>
                <w:sz w:val="36"/>
                <w:szCs w:val="36"/>
                <w:lang w:eastAsia="en-US"/>
              </w:rPr>
            </w:pPr>
            <w:r w:rsidRPr="00FD76FE">
              <w:rPr>
                <w:rFonts w:eastAsia="Malgun Gothic"/>
                <w:b/>
                <w:color w:val="0070C0"/>
                <w:spacing w:val="-30"/>
                <w:kern w:val="72"/>
                <w:sz w:val="36"/>
                <w:szCs w:val="36"/>
                <w:lang w:eastAsia="en-US"/>
              </w:rPr>
              <w:t>Statement of Financial Position</w:t>
            </w:r>
            <w:r w:rsidR="005D2EFD">
              <w:rPr>
                <w:rFonts w:eastAsia="Malgun Gothic"/>
                <w:b/>
                <w:color w:val="0070C0"/>
                <w:spacing w:val="-30"/>
                <w:kern w:val="72"/>
                <w:sz w:val="36"/>
                <w:szCs w:val="36"/>
                <w:lang w:eastAsia="en-US"/>
              </w:rPr>
              <w:t xml:space="preserve"> (continued)</w:t>
            </w:r>
          </w:p>
          <w:p w14:paraId="11D1A3D6" w14:textId="6DBBC542" w:rsidR="005D2EFD" w:rsidRPr="003B15C2" w:rsidRDefault="005D2EFD" w:rsidP="0039105C">
            <w:pPr>
              <w:spacing w:before="0" w:after="0"/>
              <w:rPr>
                <w:rFonts w:eastAsia="Times New Roman" w:cs="Open Sans"/>
                <w:sz w:val="22"/>
                <w:szCs w:val="22"/>
              </w:rPr>
            </w:pPr>
          </w:p>
        </w:tc>
      </w:tr>
      <w:tr w:rsidR="007D4151" w:rsidRPr="003B15C2" w14:paraId="78D12817" w14:textId="77777777" w:rsidTr="0039105C">
        <w:trPr>
          <w:trHeight w:val="500"/>
        </w:trPr>
        <w:tc>
          <w:tcPr>
            <w:tcW w:w="4067" w:type="dxa"/>
            <w:tcBorders>
              <w:top w:val="single" w:sz="8" w:space="0" w:color="009560"/>
              <w:left w:val="nil"/>
              <w:bottom w:val="nil"/>
              <w:right w:val="nil"/>
            </w:tcBorders>
            <w:shd w:val="clear" w:color="auto" w:fill="auto"/>
            <w:noWrap/>
            <w:vAlign w:val="bottom"/>
            <w:hideMark/>
          </w:tcPr>
          <w:p w14:paraId="4FA7B9C2" w14:textId="77777777" w:rsidR="007D4151" w:rsidRPr="003B15C2" w:rsidRDefault="007D4151" w:rsidP="00534D45">
            <w:pPr>
              <w:spacing w:before="0" w:after="0"/>
              <w:rPr>
                <w:rFonts w:eastAsia="Times New Roman" w:cs="Open Sans"/>
                <w:sz w:val="22"/>
                <w:szCs w:val="22"/>
              </w:rPr>
            </w:pPr>
            <w:r w:rsidRPr="003B15C2">
              <w:rPr>
                <w:rFonts w:eastAsia="Times New Roman" w:cs="Open Sans"/>
                <w:sz w:val="22"/>
                <w:szCs w:val="22"/>
              </w:rPr>
              <w:t> </w:t>
            </w:r>
          </w:p>
        </w:tc>
        <w:tc>
          <w:tcPr>
            <w:tcW w:w="975" w:type="dxa"/>
            <w:tcBorders>
              <w:top w:val="single" w:sz="8" w:space="0" w:color="009560"/>
              <w:left w:val="nil"/>
              <w:bottom w:val="nil"/>
              <w:right w:val="nil"/>
            </w:tcBorders>
            <w:shd w:val="clear" w:color="auto" w:fill="auto"/>
            <w:noWrap/>
            <w:vAlign w:val="bottom"/>
            <w:hideMark/>
          </w:tcPr>
          <w:p w14:paraId="708E1972" w14:textId="77777777" w:rsidR="007D4151" w:rsidRPr="003B15C2" w:rsidRDefault="007D4151" w:rsidP="00534D45">
            <w:pPr>
              <w:spacing w:before="0" w:after="0"/>
              <w:rPr>
                <w:rFonts w:eastAsia="Times New Roman" w:cs="Open Sans"/>
                <w:sz w:val="22"/>
                <w:szCs w:val="22"/>
              </w:rPr>
            </w:pPr>
            <w:r w:rsidRPr="003B15C2">
              <w:rPr>
                <w:rFonts w:eastAsia="Times New Roman" w:cs="Open Sans"/>
                <w:sz w:val="22"/>
                <w:szCs w:val="22"/>
              </w:rPr>
              <w:t> </w:t>
            </w:r>
          </w:p>
        </w:tc>
        <w:tc>
          <w:tcPr>
            <w:tcW w:w="1164" w:type="dxa"/>
            <w:tcBorders>
              <w:top w:val="single" w:sz="8" w:space="0" w:color="009560"/>
              <w:left w:val="nil"/>
              <w:bottom w:val="nil"/>
              <w:right w:val="nil"/>
            </w:tcBorders>
            <w:shd w:val="clear" w:color="auto" w:fill="auto"/>
            <w:noWrap/>
            <w:vAlign w:val="bottom"/>
            <w:hideMark/>
          </w:tcPr>
          <w:p w14:paraId="16731FAE" w14:textId="77777777" w:rsidR="007D4151" w:rsidRPr="003B15C2" w:rsidRDefault="007D4151" w:rsidP="00534D45">
            <w:pPr>
              <w:spacing w:before="0" w:after="0"/>
              <w:jc w:val="right"/>
              <w:rPr>
                <w:rFonts w:eastAsia="Times New Roman" w:cs="Open Sans"/>
                <w:b/>
                <w:bCs/>
                <w:sz w:val="22"/>
                <w:szCs w:val="22"/>
              </w:rPr>
            </w:pPr>
            <w:r w:rsidRPr="003B15C2">
              <w:rPr>
                <w:rFonts w:eastAsia="Times New Roman" w:cs="Open Sans"/>
                <w:b/>
                <w:bCs/>
                <w:sz w:val="22"/>
                <w:szCs w:val="22"/>
              </w:rPr>
              <w:t>2022</w:t>
            </w:r>
          </w:p>
        </w:tc>
        <w:tc>
          <w:tcPr>
            <w:tcW w:w="1307" w:type="dxa"/>
            <w:tcBorders>
              <w:top w:val="single" w:sz="8" w:space="0" w:color="009560"/>
              <w:left w:val="nil"/>
              <w:bottom w:val="nil"/>
              <w:right w:val="nil"/>
            </w:tcBorders>
            <w:shd w:val="clear" w:color="auto" w:fill="auto"/>
            <w:vAlign w:val="bottom"/>
            <w:hideMark/>
          </w:tcPr>
          <w:p w14:paraId="59931407" w14:textId="77777777" w:rsidR="007D4151" w:rsidRPr="003B15C2" w:rsidRDefault="007D4151" w:rsidP="00534D45">
            <w:pPr>
              <w:spacing w:before="0" w:after="0"/>
              <w:jc w:val="right"/>
              <w:rPr>
                <w:rFonts w:eastAsia="Times New Roman" w:cs="Open Sans"/>
                <w:sz w:val="22"/>
                <w:szCs w:val="22"/>
              </w:rPr>
            </w:pPr>
            <w:r w:rsidRPr="003B15C2">
              <w:rPr>
                <w:rFonts w:eastAsia="Times New Roman" w:cs="Open Sans"/>
                <w:sz w:val="22"/>
                <w:szCs w:val="22"/>
              </w:rPr>
              <w:t>Restated</w:t>
            </w:r>
            <w:r w:rsidRPr="003B15C2">
              <w:rPr>
                <w:rFonts w:eastAsia="Times New Roman" w:cs="Open Sans"/>
                <w:sz w:val="22"/>
                <w:szCs w:val="22"/>
                <w:vertAlign w:val="superscript"/>
              </w:rPr>
              <w:t>1</w:t>
            </w:r>
            <w:r w:rsidRPr="003B15C2">
              <w:rPr>
                <w:rFonts w:eastAsia="Times New Roman" w:cs="Open Sans"/>
                <w:sz w:val="22"/>
                <w:szCs w:val="22"/>
              </w:rPr>
              <w:br/>
              <w:t>2021</w:t>
            </w:r>
          </w:p>
        </w:tc>
        <w:tc>
          <w:tcPr>
            <w:tcW w:w="383" w:type="dxa"/>
            <w:tcBorders>
              <w:top w:val="single" w:sz="8" w:space="0" w:color="009560"/>
              <w:left w:val="nil"/>
              <w:bottom w:val="nil"/>
              <w:right w:val="nil"/>
            </w:tcBorders>
            <w:shd w:val="clear" w:color="auto" w:fill="auto"/>
            <w:noWrap/>
            <w:vAlign w:val="bottom"/>
            <w:hideMark/>
          </w:tcPr>
          <w:p w14:paraId="7A7424C2" w14:textId="77777777" w:rsidR="007D4151" w:rsidRPr="003B15C2" w:rsidRDefault="007D4151" w:rsidP="00534D45">
            <w:pPr>
              <w:spacing w:before="0" w:after="0"/>
              <w:jc w:val="right"/>
              <w:rPr>
                <w:rFonts w:eastAsia="Times New Roman" w:cs="Open Sans"/>
                <w:sz w:val="22"/>
                <w:szCs w:val="22"/>
              </w:rPr>
            </w:pPr>
            <w:r w:rsidRPr="003B15C2">
              <w:rPr>
                <w:rFonts w:eastAsia="Times New Roman" w:cs="Open Sans"/>
                <w:sz w:val="22"/>
                <w:szCs w:val="22"/>
              </w:rPr>
              <w:t> </w:t>
            </w:r>
          </w:p>
        </w:tc>
        <w:tc>
          <w:tcPr>
            <w:tcW w:w="1022" w:type="dxa"/>
            <w:tcBorders>
              <w:top w:val="single" w:sz="8" w:space="0" w:color="009560"/>
              <w:left w:val="nil"/>
              <w:bottom w:val="nil"/>
              <w:right w:val="nil"/>
            </w:tcBorders>
            <w:shd w:val="clear" w:color="auto" w:fill="auto"/>
            <w:vAlign w:val="bottom"/>
            <w:hideMark/>
          </w:tcPr>
          <w:p w14:paraId="54B32CF9" w14:textId="77777777" w:rsidR="007D4151" w:rsidRPr="003B15C2" w:rsidRDefault="007D4151" w:rsidP="00534D45">
            <w:pPr>
              <w:spacing w:before="0" w:after="0"/>
              <w:jc w:val="right"/>
              <w:rPr>
                <w:rFonts w:eastAsia="Times New Roman" w:cs="Open Sans"/>
                <w:sz w:val="22"/>
                <w:szCs w:val="22"/>
              </w:rPr>
            </w:pPr>
            <w:r w:rsidRPr="003B15C2">
              <w:rPr>
                <w:rFonts w:eastAsia="Times New Roman" w:cs="Open Sans"/>
                <w:sz w:val="22"/>
                <w:szCs w:val="22"/>
              </w:rPr>
              <w:t>Original Budget</w:t>
            </w:r>
          </w:p>
        </w:tc>
      </w:tr>
      <w:tr w:rsidR="007D4151" w:rsidRPr="003B15C2" w14:paraId="59686FD5" w14:textId="77777777" w:rsidTr="0039105C">
        <w:trPr>
          <w:trHeight w:val="290"/>
        </w:trPr>
        <w:tc>
          <w:tcPr>
            <w:tcW w:w="4067" w:type="dxa"/>
            <w:tcBorders>
              <w:top w:val="nil"/>
              <w:left w:val="nil"/>
              <w:bottom w:val="single" w:sz="8" w:space="0" w:color="009560"/>
              <w:right w:val="nil"/>
            </w:tcBorders>
            <w:shd w:val="clear" w:color="auto" w:fill="auto"/>
            <w:noWrap/>
            <w:vAlign w:val="bottom"/>
            <w:hideMark/>
          </w:tcPr>
          <w:p w14:paraId="0AFC002E" w14:textId="77777777" w:rsidR="007D4151" w:rsidRPr="003B15C2" w:rsidRDefault="007D4151" w:rsidP="00534D45">
            <w:pPr>
              <w:spacing w:before="0" w:after="0"/>
              <w:rPr>
                <w:rFonts w:eastAsia="Times New Roman" w:cs="Open Sans"/>
                <w:sz w:val="22"/>
                <w:szCs w:val="22"/>
              </w:rPr>
            </w:pPr>
            <w:r w:rsidRPr="003B15C2">
              <w:rPr>
                <w:rFonts w:eastAsia="Times New Roman" w:cs="Open Sans"/>
                <w:sz w:val="22"/>
                <w:szCs w:val="22"/>
              </w:rPr>
              <w:t> </w:t>
            </w:r>
          </w:p>
        </w:tc>
        <w:tc>
          <w:tcPr>
            <w:tcW w:w="975" w:type="dxa"/>
            <w:tcBorders>
              <w:top w:val="nil"/>
              <w:left w:val="nil"/>
              <w:bottom w:val="single" w:sz="8" w:space="0" w:color="009560"/>
              <w:right w:val="nil"/>
            </w:tcBorders>
            <w:shd w:val="clear" w:color="auto" w:fill="auto"/>
            <w:noWrap/>
            <w:vAlign w:val="bottom"/>
            <w:hideMark/>
          </w:tcPr>
          <w:p w14:paraId="009FA813" w14:textId="77777777" w:rsidR="007D4151" w:rsidRPr="003B15C2" w:rsidRDefault="007D4151" w:rsidP="00534D45">
            <w:pPr>
              <w:spacing w:before="0" w:after="0"/>
              <w:rPr>
                <w:rFonts w:eastAsia="Times New Roman" w:cs="Open Sans"/>
                <w:b/>
                <w:bCs/>
                <w:sz w:val="22"/>
                <w:szCs w:val="22"/>
              </w:rPr>
            </w:pPr>
            <w:r w:rsidRPr="003B15C2">
              <w:rPr>
                <w:rFonts w:eastAsia="Times New Roman" w:cs="Open Sans"/>
                <w:b/>
                <w:bCs/>
                <w:sz w:val="22"/>
                <w:szCs w:val="22"/>
              </w:rPr>
              <w:t>Notes</w:t>
            </w:r>
          </w:p>
        </w:tc>
        <w:tc>
          <w:tcPr>
            <w:tcW w:w="1164" w:type="dxa"/>
            <w:tcBorders>
              <w:top w:val="nil"/>
              <w:left w:val="nil"/>
              <w:bottom w:val="single" w:sz="8" w:space="0" w:color="009560"/>
              <w:right w:val="nil"/>
            </w:tcBorders>
            <w:shd w:val="clear" w:color="auto" w:fill="auto"/>
            <w:noWrap/>
            <w:vAlign w:val="bottom"/>
            <w:hideMark/>
          </w:tcPr>
          <w:p w14:paraId="07FF9FB2" w14:textId="77777777" w:rsidR="007D4151" w:rsidRPr="003B15C2" w:rsidRDefault="007D4151" w:rsidP="00534D45">
            <w:pPr>
              <w:spacing w:before="0" w:after="0"/>
              <w:jc w:val="right"/>
              <w:rPr>
                <w:rFonts w:eastAsia="Times New Roman" w:cs="Open Sans"/>
                <w:b/>
                <w:bCs/>
                <w:sz w:val="22"/>
                <w:szCs w:val="22"/>
              </w:rPr>
            </w:pPr>
            <w:r w:rsidRPr="003B15C2">
              <w:rPr>
                <w:rFonts w:eastAsia="Times New Roman" w:cs="Open Sans"/>
                <w:b/>
                <w:bCs/>
                <w:sz w:val="22"/>
                <w:szCs w:val="22"/>
              </w:rPr>
              <w:t>$’000</w:t>
            </w:r>
          </w:p>
        </w:tc>
        <w:tc>
          <w:tcPr>
            <w:tcW w:w="1307" w:type="dxa"/>
            <w:tcBorders>
              <w:top w:val="nil"/>
              <w:left w:val="nil"/>
              <w:bottom w:val="single" w:sz="8" w:space="0" w:color="009560"/>
              <w:right w:val="nil"/>
            </w:tcBorders>
            <w:shd w:val="clear" w:color="auto" w:fill="auto"/>
            <w:noWrap/>
            <w:vAlign w:val="bottom"/>
            <w:hideMark/>
          </w:tcPr>
          <w:p w14:paraId="749E2B61" w14:textId="77777777" w:rsidR="007D4151" w:rsidRPr="003B15C2" w:rsidRDefault="007D4151" w:rsidP="00534D45">
            <w:pPr>
              <w:spacing w:before="0" w:after="0"/>
              <w:jc w:val="right"/>
              <w:rPr>
                <w:rFonts w:eastAsia="Times New Roman" w:cs="Open Sans"/>
                <w:sz w:val="22"/>
                <w:szCs w:val="22"/>
              </w:rPr>
            </w:pPr>
            <w:r w:rsidRPr="003B15C2">
              <w:rPr>
                <w:rFonts w:eastAsia="Times New Roman" w:cs="Open Sans"/>
                <w:sz w:val="22"/>
                <w:szCs w:val="22"/>
              </w:rPr>
              <w:t>$’000</w:t>
            </w:r>
          </w:p>
        </w:tc>
        <w:tc>
          <w:tcPr>
            <w:tcW w:w="383" w:type="dxa"/>
            <w:tcBorders>
              <w:top w:val="nil"/>
              <w:left w:val="nil"/>
              <w:bottom w:val="single" w:sz="8" w:space="0" w:color="009560"/>
              <w:right w:val="nil"/>
            </w:tcBorders>
            <w:shd w:val="clear" w:color="auto" w:fill="auto"/>
            <w:noWrap/>
            <w:vAlign w:val="bottom"/>
            <w:hideMark/>
          </w:tcPr>
          <w:p w14:paraId="72F32B06" w14:textId="77777777" w:rsidR="007D4151" w:rsidRPr="003B15C2" w:rsidRDefault="007D4151" w:rsidP="00534D45">
            <w:pPr>
              <w:spacing w:before="0" w:after="0"/>
              <w:jc w:val="right"/>
              <w:rPr>
                <w:rFonts w:eastAsia="Times New Roman" w:cs="Open Sans"/>
                <w:sz w:val="22"/>
                <w:szCs w:val="22"/>
              </w:rPr>
            </w:pPr>
            <w:r w:rsidRPr="003B15C2">
              <w:rPr>
                <w:rFonts w:eastAsia="Times New Roman" w:cs="Open Sans"/>
                <w:sz w:val="22"/>
                <w:szCs w:val="22"/>
              </w:rPr>
              <w:t> </w:t>
            </w:r>
          </w:p>
        </w:tc>
        <w:tc>
          <w:tcPr>
            <w:tcW w:w="1022" w:type="dxa"/>
            <w:tcBorders>
              <w:top w:val="nil"/>
              <w:left w:val="nil"/>
              <w:bottom w:val="single" w:sz="8" w:space="0" w:color="009560"/>
              <w:right w:val="nil"/>
            </w:tcBorders>
            <w:shd w:val="clear" w:color="auto" w:fill="auto"/>
            <w:noWrap/>
            <w:vAlign w:val="bottom"/>
            <w:hideMark/>
          </w:tcPr>
          <w:p w14:paraId="75C6744C" w14:textId="77777777" w:rsidR="007D4151" w:rsidRPr="003B15C2" w:rsidRDefault="007D4151" w:rsidP="00534D45">
            <w:pPr>
              <w:spacing w:before="0" w:after="0"/>
              <w:jc w:val="right"/>
              <w:rPr>
                <w:rFonts w:eastAsia="Times New Roman" w:cs="Open Sans"/>
                <w:sz w:val="22"/>
                <w:szCs w:val="22"/>
              </w:rPr>
            </w:pPr>
            <w:r w:rsidRPr="003B15C2">
              <w:rPr>
                <w:rFonts w:eastAsia="Times New Roman" w:cs="Open Sans"/>
                <w:sz w:val="22"/>
                <w:szCs w:val="22"/>
              </w:rPr>
              <w:t>$’000</w:t>
            </w:r>
          </w:p>
        </w:tc>
      </w:tr>
      <w:tr w:rsidR="003B15C2" w:rsidRPr="003B15C2" w14:paraId="55289A69" w14:textId="77777777" w:rsidTr="0039105C">
        <w:trPr>
          <w:trHeight w:val="240"/>
        </w:trPr>
        <w:tc>
          <w:tcPr>
            <w:tcW w:w="4067" w:type="dxa"/>
            <w:tcBorders>
              <w:top w:val="nil"/>
              <w:left w:val="nil"/>
              <w:bottom w:val="nil"/>
              <w:right w:val="nil"/>
            </w:tcBorders>
            <w:shd w:val="clear" w:color="auto" w:fill="auto"/>
            <w:noWrap/>
            <w:vAlign w:val="bottom"/>
            <w:hideMark/>
          </w:tcPr>
          <w:p w14:paraId="026C60A7"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EQUITY</w:t>
            </w:r>
          </w:p>
        </w:tc>
        <w:tc>
          <w:tcPr>
            <w:tcW w:w="975" w:type="dxa"/>
            <w:tcBorders>
              <w:top w:val="nil"/>
              <w:left w:val="nil"/>
              <w:bottom w:val="nil"/>
              <w:right w:val="nil"/>
            </w:tcBorders>
            <w:shd w:val="clear" w:color="auto" w:fill="auto"/>
            <w:noWrap/>
            <w:vAlign w:val="bottom"/>
            <w:hideMark/>
          </w:tcPr>
          <w:p w14:paraId="12C4A4A3" w14:textId="77777777" w:rsidR="003B15C2" w:rsidRPr="003B15C2" w:rsidRDefault="003B15C2" w:rsidP="003B15C2">
            <w:pPr>
              <w:spacing w:before="0" w:after="0"/>
              <w:rPr>
                <w:rFonts w:eastAsia="Times New Roman" w:cs="Open Sans"/>
                <w:b/>
                <w:bCs/>
                <w:sz w:val="22"/>
                <w:szCs w:val="22"/>
              </w:rPr>
            </w:pPr>
          </w:p>
        </w:tc>
        <w:tc>
          <w:tcPr>
            <w:tcW w:w="1164" w:type="dxa"/>
            <w:tcBorders>
              <w:top w:val="nil"/>
              <w:left w:val="nil"/>
              <w:bottom w:val="nil"/>
              <w:right w:val="nil"/>
            </w:tcBorders>
            <w:shd w:val="clear" w:color="auto" w:fill="auto"/>
            <w:noWrap/>
            <w:vAlign w:val="bottom"/>
            <w:hideMark/>
          </w:tcPr>
          <w:p w14:paraId="1CECBD03" w14:textId="77777777" w:rsidR="003B15C2" w:rsidRPr="003B15C2" w:rsidRDefault="003B15C2" w:rsidP="003B15C2">
            <w:pPr>
              <w:spacing w:before="0" w:after="0"/>
              <w:rPr>
                <w:rFonts w:eastAsia="Times New Roman" w:cs="Open Sans"/>
                <w:sz w:val="22"/>
                <w:szCs w:val="22"/>
              </w:rPr>
            </w:pPr>
          </w:p>
        </w:tc>
        <w:tc>
          <w:tcPr>
            <w:tcW w:w="1307" w:type="dxa"/>
            <w:tcBorders>
              <w:top w:val="nil"/>
              <w:left w:val="nil"/>
              <w:bottom w:val="nil"/>
              <w:right w:val="nil"/>
            </w:tcBorders>
            <w:shd w:val="clear" w:color="auto" w:fill="auto"/>
            <w:noWrap/>
            <w:vAlign w:val="bottom"/>
            <w:hideMark/>
          </w:tcPr>
          <w:p w14:paraId="411BE49F" w14:textId="77777777" w:rsidR="003B15C2" w:rsidRPr="003B15C2" w:rsidRDefault="003B15C2" w:rsidP="003B15C2">
            <w:pPr>
              <w:spacing w:before="0" w:after="0"/>
              <w:rPr>
                <w:rFonts w:eastAsia="Times New Roman" w:cs="Open Sans"/>
                <w:sz w:val="22"/>
                <w:szCs w:val="22"/>
              </w:rPr>
            </w:pPr>
          </w:p>
        </w:tc>
        <w:tc>
          <w:tcPr>
            <w:tcW w:w="383" w:type="dxa"/>
            <w:tcBorders>
              <w:top w:val="nil"/>
              <w:left w:val="nil"/>
              <w:bottom w:val="nil"/>
              <w:right w:val="nil"/>
            </w:tcBorders>
            <w:shd w:val="clear" w:color="auto" w:fill="auto"/>
            <w:noWrap/>
            <w:vAlign w:val="bottom"/>
            <w:hideMark/>
          </w:tcPr>
          <w:p w14:paraId="661E7B01" w14:textId="77777777" w:rsidR="003B15C2" w:rsidRPr="003B15C2" w:rsidRDefault="003B15C2" w:rsidP="003B15C2">
            <w:pPr>
              <w:spacing w:before="0" w:after="0"/>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3A61CE00" w14:textId="77777777" w:rsidR="003B15C2" w:rsidRPr="003B15C2" w:rsidRDefault="003B15C2" w:rsidP="003B15C2">
            <w:pPr>
              <w:spacing w:before="0" w:after="0"/>
              <w:jc w:val="right"/>
              <w:rPr>
                <w:rFonts w:eastAsia="Times New Roman" w:cs="Open Sans"/>
                <w:sz w:val="22"/>
                <w:szCs w:val="22"/>
              </w:rPr>
            </w:pPr>
          </w:p>
        </w:tc>
      </w:tr>
      <w:tr w:rsidR="003B15C2" w:rsidRPr="003B15C2" w14:paraId="6A1F6370" w14:textId="77777777" w:rsidTr="0039105C">
        <w:trPr>
          <w:trHeight w:val="240"/>
        </w:trPr>
        <w:tc>
          <w:tcPr>
            <w:tcW w:w="4067" w:type="dxa"/>
            <w:tcBorders>
              <w:top w:val="nil"/>
              <w:left w:val="nil"/>
              <w:bottom w:val="nil"/>
              <w:right w:val="nil"/>
            </w:tcBorders>
            <w:shd w:val="clear" w:color="auto" w:fill="auto"/>
            <w:noWrap/>
            <w:vAlign w:val="bottom"/>
            <w:hideMark/>
          </w:tcPr>
          <w:p w14:paraId="11B881C5"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Contributed equity</w:t>
            </w:r>
          </w:p>
        </w:tc>
        <w:tc>
          <w:tcPr>
            <w:tcW w:w="975" w:type="dxa"/>
            <w:tcBorders>
              <w:top w:val="nil"/>
              <w:left w:val="nil"/>
              <w:bottom w:val="nil"/>
              <w:right w:val="nil"/>
            </w:tcBorders>
            <w:shd w:val="clear" w:color="auto" w:fill="auto"/>
            <w:noWrap/>
            <w:vAlign w:val="bottom"/>
            <w:hideMark/>
          </w:tcPr>
          <w:p w14:paraId="6E570AF3" w14:textId="77777777" w:rsidR="003B15C2" w:rsidRPr="003B15C2" w:rsidRDefault="003B15C2" w:rsidP="003B15C2">
            <w:pPr>
              <w:spacing w:before="0" w:after="0"/>
              <w:ind w:firstLineChars="200" w:firstLine="440"/>
              <w:rPr>
                <w:rFonts w:eastAsia="Times New Roman" w:cs="Open Sans"/>
                <w:sz w:val="22"/>
                <w:szCs w:val="22"/>
              </w:rPr>
            </w:pPr>
          </w:p>
        </w:tc>
        <w:tc>
          <w:tcPr>
            <w:tcW w:w="1164" w:type="dxa"/>
            <w:tcBorders>
              <w:top w:val="nil"/>
              <w:left w:val="nil"/>
              <w:bottom w:val="nil"/>
              <w:right w:val="nil"/>
            </w:tcBorders>
            <w:shd w:val="clear" w:color="auto" w:fill="auto"/>
            <w:noWrap/>
            <w:vAlign w:val="bottom"/>
            <w:hideMark/>
          </w:tcPr>
          <w:p w14:paraId="1C4C08D0"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18,561 </w:t>
            </w:r>
          </w:p>
        </w:tc>
        <w:tc>
          <w:tcPr>
            <w:tcW w:w="1307" w:type="dxa"/>
            <w:tcBorders>
              <w:top w:val="nil"/>
              <w:left w:val="nil"/>
              <w:bottom w:val="nil"/>
              <w:right w:val="nil"/>
            </w:tcBorders>
            <w:shd w:val="clear" w:color="auto" w:fill="auto"/>
            <w:noWrap/>
            <w:vAlign w:val="bottom"/>
            <w:hideMark/>
          </w:tcPr>
          <w:p w14:paraId="2BFAC2D8"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2,511 </w:t>
            </w:r>
          </w:p>
        </w:tc>
        <w:tc>
          <w:tcPr>
            <w:tcW w:w="383" w:type="dxa"/>
            <w:tcBorders>
              <w:top w:val="nil"/>
              <w:left w:val="nil"/>
              <w:bottom w:val="nil"/>
              <w:right w:val="nil"/>
            </w:tcBorders>
            <w:shd w:val="clear" w:color="auto" w:fill="auto"/>
            <w:noWrap/>
            <w:vAlign w:val="bottom"/>
            <w:hideMark/>
          </w:tcPr>
          <w:p w14:paraId="4E11A38C"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15BC0BDA"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2,511 </w:t>
            </w:r>
          </w:p>
        </w:tc>
      </w:tr>
      <w:tr w:rsidR="003B15C2" w:rsidRPr="003B15C2" w14:paraId="3221F398" w14:textId="77777777" w:rsidTr="0039105C">
        <w:trPr>
          <w:trHeight w:val="240"/>
        </w:trPr>
        <w:tc>
          <w:tcPr>
            <w:tcW w:w="4067" w:type="dxa"/>
            <w:tcBorders>
              <w:top w:val="nil"/>
              <w:left w:val="nil"/>
              <w:bottom w:val="nil"/>
              <w:right w:val="nil"/>
            </w:tcBorders>
            <w:shd w:val="clear" w:color="auto" w:fill="auto"/>
            <w:noWrap/>
            <w:vAlign w:val="bottom"/>
            <w:hideMark/>
          </w:tcPr>
          <w:p w14:paraId="5136B733"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Reserves</w:t>
            </w:r>
          </w:p>
        </w:tc>
        <w:tc>
          <w:tcPr>
            <w:tcW w:w="975" w:type="dxa"/>
            <w:tcBorders>
              <w:top w:val="nil"/>
              <w:left w:val="nil"/>
              <w:bottom w:val="nil"/>
              <w:right w:val="nil"/>
            </w:tcBorders>
            <w:shd w:val="clear" w:color="auto" w:fill="auto"/>
            <w:noWrap/>
            <w:vAlign w:val="bottom"/>
            <w:hideMark/>
          </w:tcPr>
          <w:p w14:paraId="3B1EEE81" w14:textId="77777777" w:rsidR="003B15C2" w:rsidRPr="003B15C2" w:rsidRDefault="003B15C2" w:rsidP="003B15C2">
            <w:pPr>
              <w:spacing w:before="0" w:after="0"/>
              <w:ind w:firstLineChars="200" w:firstLine="440"/>
              <w:rPr>
                <w:rFonts w:eastAsia="Times New Roman" w:cs="Open Sans"/>
                <w:sz w:val="22"/>
                <w:szCs w:val="22"/>
              </w:rPr>
            </w:pPr>
          </w:p>
        </w:tc>
        <w:tc>
          <w:tcPr>
            <w:tcW w:w="1164" w:type="dxa"/>
            <w:tcBorders>
              <w:top w:val="nil"/>
              <w:left w:val="nil"/>
              <w:bottom w:val="nil"/>
              <w:right w:val="nil"/>
            </w:tcBorders>
            <w:shd w:val="clear" w:color="auto" w:fill="auto"/>
            <w:noWrap/>
            <w:vAlign w:val="bottom"/>
            <w:hideMark/>
          </w:tcPr>
          <w:p w14:paraId="2CB08F93"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2,599 </w:t>
            </w:r>
          </w:p>
        </w:tc>
        <w:tc>
          <w:tcPr>
            <w:tcW w:w="1307" w:type="dxa"/>
            <w:tcBorders>
              <w:top w:val="nil"/>
              <w:left w:val="nil"/>
              <w:bottom w:val="nil"/>
              <w:right w:val="nil"/>
            </w:tcBorders>
            <w:shd w:val="clear" w:color="auto" w:fill="auto"/>
            <w:noWrap/>
            <w:vAlign w:val="bottom"/>
            <w:hideMark/>
          </w:tcPr>
          <w:p w14:paraId="0C80C389"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2,452 </w:t>
            </w:r>
          </w:p>
        </w:tc>
        <w:tc>
          <w:tcPr>
            <w:tcW w:w="383" w:type="dxa"/>
            <w:tcBorders>
              <w:top w:val="nil"/>
              <w:left w:val="nil"/>
              <w:bottom w:val="nil"/>
              <w:right w:val="nil"/>
            </w:tcBorders>
            <w:shd w:val="clear" w:color="auto" w:fill="auto"/>
            <w:noWrap/>
            <w:vAlign w:val="bottom"/>
            <w:hideMark/>
          </w:tcPr>
          <w:p w14:paraId="42DA1D09"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4498B9F0"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 xml:space="preserve">637 </w:t>
            </w:r>
          </w:p>
        </w:tc>
      </w:tr>
      <w:tr w:rsidR="003B15C2" w:rsidRPr="003B15C2" w14:paraId="7E9F4A4C" w14:textId="77777777" w:rsidTr="0039105C">
        <w:trPr>
          <w:trHeight w:val="240"/>
        </w:trPr>
        <w:tc>
          <w:tcPr>
            <w:tcW w:w="4067" w:type="dxa"/>
            <w:tcBorders>
              <w:top w:val="nil"/>
              <w:left w:val="nil"/>
              <w:bottom w:val="nil"/>
              <w:right w:val="nil"/>
            </w:tcBorders>
            <w:shd w:val="clear" w:color="auto" w:fill="auto"/>
            <w:noWrap/>
            <w:vAlign w:val="bottom"/>
            <w:hideMark/>
          </w:tcPr>
          <w:p w14:paraId="5B8AEC07" w14:textId="77777777" w:rsidR="003B15C2" w:rsidRPr="003B15C2" w:rsidRDefault="003B15C2" w:rsidP="003B15C2">
            <w:pPr>
              <w:spacing w:before="0" w:after="0"/>
              <w:ind w:firstLineChars="200" w:firstLine="440"/>
              <w:rPr>
                <w:rFonts w:eastAsia="Times New Roman" w:cs="Open Sans"/>
                <w:sz w:val="22"/>
                <w:szCs w:val="22"/>
              </w:rPr>
            </w:pPr>
            <w:r w:rsidRPr="003B15C2">
              <w:rPr>
                <w:rFonts w:eastAsia="Times New Roman" w:cs="Open Sans"/>
                <w:sz w:val="22"/>
                <w:szCs w:val="22"/>
              </w:rPr>
              <w:t>Accumulated losses</w:t>
            </w:r>
          </w:p>
        </w:tc>
        <w:tc>
          <w:tcPr>
            <w:tcW w:w="975" w:type="dxa"/>
            <w:tcBorders>
              <w:top w:val="nil"/>
              <w:left w:val="nil"/>
              <w:bottom w:val="nil"/>
              <w:right w:val="nil"/>
            </w:tcBorders>
            <w:shd w:val="clear" w:color="auto" w:fill="auto"/>
            <w:noWrap/>
            <w:vAlign w:val="bottom"/>
            <w:hideMark/>
          </w:tcPr>
          <w:p w14:paraId="7B8DB243" w14:textId="77777777" w:rsidR="003B15C2" w:rsidRPr="003B15C2" w:rsidRDefault="003B15C2" w:rsidP="003B15C2">
            <w:pPr>
              <w:spacing w:before="0" w:after="0"/>
              <w:ind w:firstLineChars="200" w:firstLine="440"/>
              <w:rPr>
                <w:rFonts w:eastAsia="Times New Roman" w:cs="Open Sans"/>
                <w:sz w:val="22"/>
                <w:szCs w:val="22"/>
              </w:rPr>
            </w:pPr>
          </w:p>
        </w:tc>
        <w:tc>
          <w:tcPr>
            <w:tcW w:w="1164" w:type="dxa"/>
            <w:tcBorders>
              <w:top w:val="nil"/>
              <w:left w:val="nil"/>
              <w:bottom w:val="nil"/>
              <w:right w:val="nil"/>
            </w:tcBorders>
            <w:shd w:val="clear" w:color="auto" w:fill="auto"/>
            <w:noWrap/>
            <w:vAlign w:val="bottom"/>
            <w:hideMark/>
          </w:tcPr>
          <w:p w14:paraId="05FCBFDC"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(13,711)</w:t>
            </w:r>
          </w:p>
        </w:tc>
        <w:tc>
          <w:tcPr>
            <w:tcW w:w="1307" w:type="dxa"/>
            <w:tcBorders>
              <w:top w:val="nil"/>
              <w:left w:val="nil"/>
              <w:bottom w:val="nil"/>
              <w:right w:val="nil"/>
            </w:tcBorders>
            <w:shd w:val="clear" w:color="auto" w:fill="auto"/>
            <w:noWrap/>
            <w:vAlign w:val="bottom"/>
            <w:hideMark/>
          </w:tcPr>
          <w:p w14:paraId="4C5916CA"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(12,737)</w:t>
            </w:r>
          </w:p>
        </w:tc>
        <w:tc>
          <w:tcPr>
            <w:tcW w:w="383" w:type="dxa"/>
            <w:tcBorders>
              <w:top w:val="nil"/>
              <w:left w:val="nil"/>
              <w:bottom w:val="nil"/>
              <w:right w:val="nil"/>
            </w:tcBorders>
            <w:shd w:val="clear" w:color="auto" w:fill="auto"/>
            <w:noWrap/>
            <w:vAlign w:val="bottom"/>
            <w:hideMark/>
          </w:tcPr>
          <w:p w14:paraId="10CC223F" w14:textId="77777777" w:rsidR="003B15C2" w:rsidRPr="003B15C2" w:rsidRDefault="003B15C2" w:rsidP="003B15C2">
            <w:pPr>
              <w:spacing w:before="0" w:after="0"/>
              <w:jc w:val="right"/>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024A7CB8"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(5,703)</w:t>
            </w:r>
          </w:p>
        </w:tc>
      </w:tr>
      <w:tr w:rsidR="00921F2C" w:rsidRPr="003B15C2" w14:paraId="257E31A4" w14:textId="77777777" w:rsidTr="0039105C">
        <w:trPr>
          <w:trHeight w:val="240"/>
        </w:trPr>
        <w:tc>
          <w:tcPr>
            <w:tcW w:w="4067" w:type="dxa"/>
            <w:tcBorders>
              <w:top w:val="nil"/>
              <w:left w:val="nil"/>
              <w:bottom w:val="nil"/>
              <w:right w:val="nil"/>
            </w:tcBorders>
            <w:shd w:val="clear" w:color="auto" w:fill="auto"/>
            <w:noWrap/>
            <w:vAlign w:val="bottom"/>
            <w:hideMark/>
          </w:tcPr>
          <w:p w14:paraId="3FF2534D" w14:textId="77777777" w:rsidR="003B15C2" w:rsidRPr="003B15C2" w:rsidRDefault="003B15C2" w:rsidP="003B15C2">
            <w:pPr>
              <w:spacing w:before="0" w:after="0"/>
              <w:rPr>
                <w:rFonts w:eastAsia="Times New Roman" w:cs="Open Sans"/>
                <w:b/>
                <w:bCs/>
                <w:sz w:val="22"/>
                <w:szCs w:val="22"/>
              </w:rPr>
            </w:pPr>
            <w:r w:rsidRPr="003B15C2">
              <w:rPr>
                <w:rFonts w:eastAsia="Times New Roman" w:cs="Open Sans"/>
                <w:b/>
                <w:bCs/>
                <w:sz w:val="22"/>
                <w:szCs w:val="22"/>
              </w:rPr>
              <w:t>Total equity</w:t>
            </w:r>
          </w:p>
        </w:tc>
        <w:tc>
          <w:tcPr>
            <w:tcW w:w="975" w:type="dxa"/>
            <w:tcBorders>
              <w:top w:val="nil"/>
              <w:left w:val="nil"/>
              <w:bottom w:val="nil"/>
              <w:right w:val="nil"/>
            </w:tcBorders>
            <w:shd w:val="clear" w:color="auto" w:fill="auto"/>
            <w:noWrap/>
            <w:vAlign w:val="bottom"/>
            <w:hideMark/>
          </w:tcPr>
          <w:p w14:paraId="4E728DF5" w14:textId="77777777" w:rsidR="003B15C2" w:rsidRPr="003B15C2" w:rsidRDefault="003B15C2" w:rsidP="003B15C2">
            <w:pPr>
              <w:spacing w:before="0" w:after="0"/>
              <w:rPr>
                <w:rFonts w:eastAsia="Times New Roman" w:cs="Open Sans"/>
                <w:b/>
                <w:bCs/>
                <w:sz w:val="22"/>
                <w:szCs w:val="22"/>
              </w:rPr>
            </w:pPr>
          </w:p>
        </w:tc>
        <w:tc>
          <w:tcPr>
            <w:tcW w:w="1164" w:type="dxa"/>
            <w:tcBorders>
              <w:top w:val="single" w:sz="4" w:space="0" w:color="auto"/>
              <w:left w:val="nil"/>
              <w:bottom w:val="single" w:sz="4" w:space="0" w:color="auto"/>
              <w:right w:val="nil"/>
            </w:tcBorders>
            <w:shd w:val="clear" w:color="auto" w:fill="auto"/>
            <w:noWrap/>
            <w:vAlign w:val="bottom"/>
            <w:hideMark/>
          </w:tcPr>
          <w:p w14:paraId="1BBCD9CE" w14:textId="77777777" w:rsidR="003B15C2" w:rsidRPr="003B15C2" w:rsidRDefault="003B15C2" w:rsidP="003B15C2">
            <w:pPr>
              <w:spacing w:before="0" w:after="0"/>
              <w:jc w:val="right"/>
              <w:rPr>
                <w:rFonts w:eastAsia="Times New Roman" w:cs="Open Sans"/>
                <w:b/>
                <w:bCs/>
                <w:sz w:val="22"/>
                <w:szCs w:val="22"/>
              </w:rPr>
            </w:pPr>
            <w:r w:rsidRPr="003B15C2">
              <w:rPr>
                <w:rFonts w:eastAsia="Times New Roman" w:cs="Open Sans"/>
                <w:b/>
                <w:bCs/>
                <w:sz w:val="22"/>
                <w:szCs w:val="22"/>
              </w:rPr>
              <w:t xml:space="preserve">7,449 </w:t>
            </w:r>
          </w:p>
        </w:tc>
        <w:tc>
          <w:tcPr>
            <w:tcW w:w="1307" w:type="dxa"/>
            <w:tcBorders>
              <w:top w:val="single" w:sz="4" w:space="0" w:color="auto"/>
              <w:left w:val="nil"/>
              <w:bottom w:val="single" w:sz="4" w:space="0" w:color="auto"/>
              <w:right w:val="nil"/>
            </w:tcBorders>
            <w:shd w:val="clear" w:color="auto" w:fill="auto"/>
            <w:noWrap/>
            <w:vAlign w:val="bottom"/>
            <w:hideMark/>
          </w:tcPr>
          <w:p w14:paraId="36FC7998"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(7,774)</w:t>
            </w:r>
          </w:p>
        </w:tc>
        <w:tc>
          <w:tcPr>
            <w:tcW w:w="383" w:type="dxa"/>
            <w:tcBorders>
              <w:top w:val="nil"/>
              <w:left w:val="nil"/>
              <w:bottom w:val="nil"/>
              <w:right w:val="nil"/>
            </w:tcBorders>
            <w:shd w:val="clear" w:color="auto" w:fill="auto"/>
            <w:noWrap/>
            <w:vAlign w:val="bottom"/>
            <w:hideMark/>
          </w:tcPr>
          <w:p w14:paraId="0ED19A2F" w14:textId="77777777" w:rsidR="003B15C2" w:rsidRPr="003B15C2" w:rsidRDefault="003B15C2" w:rsidP="003B15C2">
            <w:pPr>
              <w:spacing w:before="0" w:after="0"/>
              <w:jc w:val="right"/>
              <w:rPr>
                <w:rFonts w:eastAsia="Times New Roman" w:cs="Open Sans"/>
                <w:sz w:val="22"/>
                <w:szCs w:val="22"/>
              </w:rPr>
            </w:pPr>
          </w:p>
        </w:tc>
        <w:tc>
          <w:tcPr>
            <w:tcW w:w="1022" w:type="dxa"/>
            <w:tcBorders>
              <w:top w:val="single" w:sz="4" w:space="0" w:color="auto"/>
              <w:left w:val="nil"/>
              <w:bottom w:val="single" w:sz="4" w:space="0" w:color="auto"/>
              <w:right w:val="nil"/>
            </w:tcBorders>
            <w:shd w:val="clear" w:color="auto" w:fill="auto"/>
            <w:noWrap/>
            <w:vAlign w:val="bottom"/>
            <w:hideMark/>
          </w:tcPr>
          <w:p w14:paraId="1A14A803" w14:textId="77777777" w:rsidR="003B15C2" w:rsidRPr="003B15C2" w:rsidRDefault="003B15C2" w:rsidP="003B15C2">
            <w:pPr>
              <w:spacing w:before="0" w:after="0"/>
              <w:jc w:val="right"/>
              <w:rPr>
                <w:rFonts w:eastAsia="Times New Roman" w:cs="Open Sans"/>
                <w:sz w:val="22"/>
                <w:szCs w:val="22"/>
              </w:rPr>
            </w:pPr>
            <w:r w:rsidRPr="003B15C2">
              <w:rPr>
                <w:rFonts w:eastAsia="Times New Roman" w:cs="Open Sans"/>
                <w:sz w:val="22"/>
                <w:szCs w:val="22"/>
              </w:rPr>
              <w:t>(2,555)</w:t>
            </w:r>
          </w:p>
        </w:tc>
      </w:tr>
      <w:tr w:rsidR="00473197" w:rsidRPr="003B15C2" w14:paraId="437CE7F2" w14:textId="77777777" w:rsidTr="0039105C">
        <w:trPr>
          <w:trHeight w:val="290"/>
        </w:trPr>
        <w:tc>
          <w:tcPr>
            <w:tcW w:w="8918" w:type="dxa"/>
            <w:gridSpan w:val="6"/>
            <w:tcBorders>
              <w:top w:val="nil"/>
              <w:left w:val="nil"/>
              <w:bottom w:val="nil"/>
              <w:right w:val="nil"/>
            </w:tcBorders>
            <w:shd w:val="clear" w:color="auto" w:fill="auto"/>
            <w:noWrap/>
            <w:hideMark/>
          </w:tcPr>
          <w:p w14:paraId="1FCFB383" w14:textId="77777777" w:rsidR="00473197" w:rsidRDefault="00473197" w:rsidP="003B15C2">
            <w:pPr>
              <w:spacing w:before="0" w:after="0"/>
              <w:rPr>
                <w:rFonts w:eastAsia="Times New Roman" w:cs="Open Sans"/>
                <w:sz w:val="22"/>
                <w:szCs w:val="22"/>
              </w:rPr>
            </w:pPr>
            <w:r w:rsidRPr="003B15C2">
              <w:rPr>
                <w:rFonts w:eastAsia="Times New Roman" w:cs="Open Sans"/>
                <w:sz w:val="22"/>
                <w:szCs w:val="22"/>
              </w:rPr>
              <w:t>The above statement should be read in conjunction with the accompanying notes.</w:t>
            </w:r>
          </w:p>
          <w:p w14:paraId="5AC144E5" w14:textId="3E42B2BC" w:rsidR="00473197" w:rsidRPr="003B15C2" w:rsidRDefault="00473197" w:rsidP="003B15C2">
            <w:pPr>
              <w:spacing w:before="0" w:after="0"/>
              <w:rPr>
                <w:rFonts w:eastAsia="Times New Roman" w:cs="Open Sans"/>
                <w:sz w:val="22"/>
                <w:szCs w:val="22"/>
              </w:rPr>
            </w:pPr>
          </w:p>
        </w:tc>
      </w:tr>
      <w:tr w:rsidR="003B15C2" w:rsidRPr="003B15C2" w14:paraId="78D826B1" w14:textId="77777777" w:rsidTr="0039105C">
        <w:trPr>
          <w:trHeight w:val="335"/>
        </w:trPr>
        <w:tc>
          <w:tcPr>
            <w:tcW w:w="4067" w:type="dxa"/>
            <w:tcBorders>
              <w:top w:val="nil"/>
              <w:left w:val="nil"/>
              <w:bottom w:val="nil"/>
              <w:right w:val="nil"/>
            </w:tcBorders>
            <w:shd w:val="clear" w:color="auto" w:fill="auto"/>
            <w:noWrap/>
            <w:hideMark/>
          </w:tcPr>
          <w:p w14:paraId="29DB1831" w14:textId="77777777" w:rsidR="003B15C2" w:rsidRPr="003B15C2" w:rsidRDefault="003B15C2" w:rsidP="003B15C2">
            <w:pPr>
              <w:spacing w:before="0" w:after="0"/>
              <w:rPr>
                <w:rFonts w:eastAsia="Times New Roman" w:cs="Open Sans"/>
                <w:sz w:val="22"/>
                <w:szCs w:val="22"/>
              </w:rPr>
            </w:pPr>
            <w:r w:rsidRPr="003B15C2">
              <w:rPr>
                <w:rFonts w:eastAsia="Times New Roman" w:cs="Open Sans"/>
                <w:sz w:val="22"/>
                <w:szCs w:val="22"/>
                <w:vertAlign w:val="superscript"/>
              </w:rPr>
              <w:t>1</w:t>
            </w:r>
            <w:r w:rsidRPr="003B15C2">
              <w:rPr>
                <w:rFonts w:eastAsia="Times New Roman" w:cs="Open Sans"/>
                <w:sz w:val="22"/>
                <w:szCs w:val="22"/>
              </w:rPr>
              <w:t xml:space="preserve"> Refer to the Overview note.</w:t>
            </w:r>
          </w:p>
        </w:tc>
        <w:tc>
          <w:tcPr>
            <w:tcW w:w="975" w:type="dxa"/>
            <w:tcBorders>
              <w:top w:val="nil"/>
              <w:left w:val="nil"/>
              <w:bottom w:val="nil"/>
              <w:right w:val="nil"/>
            </w:tcBorders>
            <w:shd w:val="clear" w:color="auto" w:fill="auto"/>
            <w:noWrap/>
            <w:hideMark/>
          </w:tcPr>
          <w:p w14:paraId="553BCB25" w14:textId="77777777" w:rsidR="003B15C2" w:rsidRPr="003B15C2" w:rsidRDefault="003B15C2" w:rsidP="003B15C2">
            <w:pPr>
              <w:spacing w:before="0" w:after="0"/>
              <w:rPr>
                <w:rFonts w:eastAsia="Times New Roman" w:cs="Open Sans"/>
                <w:sz w:val="22"/>
                <w:szCs w:val="22"/>
              </w:rPr>
            </w:pPr>
          </w:p>
        </w:tc>
        <w:tc>
          <w:tcPr>
            <w:tcW w:w="1164" w:type="dxa"/>
            <w:tcBorders>
              <w:top w:val="nil"/>
              <w:left w:val="nil"/>
              <w:bottom w:val="nil"/>
              <w:right w:val="nil"/>
            </w:tcBorders>
            <w:shd w:val="clear" w:color="auto" w:fill="auto"/>
            <w:noWrap/>
            <w:hideMark/>
          </w:tcPr>
          <w:p w14:paraId="71ED1EE2" w14:textId="77777777" w:rsidR="003B15C2" w:rsidRPr="003B15C2" w:rsidRDefault="003B15C2" w:rsidP="003B15C2">
            <w:pPr>
              <w:spacing w:before="0" w:after="0"/>
              <w:rPr>
                <w:rFonts w:eastAsia="Times New Roman" w:cs="Open Sans"/>
                <w:sz w:val="22"/>
                <w:szCs w:val="22"/>
              </w:rPr>
            </w:pPr>
          </w:p>
        </w:tc>
        <w:tc>
          <w:tcPr>
            <w:tcW w:w="1307" w:type="dxa"/>
            <w:tcBorders>
              <w:top w:val="nil"/>
              <w:left w:val="nil"/>
              <w:bottom w:val="nil"/>
              <w:right w:val="nil"/>
            </w:tcBorders>
            <w:shd w:val="clear" w:color="auto" w:fill="auto"/>
            <w:noWrap/>
            <w:hideMark/>
          </w:tcPr>
          <w:p w14:paraId="30C6B924" w14:textId="77777777" w:rsidR="003B15C2" w:rsidRPr="003B15C2" w:rsidRDefault="003B15C2" w:rsidP="003B15C2">
            <w:pPr>
              <w:spacing w:before="0" w:after="0"/>
              <w:rPr>
                <w:rFonts w:eastAsia="Times New Roman" w:cs="Open Sans"/>
                <w:sz w:val="22"/>
                <w:szCs w:val="22"/>
              </w:rPr>
            </w:pPr>
          </w:p>
        </w:tc>
        <w:tc>
          <w:tcPr>
            <w:tcW w:w="383" w:type="dxa"/>
            <w:tcBorders>
              <w:top w:val="nil"/>
              <w:left w:val="nil"/>
              <w:bottom w:val="nil"/>
              <w:right w:val="nil"/>
            </w:tcBorders>
            <w:shd w:val="clear" w:color="auto" w:fill="auto"/>
            <w:noWrap/>
            <w:hideMark/>
          </w:tcPr>
          <w:p w14:paraId="52B9696D" w14:textId="77777777" w:rsidR="003B15C2" w:rsidRPr="003B15C2" w:rsidRDefault="003B15C2" w:rsidP="003B15C2">
            <w:pPr>
              <w:spacing w:before="0" w:after="0"/>
              <w:rPr>
                <w:rFonts w:eastAsia="Times New Roman" w:cs="Open Sans"/>
                <w:sz w:val="22"/>
                <w:szCs w:val="22"/>
              </w:rPr>
            </w:pPr>
          </w:p>
        </w:tc>
        <w:tc>
          <w:tcPr>
            <w:tcW w:w="1022" w:type="dxa"/>
            <w:tcBorders>
              <w:top w:val="nil"/>
              <w:left w:val="nil"/>
              <w:bottom w:val="nil"/>
              <w:right w:val="nil"/>
            </w:tcBorders>
            <w:shd w:val="clear" w:color="auto" w:fill="auto"/>
            <w:noWrap/>
            <w:vAlign w:val="bottom"/>
            <w:hideMark/>
          </w:tcPr>
          <w:p w14:paraId="2E0E6226" w14:textId="77777777" w:rsidR="003B15C2" w:rsidRPr="003B15C2" w:rsidRDefault="003B15C2" w:rsidP="003B15C2">
            <w:pPr>
              <w:spacing w:before="0" w:after="0"/>
              <w:rPr>
                <w:rFonts w:eastAsia="Times New Roman" w:cs="Open Sans"/>
                <w:sz w:val="22"/>
                <w:szCs w:val="22"/>
              </w:rPr>
            </w:pPr>
          </w:p>
        </w:tc>
      </w:tr>
      <w:tr w:rsidR="003B15C2" w:rsidRPr="003B15C2" w14:paraId="2249B6E5" w14:textId="77777777" w:rsidTr="0039105C">
        <w:trPr>
          <w:trHeight w:val="373"/>
        </w:trPr>
        <w:tc>
          <w:tcPr>
            <w:tcW w:w="8918" w:type="dxa"/>
            <w:gridSpan w:val="6"/>
            <w:tcBorders>
              <w:top w:val="nil"/>
              <w:left w:val="nil"/>
              <w:bottom w:val="nil"/>
              <w:right w:val="nil"/>
            </w:tcBorders>
            <w:shd w:val="clear" w:color="auto" w:fill="auto"/>
            <w:hideMark/>
          </w:tcPr>
          <w:p w14:paraId="17513ACE" w14:textId="54219D84" w:rsidR="003B15C2" w:rsidRPr="003B15C2" w:rsidRDefault="003B15C2" w:rsidP="003B15C2">
            <w:pPr>
              <w:spacing w:before="0" w:after="0"/>
              <w:rPr>
                <w:rFonts w:eastAsia="Times New Roman" w:cs="Open Sans"/>
                <w:sz w:val="22"/>
                <w:szCs w:val="22"/>
              </w:rPr>
            </w:pPr>
            <w:r w:rsidRPr="003B15C2">
              <w:rPr>
                <w:rFonts w:eastAsia="Times New Roman" w:cs="Open Sans"/>
                <w:sz w:val="22"/>
                <w:szCs w:val="22"/>
                <w:vertAlign w:val="superscript"/>
              </w:rPr>
              <w:t xml:space="preserve">2 </w:t>
            </w:r>
            <w:r w:rsidRPr="003B15C2">
              <w:rPr>
                <w:rFonts w:eastAsia="Times New Roman" w:cs="Open Sans"/>
                <w:sz w:val="22"/>
                <w:szCs w:val="22"/>
              </w:rPr>
              <w:t>Right-of-use assets are included in the property subject to operating leases line item.</w:t>
            </w:r>
            <w:r w:rsidR="00BC3951" w:rsidRPr="000C53AF">
              <w:rPr>
                <w:rFonts w:cs="Open Sans"/>
                <w:noProof/>
                <w:sz w:val="22"/>
                <w:szCs w:val="22"/>
              </w:rPr>
              <w:t xml:space="preserve"> </w:t>
            </w:r>
          </w:p>
        </w:tc>
      </w:tr>
      <w:tr w:rsidR="003B15C2" w:rsidRPr="003B15C2" w14:paraId="1BDC3493" w14:textId="77777777" w:rsidTr="0039105C">
        <w:trPr>
          <w:trHeight w:val="598"/>
        </w:trPr>
        <w:tc>
          <w:tcPr>
            <w:tcW w:w="8918" w:type="dxa"/>
            <w:gridSpan w:val="6"/>
            <w:tcBorders>
              <w:top w:val="nil"/>
              <w:left w:val="nil"/>
              <w:bottom w:val="nil"/>
              <w:right w:val="nil"/>
            </w:tcBorders>
            <w:shd w:val="clear" w:color="auto" w:fill="auto"/>
            <w:noWrap/>
            <w:vAlign w:val="bottom"/>
            <w:hideMark/>
          </w:tcPr>
          <w:p w14:paraId="7F77E138" w14:textId="56F7B721" w:rsidR="003B15C2" w:rsidRDefault="003B15C2" w:rsidP="003B15C2">
            <w:pPr>
              <w:spacing w:before="0" w:after="0"/>
              <w:rPr>
                <w:rFonts w:ascii="Cambria" w:eastAsia="Times New Roman" w:hAnsi="Cambria" w:cs="Calibri"/>
                <w:sz w:val="22"/>
                <w:szCs w:val="22"/>
              </w:rPr>
            </w:pPr>
          </w:p>
          <w:p w14:paraId="76174F36" w14:textId="3296B47C" w:rsidR="005A75B6" w:rsidRDefault="005A75B6" w:rsidP="003B15C2">
            <w:pPr>
              <w:spacing w:before="0" w:after="0"/>
              <w:rPr>
                <w:rFonts w:ascii="Cambria" w:eastAsia="Times New Roman" w:hAnsi="Cambria" w:cs="Calibri"/>
                <w:sz w:val="22"/>
                <w:szCs w:val="22"/>
              </w:rPr>
            </w:pPr>
            <w:r>
              <w:rPr>
                <w:noProof/>
              </w:rPr>
              <mc:AlternateContent>
                <mc:Choice Requires="wps">
                  <w:drawing>
                    <wp:anchor distT="0" distB="0" distL="114300" distR="114300" simplePos="0" relativeHeight="251658253" behindDoc="0" locked="0" layoutInCell="1" allowOverlap="1" wp14:anchorId="4ACC0CD3" wp14:editId="1C8DFAE6">
                      <wp:simplePos x="0" y="0"/>
                      <wp:positionH relativeFrom="column">
                        <wp:posOffset>-296545</wp:posOffset>
                      </wp:positionH>
                      <wp:positionV relativeFrom="paragraph">
                        <wp:posOffset>194945</wp:posOffset>
                      </wp:positionV>
                      <wp:extent cx="6435090" cy="3860800"/>
                      <wp:effectExtent l="0" t="0" r="22860" b="25400"/>
                      <wp:wrapNone/>
                      <wp:docPr id="1039627089" name="TextBox 10"/>
                      <wp:cNvGraphicFramePr/>
                      <a:graphic xmlns:a="http://schemas.openxmlformats.org/drawingml/2006/main">
                        <a:graphicData uri="http://schemas.microsoft.com/office/word/2010/wordprocessingShape">
                          <wps:wsp>
                            <wps:cNvSpPr txBox="1"/>
                            <wps:spPr>
                              <a:xfrm>
                                <a:off x="0" y="0"/>
                                <a:ext cx="6435090" cy="3860800"/>
                              </a:xfrm>
                              <a:prstGeom prst="rect">
                                <a:avLst/>
                              </a:prstGeom>
                              <a:noFill/>
                              <a:ln w="12700" cmpd="sng">
                                <a:solidFill>
                                  <a:schemeClr val="tx1"/>
                                </a:solidFill>
                              </a:ln>
                            </wps:spPr>
                            <wps:style>
                              <a:lnRef idx="0">
                                <a:scrgbClr r="0" g="0" b="0"/>
                              </a:lnRef>
                              <a:fillRef idx="0">
                                <a:scrgbClr r="0" g="0" b="0"/>
                              </a:fillRef>
                              <a:effectRef idx="0">
                                <a:scrgbClr r="0" g="0" b="0"/>
                              </a:effectRef>
                              <a:fontRef idx="minor">
                                <a:schemeClr val="dk1"/>
                              </a:fontRef>
                            </wps:style>
                            <wps:txbx>
                              <w:txbxContent>
                                <w:p w14:paraId="7AEAB561" w14:textId="77777777" w:rsidR="00BC3951" w:rsidRPr="0039105C" w:rsidRDefault="00BC3951" w:rsidP="00BC3951">
                                  <w:pPr>
                                    <w:rPr>
                                      <w:rFonts w:cs="Open Sans"/>
                                      <w:b/>
                                      <w:bCs/>
                                      <w:color w:val="000000" w:themeColor="text1"/>
                                      <w:sz w:val="22"/>
                                      <w:szCs w:val="22"/>
                                    </w:rPr>
                                  </w:pPr>
                                  <w:r w:rsidRPr="0039105C">
                                    <w:rPr>
                                      <w:rFonts w:cs="Open Sans"/>
                                      <w:b/>
                                      <w:bCs/>
                                      <w:color w:val="000000" w:themeColor="text1"/>
                                      <w:sz w:val="22"/>
                                      <w:szCs w:val="22"/>
                                    </w:rPr>
                                    <w:t>Budget Variances Commentary</w:t>
                                  </w:r>
                                </w:p>
                                <w:p w14:paraId="193D3C35"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ASSETS</w:t>
                                  </w:r>
                                </w:p>
                                <w:p w14:paraId="5D3B7B5E"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 xml:space="preserve">Total assets as at 30 June 2022 are higher than budget due to the $16 million equity injection received from Government, revenue received in advance for projects to be delivered in 2022-23 and an increase in the carrying value of plant and equipment following a revaluation as at 30 June 2022. </w:t>
                                  </w:r>
                                </w:p>
                                <w:p w14:paraId="4DF8B53E"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LIABILITIES</w:t>
                                  </w:r>
                                </w:p>
                                <w:p w14:paraId="594DDB2C"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 xml:space="preserve">Total liabilities as at 30 June 2022 are higher than budget due to the receipt of revenue in advance for new partnership agreements, separation and redundancy provision and allowance for make good provision for the Commission's new property lease. </w:t>
                                  </w:r>
                                </w:p>
                                <w:p w14:paraId="1ADE040C"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EQUITY</w:t>
                                  </w:r>
                                </w:p>
                                <w:p w14:paraId="524E0AC3"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Total equity at 30 June 2022 is positive due to the equity injection received in April 2022 which was not included in the original 2021-22 Budget.</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4ACC0CD3" id="TextBox 10" o:spid="_x0000_s1044" type="#_x0000_t202" style="position:absolute;margin-left:-23.35pt;margin-top:15.35pt;width:506.7pt;height:304pt;z-index:2516582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uCxwFgIAAIYEAAAOAAAAZHJzL2Uyb0RvYy54bWysVE1v2zAMvQ/YfxB0X+ymW5YFcYqtRXcZ&#10;1mJdf4AiS7EwSdQoJXb260fJ+Si6U4tdFEvkeyQfySyvBmfZTmE04Bt+Mak5U15Ca/ym4Y8/b9/N&#10;OYtJ+FZY8KrhexX51ertm2UfFmoKHdhWISMSHxd9aHiXUlhUVZSdciJOIChPRg3oRKIrbqoWRU/s&#10;zlbTup5VPWAbEKSKkV5vRiNfFX6tlUx3WkeVmG045ZbKieVc57NaLcVigyJ0Rh7SEK/IwgnjKeiJ&#10;6kYkwbZo/qFyRiJE0GkiwVWgtZGq1EDVXNTPqnnoRFClFhInhpNM8f/Ryu+7h3CPLA1fYKAGZkH6&#10;EBeRHnM9g0aXfylTRnaScH+STQ2JSXqcvb/8UH8ikyTb5XxWz+sibHWGB4zpqwLH8kfDkfpS5BK7&#10;bzFRSHI9uuRoHm6NtaU31rOe8pp+JE4mXWgbHv2mgCNY02bHDCkTo64tsp2gXqehlEK8T7zoZj0F&#10;OxdYvtLeqkxh/Q+lmWlLnSMnbtaZchwYmmjK4Tg2hYwA2VFTEi/EHiAZrcqcvhB/ApX44NMJ74wH&#10;HAXKW3TWpP111ESP/kcpRgGyFmlYD6QACT4/TsIa2j0NCO14uqNDW6B+SGsCZx3gn+dvPe0Stej3&#10;VqDiDJO9hnH1hJfkT50pqXn4vE2gTWl+jjyGOWREw15m4rCYeZue3ovX+e9j9RcAAP//AwBQSwME&#10;FAAGAAgAAAAhALHIKA/hAAAACgEAAA8AAABkcnMvZG93bnJldi54bWxMj8FOwzAMhu9IvENkJC5o&#10;S6FTt5W6E2LiAgiJDSFxyxrTVjRJaZK1vD3eCU6W7U+/PxebyXTiSINvnUW4nicgyFZOt7ZGeNs/&#10;zFYgfFBWq85ZQvghD5vy/KxQuXajfaXjLtSCQ6zPFUITQp9L6auGjPJz15Pl3acbjArcDrXUgxo5&#10;3HTyJkkyaVRr+UKjerpvqPraRYOw7sbHIN/3L9vnxdZ/x/TqIz5FxMuL6e4WRKAp/MFw0md1KNnp&#10;4KLVXnQIs0W2ZBQhTbgysM5OgwNClq6WIMtC/n+h/AUAAP//AwBQSwECLQAUAAYACAAAACEAtoM4&#10;kv4AAADhAQAAEwAAAAAAAAAAAAAAAAAAAAAAW0NvbnRlbnRfVHlwZXNdLnhtbFBLAQItABQABgAI&#10;AAAAIQA4/SH/1gAAAJQBAAALAAAAAAAAAAAAAAAAAC8BAABfcmVscy8ucmVsc1BLAQItABQABgAI&#10;AAAAIQAYuCxwFgIAAIYEAAAOAAAAAAAAAAAAAAAAAC4CAABkcnMvZTJvRG9jLnhtbFBLAQItABQA&#10;BgAIAAAAIQCxyCgP4QAAAAoBAAAPAAAAAAAAAAAAAAAAAHAEAABkcnMvZG93bnJldi54bWxQSwUG&#10;AAAAAAQABADzAAAAfgUAAAAA&#10;" filled="f" strokecolor="black [3213]" strokeweight="1pt">
                      <v:textbox>
                        <w:txbxContent>
                          <w:p w14:paraId="7AEAB561" w14:textId="77777777" w:rsidR="00BC3951" w:rsidRPr="0039105C" w:rsidRDefault="00BC3951" w:rsidP="00BC3951">
                            <w:pPr>
                              <w:rPr>
                                <w:rFonts w:cs="Open Sans"/>
                                <w:b/>
                                <w:bCs/>
                                <w:color w:val="000000" w:themeColor="text1"/>
                                <w:sz w:val="22"/>
                                <w:szCs w:val="22"/>
                              </w:rPr>
                            </w:pPr>
                            <w:r w:rsidRPr="0039105C">
                              <w:rPr>
                                <w:rFonts w:cs="Open Sans"/>
                                <w:b/>
                                <w:bCs/>
                                <w:color w:val="000000" w:themeColor="text1"/>
                                <w:sz w:val="22"/>
                                <w:szCs w:val="22"/>
                              </w:rPr>
                              <w:t>Budget Variances Commentary</w:t>
                            </w:r>
                          </w:p>
                          <w:p w14:paraId="193D3C35"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ASSETS</w:t>
                            </w:r>
                          </w:p>
                          <w:p w14:paraId="5D3B7B5E"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 xml:space="preserve">Total assets as at 30 June 2022 are higher than budget due to the $16 million equity injection received from Government, revenue received in advance for projects to be delivered in 2022-23 and an increase in the carrying value of plant and equipment following a revaluation as at 30 June 2022. </w:t>
                            </w:r>
                          </w:p>
                          <w:p w14:paraId="4DF8B53E"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LIABILITIES</w:t>
                            </w:r>
                          </w:p>
                          <w:p w14:paraId="594DDB2C"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 xml:space="preserve">Total liabilities as at 30 June 2022 are higher than budget due to the receipt of revenue in advance for new partnership agreements, separation and redundancy provision and allowance for make good provision for the Commission's new property lease. </w:t>
                            </w:r>
                          </w:p>
                          <w:p w14:paraId="1ADE040C"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EQUITY</w:t>
                            </w:r>
                          </w:p>
                          <w:p w14:paraId="524E0AC3" w14:textId="77777777" w:rsidR="00BC3951" w:rsidRPr="0039105C" w:rsidRDefault="00BC3951" w:rsidP="00BC3951">
                            <w:pPr>
                              <w:rPr>
                                <w:rFonts w:eastAsia="Cambria" w:cs="Open Sans"/>
                                <w:color w:val="000000" w:themeColor="text1"/>
                                <w:sz w:val="22"/>
                                <w:szCs w:val="22"/>
                              </w:rPr>
                            </w:pPr>
                            <w:r w:rsidRPr="0039105C">
                              <w:rPr>
                                <w:rFonts w:eastAsia="Cambria" w:cs="Open Sans"/>
                                <w:color w:val="000000" w:themeColor="text1"/>
                                <w:sz w:val="22"/>
                                <w:szCs w:val="22"/>
                              </w:rPr>
                              <w:t>Total equity at 30 June 2022 is positive due to the equity injection received in April 2022 which was not included in the original 2021-22 Budget.</w:t>
                            </w:r>
                          </w:p>
                        </w:txbxContent>
                      </v:textbox>
                    </v:shape>
                  </w:pict>
                </mc:Fallback>
              </mc:AlternateContent>
            </w:r>
          </w:p>
          <w:p w14:paraId="7332DCC6" w14:textId="77777777" w:rsidR="005A75B6" w:rsidRPr="0039105C" w:rsidRDefault="005A75B6" w:rsidP="003B15C2">
            <w:pPr>
              <w:spacing w:before="0" w:after="0"/>
              <w:rPr>
                <w:rFonts w:ascii="Cambria" w:eastAsia="Times New Roman" w:hAnsi="Cambria" w:cs="Calibri"/>
                <w:color w:val="000000" w:themeColor="text1"/>
                <w:sz w:val="22"/>
                <w:szCs w:val="22"/>
              </w:rPr>
            </w:pPr>
          </w:p>
          <w:p w14:paraId="6F8F8376" w14:textId="1C600737" w:rsidR="005A75B6" w:rsidRDefault="005A75B6" w:rsidP="003B15C2">
            <w:pPr>
              <w:spacing w:before="0" w:after="0"/>
              <w:rPr>
                <w:rFonts w:ascii="Cambria" w:eastAsia="Times New Roman" w:hAnsi="Cambria" w:cs="Calibri"/>
                <w:sz w:val="22"/>
                <w:szCs w:val="22"/>
              </w:rPr>
            </w:pPr>
          </w:p>
          <w:p w14:paraId="4AEA6561" w14:textId="77777777" w:rsidR="005A75B6" w:rsidRDefault="005A75B6" w:rsidP="003B15C2">
            <w:pPr>
              <w:spacing w:before="0" w:after="0"/>
              <w:rPr>
                <w:rFonts w:ascii="Cambria" w:eastAsia="Times New Roman" w:hAnsi="Cambria" w:cs="Calibri"/>
                <w:sz w:val="22"/>
                <w:szCs w:val="22"/>
              </w:rPr>
            </w:pPr>
          </w:p>
          <w:p w14:paraId="4009C106" w14:textId="77777777" w:rsidR="005A75B6" w:rsidRDefault="005A75B6" w:rsidP="003B15C2">
            <w:pPr>
              <w:spacing w:before="0" w:after="0"/>
              <w:rPr>
                <w:rFonts w:ascii="Cambria" w:eastAsia="Times New Roman" w:hAnsi="Cambria" w:cs="Calibri"/>
                <w:sz w:val="22"/>
                <w:szCs w:val="22"/>
              </w:rPr>
            </w:pPr>
          </w:p>
          <w:p w14:paraId="70817F37" w14:textId="660511E7" w:rsidR="005A75B6" w:rsidRDefault="005A75B6" w:rsidP="003B15C2">
            <w:pPr>
              <w:spacing w:before="0" w:after="0"/>
              <w:rPr>
                <w:rFonts w:ascii="Cambria" w:eastAsia="Times New Roman" w:hAnsi="Cambria" w:cs="Calibri"/>
                <w:sz w:val="22"/>
                <w:szCs w:val="22"/>
              </w:rPr>
            </w:pPr>
          </w:p>
          <w:p w14:paraId="47897B30" w14:textId="77777777" w:rsidR="005A75B6" w:rsidRDefault="005A75B6" w:rsidP="003B15C2">
            <w:pPr>
              <w:spacing w:before="0" w:after="0"/>
              <w:rPr>
                <w:rFonts w:ascii="Cambria" w:eastAsia="Times New Roman" w:hAnsi="Cambria" w:cs="Calibri"/>
                <w:sz w:val="22"/>
                <w:szCs w:val="22"/>
              </w:rPr>
            </w:pPr>
          </w:p>
          <w:p w14:paraId="5A186F18" w14:textId="6D4D0BD6" w:rsidR="005A75B6" w:rsidRDefault="005A75B6" w:rsidP="003B15C2">
            <w:pPr>
              <w:spacing w:before="0" w:after="0"/>
              <w:rPr>
                <w:rFonts w:ascii="Cambria" w:eastAsia="Times New Roman" w:hAnsi="Cambria" w:cs="Calibri"/>
                <w:sz w:val="22"/>
                <w:szCs w:val="22"/>
              </w:rPr>
            </w:pPr>
          </w:p>
          <w:p w14:paraId="7B09E968" w14:textId="77777777" w:rsidR="005A75B6" w:rsidRDefault="005A75B6" w:rsidP="003B15C2">
            <w:pPr>
              <w:spacing w:before="0" w:after="0"/>
              <w:rPr>
                <w:rFonts w:ascii="Cambria" w:eastAsia="Times New Roman" w:hAnsi="Cambria" w:cs="Calibri"/>
                <w:sz w:val="22"/>
                <w:szCs w:val="22"/>
              </w:rPr>
            </w:pPr>
          </w:p>
          <w:p w14:paraId="75126C35" w14:textId="77777777" w:rsidR="005A75B6" w:rsidRDefault="005A75B6" w:rsidP="003B15C2">
            <w:pPr>
              <w:spacing w:before="0" w:after="0"/>
              <w:rPr>
                <w:rFonts w:ascii="Cambria" w:eastAsia="Times New Roman" w:hAnsi="Cambria" w:cs="Calibri"/>
                <w:sz w:val="22"/>
                <w:szCs w:val="22"/>
              </w:rPr>
            </w:pPr>
          </w:p>
          <w:p w14:paraId="00FA42AA" w14:textId="464C3823" w:rsidR="003B15C2" w:rsidRPr="003B15C2" w:rsidRDefault="003B15C2" w:rsidP="003B15C2">
            <w:pPr>
              <w:spacing w:before="0" w:after="0"/>
              <w:rPr>
                <w:rFonts w:ascii="Cambria" w:eastAsia="Times New Roman" w:hAnsi="Cambria" w:cs="Calibri"/>
                <w:sz w:val="22"/>
                <w:szCs w:val="22"/>
              </w:rPr>
            </w:pPr>
          </w:p>
        </w:tc>
      </w:tr>
      <w:tr w:rsidR="003B15C2" w:rsidRPr="003B15C2" w14:paraId="5D605305" w14:textId="77777777" w:rsidTr="0039105C">
        <w:trPr>
          <w:trHeight w:val="280"/>
        </w:trPr>
        <w:tc>
          <w:tcPr>
            <w:tcW w:w="8918" w:type="dxa"/>
            <w:gridSpan w:val="6"/>
            <w:tcBorders>
              <w:top w:val="nil"/>
              <w:left w:val="nil"/>
              <w:bottom w:val="nil"/>
              <w:right w:val="nil"/>
            </w:tcBorders>
            <w:shd w:val="clear" w:color="auto" w:fill="auto"/>
            <w:noWrap/>
            <w:vAlign w:val="bottom"/>
            <w:hideMark/>
          </w:tcPr>
          <w:p w14:paraId="69D9A373" w14:textId="748B3F4F" w:rsidR="003B15C2" w:rsidRPr="003B15C2" w:rsidRDefault="003B15C2" w:rsidP="003B15C2">
            <w:pPr>
              <w:spacing w:before="0" w:after="0"/>
              <w:rPr>
                <w:rFonts w:ascii="Times New Roman" w:eastAsia="Times New Roman" w:hAnsi="Times New Roman"/>
                <w:sz w:val="22"/>
                <w:szCs w:val="22"/>
              </w:rPr>
            </w:pPr>
          </w:p>
        </w:tc>
      </w:tr>
      <w:tr w:rsidR="003B15C2" w:rsidRPr="003B15C2" w14:paraId="53692884" w14:textId="77777777" w:rsidTr="0039105C">
        <w:trPr>
          <w:trHeight w:val="280"/>
        </w:trPr>
        <w:tc>
          <w:tcPr>
            <w:tcW w:w="8918" w:type="dxa"/>
            <w:gridSpan w:val="6"/>
            <w:tcBorders>
              <w:top w:val="nil"/>
              <w:left w:val="nil"/>
              <w:bottom w:val="nil"/>
              <w:right w:val="nil"/>
            </w:tcBorders>
            <w:shd w:val="clear" w:color="auto" w:fill="auto"/>
            <w:noWrap/>
            <w:vAlign w:val="bottom"/>
            <w:hideMark/>
          </w:tcPr>
          <w:p w14:paraId="535DE00D" w14:textId="37AA06F0" w:rsidR="003B15C2" w:rsidRPr="003B15C2" w:rsidRDefault="003B15C2" w:rsidP="003B15C2">
            <w:pPr>
              <w:spacing w:before="0" w:after="0"/>
              <w:rPr>
                <w:rFonts w:ascii="Times New Roman" w:eastAsia="Times New Roman" w:hAnsi="Times New Roman"/>
                <w:sz w:val="20"/>
                <w:szCs w:val="20"/>
              </w:rPr>
            </w:pPr>
          </w:p>
        </w:tc>
      </w:tr>
      <w:tr w:rsidR="003B15C2" w:rsidRPr="003B15C2" w14:paraId="45E483D7" w14:textId="77777777" w:rsidTr="0039105C">
        <w:trPr>
          <w:trHeight w:val="280"/>
        </w:trPr>
        <w:tc>
          <w:tcPr>
            <w:tcW w:w="8918" w:type="dxa"/>
            <w:gridSpan w:val="6"/>
            <w:tcBorders>
              <w:top w:val="nil"/>
              <w:left w:val="nil"/>
              <w:bottom w:val="nil"/>
              <w:right w:val="nil"/>
            </w:tcBorders>
            <w:shd w:val="clear" w:color="auto" w:fill="auto"/>
            <w:hideMark/>
          </w:tcPr>
          <w:p w14:paraId="044428F9" w14:textId="521544BE" w:rsidR="003B15C2" w:rsidRPr="003B15C2" w:rsidRDefault="003B15C2" w:rsidP="003B15C2">
            <w:pPr>
              <w:spacing w:before="0" w:after="0"/>
              <w:rPr>
                <w:rFonts w:ascii="Times New Roman" w:eastAsia="Times New Roman" w:hAnsi="Times New Roman"/>
                <w:sz w:val="20"/>
                <w:szCs w:val="20"/>
              </w:rPr>
            </w:pPr>
          </w:p>
        </w:tc>
      </w:tr>
      <w:tr w:rsidR="003B15C2" w:rsidRPr="003B15C2" w14:paraId="30C17551" w14:textId="77777777" w:rsidTr="0039105C">
        <w:trPr>
          <w:trHeight w:val="280"/>
        </w:trPr>
        <w:tc>
          <w:tcPr>
            <w:tcW w:w="4067" w:type="dxa"/>
            <w:tcBorders>
              <w:top w:val="nil"/>
              <w:left w:val="nil"/>
              <w:bottom w:val="nil"/>
              <w:right w:val="nil"/>
            </w:tcBorders>
            <w:shd w:val="clear" w:color="auto" w:fill="auto"/>
            <w:noWrap/>
            <w:vAlign w:val="bottom"/>
            <w:hideMark/>
          </w:tcPr>
          <w:p w14:paraId="6AA2AF76" w14:textId="77777777" w:rsidR="003B15C2" w:rsidRPr="003B15C2" w:rsidRDefault="003B15C2" w:rsidP="003B15C2">
            <w:pPr>
              <w:spacing w:before="0" w:after="0"/>
              <w:rPr>
                <w:rFonts w:ascii="Times New Roman" w:eastAsia="Times New Roman" w:hAnsi="Times New Roman"/>
                <w:sz w:val="20"/>
                <w:szCs w:val="20"/>
              </w:rPr>
            </w:pPr>
          </w:p>
        </w:tc>
        <w:tc>
          <w:tcPr>
            <w:tcW w:w="975" w:type="dxa"/>
            <w:tcBorders>
              <w:top w:val="nil"/>
              <w:left w:val="nil"/>
              <w:bottom w:val="nil"/>
              <w:right w:val="nil"/>
            </w:tcBorders>
            <w:shd w:val="clear" w:color="auto" w:fill="auto"/>
            <w:noWrap/>
            <w:vAlign w:val="bottom"/>
            <w:hideMark/>
          </w:tcPr>
          <w:p w14:paraId="7E323255" w14:textId="77777777" w:rsidR="003B15C2" w:rsidRPr="003B15C2" w:rsidRDefault="003B15C2" w:rsidP="003B15C2">
            <w:pPr>
              <w:spacing w:before="0" w:after="0"/>
              <w:rPr>
                <w:rFonts w:ascii="Times New Roman" w:eastAsia="Times New Roman" w:hAnsi="Times New Roman"/>
                <w:sz w:val="20"/>
                <w:szCs w:val="20"/>
              </w:rPr>
            </w:pPr>
          </w:p>
        </w:tc>
        <w:tc>
          <w:tcPr>
            <w:tcW w:w="1164" w:type="dxa"/>
            <w:tcBorders>
              <w:top w:val="nil"/>
              <w:left w:val="nil"/>
              <w:bottom w:val="nil"/>
              <w:right w:val="nil"/>
            </w:tcBorders>
            <w:shd w:val="clear" w:color="auto" w:fill="auto"/>
            <w:noWrap/>
            <w:vAlign w:val="bottom"/>
            <w:hideMark/>
          </w:tcPr>
          <w:p w14:paraId="66C1D95E" w14:textId="5BE3D1D7" w:rsidR="003B15C2" w:rsidRPr="003B15C2" w:rsidRDefault="003B15C2" w:rsidP="003B15C2">
            <w:pPr>
              <w:spacing w:before="0" w:after="0"/>
              <w:rPr>
                <w:rFonts w:ascii="Times New Roman" w:eastAsia="Times New Roman" w:hAnsi="Times New Roman"/>
                <w:sz w:val="20"/>
                <w:szCs w:val="20"/>
              </w:rPr>
            </w:pPr>
          </w:p>
        </w:tc>
        <w:tc>
          <w:tcPr>
            <w:tcW w:w="1307" w:type="dxa"/>
            <w:tcBorders>
              <w:top w:val="nil"/>
              <w:left w:val="nil"/>
              <w:bottom w:val="nil"/>
              <w:right w:val="nil"/>
            </w:tcBorders>
            <w:shd w:val="clear" w:color="auto" w:fill="auto"/>
            <w:noWrap/>
            <w:vAlign w:val="bottom"/>
            <w:hideMark/>
          </w:tcPr>
          <w:p w14:paraId="35BCD9F8" w14:textId="77777777" w:rsidR="003B15C2" w:rsidRPr="003B15C2" w:rsidRDefault="003B15C2" w:rsidP="003B15C2">
            <w:pPr>
              <w:spacing w:before="0" w:after="0"/>
              <w:rPr>
                <w:rFonts w:ascii="Times New Roman" w:eastAsia="Times New Roman" w:hAnsi="Times New Roman"/>
                <w:sz w:val="20"/>
                <w:szCs w:val="20"/>
              </w:rPr>
            </w:pPr>
          </w:p>
        </w:tc>
        <w:tc>
          <w:tcPr>
            <w:tcW w:w="383" w:type="dxa"/>
            <w:tcBorders>
              <w:top w:val="nil"/>
              <w:left w:val="nil"/>
              <w:bottom w:val="nil"/>
              <w:right w:val="nil"/>
            </w:tcBorders>
            <w:shd w:val="clear" w:color="auto" w:fill="auto"/>
            <w:noWrap/>
            <w:vAlign w:val="bottom"/>
            <w:hideMark/>
          </w:tcPr>
          <w:p w14:paraId="2902CB5F" w14:textId="77777777" w:rsidR="003B15C2" w:rsidRPr="003B15C2" w:rsidRDefault="003B15C2" w:rsidP="003B15C2">
            <w:pPr>
              <w:spacing w:before="0" w:after="0"/>
              <w:rPr>
                <w:rFonts w:ascii="Times New Roman" w:eastAsia="Times New Roman" w:hAnsi="Times New Roman"/>
                <w:sz w:val="20"/>
                <w:szCs w:val="20"/>
              </w:rPr>
            </w:pPr>
          </w:p>
        </w:tc>
        <w:tc>
          <w:tcPr>
            <w:tcW w:w="1022" w:type="dxa"/>
            <w:tcBorders>
              <w:top w:val="nil"/>
              <w:left w:val="nil"/>
              <w:bottom w:val="nil"/>
              <w:right w:val="nil"/>
            </w:tcBorders>
            <w:shd w:val="clear" w:color="auto" w:fill="auto"/>
            <w:noWrap/>
            <w:vAlign w:val="bottom"/>
            <w:hideMark/>
          </w:tcPr>
          <w:p w14:paraId="6B40D1E7" w14:textId="77777777" w:rsidR="003B15C2" w:rsidRPr="003B15C2" w:rsidRDefault="003B15C2" w:rsidP="003B15C2">
            <w:pPr>
              <w:spacing w:before="0" w:after="0"/>
              <w:rPr>
                <w:rFonts w:ascii="Times New Roman" w:eastAsia="Times New Roman" w:hAnsi="Times New Roman"/>
                <w:sz w:val="20"/>
                <w:szCs w:val="20"/>
              </w:rPr>
            </w:pPr>
          </w:p>
        </w:tc>
      </w:tr>
      <w:tr w:rsidR="003B15C2" w:rsidRPr="003B15C2" w14:paraId="476D9753" w14:textId="77777777" w:rsidTr="0039105C">
        <w:trPr>
          <w:trHeight w:val="280"/>
        </w:trPr>
        <w:tc>
          <w:tcPr>
            <w:tcW w:w="4067" w:type="dxa"/>
            <w:tcBorders>
              <w:top w:val="nil"/>
              <w:left w:val="nil"/>
              <w:bottom w:val="nil"/>
              <w:right w:val="nil"/>
            </w:tcBorders>
            <w:shd w:val="clear" w:color="auto" w:fill="auto"/>
            <w:noWrap/>
            <w:vAlign w:val="bottom"/>
            <w:hideMark/>
          </w:tcPr>
          <w:p w14:paraId="08BE7B92" w14:textId="01C53965" w:rsidR="003B15C2" w:rsidRPr="003B15C2" w:rsidRDefault="003B15C2" w:rsidP="003B15C2">
            <w:pPr>
              <w:spacing w:before="0" w:after="0"/>
              <w:rPr>
                <w:rFonts w:ascii="Times New Roman" w:eastAsia="Times New Roman" w:hAnsi="Times New Roman"/>
                <w:sz w:val="20"/>
                <w:szCs w:val="20"/>
              </w:rPr>
            </w:pPr>
          </w:p>
        </w:tc>
        <w:tc>
          <w:tcPr>
            <w:tcW w:w="975" w:type="dxa"/>
            <w:tcBorders>
              <w:top w:val="nil"/>
              <w:left w:val="nil"/>
              <w:bottom w:val="nil"/>
              <w:right w:val="nil"/>
            </w:tcBorders>
            <w:shd w:val="clear" w:color="auto" w:fill="auto"/>
            <w:noWrap/>
            <w:vAlign w:val="bottom"/>
            <w:hideMark/>
          </w:tcPr>
          <w:p w14:paraId="0E974D09" w14:textId="77777777" w:rsidR="003B15C2" w:rsidRPr="003B15C2" w:rsidRDefault="003B15C2" w:rsidP="003B15C2">
            <w:pPr>
              <w:spacing w:before="0" w:after="0"/>
              <w:rPr>
                <w:rFonts w:ascii="Times New Roman" w:eastAsia="Times New Roman" w:hAnsi="Times New Roman"/>
                <w:sz w:val="20"/>
                <w:szCs w:val="20"/>
              </w:rPr>
            </w:pPr>
          </w:p>
        </w:tc>
        <w:tc>
          <w:tcPr>
            <w:tcW w:w="1164" w:type="dxa"/>
            <w:tcBorders>
              <w:top w:val="nil"/>
              <w:left w:val="nil"/>
              <w:bottom w:val="nil"/>
              <w:right w:val="nil"/>
            </w:tcBorders>
            <w:shd w:val="clear" w:color="auto" w:fill="auto"/>
            <w:noWrap/>
            <w:vAlign w:val="bottom"/>
            <w:hideMark/>
          </w:tcPr>
          <w:p w14:paraId="5D730033" w14:textId="58A06BF5" w:rsidR="003B15C2" w:rsidRPr="003B15C2" w:rsidRDefault="003B15C2" w:rsidP="003B15C2">
            <w:pPr>
              <w:spacing w:before="0" w:after="0"/>
              <w:rPr>
                <w:rFonts w:ascii="Times New Roman" w:eastAsia="Times New Roman" w:hAnsi="Times New Roman"/>
                <w:sz w:val="20"/>
                <w:szCs w:val="20"/>
              </w:rPr>
            </w:pPr>
          </w:p>
        </w:tc>
        <w:tc>
          <w:tcPr>
            <w:tcW w:w="1307" w:type="dxa"/>
            <w:tcBorders>
              <w:top w:val="nil"/>
              <w:left w:val="nil"/>
              <w:bottom w:val="nil"/>
              <w:right w:val="nil"/>
            </w:tcBorders>
            <w:shd w:val="clear" w:color="auto" w:fill="auto"/>
            <w:noWrap/>
            <w:vAlign w:val="bottom"/>
            <w:hideMark/>
          </w:tcPr>
          <w:p w14:paraId="1FDB8BA2" w14:textId="77777777" w:rsidR="003B15C2" w:rsidRPr="003B15C2" w:rsidRDefault="003B15C2" w:rsidP="003B15C2">
            <w:pPr>
              <w:spacing w:before="0" w:after="0"/>
              <w:rPr>
                <w:rFonts w:ascii="Times New Roman" w:eastAsia="Times New Roman" w:hAnsi="Times New Roman"/>
                <w:sz w:val="20"/>
                <w:szCs w:val="20"/>
              </w:rPr>
            </w:pPr>
          </w:p>
        </w:tc>
        <w:tc>
          <w:tcPr>
            <w:tcW w:w="383" w:type="dxa"/>
            <w:tcBorders>
              <w:top w:val="nil"/>
              <w:left w:val="nil"/>
              <w:bottom w:val="nil"/>
              <w:right w:val="nil"/>
            </w:tcBorders>
            <w:shd w:val="clear" w:color="auto" w:fill="auto"/>
            <w:noWrap/>
            <w:vAlign w:val="bottom"/>
            <w:hideMark/>
          </w:tcPr>
          <w:p w14:paraId="448876EE" w14:textId="77777777" w:rsidR="003B15C2" w:rsidRPr="003B15C2" w:rsidRDefault="003B15C2" w:rsidP="003B15C2">
            <w:pPr>
              <w:spacing w:before="0" w:after="0"/>
              <w:rPr>
                <w:rFonts w:ascii="Times New Roman" w:eastAsia="Times New Roman" w:hAnsi="Times New Roman"/>
                <w:sz w:val="20"/>
                <w:szCs w:val="20"/>
              </w:rPr>
            </w:pPr>
          </w:p>
        </w:tc>
        <w:tc>
          <w:tcPr>
            <w:tcW w:w="1022" w:type="dxa"/>
            <w:tcBorders>
              <w:top w:val="nil"/>
              <w:left w:val="nil"/>
              <w:bottom w:val="nil"/>
              <w:right w:val="nil"/>
            </w:tcBorders>
            <w:shd w:val="clear" w:color="auto" w:fill="auto"/>
            <w:noWrap/>
            <w:vAlign w:val="bottom"/>
            <w:hideMark/>
          </w:tcPr>
          <w:p w14:paraId="42476153" w14:textId="77777777" w:rsidR="003B15C2" w:rsidRPr="003B15C2" w:rsidRDefault="003B15C2" w:rsidP="003B15C2">
            <w:pPr>
              <w:spacing w:before="0" w:after="0"/>
              <w:rPr>
                <w:rFonts w:ascii="Times New Roman" w:eastAsia="Times New Roman" w:hAnsi="Times New Roman"/>
                <w:sz w:val="20"/>
                <w:szCs w:val="20"/>
              </w:rPr>
            </w:pPr>
          </w:p>
        </w:tc>
      </w:tr>
      <w:tr w:rsidR="003B15C2" w:rsidRPr="003B15C2" w14:paraId="1AEDE37B" w14:textId="77777777" w:rsidTr="0039105C">
        <w:trPr>
          <w:trHeight w:val="280"/>
        </w:trPr>
        <w:tc>
          <w:tcPr>
            <w:tcW w:w="4067" w:type="dxa"/>
            <w:tcBorders>
              <w:top w:val="nil"/>
              <w:left w:val="nil"/>
              <w:bottom w:val="nil"/>
              <w:right w:val="nil"/>
            </w:tcBorders>
            <w:shd w:val="clear" w:color="auto" w:fill="auto"/>
            <w:noWrap/>
            <w:vAlign w:val="bottom"/>
            <w:hideMark/>
          </w:tcPr>
          <w:p w14:paraId="525333C0" w14:textId="1C88416E" w:rsidR="003B15C2" w:rsidRPr="003B15C2" w:rsidRDefault="003B15C2" w:rsidP="003B15C2">
            <w:pPr>
              <w:spacing w:before="0" w:after="0"/>
              <w:rPr>
                <w:rFonts w:ascii="Times New Roman" w:eastAsia="Times New Roman" w:hAnsi="Times New Roman"/>
                <w:sz w:val="20"/>
                <w:szCs w:val="20"/>
              </w:rPr>
            </w:pPr>
          </w:p>
        </w:tc>
        <w:tc>
          <w:tcPr>
            <w:tcW w:w="975" w:type="dxa"/>
            <w:tcBorders>
              <w:top w:val="nil"/>
              <w:left w:val="nil"/>
              <w:bottom w:val="nil"/>
              <w:right w:val="nil"/>
            </w:tcBorders>
            <w:shd w:val="clear" w:color="auto" w:fill="auto"/>
            <w:noWrap/>
            <w:vAlign w:val="bottom"/>
            <w:hideMark/>
          </w:tcPr>
          <w:p w14:paraId="5CF53C77" w14:textId="77777777" w:rsidR="003B15C2" w:rsidRPr="003B15C2" w:rsidRDefault="003B15C2" w:rsidP="003B15C2">
            <w:pPr>
              <w:spacing w:before="0" w:after="0"/>
              <w:rPr>
                <w:rFonts w:ascii="Times New Roman" w:eastAsia="Times New Roman" w:hAnsi="Times New Roman"/>
                <w:sz w:val="20"/>
                <w:szCs w:val="20"/>
              </w:rPr>
            </w:pPr>
          </w:p>
        </w:tc>
        <w:tc>
          <w:tcPr>
            <w:tcW w:w="1164" w:type="dxa"/>
            <w:tcBorders>
              <w:top w:val="nil"/>
              <w:left w:val="nil"/>
              <w:bottom w:val="nil"/>
              <w:right w:val="nil"/>
            </w:tcBorders>
            <w:shd w:val="clear" w:color="auto" w:fill="auto"/>
            <w:noWrap/>
            <w:vAlign w:val="bottom"/>
            <w:hideMark/>
          </w:tcPr>
          <w:p w14:paraId="471D9AC4" w14:textId="77777777" w:rsidR="003B15C2" w:rsidRPr="003B15C2" w:rsidRDefault="003B15C2" w:rsidP="003B15C2">
            <w:pPr>
              <w:spacing w:before="0" w:after="0"/>
              <w:rPr>
                <w:rFonts w:ascii="Times New Roman" w:eastAsia="Times New Roman" w:hAnsi="Times New Roman"/>
                <w:sz w:val="20"/>
                <w:szCs w:val="20"/>
              </w:rPr>
            </w:pPr>
          </w:p>
        </w:tc>
        <w:tc>
          <w:tcPr>
            <w:tcW w:w="1307" w:type="dxa"/>
            <w:tcBorders>
              <w:top w:val="nil"/>
              <w:left w:val="nil"/>
              <w:bottom w:val="nil"/>
              <w:right w:val="nil"/>
            </w:tcBorders>
            <w:shd w:val="clear" w:color="auto" w:fill="auto"/>
            <w:noWrap/>
            <w:vAlign w:val="bottom"/>
            <w:hideMark/>
          </w:tcPr>
          <w:p w14:paraId="55C71C81" w14:textId="77777777" w:rsidR="003B15C2" w:rsidRPr="003B15C2" w:rsidRDefault="003B15C2" w:rsidP="003B15C2">
            <w:pPr>
              <w:spacing w:before="0" w:after="0"/>
              <w:rPr>
                <w:rFonts w:ascii="Times New Roman" w:eastAsia="Times New Roman" w:hAnsi="Times New Roman"/>
                <w:sz w:val="20"/>
                <w:szCs w:val="20"/>
              </w:rPr>
            </w:pPr>
          </w:p>
        </w:tc>
        <w:tc>
          <w:tcPr>
            <w:tcW w:w="383" w:type="dxa"/>
            <w:tcBorders>
              <w:top w:val="nil"/>
              <w:left w:val="nil"/>
              <w:bottom w:val="nil"/>
              <w:right w:val="nil"/>
            </w:tcBorders>
            <w:shd w:val="clear" w:color="auto" w:fill="auto"/>
            <w:noWrap/>
            <w:vAlign w:val="bottom"/>
            <w:hideMark/>
          </w:tcPr>
          <w:p w14:paraId="529D6FC2" w14:textId="77777777" w:rsidR="003B15C2" w:rsidRPr="003B15C2" w:rsidRDefault="003B15C2" w:rsidP="003B15C2">
            <w:pPr>
              <w:spacing w:before="0" w:after="0"/>
              <w:rPr>
                <w:rFonts w:ascii="Times New Roman" w:eastAsia="Times New Roman" w:hAnsi="Times New Roman"/>
                <w:sz w:val="20"/>
                <w:szCs w:val="20"/>
              </w:rPr>
            </w:pPr>
          </w:p>
        </w:tc>
        <w:tc>
          <w:tcPr>
            <w:tcW w:w="1022" w:type="dxa"/>
            <w:tcBorders>
              <w:top w:val="nil"/>
              <w:left w:val="nil"/>
              <w:bottom w:val="nil"/>
              <w:right w:val="nil"/>
            </w:tcBorders>
            <w:shd w:val="clear" w:color="auto" w:fill="auto"/>
            <w:noWrap/>
            <w:vAlign w:val="bottom"/>
            <w:hideMark/>
          </w:tcPr>
          <w:p w14:paraId="7CD538B8" w14:textId="77777777" w:rsidR="003B15C2" w:rsidRPr="003B15C2" w:rsidRDefault="003B15C2" w:rsidP="003B15C2">
            <w:pPr>
              <w:spacing w:before="0" w:after="0"/>
              <w:rPr>
                <w:rFonts w:ascii="Times New Roman" w:eastAsia="Times New Roman" w:hAnsi="Times New Roman"/>
                <w:sz w:val="20"/>
                <w:szCs w:val="20"/>
              </w:rPr>
            </w:pPr>
          </w:p>
        </w:tc>
      </w:tr>
      <w:tr w:rsidR="003B15C2" w:rsidRPr="003B15C2" w14:paraId="45F77077" w14:textId="77777777" w:rsidTr="0039105C">
        <w:trPr>
          <w:trHeight w:val="280"/>
        </w:trPr>
        <w:tc>
          <w:tcPr>
            <w:tcW w:w="4067" w:type="dxa"/>
            <w:tcBorders>
              <w:top w:val="nil"/>
              <w:left w:val="nil"/>
              <w:bottom w:val="nil"/>
              <w:right w:val="nil"/>
            </w:tcBorders>
            <w:shd w:val="clear" w:color="auto" w:fill="auto"/>
            <w:noWrap/>
            <w:vAlign w:val="bottom"/>
            <w:hideMark/>
          </w:tcPr>
          <w:p w14:paraId="333CAA3E" w14:textId="77777777" w:rsidR="003B15C2" w:rsidRPr="003B15C2" w:rsidRDefault="003B15C2" w:rsidP="003B15C2">
            <w:pPr>
              <w:spacing w:before="0" w:after="0"/>
              <w:rPr>
                <w:rFonts w:ascii="Times New Roman" w:eastAsia="Times New Roman" w:hAnsi="Times New Roman"/>
                <w:sz w:val="20"/>
                <w:szCs w:val="20"/>
              </w:rPr>
            </w:pPr>
          </w:p>
        </w:tc>
        <w:tc>
          <w:tcPr>
            <w:tcW w:w="975" w:type="dxa"/>
            <w:tcBorders>
              <w:top w:val="nil"/>
              <w:left w:val="nil"/>
              <w:bottom w:val="nil"/>
              <w:right w:val="nil"/>
            </w:tcBorders>
            <w:shd w:val="clear" w:color="auto" w:fill="auto"/>
            <w:noWrap/>
            <w:vAlign w:val="bottom"/>
            <w:hideMark/>
          </w:tcPr>
          <w:p w14:paraId="395BEE15" w14:textId="77777777" w:rsidR="003B15C2" w:rsidRPr="003B15C2" w:rsidRDefault="003B15C2" w:rsidP="003B15C2">
            <w:pPr>
              <w:spacing w:before="0" w:after="0"/>
              <w:rPr>
                <w:rFonts w:ascii="Times New Roman" w:eastAsia="Times New Roman" w:hAnsi="Times New Roman"/>
                <w:sz w:val="20"/>
                <w:szCs w:val="20"/>
              </w:rPr>
            </w:pPr>
          </w:p>
        </w:tc>
        <w:tc>
          <w:tcPr>
            <w:tcW w:w="1164" w:type="dxa"/>
            <w:tcBorders>
              <w:top w:val="nil"/>
              <w:left w:val="nil"/>
              <w:bottom w:val="nil"/>
              <w:right w:val="nil"/>
            </w:tcBorders>
            <w:shd w:val="clear" w:color="auto" w:fill="auto"/>
            <w:noWrap/>
            <w:vAlign w:val="bottom"/>
            <w:hideMark/>
          </w:tcPr>
          <w:p w14:paraId="16C96224" w14:textId="43129CF4" w:rsidR="003B15C2" w:rsidRPr="003B15C2" w:rsidRDefault="003B15C2" w:rsidP="003B15C2">
            <w:pPr>
              <w:spacing w:before="0" w:after="0"/>
              <w:rPr>
                <w:rFonts w:ascii="Times New Roman" w:eastAsia="Times New Roman" w:hAnsi="Times New Roman"/>
                <w:sz w:val="20"/>
                <w:szCs w:val="20"/>
              </w:rPr>
            </w:pPr>
          </w:p>
        </w:tc>
        <w:tc>
          <w:tcPr>
            <w:tcW w:w="1307" w:type="dxa"/>
            <w:tcBorders>
              <w:top w:val="nil"/>
              <w:left w:val="nil"/>
              <w:bottom w:val="nil"/>
              <w:right w:val="nil"/>
            </w:tcBorders>
            <w:shd w:val="clear" w:color="auto" w:fill="auto"/>
            <w:noWrap/>
            <w:vAlign w:val="bottom"/>
            <w:hideMark/>
          </w:tcPr>
          <w:p w14:paraId="46C6AFA2" w14:textId="77777777" w:rsidR="003B15C2" w:rsidRPr="003B15C2" w:rsidRDefault="003B15C2" w:rsidP="003B15C2">
            <w:pPr>
              <w:spacing w:before="0" w:after="0"/>
              <w:rPr>
                <w:rFonts w:ascii="Times New Roman" w:eastAsia="Times New Roman" w:hAnsi="Times New Roman"/>
                <w:sz w:val="20"/>
                <w:szCs w:val="20"/>
              </w:rPr>
            </w:pPr>
          </w:p>
        </w:tc>
        <w:tc>
          <w:tcPr>
            <w:tcW w:w="383" w:type="dxa"/>
            <w:tcBorders>
              <w:top w:val="nil"/>
              <w:left w:val="nil"/>
              <w:bottom w:val="nil"/>
              <w:right w:val="nil"/>
            </w:tcBorders>
            <w:shd w:val="clear" w:color="auto" w:fill="auto"/>
            <w:noWrap/>
            <w:vAlign w:val="bottom"/>
            <w:hideMark/>
          </w:tcPr>
          <w:p w14:paraId="4F4CA84D" w14:textId="77777777" w:rsidR="003B15C2" w:rsidRPr="003B15C2" w:rsidRDefault="003B15C2" w:rsidP="003B15C2">
            <w:pPr>
              <w:spacing w:before="0" w:after="0"/>
              <w:rPr>
                <w:rFonts w:ascii="Times New Roman" w:eastAsia="Times New Roman" w:hAnsi="Times New Roman"/>
                <w:sz w:val="20"/>
                <w:szCs w:val="20"/>
              </w:rPr>
            </w:pPr>
          </w:p>
        </w:tc>
        <w:tc>
          <w:tcPr>
            <w:tcW w:w="1022" w:type="dxa"/>
            <w:tcBorders>
              <w:top w:val="nil"/>
              <w:left w:val="nil"/>
              <w:bottom w:val="nil"/>
              <w:right w:val="nil"/>
            </w:tcBorders>
            <w:shd w:val="clear" w:color="auto" w:fill="auto"/>
            <w:noWrap/>
            <w:vAlign w:val="bottom"/>
            <w:hideMark/>
          </w:tcPr>
          <w:p w14:paraId="4AE172A1" w14:textId="77777777" w:rsidR="003B15C2" w:rsidRPr="003B15C2" w:rsidRDefault="003B15C2" w:rsidP="003B15C2">
            <w:pPr>
              <w:spacing w:before="0" w:after="0"/>
              <w:rPr>
                <w:rFonts w:ascii="Times New Roman" w:eastAsia="Times New Roman" w:hAnsi="Times New Roman"/>
                <w:sz w:val="20"/>
                <w:szCs w:val="20"/>
              </w:rPr>
            </w:pPr>
          </w:p>
        </w:tc>
      </w:tr>
      <w:tr w:rsidR="003B15C2" w:rsidRPr="003B15C2" w14:paraId="0D1CC1D8" w14:textId="77777777" w:rsidTr="0039105C">
        <w:trPr>
          <w:trHeight w:val="280"/>
        </w:trPr>
        <w:tc>
          <w:tcPr>
            <w:tcW w:w="4067" w:type="dxa"/>
            <w:tcBorders>
              <w:top w:val="nil"/>
              <w:left w:val="nil"/>
              <w:bottom w:val="nil"/>
              <w:right w:val="nil"/>
            </w:tcBorders>
            <w:shd w:val="clear" w:color="auto" w:fill="auto"/>
            <w:noWrap/>
            <w:vAlign w:val="bottom"/>
            <w:hideMark/>
          </w:tcPr>
          <w:p w14:paraId="40A2673D" w14:textId="77777777" w:rsidR="003B15C2" w:rsidRPr="003B15C2" w:rsidRDefault="003B15C2" w:rsidP="003B15C2">
            <w:pPr>
              <w:spacing w:before="0" w:after="0"/>
              <w:rPr>
                <w:rFonts w:ascii="Times New Roman" w:eastAsia="Times New Roman" w:hAnsi="Times New Roman"/>
                <w:sz w:val="20"/>
                <w:szCs w:val="20"/>
              </w:rPr>
            </w:pPr>
          </w:p>
        </w:tc>
        <w:tc>
          <w:tcPr>
            <w:tcW w:w="975" w:type="dxa"/>
            <w:tcBorders>
              <w:top w:val="nil"/>
              <w:left w:val="nil"/>
              <w:bottom w:val="nil"/>
              <w:right w:val="nil"/>
            </w:tcBorders>
            <w:shd w:val="clear" w:color="auto" w:fill="auto"/>
            <w:noWrap/>
            <w:vAlign w:val="bottom"/>
            <w:hideMark/>
          </w:tcPr>
          <w:p w14:paraId="315F591E" w14:textId="77777777" w:rsidR="003B15C2" w:rsidRPr="003B15C2" w:rsidRDefault="003B15C2" w:rsidP="003B15C2">
            <w:pPr>
              <w:spacing w:before="0" w:after="0"/>
              <w:rPr>
                <w:rFonts w:ascii="Times New Roman" w:eastAsia="Times New Roman" w:hAnsi="Times New Roman"/>
                <w:sz w:val="20"/>
                <w:szCs w:val="20"/>
              </w:rPr>
            </w:pPr>
          </w:p>
        </w:tc>
        <w:tc>
          <w:tcPr>
            <w:tcW w:w="1164" w:type="dxa"/>
            <w:tcBorders>
              <w:top w:val="nil"/>
              <w:left w:val="nil"/>
              <w:bottom w:val="nil"/>
              <w:right w:val="nil"/>
            </w:tcBorders>
            <w:shd w:val="clear" w:color="auto" w:fill="auto"/>
            <w:noWrap/>
            <w:vAlign w:val="bottom"/>
            <w:hideMark/>
          </w:tcPr>
          <w:p w14:paraId="31EA9217" w14:textId="77777777" w:rsidR="003B15C2" w:rsidRPr="003B15C2" w:rsidRDefault="003B15C2" w:rsidP="003B15C2">
            <w:pPr>
              <w:spacing w:before="0" w:after="0"/>
              <w:rPr>
                <w:rFonts w:ascii="Times New Roman" w:eastAsia="Times New Roman" w:hAnsi="Times New Roman"/>
                <w:sz w:val="20"/>
                <w:szCs w:val="20"/>
              </w:rPr>
            </w:pPr>
          </w:p>
        </w:tc>
        <w:tc>
          <w:tcPr>
            <w:tcW w:w="1307" w:type="dxa"/>
            <w:tcBorders>
              <w:top w:val="nil"/>
              <w:left w:val="nil"/>
              <w:bottom w:val="nil"/>
              <w:right w:val="nil"/>
            </w:tcBorders>
            <w:shd w:val="clear" w:color="auto" w:fill="auto"/>
            <w:noWrap/>
            <w:vAlign w:val="bottom"/>
            <w:hideMark/>
          </w:tcPr>
          <w:p w14:paraId="0EF34D0E" w14:textId="77777777" w:rsidR="003B15C2" w:rsidRPr="003B15C2" w:rsidRDefault="003B15C2" w:rsidP="003B15C2">
            <w:pPr>
              <w:spacing w:before="0" w:after="0"/>
              <w:rPr>
                <w:rFonts w:ascii="Times New Roman" w:eastAsia="Times New Roman" w:hAnsi="Times New Roman"/>
                <w:sz w:val="20"/>
                <w:szCs w:val="20"/>
              </w:rPr>
            </w:pPr>
          </w:p>
        </w:tc>
        <w:tc>
          <w:tcPr>
            <w:tcW w:w="383" w:type="dxa"/>
            <w:tcBorders>
              <w:top w:val="nil"/>
              <w:left w:val="nil"/>
              <w:bottom w:val="nil"/>
              <w:right w:val="nil"/>
            </w:tcBorders>
            <w:shd w:val="clear" w:color="auto" w:fill="auto"/>
            <w:noWrap/>
            <w:vAlign w:val="bottom"/>
            <w:hideMark/>
          </w:tcPr>
          <w:p w14:paraId="26DFDD9E" w14:textId="77777777" w:rsidR="003B15C2" w:rsidRPr="003B15C2" w:rsidRDefault="003B15C2" w:rsidP="003B15C2">
            <w:pPr>
              <w:spacing w:before="0" w:after="0"/>
              <w:rPr>
                <w:rFonts w:ascii="Times New Roman" w:eastAsia="Times New Roman" w:hAnsi="Times New Roman"/>
                <w:sz w:val="20"/>
                <w:szCs w:val="20"/>
              </w:rPr>
            </w:pPr>
          </w:p>
        </w:tc>
        <w:tc>
          <w:tcPr>
            <w:tcW w:w="1022" w:type="dxa"/>
            <w:tcBorders>
              <w:top w:val="nil"/>
              <w:left w:val="nil"/>
              <w:bottom w:val="nil"/>
              <w:right w:val="nil"/>
            </w:tcBorders>
            <w:shd w:val="clear" w:color="auto" w:fill="auto"/>
            <w:noWrap/>
            <w:vAlign w:val="bottom"/>
            <w:hideMark/>
          </w:tcPr>
          <w:p w14:paraId="7545AD78" w14:textId="4127C42D" w:rsidR="003B15C2" w:rsidRPr="003B15C2" w:rsidRDefault="003B15C2" w:rsidP="003B15C2">
            <w:pPr>
              <w:spacing w:before="0" w:after="0"/>
              <w:rPr>
                <w:rFonts w:ascii="Times New Roman" w:eastAsia="Times New Roman" w:hAnsi="Times New Roman"/>
                <w:sz w:val="20"/>
                <w:szCs w:val="20"/>
              </w:rPr>
            </w:pPr>
          </w:p>
        </w:tc>
      </w:tr>
    </w:tbl>
    <w:p w14:paraId="0F1DC4D9" w14:textId="77777777" w:rsidR="00135B4E" w:rsidRDefault="00135B4E">
      <w:r>
        <w:br w:type="page"/>
      </w:r>
    </w:p>
    <w:tbl>
      <w:tblPr>
        <w:tblW w:w="10919" w:type="dxa"/>
        <w:tblLayout w:type="fixed"/>
        <w:tblLook w:val="04A0" w:firstRow="1" w:lastRow="0" w:firstColumn="1" w:lastColumn="0" w:noHBand="0" w:noVBand="1"/>
      </w:tblPr>
      <w:tblGrid>
        <w:gridCol w:w="5103"/>
        <w:gridCol w:w="993"/>
        <w:gridCol w:w="510"/>
        <w:gridCol w:w="624"/>
        <w:gridCol w:w="762"/>
        <w:gridCol w:w="648"/>
        <w:gridCol w:w="236"/>
        <w:gridCol w:w="559"/>
        <w:gridCol w:w="346"/>
        <w:gridCol w:w="142"/>
        <w:gridCol w:w="24"/>
        <w:gridCol w:w="972"/>
      </w:tblGrid>
      <w:tr w:rsidR="00FE5BC5" w:rsidRPr="00C36020" w14:paraId="375C194E" w14:textId="77777777">
        <w:trPr>
          <w:trHeight w:val="240"/>
        </w:trPr>
        <w:tc>
          <w:tcPr>
            <w:tcW w:w="9947" w:type="dxa"/>
            <w:gridSpan w:val="11"/>
            <w:tcBorders>
              <w:top w:val="nil"/>
              <w:left w:val="nil"/>
              <w:bottom w:val="nil"/>
              <w:right w:val="nil"/>
            </w:tcBorders>
            <w:shd w:val="clear" w:color="auto" w:fill="auto"/>
            <w:noWrap/>
            <w:vAlign w:val="bottom"/>
          </w:tcPr>
          <w:p w14:paraId="356B988A" w14:textId="7969D340" w:rsidR="00FE5BC5" w:rsidRPr="00C36020" w:rsidRDefault="00FE5BC5" w:rsidP="00C36020">
            <w:pPr>
              <w:spacing w:before="0" w:after="0"/>
              <w:rPr>
                <w:rFonts w:ascii="Times New Roman" w:eastAsia="Times New Roman" w:hAnsi="Times New Roman"/>
                <w:sz w:val="20"/>
                <w:szCs w:val="20"/>
              </w:rPr>
            </w:pPr>
            <w:r>
              <w:rPr>
                <w:rFonts w:eastAsia="Malgun Gothic"/>
                <w:b/>
                <w:color w:val="0070C0"/>
                <w:spacing w:val="-30"/>
                <w:kern w:val="72"/>
                <w:sz w:val="36"/>
                <w:szCs w:val="36"/>
                <w:lang w:eastAsia="en-US"/>
              </w:rPr>
              <w:t xml:space="preserve">Statement of Changes in Equity </w:t>
            </w:r>
          </w:p>
        </w:tc>
        <w:tc>
          <w:tcPr>
            <w:tcW w:w="972" w:type="dxa"/>
            <w:tcBorders>
              <w:top w:val="nil"/>
              <w:left w:val="nil"/>
              <w:bottom w:val="nil"/>
              <w:right w:val="nil"/>
            </w:tcBorders>
            <w:shd w:val="clear" w:color="auto" w:fill="auto"/>
            <w:noWrap/>
            <w:vAlign w:val="bottom"/>
            <w:hideMark/>
          </w:tcPr>
          <w:p w14:paraId="7BC7B448" w14:textId="77777777" w:rsidR="00FE5BC5" w:rsidRPr="00C36020" w:rsidRDefault="00FE5BC5" w:rsidP="00C36020">
            <w:pPr>
              <w:spacing w:before="0" w:after="0"/>
              <w:rPr>
                <w:rFonts w:ascii="Times New Roman" w:eastAsia="Times New Roman" w:hAnsi="Times New Roman"/>
                <w:sz w:val="20"/>
                <w:szCs w:val="20"/>
              </w:rPr>
            </w:pPr>
          </w:p>
        </w:tc>
      </w:tr>
      <w:tr w:rsidR="00C36020" w:rsidRPr="00C36020" w14:paraId="52C30FDE" w14:textId="77777777" w:rsidTr="007D4151">
        <w:trPr>
          <w:trHeight w:val="276"/>
        </w:trPr>
        <w:tc>
          <w:tcPr>
            <w:tcW w:w="5103" w:type="dxa"/>
            <w:tcBorders>
              <w:top w:val="nil"/>
              <w:left w:val="nil"/>
              <w:bottom w:val="nil"/>
              <w:right w:val="nil"/>
            </w:tcBorders>
            <w:shd w:val="clear" w:color="auto" w:fill="auto"/>
            <w:noWrap/>
            <w:vAlign w:val="bottom"/>
          </w:tcPr>
          <w:p w14:paraId="63439595" w14:textId="4E41AC7E" w:rsidR="00C36020" w:rsidRPr="00C36020" w:rsidRDefault="00C36020" w:rsidP="00C36020">
            <w:pPr>
              <w:spacing w:before="0" w:after="0"/>
              <w:rPr>
                <w:rFonts w:ascii="Times New Roman" w:eastAsia="Times New Roman" w:hAnsi="Times New Roman"/>
                <w:sz w:val="20"/>
                <w:szCs w:val="20"/>
              </w:rPr>
            </w:pPr>
          </w:p>
        </w:tc>
        <w:tc>
          <w:tcPr>
            <w:tcW w:w="1503" w:type="dxa"/>
            <w:gridSpan w:val="2"/>
            <w:tcBorders>
              <w:top w:val="nil"/>
              <w:left w:val="nil"/>
              <w:bottom w:val="nil"/>
              <w:right w:val="nil"/>
            </w:tcBorders>
            <w:shd w:val="clear" w:color="auto" w:fill="auto"/>
            <w:noWrap/>
            <w:vAlign w:val="bottom"/>
          </w:tcPr>
          <w:p w14:paraId="32CE6393" w14:textId="538EA165" w:rsidR="00C36020" w:rsidRPr="00C36020" w:rsidRDefault="00C36020" w:rsidP="00C36020">
            <w:pPr>
              <w:spacing w:before="0" w:after="0"/>
              <w:rPr>
                <w:rFonts w:ascii="Times New Roman" w:eastAsia="Times New Roman" w:hAnsi="Times New Roman"/>
                <w:sz w:val="20"/>
                <w:szCs w:val="20"/>
              </w:rPr>
            </w:pPr>
          </w:p>
        </w:tc>
        <w:tc>
          <w:tcPr>
            <w:tcW w:w="1386" w:type="dxa"/>
            <w:gridSpan w:val="2"/>
            <w:tcBorders>
              <w:top w:val="nil"/>
              <w:left w:val="nil"/>
              <w:bottom w:val="nil"/>
              <w:right w:val="nil"/>
            </w:tcBorders>
            <w:shd w:val="clear" w:color="auto" w:fill="auto"/>
            <w:noWrap/>
            <w:vAlign w:val="bottom"/>
            <w:hideMark/>
          </w:tcPr>
          <w:p w14:paraId="32CECE34" w14:textId="74E36158" w:rsidR="00C36020" w:rsidRPr="00C36020" w:rsidRDefault="00C36020" w:rsidP="00C36020">
            <w:pPr>
              <w:spacing w:before="0" w:after="0"/>
              <w:rPr>
                <w:rFonts w:ascii="Times New Roman" w:eastAsia="Times New Roman" w:hAnsi="Times New Roman"/>
                <w:sz w:val="20"/>
                <w:szCs w:val="20"/>
              </w:rPr>
            </w:pPr>
          </w:p>
        </w:tc>
        <w:tc>
          <w:tcPr>
            <w:tcW w:w="1443" w:type="dxa"/>
            <w:gridSpan w:val="3"/>
            <w:tcBorders>
              <w:top w:val="nil"/>
              <w:left w:val="nil"/>
              <w:bottom w:val="nil"/>
              <w:right w:val="nil"/>
            </w:tcBorders>
            <w:shd w:val="clear" w:color="auto" w:fill="auto"/>
            <w:noWrap/>
            <w:vAlign w:val="bottom"/>
            <w:hideMark/>
          </w:tcPr>
          <w:p w14:paraId="42C96586" w14:textId="77777777" w:rsidR="00C36020" w:rsidRPr="00C36020" w:rsidRDefault="00C36020" w:rsidP="00C36020">
            <w:pPr>
              <w:spacing w:before="0" w:after="0"/>
              <w:rPr>
                <w:rFonts w:ascii="Times New Roman" w:eastAsia="Times New Roman" w:hAnsi="Times New Roman"/>
                <w:sz w:val="20"/>
                <w:szCs w:val="20"/>
              </w:rPr>
            </w:pPr>
          </w:p>
        </w:tc>
        <w:tc>
          <w:tcPr>
            <w:tcW w:w="512" w:type="dxa"/>
            <w:gridSpan w:val="3"/>
            <w:tcBorders>
              <w:top w:val="nil"/>
              <w:left w:val="nil"/>
              <w:bottom w:val="nil"/>
              <w:right w:val="nil"/>
            </w:tcBorders>
            <w:shd w:val="clear" w:color="auto" w:fill="auto"/>
            <w:noWrap/>
            <w:vAlign w:val="bottom"/>
            <w:hideMark/>
          </w:tcPr>
          <w:p w14:paraId="4348AE34" w14:textId="77777777" w:rsidR="00C36020" w:rsidRPr="00C36020" w:rsidRDefault="00C36020" w:rsidP="00C36020">
            <w:pPr>
              <w:spacing w:before="0" w:after="0"/>
              <w:rPr>
                <w:rFonts w:ascii="Times New Roman" w:eastAsia="Times New Roman" w:hAnsi="Times New Roman"/>
                <w:sz w:val="20"/>
                <w:szCs w:val="20"/>
              </w:rPr>
            </w:pPr>
          </w:p>
        </w:tc>
        <w:tc>
          <w:tcPr>
            <w:tcW w:w="972" w:type="dxa"/>
            <w:tcBorders>
              <w:top w:val="nil"/>
              <w:left w:val="nil"/>
              <w:bottom w:val="nil"/>
              <w:right w:val="nil"/>
            </w:tcBorders>
            <w:shd w:val="clear" w:color="auto" w:fill="auto"/>
            <w:noWrap/>
            <w:vAlign w:val="bottom"/>
            <w:hideMark/>
          </w:tcPr>
          <w:p w14:paraId="564FE9A4" w14:textId="77777777" w:rsidR="00C36020" w:rsidRPr="00C36020" w:rsidRDefault="00C36020" w:rsidP="00C36020">
            <w:pPr>
              <w:spacing w:before="0" w:after="0"/>
              <w:rPr>
                <w:rFonts w:ascii="Times New Roman" w:eastAsia="Times New Roman" w:hAnsi="Times New Roman"/>
                <w:sz w:val="20"/>
                <w:szCs w:val="20"/>
              </w:rPr>
            </w:pPr>
          </w:p>
        </w:tc>
      </w:tr>
      <w:tr w:rsidR="0078083D" w:rsidRPr="0078083D" w14:paraId="6CBCAB01" w14:textId="77777777" w:rsidTr="007D4151">
        <w:trPr>
          <w:gridAfter w:val="3"/>
          <w:wAfter w:w="1138" w:type="dxa"/>
          <w:trHeight w:val="300"/>
        </w:trPr>
        <w:tc>
          <w:tcPr>
            <w:tcW w:w="8640" w:type="dxa"/>
            <w:gridSpan w:val="6"/>
            <w:tcBorders>
              <w:top w:val="nil"/>
              <w:left w:val="nil"/>
              <w:bottom w:val="nil"/>
              <w:right w:val="nil"/>
            </w:tcBorders>
            <w:shd w:val="clear" w:color="auto" w:fill="auto"/>
            <w:noWrap/>
            <w:vAlign w:val="bottom"/>
            <w:hideMark/>
          </w:tcPr>
          <w:p w14:paraId="4BB9DADD" w14:textId="77777777" w:rsidR="0078083D" w:rsidRPr="0078083D" w:rsidRDefault="0078083D" w:rsidP="0078083D">
            <w:pPr>
              <w:spacing w:before="0" w:after="0"/>
              <w:rPr>
                <w:rFonts w:eastAsia="Times New Roman" w:cs="Open Sans"/>
                <w:i/>
                <w:iCs/>
                <w:sz w:val="22"/>
                <w:szCs w:val="22"/>
              </w:rPr>
            </w:pPr>
            <w:r w:rsidRPr="0078083D">
              <w:rPr>
                <w:rFonts w:eastAsia="Times New Roman" w:cs="Open Sans"/>
                <w:i/>
                <w:iCs/>
                <w:sz w:val="22"/>
                <w:szCs w:val="22"/>
              </w:rPr>
              <w:t>for the year ended 30 June 2022</w:t>
            </w:r>
          </w:p>
        </w:tc>
        <w:tc>
          <w:tcPr>
            <w:tcW w:w="236" w:type="dxa"/>
            <w:tcBorders>
              <w:top w:val="nil"/>
              <w:left w:val="nil"/>
              <w:bottom w:val="nil"/>
              <w:right w:val="nil"/>
            </w:tcBorders>
            <w:shd w:val="clear" w:color="auto" w:fill="auto"/>
            <w:noWrap/>
            <w:vAlign w:val="bottom"/>
            <w:hideMark/>
          </w:tcPr>
          <w:p w14:paraId="340E3883" w14:textId="77777777" w:rsidR="0078083D" w:rsidRPr="0078083D" w:rsidRDefault="0078083D" w:rsidP="0078083D">
            <w:pPr>
              <w:spacing w:before="0" w:after="0"/>
              <w:rPr>
                <w:rFonts w:eastAsia="Times New Roman" w:cs="Open Sans"/>
                <w:i/>
                <w:iCs/>
                <w:sz w:val="22"/>
                <w:szCs w:val="22"/>
              </w:rPr>
            </w:pPr>
          </w:p>
        </w:tc>
        <w:tc>
          <w:tcPr>
            <w:tcW w:w="905" w:type="dxa"/>
            <w:gridSpan w:val="2"/>
            <w:tcBorders>
              <w:top w:val="nil"/>
              <w:left w:val="nil"/>
              <w:bottom w:val="nil"/>
              <w:right w:val="nil"/>
            </w:tcBorders>
            <w:shd w:val="clear" w:color="auto" w:fill="auto"/>
            <w:noWrap/>
            <w:vAlign w:val="bottom"/>
            <w:hideMark/>
          </w:tcPr>
          <w:p w14:paraId="209AC678" w14:textId="77777777" w:rsidR="0078083D" w:rsidRPr="0078083D" w:rsidRDefault="0078083D" w:rsidP="0078083D">
            <w:pPr>
              <w:spacing w:before="0" w:after="0"/>
              <w:rPr>
                <w:rFonts w:eastAsia="Times New Roman" w:cs="Open Sans"/>
                <w:sz w:val="22"/>
                <w:szCs w:val="22"/>
              </w:rPr>
            </w:pPr>
          </w:p>
        </w:tc>
      </w:tr>
      <w:tr w:rsidR="0078083D" w:rsidRPr="0078083D" w14:paraId="6E4541A7" w14:textId="77777777" w:rsidTr="007D4151">
        <w:trPr>
          <w:gridAfter w:val="2"/>
          <w:wAfter w:w="996" w:type="dxa"/>
          <w:trHeight w:val="522"/>
        </w:trPr>
        <w:tc>
          <w:tcPr>
            <w:tcW w:w="5103" w:type="dxa"/>
            <w:tcBorders>
              <w:top w:val="single" w:sz="8" w:space="0" w:color="009560"/>
              <w:left w:val="nil"/>
              <w:bottom w:val="nil"/>
              <w:right w:val="nil"/>
            </w:tcBorders>
            <w:shd w:val="clear" w:color="auto" w:fill="auto"/>
            <w:noWrap/>
            <w:vAlign w:val="bottom"/>
            <w:hideMark/>
          </w:tcPr>
          <w:p w14:paraId="1CF93529"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 </w:t>
            </w:r>
          </w:p>
        </w:tc>
        <w:tc>
          <w:tcPr>
            <w:tcW w:w="993" w:type="dxa"/>
            <w:tcBorders>
              <w:top w:val="single" w:sz="8" w:space="0" w:color="009560"/>
              <w:left w:val="nil"/>
              <w:bottom w:val="nil"/>
              <w:right w:val="nil"/>
            </w:tcBorders>
            <w:shd w:val="clear" w:color="auto" w:fill="auto"/>
            <w:noWrap/>
            <w:vAlign w:val="bottom"/>
            <w:hideMark/>
          </w:tcPr>
          <w:p w14:paraId="1F7919AC"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 </w:t>
            </w:r>
          </w:p>
        </w:tc>
        <w:tc>
          <w:tcPr>
            <w:tcW w:w="1134" w:type="dxa"/>
            <w:gridSpan w:val="2"/>
            <w:tcBorders>
              <w:top w:val="single" w:sz="8" w:space="0" w:color="009560"/>
              <w:left w:val="nil"/>
              <w:bottom w:val="nil"/>
              <w:right w:val="nil"/>
            </w:tcBorders>
            <w:shd w:val="clear" w:color="auto" w:fill="auto"/>
            <w:noWrap/>
            <w:vAlign w:val="bottom"/>
            <w:hideMark/>
          </w:tcPr>
          <w:p w14:paraId="03DAA2AC" w14:textId="77777777" w:rsidR="0078083D" w:rsidRPr="0078083D" w:rsidRDefault="0078083D" w:rsidP="004B24B3">
            <w:pPr>
              <w:spacing w:before="0" w:after="0"/>
              <w:rPr>
                <w:rFonts w:eastAsia="Times New Roman" w:cs="Open Sans"/>
                <w:b/>
                <w:bCs/>
                <w:sz w:val="22"/>
                <w:szCs w:val="22"/>
              </w:rPr>
            </w:pPr>
            <w:r w:rsidRPr="0078083D">
              <w:rPr>
                <w:rFonts w:eastAsia="Times New Roman" w:cs="Open Sans"/>
                <w:b/>
                <w:bCs/>
                <w:sz w:val="22"/>
                <w:szCs w:val="22"/>
              </w:rPr>
              <w:t>2022</w:t>
            </w:r>
          </w:p>
        </w:tc>
        <w:tc>
          <w:tcPr>
            <w:tcW w:w="1410" w:type="dxa"/>
            <w:gridSpan w:val="2"/>
            <w:tcBorders>
              <w:top w:val="single" w:sz="8" w:space="0" w:color="009560"/>
              <w:left w:val="nil"/>
              <w:bottom w:val="nil"/>
              <w:right w:val="nil"/>
            </w:tcBorders>
            <w:shd w:val="clear" w:color="auto" w:fill="auto"/>
            <w:vAlign w:val="bottom"/>
            <w:hideMark/>
          </w:tcPr>
          <w:p w14:paraId="759F4306" w14:textId="77777777" w:rsidR="0078083D" w:rsidRPr="0078083D" w:rsidRDefault="0078083D" w:rsidP="004B24B3">
            <w:pPr>
              <w:spacing w:before="0" w:after="0"/>
              <w:rPr>
                <w:rFonts w:eastAsia="Times New Roman" w:cs="Open Sans"/>
                <w:sz w:val="22"/>
                <w:szCs w:val="22"/>
              </w:rPr>
            </w:pPr>
            <w:r w:rsidRPr="0078083D">
              <w:rPr>
                <w:rFonts w:eastAsia="Times New Roman" w:cs="Open Sans"/>
                <w:sz w:val="22"/>
                <w:szCs w:val="22"/>
              </w:rPr>
              <w:t>Restated</w:t>
            </w:r>
            <w:r w:rsidRPr="0078083D">
              <w:rPr>
                <w:rFonts w:eastAsia="Times New Roman" w:cs="Open Sans"/>
                <w:sz w:val="22"/>
                <w:szCs w:val="22"/>
                <w:vertAlign w:val="superscript"/>
              </w:rPr>
              <w:t>1</w:t>
            </w:r>
            <w:r w:rsidRPr="0078083D">
              <w:rPr>
                <w:rFonts w:eastAsia="Times New Roman" w:cs="Open Sans"/>
                <w:sz w:val="22"/>
                <w:szCs w:val="22"/>
              </w:rPr>
              <w:br/>
              <w:t>2021</w:t>
            </w:r>
          </w:p>
        </w:tc>
        <w:tc>
          <w:tcPr>
            <w:tcW w:w="236" w:type="dxa"/>
            <w:tcBorders>
              <w:top w:val="single" w:sz="8" w:space="0" w:color="009560"/>
              <w:left w:val="nil"/>
              <w:bottom w:val="nil"/>
              <w:right w:val="nil"/>
            </w:tcBorders>
            <w:shd w:val="clear" w:color="auto" w:fill="auto"/>
            <w:noWrap/>
            <w:vAlign w:val="bottom"/>
            <w:hideMark/>
          </w:tcPr>
          <w:p w14:paraId="79DB3343" w14:textId="77777777" w:rsidR="0078083D" w:rsidRPr="0078083D" w:rsidRDefault="0078083D" w:rsidP="004B24B3">
            <w:pPr>
              <w:spacing w:before="0" w:after="0"/>
              <w:rPr>
                <w:rFonts w:eastAsia="Times New Roman" w:cs="Open Sans"/>
                <w:sz w:val="22"/>
                <w:szCs w:val="22"/>
              </w:rPr>
            </w:pPr>
            <w:r w:rsidRPr="0078083D">
              <w:rPr>
                <w:rFonts w:eastAsia="Times New Roman" w:cs="Open Sans"/>
                <w:sz w:val="22"/>
                <w:szCs w:val="22"/>
              </w:rPr>
              <w:t> </w:t>
            </w:r>
          </w:p>
        </w:tc>
        <w:tc>
          <w:tcPr>
            <w:tcW w:w="1047" w:type="dxa"/>
            <w:gridSpan w:val="3"/>
            <w:tcBorders>
              <w:top w:val="single" w:sz="8" w:space="0" w:color="009560"/>
              <w:left w:val="nil"/>
              <w:bottom w:val="nil"/>
              <w:right w:val="nil"/>
            </w:tcBorders>
            <w:shd w:val="clear" w:color="auto" w:fill="auto"/>
            <w:vAlign w:val="bottom"/>
            <w:hideMark/>
          </w:tcPr>
          <w:p w14:paraId="694A9BBB" w14:textId="77777777" w:rsidR="0078083D" w:rsidRPr="0078083D" w:rsidRDefault="0078083D" w:rsidP="004B24B3">
            <w:pPr>
              <w:spacing w:before="0" w:after="0"/>
              <w:rPr>
                <w:rFonts w:eastAsia="Times New Roman" w:cs="Open Sans"/>
                <w:sz w:val="22"/>
                <w:szCs w:val="22"/>
              </w:rPr>
            </w:pPr>
            <w:r w:rsidRPr="0078083D">
              <w:rPr>
                <w:rFonts w:eastAsia="Times New Roman" w:cs="Open Sans"/>
                <w:sz w:val="22"/>
                <w:szCs w:val="22"/>
              </w:rPr>
              <w:t>Original Budget</w:t>
            </w:r>
          </w:p>
        </w:tc>
      </w:tr>
      <w:tr w:rsidR="0078083D" w:rsidRPr="0078083D" w14:paraId="52E7B373" w14:textId="77777777" w:rsidTr="007D4151">
        <w:trPr>
          <w:gridAfter w:val="3"/>
          <w:wAfter w:w="1138" w:type="dxa"/>
          <w:trHeight w:val="288"/>
        </w:trPr>
        <w:tc>
          <w:tcPr>
            <w:tcW w:w="5103" w:type="dxa"/>
            <w:tcBorders>
              <w:top w:val="nil"/>
              <w:left w:val="nil"/>
              <w:bottom w:val="single" w:sz="8" w:space="0" w:color="009560"/>
              <w:right w:val="nil"/>
            </w:tcBorders>
            <w:shd w:val="clear" w:color="auto" w:fill="auto"/>
            <w:noWrap/>
            <w:vAlign w:val="bottom"/>
            <w:hideMark/>
          </w:tcPr>
          <w:p w14:paraId="71F49302"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 </w:t>
            </w:r>
          </w:p>
        </w:tc>
        <w:tc>
          <w:tcPr>
            <w:tcW w:w="993" w:type="dxa"/>
            <w:tcBorders>
              <w:top w:val="nil"/>
              <w:left w:val="nil"/>
              <w:bottom w:val="single" w:sz="8" w:space="0" w:color="009560"/>
              <w:right w:val="nil"/>
            </w:tcBorders>
            <w:shd w:val="clear" w:color="auto" w:fill="auto"/>
            <w:noWrap/>
            <w:vAlign w:val="bottom"/>
            <w:hideMark/>
          </w:tcPr>
          <w:p w14:paraId="4EB8B0EE"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Notes</w:t>
            </w:r>
          </w:p>
        </w:tc>
        <w:tc>
          <w:tcPr>
            <w:tcW w:w="1134" w:type="dxa"/>
            <w:gridSpan w:val="2"/>
            <w:tcBorders>
              <w:top w:val="nil"/>
              <w:left w:val="nil"/>
              <w:bottom w:val="single" w:sz="8" w:space="0" w:color="009560"/>
              <w:right w:val="nil"/>
            </w:tcBorders>
            <w:shd w:val="clear" w:color="auto" w:fill="auto"/>
            <w:noWrap/>
            <w:vAlign w:val="bottom"/>
            <w:hideMark/>
          </w:tcPr>
          <w:p w14:paraId="1E688862" w14:textId="77777777" w:rsidR="0078083D" w:rsidRPr="0078083D" w:rsidRDefault="0078083D" w:rsidP="004B24B3">
            <w:pPr>
              <w:spacing w:before="0" w:after="0"/>
              <w:rPr>
                <w:rFonts w:eastAsia="Times New Roman" w:cs="Open Sans"/>
                <w:b/>
                <w:bCs/>
                <w:sz w:val="22"/>
                <w:szCs w:val="22"/>
              </w:rPr>
            </w:pPr>
            <w:r w:rsidRPr="0078083D">
              <w:rPr>
                <w:rFonts w:eastAsia="Times New Roman" w:cs="Open Sans"/>
                <w:b/>
                <w:bCs/>
                <w:sz w:val="22"/>
                <w:szCs w:val="22"/>
              </w:rPr>
              <w:t>$’000</w:t>
            </w:r>
          </w:p>
        </w:tc>
        <w:tc>
          <w:tcPr>
            <w:tcW w:w="1410" w:type="dxa"/>
            <w:gridSpan w:val="2"/>
            <w:tcBorders>
              <w:top w:val="nil"/>
              <w:left w:val="nil"/>
              <w:bottom w:val="single" w:sz="8" w:space="0" w:color="009560"/>
              <w:right w:val="nil"/>
            </w:tcBorders>
            <w:shd w:val="clear" w:color="auto" w:fill="auto"/>
            <w:noWrap/>
            <w:vAlign w:val="bottom"/>
            <w:hideMark/>
          </w:tcPr>
          <w:p w14:paraId="2B44DCFD" w14:textId="77777777" w:rsidR="0078083D" w:rsidRPr="0078083D" w:rsidRDefault="0078083D" w:rsidP="004B24B3">
            <w:pPr>
              <w:spacing w:before="0" w:after="0"/>
              <w:rPr>
                <w:rFonts w:eastAsia="Times New Roman" w:cs="Open Sans"/>
                <w:sz w:val="22"/>
                <w:szCs w:val="22"/>
              </w:rPr>
            </w:pPr>
            <w:r w:rsidRPr="0078083D">
              <w:rPr>
                <w:rFonts w:eastAsia="Times New Roman" w:cs="Open Sans"/>
                <w:sz w:val="22"/>
                <w:szCs w:val="22"/>
              </w:rPr>
              <w:t>$’000</w:t>
            </w:r>
          </w:p>
        </w:tc>
        <w:tc>
          <w:tcPr>
            <w:tcW w:w="236" w:type="dxa"/>
            <w:tcBorders>
              <w:top w:val="nil"/>
              <w:left w:val="nil"/>
              <w:bottom w:val="single" w:sz="8" w:space="0" w:color="009560"/>
              <w:right w:val="nil"/>
            </w:tcBorders>
            <w:shd w:val="clear" w:color="auto" w:fill="auto"/>
            <w:noWrap/>
            <w:vAlign w:val="bottom"/>
            <w:hideMark/>
          </w:tcPr>
          <w:p w14:paraId="0BDE9108" w14:textId="77777777" w:rsidR="0078083D" w:rsidRPr="0078083D" w:rsidRDefault="0078083D" w:rsidP="004B24B3">
            <w:pPr>
              <w:spacing w:before="0" w:after="0"/>
              <w:rPr>
                <w:rFonts w:eastAsia="Times New Roman" w:cs="Open Sans"/>
                <w:sz w:val="22"/>
                <w:szCs w:val="22"/>
              </w:rPr>
            </w:pPr>
            <w:r w:rsidRPr="0078083D">
              <w:rPr>
                <w:rFonts w:eastAsia="Times New Roman" w:cs="Open Sans"/>
                <w:sz w:val="22"/>
                <w:szCs w:val="22"/>
              </w:rPr>
              <w:t> </w:t>
            </w:r>
          </w:p>
        </w:tc>
        <w:tc>
          <w:tcPr>
            <w:tcW w:w="905" w:type="dxa"/>
            <w:gridSpan w:val="2"/>
            <w:tcBorders>
              <w:top w:val="nil"/>
              <w:left w:val="nil"/>
              <w:bottom w:val="single" w:sz="8" w:space="0" w:color="009560"/>
              <w:right w:val="nil"/>
            </w:tcBorders>
            <w:shd w:val="clear" w:color="auto" w:fill="auto"/>
            <w:noWrap/>
            <w:vAlign w:val="bottom"/>
            <w:hideMark/>
          </w:tcPr>
          <w:p w14:paraId="746E9F71" w14:textId="77777777" w:rsidR="0078083D" w:rsidRPr="0078083D" w:rsidRDefault="0078083D" w:rsidP="004B24B3">
            <w:pPr>
              <w:spacing w:before="0" w:after="0"/>
              <w:rPr>
                <w:rFonts w:eastAsia="Times New Roman" w:cs="Open Sans"/>
                <w:sz w:val="22"/>
                <w:szCs w:val="22"/>
              </w:rPr>
            </w:pPr>
            <w:r w:rsidRPr="0078083D">
              <w:rPr>
                <w:rFonts w:eastAsia="Times New Roman" w:cs="Open Sans"/>
                <w:sz w:val="22"/>
                <w:szCs w:val="22"/>
              </w:rPr>
              <w:t>$’000</w:t>
            </w:r>
          </w:p>
        </w:tc>
      </w:tr>
      <w:tr w:rsidR="0078083D" w:rsidRPr="0078083D" w14:paraId="5C864A9B" w14:textId="77777777" w:rsidTr="007D4151">
        <w:trPr>
          <w:gridAfter w:val="3"/>
          <w:wAfter w:w="1138" w:type="dxa"/>
          <w:trHeight w:val="240"/>
        </w:trPr>
        <w:tc>
          <w:tcPr>
            <w:tcW w:w="5103" w:type="dxa"/>
            <w:tcBorders>
              <w:top w:val="nil"/>
              <w:left w:val="nil"/>
              <w:bottom w:val="nil"/>
              <w:right w:val="nil"/>
            </w:tcBorders>
            <w:shd w:val="clear" w:color="auto" w:fill="auto"/>
            <w:noWrap/>
            <w:vAlign w:val="bottom"/>
            <w:hideMark/>
          </w:tcPr>
          <w:p w14:paraId="1DDC374B"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CONTRIBUTED EQUITY</w:t>
            </w:r>
          </w:p>
        </w:tc>
        <w:tc>
          <w:tcPr>
            <w:tcW w:w="993" w:type="dxa"/>
            <w:tcBorders>
              <w:top w:val="nil"/>
              <w:left w:val="nil"/>
              <w:bottom w:val="nil"/>
              <w:right w:val="nil"/>
            </w:tcBorders>
            <w:shd w:val="clear" w:color="auto" w:fill="auto"/>
            <w:noWrap/>
            <w:vAlign w:val="bottom"/>
            <w:hideMark/>
          </w:tcPr>
          <w:p w14:paraId="2441FD08"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1294EC02" w14:textId="77777777" w:rsidR="0078083D" w:rsidRPr="0078083D" w:rsidRDefault="0078083D" w:rsidP="004B24B3">
            <w:pPr>
              <w:spacing w:before="0" w:after="0"/>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762EC2DE" w14:textId="77777777" w:rsidR="0078083D" w:rsidRPr="0078083D" w:rsidRDefault="0078083D" w:rsidP="004B24B3">
            <w:pPr>
              <w:spacing w:before="0" w:after="0"/>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7AF6BD0D" w14:textId="77777777" w:rsidR="0078083D" w:rsidRPr="0078083D" w:rsidRDefault="0078083D" w:rsidP="004B24B3">
            <w:pPr>
              <w:spacing w:before="0" w:after="0"/>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66BF860B" w14:textId="77777777" w:rsidR="0078083D" w:rsidRPr="0078083D" w:rsidRDefault="0078083D" w:rsidP="004B24B3">
            <w:pPr>
              <w:spacing w:before="0" w:after="0"/>
              <w:rPr>
                <w:rFonts w:eastAsia="Times New Roman" w:cs="Open Sans"/>
                <w:sz w:val="22"/>
                <w:szCs w:val="22"/>
              </w:rPr>
            </w:pPr>
          </w:p>
        </w:tc>
      </w:tr>
      <w:tr w:rsidR="0078083D" w:rsidRPr="0078083D" w14:paraId="219A5C6F" w14:textId="77777777" w:rsidTr="007D4151">
        <w:trPr>
          <w:gridAfter w:val="3"/>
          <w:wAfter w:w="1138" w:type="dxa"/>
          <w:trHeight w:val="240"/>
        </w:trPr>
        <w:tc>
          <w:tcPr>
            <w:tcW w:w="5103" w:type="dxa"/>
            <w:tcBorders>
              <w:top w:val="nil"/>
              <w:left w:val="nil"/>
              <w:bottom w:val="nil"/>
              <w:right w:val="nil"/>
            </w:tcBorders>
            <w:shd w:val="clear" w:color="auto" w:fill="auto"/>
            <w:noWrap/>
            <w:vAlign w:val="bottom"/>
            <w:hideMark/>
          </w:tcPr>
          <w:p w14:paraId="26E90AC1"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Opening balance</w:t>
            </w:r>
          </w:p>
        </w:tc>
        <w:tc>
          <w:tcPr>
            <w:tcW w:w="993" w:type="dxa"/>
            <w:tcBorders>
              <w:top w:val="nil"/>
              <w:left w:val="nil"/>
              <w:bottom w:val="nil"/>
              <w:right w:val="nil"/>
            </w:tcBorders>
            <w:shd w:val="clear" w:color="auto" w:fill="auto"/>
            <w:noWrap/>
            <w:vAlign w:val="bottom"/>
            <w:hideMark/>
          </w:tcPr>
          <w:p w14:paraId="554E5DE9"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3A759EA5" w14:textId="77777777" w:rsidR="0078083D" w:rsidRPr="0078083D" w:rsidRDefault="0078083D" w:rsidP="004B24B3">
            <w:pPr>
              <w:spacing w:before="0" w:after="0"/>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4D53E21A" w14:textId="77777777" w:rsidR="0078083D" w:rsidRPr="0078083D" w:rsidRDefault="0078083D" w:rsidP="004B24B3">
            <w:pPr>
              <w:spacing w:before="0" w:after="0"/>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2615E832" w14:textId="77777777" w:rsidR="0078083D" w:rsidRPr="0078083D" w:rsidRDefault="0078083D" w:rsidP="004B24B3">
            <w:pPr>
              <w:spacing w:before="0" w:after="0"/>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31799D75" w14:textId="77777777" w:rsidR="0078083D" w:rsidRPr="0078083D" w:rsidRDefault="0078083D" w:rsidP="004B24B3">
            <w:pPr>
              <w:spacing w:before="0" w:after="0"/>
              <w:rPr>
                <w:rFonts w:eastAsia="Times New Roman" w:cs="Open Sans"/>
                <w:sz w:val="22"/>
                <w:szCs w:val="22"/>
              </w:rPr>
            </w:pPr>
          </w:p>
        </w:tc>
      </w:tr>
      <w:tr w:rsidR="0078083D" w:rsidRPr="0078083D" w14:paraId="2D8BB7EE"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39D8DA61"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Balance carried forward from previous period</w:t>
            </w:r>
          </w:p>
        </w:tc>
        <w:tc>
          <w:tcPr>
            <w:tcW w:w="993" w:type="dxa"/>
            <w:tcBorders>
              <w:top w:val="nil"/>
              <w:left w:val="nil"/>
              <w:bottom w:val="nil"/>
              <w:right w:val="nil"/>
            </w:tcBorders>
            <w:shd w:val="clear" w:color="auto" w:fill="auto"/>
            <w:noWrap/>
            <w:vAlign w:val="bottom"/>
            <w:hideMark/>
          </w:tcPr>
          <w:p w14:paraId="4F3E7CBA"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2B43BBF8"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 xml:space="preserve">2,511 </w:t>
            </w:r>
          </w:p>
        </w:tc>
        <w:tc>
          <w:tcPr>
            <w:tcW w:w="1410" w:type="dxa"/>
            <w:gridSpan w:val="2"/>
            <w:tcBorders>
              <w:top w:val="nil"/>
              <w:left w:val="nil"/>
              <w:bottom w:val="nil"/>
              <w:right w:val="nil"/>
            </w:tcBorders>
            <w:shd w:val="clear" w:color="auto" w:fill="auto"/>
            <w:noWrap/>
            <w:vAlign w:val="bottom"/>
            <w:hideMark/>
          </w:tcPr>
          <w:p w14:paraId="608EEF1C"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2,511 </w:t>
            </w:r>
          </w:p>
        </w:tc>
        <w:tc>
          <w:tcPr>
            <w:tcW w:w="236" w:type="dxa"/>
            <w:tcBorders>
              <w:top w:val="nil"/>
              <w:left w:val="nil"/>
              <w:bottom w:val="nil"/>
              <w:right w:val="nil"/>
            </w:tcBorders>
            <w:shd w:val="clear" w:color="auto" w:fill="auto"/>
            <w:noWrap/>
            <w:vAlign w:val="bottom"/>
            <w:hideMark/>
          </w:tcPr>
          <w:p w14:paraId="6677F317"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22B5A51B"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2,511 </w:t>
            </w:r>
          </w:p>
        </w:tc>
      </w:tr>
      <w:tr w:rsidR="0078083D" w:rsidRPr="0078083D" w14:paraId="6F8B108C"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641BE500" w14:textId="77777777" w:rsidR="0078083D" w:rsidRPr="0078083D" w:rsidRDefault="0078083D" w:rsidP="0078083D">
            <w:pPr>
              <w:spacing w:before="0" w:after="0"/>
              <w:jc w:val="right"/>
              <w:rPr>
                <w:rFonts w:eastAsia="Times New Roman" w:cs="Open Sans"/>
                <w:sz w:val="22"/>
                <w:szCs w:val="22"/>
              </w:rPr>
            </w:pPr>
          </w:p>
        </w:tc>
        <w:tc>
          <w:tcPr>
            <w:tcW w:w="993" w:type="dxa"/>
            <w:tcBorders>
              <w:top w:val="nil"/>
              <w:left w:val="nil"/>
              <w:bottom w:val="nil"/>
              <w:right w:val="nil"/>
            </w:tcBorders>
            <w:shd w:val="clear" w:color="auto" w:fill="auto"/>
            <w:noWrap/>
            <w:vAlign w:val="bottom"/>
            <w:hideMark/>
          </w:tcPr>
          <w:p w14:paraId="1D2D0C0A"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6433A9B5"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2D0268EF"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50806D0B"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69E41F20" w14:textId="77777777" w:rsidR="0078083D" w:rsidRPr="0078083D" w:rsidRDefault="0078083D" w:rsidP="0039105C">
            <w:pPr>
              <w:spacing w:before="0" w:after="0"/>
              <w:jc w:val="right"/>
              <w:rPr>
                <w:rFonts w:eastAsia="Times New Roman" w:cs="Open Sans"/>
                <w:sz w:val="22"/>
                <w:szCs w:val="22"/>
              </w:rPr>
            </w:pPr>
          </w:p>
        </w:tc>
      </w:tr>
      <w:tr w:rsidR="0078083D" w:rsidRPr="0078083D" w14:paraId="4EBA9CEF"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4506C9B7"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Contributions by owners</w:t>
            </w:r>
          </w:p>
        </w:tc>
        <w:tc>
          <w:tcPr>
            <w:tcW w:w="993" w:type="dxa"/>
            <w:tcBorders>
              <w:top w:val="nil"/>
              <w:left w:val="nil"/>
              <w:bottom w:val="nil"/>
              <w:right w:val="nil"/>
            </w:tcBorders>
            <w:shd w:val="clear" w:color="auto" w:fill="auto"/>
            <w:noWrap/>
            <w:vAlign w:val="bottom"/>
            <w:hideMark/>
          </w:tcPr>
          <w:p w14:paraId="307538E3"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1C143A47"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4F0C7927"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2C90B253"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4615D5DF" w14:textId="77777777" w:rsidR="0078083D" w:rsidRPr="0078083D" w:rsidRDefault="0078083D" w:rsidP="0039105C">
            <w:pPr>
              <w:spacing w:before="0" w:after="0"/>
              <w:jc w:val="right"/>
              <w:rPr>
                <w:rFonts w:eastAsia="Times New Roman" w:cs="Open Sans"/>
                <w:sz w:val="22"/>
                <w:szCs w:val="22"/>
              </w:rPr>
            </w:pPr>
          </w:p>
        </w:tc>
      </w:tr>
      <w:tr w:rsidR="0078083D" w:rsidRPr="0078083D" w14:paraId="5B24C371" w14:textId="77777777" w:rsidTr="00967F79">
        <w:trPr>
          <w:gridAfter w:val="3"/>
          <w:wAfter w:w="1138" w:type="dxa"/>
          <w:trHeight w:val="240"/>
        </w:trPr>
        <w:tc>
          <w:tcPr>
            <w:tcW w:w="5103" w:type="dxa"/>
            <w:tcBorders>
              <w:top w:val="nil"/>
              <w:left w:val="nil"/>
              <w:bottom w:val="single" w:sz="4" w:space="0" w:color="auto"/>
              <w:right w:val="nil"/>
            </w:tcBorders>
            <w:shd w:val="clear" w:color="auto" w:fill="auto"/>
            <w:noWrap/>
            <w:vAlign w:val="bottom"/>
            <w:hideMark/>
          </w:tcPr>
          <w:p w14:paraId="68235D41" w14:textId="77777777" w:rsidR="0078083D" w:rsidRPr="0078083D" w:rsidRDefault="0078083D" w:rsidP="0078083D">
            <w:pPr>
              <w:spacing w:before="0" w:after="0"/>
              <w:ind w:firstLineChars="200" w:firstLine="440"/>
              <w:rPr>
                <w:rFonts w:eastAsia="Times New Roman" w:cs="Open Sans"/>
                <w:sz w:val="22"/>
                <w:szCs w:val="22"/>
              </w:rPr>
            </w:pPr>
            <w:r w:rsidRPr="0078083D">
              <w:rPr>
                <w:rFonts w:eastAsia="Times New Roman" w:cs="Open Sans"/>
                <w:sz w:val="22"/>
                <w:szCs w:val="22"/>
              </w:rPr>
              <w:t xml:space="preserve">Equity injection </w:t>
            </w:r>
          </w:p>
        </w:tc>
        <w:tc>
          <w:tcPr>
            <w:tcW w:w="993" w:type="dxa"/>
            <w:tcBorders>
              <w:top w:val="nil"/>
              <w:left w:val="nil"/>
              <w:bottom w:val="single" w:sz="4" w:space="0" w:color="auto"/>
              <w:right w:val="nil"/>
            </w:tcBorders>
            <w:shd w:val="clear" w:color="auto" w:fill="auto"/>
            <w:noWrap/>
            <w:vAlign w:val="bottom"/>
            <w:hideMark/>
          </w:tcPr>
          <w:p w14:paraId="2FBD7E0D" w14:textId="77777777" w:rsidR="0078083D" w:rsidRPr="0078083D" w:rsidRDefault="0078083D" w:rsidP="0078083D">
            <w:pPr>
              <w:spacing w:before="0" w:after="0"/>
              <w:ind w:firstLineChars="200" w:firstLine="440"/>
              <w:rPr>
                <w:rFonts w:eastAsia="Times New Roman" w:cs="Open Sans"/>
                <w:sz w:val="22"/>
                <w:szCs w:val="22"/>
              </w:rPr>
            </w:pPr>
          </w:p>
        </w:tc>
        <w:tc>
          <w:tcPr>
            <w:tcW w:w="1134" w:type="dxa"/>
            <w:gridSpan w:val="2"/>
            <w:tcBorders>
              <w:top w:val="nil"/>
              <w:left w:val="nil"/>
              <w:bottom w:val="single" w:sz="4" w:space="0" w:color="auto"/>
              <w:right w:val="nil"/>
            </w:tcBorders>
            <w:shd w:val="clear" w:color="auto" w:fill="auto"/>
            <w:noWrap/>
            <w:vAlign w:val="bottom"/>
            <w:hideMark/>
          </w:tcPr>
          <w:p w14:paraId="139980BB"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 xml:space="preserve">16,050 </w:t>
            </w:r>
          </w:p>
        </w:tc>
        <w:tc>
          <w:tcPr>
            <w:tcW w:w="1410" w:type="dxa"/>
            <w:gridSpan w:val="2"/>
            <w:tcBorders>
              <w:top w:val="nil"/>
              <w:left w:val="nil"/>
              <w:bottom w:val="single" w:sz="4" w:space="0" w:color="auto"/>
              <w:right w:val="nil"/>
            </w:tcBorders>
            <w:shd w:val="clear" w:color="auto" w:fill="auto"/>
            <w:noWrap/>
            <w:vAlign w:val="bottom"/>
            <w:hideMark/>
          </w:tcPr>
          <w:p w14:paraId="02EC4EC5"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 -</w:t>
            </w:r>
          </w:p>
        </w:tc>
        <w:tc>
          <w:tcPr>
            <w:tcW w:w="236" w:type="dxa"/>
            <w:tcBorders>
              <w:top w:val="nil"/>
              <w:left w:val="nil"/>
              <w:right w:val="nil"/>
            </w:tcBorders>
            <w:shd w:val="clear" w:color="auto" w:fill="auto"/>
            <w:noWrap/>
            <w:vAlign w:val="bottom"/>
            <w:hideMark/>
          </w:tcPr>
          <w:p w14:paraId="3E967DF5"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single" w:sz="4" w:space="0" w:color="auto"/>
              <w:right w:val="nil"/>
            </w:tcBorders>
            <w:shd w:val="clear" w:color="auto" w:fill="auto"/>
            <w:noWrap/>
            <w:vAlign w:val="bottom"/>
            <w:hideMark/>
          </w:tcPr>
          <w:p w14:paraId="2E6B0828"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 -</w:t>
            </w:r>
          </w:p>
        </w:tc>
      </w:tr>
      <w:tr w:rsidR="0078083D" w:rsidRPr="0078083D" w14:paraId="1753F80D" w14:textId="77777777" w:rsidTr="00967F79">
        <w:trPr>
          <w:gridAfter w:val="3"/>
          <w:wAfter w:w="1138" w:type="dxa"/>
          <w:trHeight w:val="240"/>
        </w:trPr>
        <w:tc>
          <w:tcPr>
            <w:tcW w:w="5103" w:type="dxa"/>
            <w:tcBorders>
              <w:top w:val="single" w:sz="4" w:space="0" w:color="auto"/>
              <w:left w:val="nil"/>
              <w:bottom w:val="single" w:sz="4" w:space="0" w:color="auto"/>
              <w:right w:val="nil"/>
            </w:tcBorders>
            <w:shd w:val="clear" w:color="auto" w:fill="auto"/>
            <w:noWrap/>
            <w:vAlign w:val="bottom"/>
            <w:hideMark/>
          </w:tcPr>
          <w:p w14:paraId="2C6AA8E2"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Closing balance as at 30 June 2022</w:t>
            </w:r>
          </w:p>
        </w:tc>
        <w:tc>
          <w:tcPr>
            <w:tcW w:w="993" w:type="dxa"/>
            <w:tcBorders>
              <w:top w:val="single" w:sz="4" w:space="0" w:color="auto"/>
              <w:left w:val="nil"/>
              <w:bottom w:val="single" w:sz="4" w:space="0" w:color="auto"/>
              <w:right w:val="nil"/>
            </w:tcBorders>
            <w:shd w:val="clear" w:color="auto" w:fill="auto"/>
            <w:noWrap/>
            <w:vAlign w:val="bottom"/>
            <w:hideMark/>
          </w:tcPr>
          <w:p w14:paraId="12DDAFFC"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 </w:t>
            </w:r>
          </w:p>
        </w:tc>
        <w:tc>
          <w:tcPr>
            <w:tcW w:w="1134" w:type="dxa"/>
            <w:gridSpan w:val="2"/>
            <w:tcBorders>
              <w:top w:val="single" w:sz="4" w:space="0" w:color="auto"/>
              <w:left w:val="nil"/>
              <w:bottom w:val="single" w:sz="4" w:space="0" w:color="auto"/>
              <w:right w:val="nil"/>
            </w:tcBorders>
            <w:shd w:val="clear" w:color="auto" w:fill="auto"/>
            <w:noWrap/>
            <w:vAlign w:val="bottom"/>
            <w:hideMark/>
          </w:tcPr>
          <w:p w14:paraId="5DB50DC4"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 xml:space="preserve">18,561 </w:t>
            </w:r>
          </w:p>
        </w:tc>
        <w:tc>
          <w:tcPr>
            <w:tcW w:w="1410" w:type="dxa"/>
            <w:gridSpan w:val="2"/>
            <w:tcBorders>
              <w:top w:val="single" w:sz="4" w:space="0" w:color="auto"/>
              <w:left w:val="nil"/>
              <w:bottom w:val="single" w:sz="4" w:space="0" w:color="auto"/>
              <w:right w:val="nil"/>
            </w:tcBorders>
            <w:shd w:val="clear" w:color="auto" w:fill="auto"/>
            <w:noWrap/>
            <w:vAlign w:val="bottom"/>
            <w:hideMark/>
          </w:tcPr>
          <w:p w14:paraId="05DE1364"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2,511 </w:t>
            </w:r>
          </w:p>
        </w:tc>
        <w:tc>
          <w:tcPr>
            <w:tcW w:w="236" w:type="dxa"/>
            <w:tcBorders>
              <w:left w:val="nil"/>
              <w:right w:val="nil"/>
            </w:tcBorders>
            <w:shd w:val="clear" w:color="auto" w:fill="auto"/>
            <w:noWrap/>
            <w:vAlign w:val="bottom"/>
            <w:hideMark/>
          </w:tcPr>
          <w:p w14:paraId="339A881E"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single" w:sz="4" w:space="0" w:color="auto"/>
              <w:left w:val="nil"/>
              <w:bottom w:val="single" w:sz="4" w:space="0" w:color="auto"/>
              <w:right w:val="nil"/>
            </w:tcBorders>
            <w:shd w:val="clear" w:color="auto" w:fill="auto"/>
            <w:noWrap/>
            <w:vAlign w:val="bottom"/>
            <w:hideMark/>
          </w:tcPr>
          <w:p w14:paraId="4A64C7DB"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2,511 </w:t>
            </w:r>
          </w:p>
        </w:tc>
      </w:tr>
      <w:tr w:rsidR="0078083D" w:rsidRPr="0078083D" w14:paraId="2FCE5A7D" w14:textId="77777777" w:rsidTr="00967F79">
        <w:trPr>
          <w:gridAfter w:val="3"/>
          <w:wAfter w:w="1138" w:type="dxa"/>
          <w:trHeight w:val="276"/>
        </w:trPr>
        <w:tc>
          <w:tcPr>
            <w:tcW w:w="5103" w:type="dxa"/>
            <w:tcBorders>
              <w:top w:val="single" w:sz="4" w:space="0" w:color="auto"/>
              <w:left w:val="nil"/>
              <w:bottom w:val="nil"/>
              <w:right w:val="nil"/>
            </w:tcBorders>
            <w:shd w:val="clear" w:color="auto" w:fill="auto"/>
            <w:noWrap/>
            <w:vAlign w:val="bottom"/>
            <w:hideMark/>
          </w:tcPr>
          <w:p w14:paraId="0B5FB5E3" w14:textId="77777777" w:rsidR="0078083D" w:rsidRPr="0078083D" w:rsidRDefault="0078083D" w:rsidP="0078083D">
            <w:pPr>
              <w:spacing w:before="0" w:after="0"/>
              <w:jc w:val="right"/>
              <w:rPr>
                <w:rFonts w:eastAsia="Times New Roman" w:cs="Open Sans"/>
                <w:sz w:val="22"/>
                <w:szCs w:val="22"/>
              </w:rPr>
            </w:pPr>
          </w:p>
        </w:tc>
        <w:tc>
          <w:tcPr>
            <w:tcW w:w="993" w:type="dxa"/>
            <w:tcBorders>
              <w:top w:val="single" w:sz="4" w:space="0" w:color="auto"/>
              <w:left w:val="nil"/>
              <w:bottom w:val="nil"/>
              <w:right w:val="nil"/>
            </w:tcBorders>
            <w:shd w:val="clear" w:color="auto" w:fill="auto"/>
            <w:noWrap/>
            <w:vAlign w:val="bottom"/>
            <w:hideMark/>
          </w:tcPr>
          <w:p w14:paraId="71D16A8D" w14:textId="77777777" w:rsidR="0078083D" w:rsidRPr="0078083D" w:rsidRDefault="0078083D" w:rsidP="0078083D">
            <w:pPr>
              <w:spacing w:before="0" w:after="0"/>
              <w:rPr>
                <w:rFonts w:eastAsia="Times New Roman" w:cs="Open Sans"/>
                <w:sz w:val="22"/>
                <w:szCs w:val="22"/>
              </w:rPr>
            </w:pPr>
          </w:p>
        </w:tc>
        <w:tc>
          <w:tcPr>
            <w:tcW w:w="1134" w:type="dxa"/>
            <w:gridSpan w:val="2"/>
            <w:tcBorders>
              <w:top w:val="single" w:sz="4" w:space="0" w:color="auto"/>
              <w:left w:val="nil"/>
              <w:bottom w:val="nil"/>
              <w:right w:val="nil"/>
            </w:tcBorders>
            <w:shd w:val="clear" w:color="auto" w:fill="auto"/>
            <w:noWrap/>
            <w:vAlign w:val="bottom"/>
            <w:hideMark/>
          </w:tcPr>
          <w:p w14:paraId="09F1A00F"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single" w:sz="4" w:space="0" w:color="auto"/>
              <w:left w:val="nil"/>
              <w:bottom w:val="nil"/>
              <w:right w:val="nil"/>
            </w:tcBorders>
            <w:shd w:val="clear" w:color="auto" w:fill="auto"/>
            <w:noWrap/>
            <w:vAlign w:val="bottom"/>
            <w:hideMark/>
          </w:tcPr>
          <w:p w14:paraId="1596043E" w14:textId="77777777" w:rsidR="0078083D" w:rsidRPr="0078083D" w:rsidRDefault="0078083D" w:rsidP="0039105C">
            <w:pPr>
              <w:spacing w:before="0" w:after="0"/>
              <w:jc w:val="right"/>
              <w:rPr>
                <w:rFonts w:eastAsia="Times New Roman" w:cs="Open Sans"/>
                <w:sz w:val="22"/>
                <w:szCs w:val="22"/>
              </w:rPr>
            </w:pPr>
          </w:p>
        </w:tc>
        <w:tc>
          <w:tcPr>
            <w:tcW w:w="236" w:type="dxa"/>
            <w:tcBorders>
              <w:left w:val="nil"/>
              <w:bottom w:val="nil"/>
              <w:right w:val="nil"/>
            </w:tcBorders>
            <w:shd w:val="clear" w:color="auto" w:fill="auto"/>
            <w:noWrap/>
            <w:vAlign w:val="bottom"/>
            <w:hideMark/>
          </w:tcPr>
          <w:p w14:paraId="372D791E"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single" w:sz="4" w:space="0" w:color="auto"/>
              <w:left w:val="nil"/>
              <w:bottom w:val="nil"/>
              <w:right w:val="nil"/>
            </w:tcBorders>
            <w:shd w:val="clear" w:color="auto" w:fill="auto"/>
            <w:noWrap/>
            <w:vAlign w:val="bottom"/>
            <w:hideMark/>
          </w:tcPr>
          <w:p w14:paraId="668C4F62" w14:textId="77777777" w:rsidR="0078083D" w:rsidRPr="0078083D" w:rsidRDefault="0078083D" w:rsidP="0039105C">
            <w:pPr>
              <w:spacing w:before="0" w:after="0"/>
              <w:jc w:val="right"/>
              <w:rPr>
                <w:rFonts w:eastAsia="Times New Roman" w:cs="Open Sans"/>
                <w:sz w:val="22"/>
                <w:szCs w:val="22"/>
              </w:rPr>
            </w:pPr>
          </w:p>
        </w:tc>
      </w:tr>
      <w:tr w:rsidR="0078083D" w:rsidRPr="0078083D" w14:paraId="4F8FDFD7"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1A7238DE"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ACCUMULATED LOSSES</w:t>
            </w:r>
          </w:p>
        </w:tc>
        <w:tc>
          <w:tcPr>
            <w:tcW w:w="993" w:type="dxa"/>
            <w:tcBorders>
              <w:top w:val="nil"/>
              <w:left w:val="nil"/>
              <w:bottom w:val="nil"/>
              <w:right w:val="nil"/>
            </w:tcBorders>
            <w:shd w:val="clear" w:color="auto" w:fill="auto"/>
            <w:noWrap/>
            <w:vAlign w:val="bottom"/>
            <w:hideMark/>
          </w:tcPr>
          <w:p w14:paraId="2AFC4CC1"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2C19531E"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629678EB"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41A9B31A"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2648BD38" w14:textId="77777777" w:rsidR="0078083D" w:rsidRPr="0078083D" w:rsidRDefault="0078083D" w:rsidP="0039105C">
            <w:pPr>
              <w:spacing w:before="0" w:after="0"/>
              <w:jc w:val="right"/>
              <w:rPr>
                <w:rFonts w:eastAsia="Times New Roman" w:cs="Open Sans"/>
                <w:sz w:val="22"/>
                <w:szCs w:val="22"/>
              </w:rPr>
            </w:pPr>
          </w:p>
        </w:tc>
      </w:tr>
      <w:tr w:rsidR="0078083D" w:rsidRPr="0078083D" w14:paraId="2B9572CC"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5D8B146B"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Opening balance</w:t>
            </w:r>
          </w:p>
        </w:tc>
        <w:tc>
          <w:tcPr>
            <w:tcW w:w="993" w:type="dxa"/>
            <w:tcBorders>
              <w:top w:val="nil"/>
              <w:left w:val="nil"/>
              <w:bottom w:val="nil"/>
              <w:right w:val="nil"/>
            </w:tcBorders>
            <w:shd w:val="clear" w:color="auto" w:fill="auto"/>
            <w:noWrap/>
            <w:vAlign w:val="bottom"/>
            <w:hideMark/>
          </w:tcPr>
          <w:p w14:paraId="3B9B3A7E"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4D1FC3A6"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56A182E8"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0D27E2B0"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4E303CB3" w14:textId="77777777" w:rsidR="0078083D" w:rsidRPr="0078083D" w:rsidRDefault="0078083D" w:rsidP="0039105C">
            <w:pPr>
              <w:spacing w:before="0" w:after="0"/>
              <w:jc w:val="right"/>
              <w:rPr>
                <w:rFonts w:eastAsia="Times New Roman" w:cs="Open Sans"/>
                <w:sz w:val="22"/>
                <w:szCs w:val="22"/>
              </w:rPr>
            </w:pPr>
          </w:p>
        </w:tc>
      </w:tr>
      <w:tr w:rsidR="0078083D" w:rsidRPr="0078083D" w14:paraId="2716B6A1"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1F61D8CC"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Balance carried forward from previous period</w:t>
            </w:r>
          </w:p>
        </w:tc>
        <w:tc>
          <w:tcPr>
            <w:tcW w:w="993" w:type="dxa"/>
            <w:tcBorders>
              <w:top w:val="nil"/>
              <w:left w:val="nil"/>
              <w:bottom w:val="nil"/>
              <w:right w:val="nil"/>
            </w:tcBorders>
            <w:shd w:val="clear" w:color="auto" w:fill="auto"/>
            <w:noWrap/>
            <w:vAlign w:val="bottom"/>
            <w:hideMark/>
          </w:tcPr>
          <w:p w14:paraId="07C6D80A"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725AA782"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(12,737)</w:t>
            </w:r>
          </w:p>
        </w:tc>
        <w:tc>
          <w:tcPr>
            <w:tcW w:w="1410" w:type="dxa"/>
            <w:gridSpan w:val="2"/>
            <w:tcBorders>
              <w:top w:val="nil"/>
              <w:left w:val="nil"/>
              <w:bottom w:val="nil"/>
              <w:right w:val="nil"/>
            </w:tcBorders>
            <w:shd w:val="clear" w:color="auto" w:fill="auto"/>
            <w:noWrap/>
            <w:vAlign w:val="bottom"/>
            <w:hideMark/>
          </w:tcPr>
          <w:p w14:paraId="1AD9290E"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(5,673)</w:t>
            </w:r>
          </w:p>
        </w:tc>
        <w:tc>
          <w:tcPr>
            <w:tcW w:w="236" w:type="dxa"/>
            <w:tcBorders>
              <w:top w:val="nil"/>
              <w:left w:val="nil"/>
              <w:bottom w:val="nil"/>
              <w:right w:val="nil"/>
            </w:tcBorders>
            <w:shd w:val="clear" w:color="auto" w:fill="auto"/>
            <w:noWrap/>
            <w:vAlign w:val="bottom"/>
            <w:hideMark/>
          </w:tcPr>
          <w:p w14:paraId="1808B742"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216B2928"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(5,598)</w:t>
            </w:r>
          </w:p>
        </w:tc>
      </w:tr>
      <w:tr w:rsidR="0078083D" w:rsidRPr="0078083D" w14:paraId="163B3C1F"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2D6902D3" w14:textId="77777777" w:rsidR="0078083D" w:rsidRPr="0078083D" w:rsidRDefault="0078083D" w:rsidP="0078083D">
            <w:pPr>
              <w:spacing w:before="0" w:after="0"/>
              <w:jc w:val="right"/>
              <w:rPr>
                <w:rFonts w:eastAsia="Times New Roman" w:cs="Open Sans"/>
                <w:sz w:val="22"/>
                <w:szCs w:val="22"/>
              </w:rPr>
            </w:pPr>
          </w:p>
        </w:tc>
        <w:tc>
          <w:tcPr>
            <w:tcW w:w="993" w:type="dxa"/>
            <w:tcBorders>
              <w:top w:val="nil"/>
              <w:left w:val="nil"/>
              <w:bottom w:val="nil"/>
              <w:right w:val="nil"/>
            </w:tcBorders>
            <w:shd w:val="clear" w:color="auto" w:fill="auto"/>
            <w:noWrap/>
            <w:vAlign w:val="bottom"/>
            <w:hideMark/>
          </w:tcPr>
          <w:p w14:paraId="309E254E"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3E09F435"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1EEA6B0D"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22198460"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47F8289F" w14:textId="77777777" w:rsidR="0078083D" w:rsidRPr="0078083D" w:rsidRDefault="0078083D" w:rsidP="0039105C">
            <w:pPr>
              <w:spacing w:before="0" w:after="0"/>
              <w:jc w:val="right"/>
              <w:rPr>
                <w:rFonts w:eastAsia="Times New Roman" w:cs="Open Sans"/>
                <w:sz w:val="22"/>
                <w:szCs w:val="22"/>
              </w:rPr>
            </w:pPr>
          </w:p>
        </w:tc>
      </w:tr>
      <w:tr w:rsidR="0078083D" w:rsidRPr="0078083D" w14:paraId="6EF62D8D"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797E3B5D"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Comprehensive income/(loss)</w:t>
            </w:r>
          </w:p>
        </w:tc>
        <w:tc>
          <w:tcPr>
            <w:tcW w:w="993" w:type="dxa"/>
            <w:tcBorders>
              <w:top w:val="nil"/>
              <w:left w:val="nil"/>
              <w:bottom w:val="nil"/>
              <w:right w:val="nil"/>
            </w:tcBorders>
            <w:shd w:val="clear" w:color="auto" w:fill="auto"/>
            <w:noWrap/>
            <w:vAlign w:val="bottom"/>
            <w:hideMark/>
          </w:tcPr>
          <w:p w14:paraId="7AB85146"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0C12D941"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4A25389A"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10F9494F"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467E1B9D" w14:textId="77777777" w:rsidR="0078083D" w:rsidRPr="0078083D" w:rsidRDefault="0078083D" w:rsidP="0039105C">
            <w:pPr>
              <w:spacing w:before="0" w:after="0"/>
              <w:jc w:val="right"/>
              <w:rPr>
                <w:rFonts w:eastAsia="Times New Roman" w:cs="Open Sans"/>
                <w:sz w:val="22"/>
                <w:szCs w:val="22"/>
              </w:rPr>
            </w:pPr>
          </w:p>
        </w:tc>
      </w:tr>
      <w:tr w:rsidR="0078083D" w:rsidRPr="0078083D" w14:paraId="7855B4B7" w14:textId="77777777" w:rsidTr="00967F79">
        <w:trPr>
          <w:gridAfter w:val="3"/>
          <w:wAfter w:w="1138" w:type="dxa"/>
          <w:trHeight w:val="240"/>
        </w:trPr>
        <w:tc>
          <w:tcPr>
            <w:tcW w:w="5103" w:type="dxa"/>
            <w:tcBorders>
              <w:top w:val="nil"/>
              <w:left w:val="nil"/>
              <w:bottom w:val="single" w:sz="4" w:space="0" w:color="auto"/>
              <w:right w:val="nil"/>
            </w:tcBorders>
            <w:shd w:val="clear" w:color="auto" w:fill="auto"/>
            <w:noWrap/>
            <w:vAlign w:val="bottom"/>
            <w:hideMark/>
          </w:tcPr>
          <w:p w14:paraId="753E5A0E"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Deficit for the year</w:t>
            </w:r>
          </w:p>
        </w:tc>
        <w:tc>
          <w:tcPr>
            <w:tcW w:w="993" w:type="dxa"/>
            <w:tcBorders>
              <w:top w:val="nil"/>
              <w:left w:val="nil"/>
              <w:bottom w:val="single" w:sz="4" w:space="0" w:color="auto"/>
              <w:right w:val="nil"/>
            </w:tcBorders>
            <w:shd w:val="clear" w:color="auto" w:fill="auto"/>
            <w:noWrap/>
            <w:vAlign w:val="bottom"/>
            <w:hideMark/>
          </w:tcPr>
          <w:p w14:paraId="7411B136"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single" w:sz="4" w:space="0" w:color="auto"/>
              <w:right w:val="nil"/>
            </w:tcBorders>
            <w:shd w:val="clear" w:color="auto" w:fill="auto"/>
            <w:noWrap/>
            <w:vAlign w:val="bottom"/>
            <w:hideMark/>
          </w:tcPr>
          <w:p w14:paraId="65C854A2"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(974)</w:t>
            </w:r>
          </w:p>
        </w:tc>
        <w:tc>
          <w:tcPr>
            <w:tcW w:w="1410" w:type="dxa"/>
            <w:gridSpan w:val="2"/>
            <w:tcBorders>
              <w:top w:val="nil"/>
              <w:left w:val="nil"/>
              <w:bottom w:val="single" w:sz="4" w:space="0" w:color="auto"/>
              <w:right w:val="nil"/>
            </w:tcBorders>
            <w:shd w:val="clear" w:color="auto" w:fill="auto"/>
            <w:noWrap/>
            <w:vAlign w:val="bottom"/>
            <w:hideMark/>
          </w:tcPr>
          <w:p w14:paraId="5163B9F8"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(7,064)</w:t>
            </w:r>
          </w:p>
        </w:tc>
        <w:tc>
          <w:tcPr>
            <w:tcW w:w="236" w:type="dxa"/>
            <w:tcBorders>
              <w:top w:val="nil"/>
              <w:left w:val="nil"/>
              <w:right w:val="nil"/>
            </w:tcBorders>
            <w:shd w:val="clear" w:color="auto" w:fill="auto"/>
            <w:noWrap/>
            <w:vAlign w:val="bottom"/>
            <w:hideMark/>
          </w:tcPr>
          <w:p w14:paraId="79E2473E"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single" w:sz="4" w:space="0" w:color="auto"/>
              <w:right w:val="nil"/>
            </w:tcBorders>
            <w:shd w:val="clear" w:color="auto" w:fill="auto"/>
            <w:noWrap/>
            <w:vAlign w:val="bottom"/>
            <w:hideMark/>
          </w:tcPr>
          <w:p w14:paraId="78D401CB"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(105)</w:t>
            </w:r>
          </w:p>
        </w:tc>
      </w:tr>
      <w:tr w:rsidR="0078083D" w:rsidRPr="0078083D" w14:paraId="2F6F482A" w14:textId="77777777" w:rsidTr="00967F79">
        <w:trPr>
          <w:gridAfter w:val="3"/>
          <w:wAfter w:w="1138" w:type="dxa"/>
          <w:trHeight w:val="240"/>
        </w:trPr>
        <w:tc>
          <w:tcPr>
            <w:tcW w:w="5103" w:type="dxa"/>
            <w:tcBorders>
              <w:top w:val="single" w:sz="4" w:space="0" w:color="auto"/>
              <w:left w:val="nil"/>
              <w:bottom w:val="single" w:sz="4" w:space="0" w:color="auto"/>
              <w:right w:val="nil"/>
            </w:tcBorders>
            <w:shd w:val="clear" w:color="auto" w:fill="auto"/>
            <w:noWrap/>
            <w:vAlign w:val="bottom"/>
            <w:hideMark/>
          </w:tcPr>
          <w:p w14:paraId="0B02C6F2"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Closing balance as at 30 June 2022</w:t>
            </w:r>
          </w:p>
        </w:tc>
        <w:tc>
          <w:tcPr>
            <w:tcW w:w="993" w:type="dxa"/>
            <w:tcBorders>
              <w:top w:val="single" w:sz="4" w:space="0" w:color="auto"/>
              <w:left w:val="nil"/>
              <w:bottom w:val="single" w:sz="4" w:space="0" w:color="auto"/>
              <w:right w:val="nil"/>
            </w:tcBorders>
            <w:shd w:val="clear" w:color="auto" w:fill="auto"/>
            <w:noWrap/>
            <w:vAlign w:val="bottom"/>
            <w:hideMark/>
          </w:tcPr>
          <w:p w14:paraId="0496EC23"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 </w:t>
            </w:r>
          </w:p>
        </w:tc>
        <w:tc>
          <w:tcPr>
            <w:tcW w:w="1134" w:type="dxa"/>
            <w:gridSpan w:val="2"/>
            <w:tcBorders>
              <w:top w:val="single" w:sz="4" w:space="0" w:color="auto"/>
              <w:left w:val="nil"/>
              <w:bottom w:val="single" w:sz="4" w:space="0" w:color="auto"/>
              <w:right w:val="nil"/>
            </w:tcBorders>
            <w:shd w:val="clear" w:color="auto" w:fill="auto"/>
            <w:noWrap/>
            <w:vAlign w:val="bottom"/>
            <w:hideMark/>
          </w:tcPr>
          <w:p w14:paraId="2CEDB35D"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(13,711)</w:t>
            </w:r>
          </w:p>
        </w:tc>
        <w:tc>
          <w:tcPr>
            <w:tcW w:w="1410" w:type="dxa"/>
            <w:gridSpan w:val="2"/>
            <w:tcBorders>
              <w:top w:val="single" w:sz="4" w:space="0" w:color="auto"/>
              <w:left w:val="nil"/>
              <w:bottom w:val="single" w:sz="4" w:space="0" w:color="auto"/>
              <w:right w:val="nil"/>
            </w:tcBorders>
            <w:shd w:val="clear" w:color="auto" w:fill="auto"/>
            <w:noWrap/>
            <w:vAlign w:val="bottom"/>
            <w:hideMark/>
          </w:tcPr>
          <w:p w14:paraId="3606B68D"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(12,737)</w:t>
            </w:r>
          </w:p>
        </w:tc>
        <w:tc>
          <w:tcPr>
            <w:tcW w:w="236" w:type="dxa"/>
            <w:tcBorders>
              <w:left w:val="nil"/>
              <w:right w:val="nil"/>
            </w:tcBorders>
            <w:shd w:val="clear" w:color="auto" w:fill="auto"/>
            <w:noWrap/>
            <w:vAlign w:val="bottom"/>
            <w:hideMark/>
          </w:tcPr>
          <w:p w14:paraId="3A9608CE"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single" w:sz="4" w:space="0" w:color="auto"/>
              <w:left w:val="nil"/>
              <w:bottom w:val="single" w:sz="4" w:space="0" w:color="auto"/>
              <w:right w:val="nil"/>
            </w:tcBorders>
            <w:shd w:val="clear" w:color="auto" w:fill="auto"/>
            <w:noWrap/>
            <w:vAlign w:val="bottom"/>
            <w:hideMark/>
          </w:tcPr>
          <w:p w14:paraId="28DC888D"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(5,703)</w:t>
            </w:r>
          </w:p>
        </w:tc>
      </w:tr>
      <w:tr w:rsidR="0078083D" w:rsidRPr="0078083D" w14:paraId="72A9BE79" w14:textId="77777777" w:rsidTr="00967F79">
        <w:trPr>
          <w:gridAfter w:val="3"/>
          <w:wAfter w:w="1138" w:type="dxa"/>
          <w:trHeight w:val="240"/>
        </w:trPr>
        <w:tc>
          <w:tcPr>
            <w:tcW w:w="5103" w:type="dxa"/>
            <w:tcBorders>
              <w:top w:val="single" w:sz="4" w:space="0" w:color="auto"/>
              <w:left w:val="nil"/>
              <w:bottom w:val="nil"/>
              <w:right w:val="nil"/>
            </w:tcBorders>
            <w:shd w:val="clear" w:color="auto" w:fill="auto"/>
            <w:noWrap/>
            <w:vAlign w:val="bottom"/>
            <w:hideMark/>
          </w:tcPr>
          <w:p w14:paraId="5B303CE9" w14:textId="77777777" w:rsidR="0078083D" w:rsidRPr="0078083D" w:rsidRDefault="0078083D" w:rsidP="0078083D">
            <w:pPr>
              <w:spacing w:before="0" w:after="0"/>
              <w:jc w:val="right"/>
              <w:rPr>
                <w:rFonts w:eastAsia="Times New Roman" w:cs="Open Sans"/>
                <w:sz w:val="22"/>
                <w:szCs w:val="22"/>
              </w:rPr>
            </w:pPr>
          </w:p>
        </w:tc>
        <w:tc>
          <w:tcPr>
            <w:tcW w:w="993" w:type="dxa"/>
            <w:tcBorders>
              <w:top w:val="single" w:sz="4" w:space="0" w:color="auto"/>
              <w:left w:val="nil"/>
              <w:bottom w:val="nil"/>
              <w:right w:val="nil"/>
            </w:tcBorders>
            <w:shd w:val="clear" w:color="auto" w:fill="auto"/>
            <w:noWrap/>
            <w:vAlign w:val="bottom"/>
            <w:hideMark/>
          </w:tcPr>
          <w:p w14:paraId="649DA5B0" w14:textId="77777777" w:rsidR="0078083D" w:rsidRPr="0078083D" w:rsidRDefault="0078083D" w:rsidP="0078083D">
            <w:pPr>
              <w:spacing w:before="0" w:after="0"/>
              <w:rPr>
                <w:rFonts w:eastAsia="Times New Roman" w:cs="Open Sans"/>
                <w:sz w:val="22"/>
                <w:szCs w:val="22"/>
              </w:rPr>
            </w:pPr>
          </w:p>
        </w:tc>
        <w:tc>
          <w:tcPr>
            <w:tcW w:w="1134" w:type="dxa"/>
            <w:gridSpan w:val="2"/>
            <w:tcBorders>
              <w:top w:val="single" w:sz="4" w:space="0" w:color="auto"/>
              <w:left w:val="nil"/>
              <w:bottom w:val="nil"/>
              <w:right w:val="nil"/>
            </w:tcBorders>
            <w:shd w:val="clear" w:color="auto" w:fill="auto"/>
            <w:noWrap/>
            <w:vAlign w:val="bottom"/>
            <w:hideMark/>
          </w:tcPr>
          <w:p w14:paraId="0EEA321F"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single" w:sz="4" w:space="0" w:color="auto"/>
              <w:left w:val="nil"/>
              <w:bottom w:val="nil"/>
              <w:right w:val="nil"/>
            </w:tcBorders>
            <w:shd w:val="clear" w:color="auto" w:fill="auto"/>
            <w:noWrap/>
            <w:vAlign w:val="bottom"/>
            <w:hideMark/>
          </w:tcPr>
          <w:p w14:paraId="4991994A" w14:textId="77777777" w:rsidR="0078083D" w:rsidRPr="0078083D" w:rsidRDefault="0078083D" w:rsidP="0039105C">
            <w:pPr>
              <w:spacing w:before="0" w:after="0"/>
              <w:jc w:val="right"/>
              <w:rPr>
                <w:rFonts w:eastAsia="Times New Roman" w:cs="Open Sans"/>
                <w:sz w:val="22"/>
                <w:szCs w:val="22"/>
              </w:rPr>
            </w:pPr>
          </w:p>
        </w:tc>
        <w:tc>
          <w:tcPr>
            <w:tcW w:w="236" w:type="dxa"/>
            <w:tcBorders>
              <w:left w:val="nil"/>
              <w:bottom w:val="nil"/>
              <w:right w:val="nil"/>
            </w:tcBorders>
            <w:shd w:val="clear" w:color="auto" w:fill="auto"/>
            <w:noWrap/>
            <w:vAlign w:val="bottom"/>
            <w:hideMark/>
          </w:tcPr>
          <w:p w14:paraId="71B29767"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single" w:sz="4" w:space="0" w:color="auto"/>
              <w:left w:val="nil"/>
              <w:bottom w:val="nil"/>
              <w:right w:val="nil"/>
            </w:tcBorders>
            <w:shd w:val="clear" w:color="auto" w:fill="auto"/>
            <w:noWrap/>
            <w:vAlign w:val="bottom"/>
            <w:hideMark/>
          </w:tcPr>
          <w:p w14:paraId="6B673D5B" w14:textId="77777777" w:rsidR="0078083D" w:rsidRPr="0078083D" w:rsidRDefault="0078083D" w:rsidP="0039105C">
            <w:pPr>
              <w:spacing w:before="0" w:after="0"/>
              <w:jc w:val="right"/>
              <w:rPr>
                <w:rFonts w:eastAsia="Times New Roman" w:cs="Open Sans"/>
                <w:sz w:val="22"/>
                <w:szCs w:val="22"/>
              </w:rPr>
            </w:pPr>
          </w:p>
        </w:tc>
      </w:tr>
      <w:tr w:rsidR="0078083D" w:rsidRPr="0078083D" w14:paraId="5B3E2C7B"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74FD0FE1"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ASSET REVALUATION RESERVE</w:t>
            </w:r>
          </w:p>
        </w:tc>
        <w:tc>
          <w:tcPr>
            <w:tcW w:w="993" w:type="dxa"/>
            <w:tcBorders>
              <w:top w:val="nil"/>
              <w:left w:val="nil"/>
              <w:bottom w:val="nil"/>
              <w:right w:val="nil"/>
            </w:tcBorders>
            <w:shd w:val="clear" w:color="auto" w:fill="auto"/>
            <w:noWrap/>
            <w:vAlign w:val="bottom"/>
            <w:hideMark/>
          </w:tcPr>
          <w:p w14:paraId="2B57288B"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49BB3570"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2DFDD478"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7DCCBDB5"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3296B8D9" w14:textId="77777777" w:rsidR="0078083D" w:rsidRPr="0078083D" w:rsidRDefault="0078083D" w:rsidP="0039105C">
            <w:pPr>
              <w:spacing w:before="0" w:after="0"/>
              <w:jc w:val="right"/>
              <w:rPr>
                <w:rFonts w:eastAsia="Times New Roman" w:cs="Open Sans"/>
                <w:sz w:val="22"/>
                <w:szCs w:val="22"/>
              </w:rPr>
            </w:pPr>
          </w:p>
        </w:tc>
      </w:tr>
      <w:tr w:rsidR="0078083D" w:rsidRPr="0078083D" w14:paraId="1483078C"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7B3D47BE"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Opening balance</w:t>
            </w:r>
          </w:p>
        </w:tc>
        <w:tc>
          <w:tcPr>
            <w:tcW w:w="993" w:type="dxa"/>
            <w:tcBorders>
              <w:top w:val="nil"/>
              <w:left w:val="nil"/>
              <w:bottom w:val="nil"/>
              <w:right w:val="nil"/>
            </w:tcBorders>
            <w:shd w:val="clear" w:color="auto" w:fill="auto"/>
            <w:noWrap/>
            <w:vAlign w:val="bottom"/>
            <w:hideMark/>
          </w:tcPr>
          <w:p w14:paraId="78F634CA"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18541176"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6C2E9AE1"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52F8A0B9"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273AC422" w14:textId="77777777" w:rsidR="0078083D" w:rsidRPr="0078083D" w:rsidRDefault="0078083D" w:rsidP="0039105C">
            <w:pPr>
              <w:spacing w:before="0" w:after="0"/>
              <w:jc w:val="right"/>
              <w:rPr>
                <w:rFonts w:eastAsia="Times New Roman" w:cs="Open Sans"/>
                <w:sz w:val="22"/>
                <w:szCs w:val="22"/>
              </w:rPr>
            </w:pPr>
          </w:p>
        </w:tc>
      </w:tr>
      <w:tr w:rsidR="0078083D" w:rsidRPr="0078083D" w14:paraId="38D39A4D"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01C54C5F"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Balance carried forward from previous period</w:t>
            </w:r>
          </w:p>
        </w:tc>
        <w:tc>
          <w:tcPr>
            <w:tcW w:w="993" w:type="dxa"/>
            <w:tcBorders>
              <w:top w:val="nil"/>
              <w:left w:val="nil"/>
              <w:bottom w:val="nil"/>
              <w:right w:val="nil"/>
            </w:tcBorders>
            <w:shd w:val="clear" w:color="auto" w:fill="auto"/>
            <w:noWrap/>
            <w:vAlign w:val="bottom"/>
            <w:hideMark/>
          </w:tcPr>
          <w:p w14:paraId="090F8912"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340A1FA1"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 xml:space="preserve">2,452 </w:t>
            </w:r>
          </w:p>
        </w:tc>
        <w:tc>
          <w:tcPr>
            <w:tcW w:w="1410" w:type="dxa"/>
            <w:gridSpan w:val="2"/>
            <w:tcBorders>
              <w:top w:val="nil"/>
              <w:left w:val="nil"/>
              <w:bottom w:val="nil"/>
              <w:right w:val="nil"/>
            </w:tcBorders>
            <w:shd w:val="clear" w:color="auto" w:fill="auto"/>
            <w:noWrap/>
            <w:vAlign w:val="bottom"/>
            <w:hideMark/>
          </w:tcPr>
          <w:p w14:paraId="036C34C8"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637 </w:t>
            </w:r>
          </w:p>
        </w:tc>
        <w:tc>
          <w:tcPr>
            <w:tcW w:w="236" w:type="dxa"/>
            <w:tcBorders>
              <w:top w:val="nil"/>
              <w:left w:val="nil"/>
              <w:bottom w:val="nil"/>
              <w:right w:val="nil"/>
            </w:tcBorders>
            <w:shd w:val="clear" w:color="auto" w:fill="auto"/>
            <w:noWrap/>
            <w:vAlign w:val="bottom"/>
            <w:hideMark/>
          </w:tcPr>
          <w:p w14:paraId="693183F4"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2BA01F0A"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637 </w:t>
            </w:r>
          </w:p>
        </w:tc>
      </w:tr>
      <w:tr w:rsidR="0078083D" w:rsidRPr="0078083D" w14:paraId="6D4EC38F"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28D34362" w14:textId="77777777" w:rsidR="0078083D" w:rsidRPr="0078083D" w:rsidRDefault="0078083D" w:rsidP="0078083D">
            <w:pPr>
              <w:spacing w:before="0" w:after="0"/>
              <w:jc w:val="right"/>
              <w:rPr>
                <w:rFonts w:eastAsia="Times New Roman" w:cs="Open Sans"/>
                <w:sz w:val="22"/>
                <w:szCs w:val="22"/>
              </w:rPr>
            </w:pPr>
          </w:p>
        </w:tc>
        <w:tc>
          <w:tcPr>
            <w:tcW w:w="993" w:type="dxa"/>
            <w:tcBorders>
              <w:top w:val="nil"/>
              <w:left w:val="nil"/>
              <w:bottom w:val="nil"/>
              <w:right w:val="nil"/>
            </w:tcBorders>
            <w:shd w:val="clear" w:color="auto" w:fill="auto"/>
            <w:noWrap/>
            <w:vAlign w:val="bottom"/>
            <w:hideMark/>
          </w:tcPr>
          <w:p w14:paraId="4BCCBE0C"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08A3BC16"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0C7356C9"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3FD518BD"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6D22DB95" w14:textId="77777777" w:rsidR="0078083D" w:rsidRPr="0078083D" w:rsidRDefault="0078083D" w:rsidP="0039105C">
            <w:pPr>
              <w:spacing w:before="0" w:after="0"/>
              <w:jc w:val="right"/>
              <w:rPr>
                <w:rFonts w:eastAsia="Times New Roman" w:cs="Open Sans"/>
                <w:sz w:val="22"/>
                <w:szCs w:val="22"/>
              </w:rPr>
            </w:pPr>
          </w:p>
        </w:tc>
      </w:tr>
      <w:tr w:rsidR="0078083D" w:rsidRPr="0078083D" w14:paraId="39E1BA57"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01B13C77"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Comprehensive income</w:t>
            </w:r>
          </w:p>
        </w:tc>
        <w:tc>
          <w:tcPr>
            <w:tcW w:w="993" w:type="dxa"/>
            <w:tcBorders>
              <w:top w:val="nil"/>
              <w:left w:val="nil"/>
              <w:bottom w:val="nil"/>
              <w:right w:val="nil"/>
            </w:tcBorders>
            <w:shd w:val="clear" w:color="auto" w:fill="auto"/>
            <w:noWrap/>
            <w:vAlign w:val="bottom"/>
            <w:hideMark/>
          </w:tcPr>
          <w:p w14:paraId="076949EC"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6D45880C"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1F8136BA"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3B1D4A5F"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6DBAFF51" w14:textId="77777777" w:rsidR="0078083D" w:rsidRPr="0078083D" w:rsidRDefault="0078083D" w:rsidP="0039105C">
            <w:pPr>
              <w:spacing w:before="0" w:after="0"/>
              <w:jc w:val="right"/>
              <w:rPr>
                <w:rFonts w:eastAsia="Times New Roman" w:cs="Open Sans"/>
                <w:sz w:val="22"/>
                <w:szCs w:val="22"/>
              </w:rPr>
            </w:pPr>
          </w:p>
        </w:tc>
      </w:tr>
      <w:tr w:rsidR="0078083D" w:rsidRPr="0078083D" w14:paraId="444B2061" w14:textId="77777777" w:rsidTr="00735ED3">
        <w:trPr>
          <w:gridAfter w:val="3"/>
          <w:wAfter w:w="1138" w:type="dxa"/>
          <w:trHeight w:val="240"/>
        </w:trPr>
        <w:tc>
          <w:tcPr>
            <w:tcW w:w="5103" w:type="dxa"/>
            <w:tcBorders>
              <w:top w:val="nil"/>
              <w:left w:val="nil"/>
              <w:bottom w:val="single" w:sz="4" w:space="0" w:color="auto"/>
              <w:right w:val="nil"/>
            </w:tcBorders>
            <w:shd w:val="clear" w:color="auto" w:fill="auto"/>
            <w:noWrap/>
            <w:vAlign w:val="bottom"/>
            <w:hideMark/>
          </w:tcPr>
          <w:p w14:paraId="23B67572"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Other comprehensive income</w:t>
            </w:r>
          </w:p>
        </w:tc>
        <w:tc>
          <w:tcPr>
            <w:tcW w:w="993" w:type="dxa"/>
            <w:tcBorders>
              <w:top w:val="nil"/>
              <w:left w:val="nil"/>
              <w:bottom w:val="single" w:sz="4" w:space="0" w:color="auto"/>
              <w:right w:val="nil"/>
            </w:tcBorders>
            <w:shd w:val="clear" w:color="auto" w:fill="auto"/>
            <w:noWrap/>
            <w:vAlign w:val="bottom"/>
            <w:hideMark/>
          </w:tcPr>
          <w:p w14:paraId="29C46816"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single" w:sz="4" w:space="0" w:color="auto"/>
              <w:right w:val="nil"/>
            </w:tcBorders>
            <w:shd w:val="clear" w:color="auto" w:fill="auto"/>
            <w:noWrap/>
            <w:vAlign w:val="bottom"/>
            <w:hideMark/>
          </w:tcPr>
          <w:p w14:paraId="6ED9ED61"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 xml:space="preserve">147 </w:t>
            </w:r>
          </w:p>
        </w:tc>
        <w:tc>
          <w:tcPr>
            <w:tcW w:w="1410" w:type="dxa"/>
            <w:gridSpan w:val="2"/>
            <w:tcBorders>
              <w:top w:val="nil"/>
              <w:left w:val="nil"/>
              <w:bottom w:val="single" w:sz="4" w:space="0" w:color="auto"/>
              <w:right w:val="nil"/>
            </w:tcBorders>
            <w:shd w:val="clear" w:color="auto" w:fill="auto"/>
            <w:noWrap/>
            <w:vAlign w:val="bottom"/>
            <w:hideMark/>
          </w:tcPr>
          <w:p w14:paraId="397496D4"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1,815 </w:t>
            </w:r>
          </w:p>
        </w:tc>
        <w:tc>
          <w:tcPr>
            <w:tcW w:w="236" w:type="dxa"/>
            <w:tcBorders>
              <w:top w:val="nil"/>
              <w:left w:val="nil"/>
              <w:right w:val="nil"/>
            </w:tcBorders>
            <w:shd w:val="clear" w:color="auto" w:fill="auto"/>
            <w:noWrap/>
            <w:vAlign w:val="bottom"/>
            <w:hideMark/>
          </w:tcPr>
          <w:p w14:paraId="48CB0EC5"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single" w:sz="4" w:space="0" w:color="auto"/>
              <w:right w:val="nil"/>
            </w:tcBorders>
            <w:shd w:val="clear" w:color="auto" w:fill="auto"/>
            <w:noWrap/>
            <w:vAlign w:val="bottom"/>
            <w:hideMark/>
          </w:tcPr>
          <w:p w14:paraId="3102678C"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 -</w:t>
            </w:r>
          </w:p>
        </w:tc>
      </w:tr>
      <w:tr w:rsidR="0078083D" w:rsidRPr="0078083D" w14:paraId="168E3467" w14:textId="77777777" w:rsidTr="00735ED3">
        <w:trPr>
          <w:gridAfter w:val="3"/>
          <w:wAfter w:w="1138" w:type="dxa"/>
          <w:trHeight w:val="240"/>
        </w:trPr>
        <w:tc>
          <w:tcPr>
            <w:tcW w:w="5103" w:type="dxa"/>
            <w:tcBorders>
              <w:top w:val="single" w:sz="4" w:space="0" w:color="auto"/>
              <w:left w:val="nil"/>
              <w:bottom w:val="single" w:sz="4" w:space="0" w:color="auto"/>
              <w:right w:val="nil"/>
            </w:tcBorders>
            <w:shd w:val="clear" w:color="auto" w:fill="auto"/>
            <w:noWrap/>
            <w:vAlign w:val="bottom"/>
            <w:hideMark/>
          </w:tcPr>
          <w:p w14:paraId="1125FDC3"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Closing balance as at 30 June 2022</w:t>
            </w:r>
          </w:p>
        </w:tc>
        <w:tc>
          <w:tcPr>
            <w:tcW w:w="993" w:type="dxa"/>
            <w:tcBorders>
              <w:top w:val="single" w:sz="4" w:space="0" w:color="auto"/>
              <w:left w:val="nil"/>
              <w:bottom w:val="single" w:sz="4" w:space="0" w:color="auto"/>
              <w:right w:val="nil"/>
            </w:tcBorders>
            <w:shd w:val="clear" w:color="auto" w:fill="auto"/>
            <w:noWrap/>
            <w:vAlign w:val="bottom"/>
            <w:hideMark/>
          </w:tcPr>
          <w:p w14:paraId="7984D11E"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 </w:t>
            </w:r>
          </w:p>
        </w:tc>
        <w:tc>
          <w:tcPr>
            <w:tcW w:w="1134" w:type="dxa"/>
            <w:gridSpan w:val="2"/>
            <w:tcBorders>
              <w:top w:val="single" w:sz="4" w:space="0" w:color="auto"/>
              <w:left w:val="nil"/>
              <w:bottom w:val="single" w:sz="4" w:space="0" w:color="auto"/>
              <w:right w:val="nil"/>
            </w:tcBorders>
            <w:shd w:val="clear" w:color="auto" w:fill="auto"/>
            <w:noWrap/>
            <w:vAlign w:val="bottom"/>
            <w:hideMark/>
          </w:tcPr>
          <w:p w14:paraId="77575D56"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 xml:space="preserve">2,599 </w:t>
            </w:r>
          </w:p>
        </w:tc>
        <w:tc>
          <w:tcPr>
            <w:tcW w:w="1410" w:type="dxa"/>
            <w:gridSpan w:val="2"/>
            <w:tcBorders>
              <w:top w:val="single" w:sz="4" w:space="0" w:color="auto"/>
              <w:left w:val="nil"/>
              <w:bottom w:val="single" w:sz="4" w:space="0" w:color="auto"/>
              <w:right w:val="nil"/>
            </w:tcBorders>
            <w:shd w:val="clear" w:color="auto" w:fill="auto"/>
            <w:noWrap/>
            <w:vAlign w:val="bottom"/>
            <w:hideMark/>
          </w:tcPr>
          <w:p w14:paraId="6DA4ACBE"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2,452 </w:t>
            </w:r>
          </w:p>
        </w:tc>
        <w:tc>
          <w:tcPr>
            <w:tcW w:w="236" w:type="dxa"/>
            <w:tcBorders>
              <w:left w:val="nil"/>
              <w:right w:val="nil"/>
            </w:tcBorders>
            <w:shd w:val="clear" w:color="auto" w:fill="auto"/>
            <w:noWrap/>
            <w:vAlign w:val="bottom"/>
            <w:hideMark/>
          </w:tcPr>
          <w:p w14:paraId="6183E2A4"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single" w:sz="4" w:space="0" w:color="auto"/>
              <w:left w:val="nil"/>
              <w:bottom w:val="single" w:sz="4" w:space="0" w:color="auto"/>
              <w:right w:val="nil"/>
            </w:tcBorders>
            <w:shd w:val="clear" w:color="auto" w:fill="auto"/>
            <w:noWrap/>
            <w:vAlign w:val="bottom"/>
            <w:hideMark/>
          </w:tcPr>
          <w:p w14:paraId="1B9AA3E4"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637 </w:t>
            </w:r>
          </w:p>
        </w:tc>
      </w:tr>
      <w:tr w:rsidR="0078083D" w:rsidRPr="0078083D" w14:paraId="5F9451E4" w14:textId="77777777" w:rsidTr="00735ED3">
        <w:trPr>
          <w:gridAfter w:val="3"/>
          <w:wAfter w:w="1138" w:type="dxa"/>
          <w:trHeight w:val="240"/>
        </w:trPr>
        <w:tc>
          <w:tcPr>
            <w:tcW w:w="5103" w:type="dxa"/>
            <w:tcBorders>
              <w:top w:val="single" w:sz="4" w:space="0" w:color="auto"/>
              <w:left w:val="nil"/>
              <w:bottom w:val="nil"/>
              <w:right w:val="nil"/>
            </w:tcBorders>
            <w:shd w:val="clear" w:color="auto" w:fill="auto"/>
            <w:noWrap/>
            <w:vAlign w:val="bottom"/>
            <w:hideMark/>
          </w:tcPr>
          <w:p w14:paraId="687D0D56" w14:textId="77777777" w:rsidR="0078083D" w:rsidRPr="0078083D" w:rsidRDefault="0078083D" w:rsidP="0078083D">
            <w:pPr>
              <w:spacing w:before="0" w:after="0"/>
              <w:jc w:val="right"/>
              <w:rPr>
                <w:rFonts w:eastAsia="Times New Roman" w:cs="Open Sans"/>
                <w:sz w:val="22"/>
                <w:szCs w:val="22"/>
              </w:rPr>
            </w:pPr>
          </w:p>
        </w:tc>
        <w:tc>
          <w:tcPr>
            <w:tcW w:w="993" w:type="dxa"/>
            <w:tcBorders>
              <w:top w:val="single" w:sz="4" w:space="0" w:color="auto"/>
              <w:left w:val="nil"/>
              <w:bottom w:val="nil"/>
              <w:right w:val="nil"/>
            </w:tcBorders>
            <w:shd w:val="clear" w:color="auto" w:fill="auto"/>
            <w:noWrap/>
            <w:vAlign w:val="bottom"/>
            <w:hideMark/>
          </w:tcPr>
          <w:p w14:paraId="207585BE" w14:textId="77777777" w:rsidR="0078083D" w:rsidRPr="0078083D" w:rsidRDefault="0078083D" w:rsidP="0078083D">
            <w:pPr>
              <w:spacing w:before="0" w:after="0"/>
              <w:rPr>
                <w:rFonts w:eastAsia="Times New Roman" w:cs="Open Sans"/>
                <w:sz w:val="22"/>
                <w:szCs w:val="22"/>
              </w:rPr>
            </w:pPr>
          </w:p>
        </w:tc>
        <w:tc>
          <w:tcPr>
            <w:tcW w:w="1134" w:type="dxa"/>
            <w:gridSpan w:val="2"/>
            <w:tcBorders>
              <w:top w:val="single" w:sz="4" w:space="0" w:color="auto"/>
              <w:left w:val="nil"/>
              <w:bottom w:val="nil"/>
              <w:right w:val="nil"/>
            </w:tcBorders>
            <w:shd w:val="clear" w:color="auto" w:fill="auto"/>
            <w:noWrap/>
            <w:vAlign w:val="bottom"/>
            <w:hideMark/>
          </w:tcPr>
          <w:p w14:paraId="57989A45"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single" w:sz="4" w:space="0" w:color="auto"/>
              <w:left w:val="nil"/>
              <w:bottom w:val="nil"/>
              <w:right w:val="nil"/>
            </w:tcBorders>
            <w:shd w:val="clear" w:color="auto" w:fill="auto"/>
            <w:noWrap/>
            <w:vAlign w:val="bottom"/>
            <w:hideMark/>
          </w:tcPr>
          <w:p w14:paraId="14633784" w14:textId="77777777" w:rsidR="0078083D" w:rsidRPr="0078083D" w:rsidRDefault="0078083D" w:rsidP="0039105C">
            <w:pPr>
              <w:spacing w:before="0" w:after="0"/>
              <w:jc w:val="right"/>
              <w:rPr>
                <w:rFonts w:eastAsia="Times New Roman" w:cs="Open Sans"/>
                <w:sz w:val="22"/>
                <w:szCs w:val="22"/>
              </w:rPr>
            </w:pPr>
          </w:p>
        </w:tc>
        <w:tc>
          <w:tcPr>
            <w:tcW w:w="236" w:type="dxa"/>
            <w:tcBorders>
              <w:left w:val="nil"/>
              <w:bottom w:val="nil"/>
              <w:right w:val="nil"/>
            </w:tcBorders>
            <w:shd w:val="clear" w:color="auto" w:fill="auto"/>
            <w:noWrap/>
            <w:vAlign w:val="bottom"/>
            <w:hideMark/>
          </w:tcPr>
          <w:p w14:paraId="3D556C64"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single" w:sz="4" w:space="0" w:color="auto"/>
              <w:left w:val="nil"/>
              <w:bottom w:val="nil"/>
              <w:right w:val="nil"/>
            </w:tcBorders>
            <w:shd w:val="clear" w:color="auto" w:fill="auto"/>
            <w:noWrap/>
            <w:vAlign w:val="bottom"/>
            <w:hideMark/>
          </w:tcPr>
          <w:p w14:paraId="112BFCF7" w14:textId="77777777" w:rsidR="0078083D" w:rsidRPr="0078083D" w:rsidRDefault="0078083D" w:rsidP="0039105C">
            <w:pPr>
              <w:spacing w:before="0" w:after="0"/>
              <w:jc w:val="right"/>
              <w:rPr>
                <w:rFonts w:eastAsia="Times New Roman" w:cs="Open Sans"/>
                <w:sz w:val="22"/>
                <w:szCs w:val="22"/>
              </w:rPr>
            </w:pPr>
          </w:p>
        </w:tc>
      </w:tr>
      <w:tr w:rsidR="0078083D" w:rsidRPr="0078083D" w14:paraId="6F9DDA92"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58168094"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TOTAL EQUITY</w:t>
            </w:r>
          </w:p>
        </w:tc>
        <w:tc>
          <w:tcPr>
            <w:tcW w:w="993" w:type="dxa"/>
            <w:tcBorders>
              <w:top w:val="nil"/>
              <w:left w:val="nil"/>
              <w:bottom w:val="nil"/>
              <w:right w:val="nil"/>
            </w:tcBorders>
            <w:shd w:val="clear" w:color="auto" w:fill="auto"/>
            <w:noWrap/>
            <w:vAlign w:val="bottom"/>
            <w:hideMark/>
          </w:tcPr>
          <w:p w14:paraId="724F850E"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6FB05B60"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5BAE644A"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4C4A52CF"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5A57A690" w14:textId="77777777" w:rsidR="0078083D" w:rsidRPr="0078083D" w:rsidRDefault="0078083D" w:rsidP="0039105C">
            <w:pPr>
              <w:spacing w:before="0" w:after="0"/>
              <w:jc w:val="right"/>
              <w:rPr>
                <w:rFonts w:eastAsia="Times New Roman" w:cs="Open Sans"/>
                <w:sz w:val="22"/>
                <w:szCs w:val="22"/>
              </w:rPr>
            </w:pPr>
          </w:p>
        </w:tc>
      </w:tr>
      <w:tr w:rsidR="0078083D" w:rsidRPr="0078083D" w14:paraId="12EB4489"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15D70156"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Opening balance</w:t>
            </w:r>
          </w:p>
        </w:tc>
        <w:tc>
          <w:tcPr>
            <w:tcW w:w="993" w:type="dxa"/>
            <w:tcBorders>
              <w:top w:val="nil"/>
              <w:left w:val="nil"/>
              <w:bottom w:val="nil"/>
              <w:right w:val="nil"/>
            </w:tcBorders>
            <w:shd w:val="clear" w:color="auto" w:fill="auto"/>
            <w:noWrap/>
            <w:vAlign w:val="bottom"/>
            <w:hideMark/>
          </w:tcPr>
          <w:p w14:paraId="745B021A"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626C92AF"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7A442B7F"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2445A4DE"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1ED2AAB3" w14:textId="77777777" w:rsidR="0078083D" w:rsidRPr="0078083D" w:rsidRDefault="0078083D" w:rsidP="0039105C">
            <w:pPr>
              <w:spacing w:before="0" w:after="0"/>
              <w:jc w:val="right"/>
              <w:rPr>
                <w:rFonts w:eastAsia="Times New Roman" w:cs="Open Sans"/>
                <w:sz w:val="22"/>
                <w:szCs w:val="22"/>
              </w:rPr>
            </w:pPr>
          </w:p>
        </w:tc>
      </w:tr>
      <w:tr w:rsidR="0078083D" w:rsidRPr="0078083D" w14:paraId="61DE2210"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66B0F563"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Balance carried forward from previous period</w:t>
            </w:r>
          </w:p>
        </w:tc>
        <w:tc>
          <w:tcPr>
            <w:tcW w:w="993" w:type="dxa"/>
            <w:tcBorders>
              <w:top w:val="nil"/>
              <w:left w:val="nil"/>
              <w:bottom w:val="nil"/>
              <w:right w:val="nil"/>
            </w:tcBorders>
            <w:shd w:val="clear" w:color="auto" w:fill="auto"/>
            <w:noWrap/>
            <w:vAlign w:val="bottom"/>
            <w:hideMark/>
          </w:tcPr>
          <w:p w14:paraId="2DC2CAF5"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24F0D360"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(7,774)</w:t>
            </w:r>
          </w:p>
        </w:tc>
        <w:tc>
          <w:tcPr>
            <w:tcW w:w="1410" w:type="dxa"/>
            <w:gridSpan w:val="2"/>
            <w:tcBorders>
              <w:top w:val="nil"/>
              <w:left w:val="nil"/>
              <w:bottom w:val="nil"/>
              <w:right w:val="nil"/>
            </w:tcBorders>
            <w:shd w:val="clear" w:color="auto" w:fill="auto"/>
            <w:noWrap/>
            <w:vAlign w:val="bottom"/>
            <w:hideMark/>
          </w:tcPr>
          <w:p w14:paraId="45E9D075"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(2,525)</w:t>
            </w:r>
          </w:p>
        </w:tc>
        <w:tc>
          <w:tcPr>
            <w:tcW w:w="236" w:type="dxa"/>
            <w:tcBorders>
              <w:top w:val="nil"/>
              <w:left w:val="nil"/>
              <w:bottom w:val="nil"/>
              <w:right w:val="nil"/>
            </w:tcBorders>
            <w:shd w:val="clear" w:color="auto" w:fill="auto"/>
            <w:noWrap/>
            <w:vAlign w:val="bottom"/>
            <w:hideMark/>
          </w:tcPr>
          <w:p w14:paraId="35EEF664"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2B6F24A9"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(2,450)</w:t>
            </w:r>
          </w:p>
        </w:tc>
      </w:tr>
      <w:tr w:rsidR="0078083D" w:rsidRPr="0078083D" w14:paraId="37D40B51"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21CDA245" w14:textId="77777777" w:rsidR="0078083D" w:rsidRPr="0078083D" w:rsidRDefault="0078083D" w:rsidP="0078083D">
            <w:pPr>
              <w:spacing w:before="0" w:after="0"/>
              <w:jc w:val="right"/>
              <w:rPr>
                <w:rFonts w:eastAsia="Times New Roman" w:cs="Open Sans"/>
                <w:sz w:val="22"/>
                <w:szCs w:val="22"/>
              </w:rPr>
            </w:pPr>
          </w:p>
        </w:tc>
        <w:tc>
          <w:tcPr>
            <w:tcW w:w="993" w:type="dxa"/>
            <w:tcBorders>
              <w:top w:val="nil"/>
              <w:left w:val="nil"/>
              <w:bottom w:val="nil"/>
              <w:right w:val="nil"/>
            </w:tcBorders>
            <w:shd w:val="clear" w:color="auto" w:fill="auto"/>
            <w:noWrap/>
            <w:vAlign w:val="bottom"/>
            <w:hideMark/>
          </w:tcPr>
          <w:p w14:paraId="68D6FE77"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1AED0D6C"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1328BB2F"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1CA1B07A"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01FBE6DB" w14:textId="77777777" w:rsidR="0078083D" w:rsidRPr="0078083D" w:rsidRDefault="0078083D" w:rsidP="0039105C">
            <w:pPr>
              <w:spacing w:before="0" w:after="0"/>
              <w:jc w:val="right"/>
              <w:rPr>
                <w:rFonts w:eastAsia="Times New Roman" w:cs="Open Sans"/>
                <w:sz w:val="22"/>
                <w:szCs w:val="22"/>
              </w:rPr>
            </w:pPr>
          </w:p>
        </w:tc>
      </w:tr>
      <w:tr w:rsidR="0078083D" w:rsidRPr="0078083D" w14:paraId="75092D57"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5CC2FF43"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Comprehensive income</w:t>
            </w:r>
          </w:p>
        </w:tc>
        <w:tc>
          <w:tcPr>
            <w:tcW w:w="993" w:type="dxa"/>
            <w:tcBorders>
              <w:top w:val="nil"/>
              <w:left w:val="nil"/>
              <w:bottom w:val="nil"/>
              <w:right w:val="nil"/>
            </w:tcBorders>
            <w:shd w:val="clear" w:color="auto" w:fill="auto"/>
            <w:noWrap/>
            <w:vAlign w:val="bottom"/>
            <w:hideMark/>
          </w:tcPr>
          <w:p w14:paraId="3FC7A035" w14:textId="77777777" w:rsidR="0078083D" w:rsidRPr="0078083D" w:rsidRDefault="0078083D" w:rsidP="0078083D">
            <w:pPr>
              <w:spacing w:before="0" w:after="0"/>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6859D630"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597ACD79"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57297339"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6C362A7F" w14:textId="77777777" w:rsidR="0078083D" w:rsidRPr="0078083D" w:rsidRDefault="0078083D" w:rsidP="0039105C">
            <w:pPr>
              <w:spacing w:before="0" w:after="0"/>
              <w:jc w:val="right"/>
              <w:rPr>
                <w:rFonts w:eastAsia="Times New Roman" w:cs="Open Sans"/>
                <w:sz w:val="22"/>
                <w:szCs w:val="22"/>
              </w:rPr>
            </w:pPr>
          </w:p>
        </w:tc>
      </w:tr>
      <w:tr w:rsidR="0078083D" w:rsidRPr="0078083D" w14:paraId="427BB073"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7C1D4F53"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Deficit for the period</w:t>
            </w:r>
          </w:p>
        </w:tc>
        <w:tc>
          <w:tcPr>
            <w:tcW w:w="993" w:type="dxa"/>
            <w:tcBorders>
              <w:top w:val="nil"/>
              <w:left w:val="nil"/>
              <w:bottom w:val="nil"/>
              <w:right w:val="nil"/>
            </w:tcBorders>
            <w:shd w:val="clear" w:color="auto" w:fill="auto"/>
            <w:noWrap/>
            <w:vAlign w:val="bottom"/>
            <w:hideMark/>
          </w:tcPr>
          <w:p w14:paraId="0B791293"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3ECA48C6"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(974)</w:t>
            </w:r>
          </w:p>
        </w:tc>
        <w:tc>
          <w:tcPr>
            <w:tcW w:w="1410" w:type="dxa"/>
            <w:gridSpan w:val="2"/>
            <w:tcBorders>
              <w:top w:val="nil"/>
              <w:left w:val="nil"/>
              <w:bottom w:val="nil"/>
              <w:right w:val="nil"/>
            </w:tcBorders>
            <w:shd w:val="clear" w:color="auto" w:fill="auto"/>
            <w:noWrap/>
            <w:vAlign w:val="bottom"/>
            <w:hideMark/>
          </w:tcPr>
          <w:p w14:paraId="7156B6AF"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(7,064)</w:t>
            </w:r>
          </w:p>
        </w:tc>
        <w:tc>
          <w:tcPr>
            <w:tcW w:w="236" w:type="dxa"/>
            <w:tcBorders>
              <w:top w:val="nil"/>
              <w:left w:val="nil"/>
              <w:bottom w:val="nil"/>
              <w:right w:val="nil"/>
            </w:tcBorders>
            <w:shd w:val="clear" w:color="auto" w:fill="auto"/>
            <w:noWrap/>
            <w:vAlign w:val="bottom"/>
            <w:hideMark/>
          </w:tcPr>
          <w:p w14:paraId="26AB40DA"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12E3A69E"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(105)</w:t>
            </w:r>
          </w:p>
        </w:tc>
      </w:tr>
      <w:tr w:rsidR="0078083D" w:rsidRPr="0078083D" w14:paraId="7155EC3E"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1E2CF655" w14:textId="77777777" w:rsidR="0078083D" w:rsidRPr="0078083D" w:rsidRDefault="0078083D" w:rsidP="0078083D">
            <w:pPr>
              <w:spacing w:before="0" w:after="0"/>
              <w:rPr>
                <w:rFonts w:eastAsia="Times New Roman" w:cs="Open Sans"/>
                <w:sz w:val="22"/>
                <w:szCs w:val="22"/>
              </w:rPr>
            </w:pPr>
            <w:r w:rsidRPr="0078083D">
              <w:rPr>
                <w:rFonts w:eastAsia="Times New Roman" w:cs="Open Sans"/>
                <w:sz w:val="22"/>
                <w:szCs w:val="22"/>
              </w:rPr>
              <w:t>Other comprehensive income</w:t>
            </w:r>
          </w:p>
        </w:tc>
        <w:tc>
          <w:tcPr>
            <w:tcW w:w="993" w:type="dxa"/>
            <w:tcBorders>
              <w:top w:val="nil"/>
              <w:left w:val="nil"/>
              <w:bottom w:val="nil"/>
              <w:right w:val="nil"/>
            </w:tcBorders>
            <w:shd w:val="clear" w:color="auto" w:fill="auto"/>
            <w:noWrap/>
            <w:vAlign w:val="bottom"/>
            <w:hideMark/>
          </w:tcPr>
          <w:p w14:paraId="3DF2EA74" w14:textId="77777777" w:rsidR="0078083D" w:rsidRPr="0078083D" w:rsidRDefault="0078083D" w:rsidP="0078083D">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2B193A3C"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 xml:space="preserve">147 </w:t>
            </w:r>
          </w:p>
        </w:tc>
        <w:tc>
          <w:tcPr>
            <w:tcW w:w="1410" w:type="dxa"/>
            <w:gridSpan w:val="2"/>
            <w:tcBorders>
              <w:top w:val="nil"/>
              <w:left w:val="nil"/>
              <w:bottom w:val="nil"/>
              <w:right w:val="nil"/>
            </w:tcBorders>
            <w:shd w:val="clear" w:color="auto" w:fill="auto"/>
            <w:noWrap/>
            <w:vAlign w:val="bottom"/>
            <w:hideMark/>
          </w:tcPr>
          <w:p w14:paraId="01DBDE53"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1,815 </w:t>
            </w:r>
          </w:p>
        </w:tc>
        <w:tc>
          <w:tcPr>
            <w:tcW w:w="236" w:type="dxa"/>
            <w:tcBorders>
              <w:top w:val="nil"/>
              <w:left w:val="nil"/>
              <w:bottom w:val="nil"/>
              <w:right w:val="nil"/>
            </w:tcBorders>
            <w:shd w:val="clear" w:color="auto" w:fill="auto"/>
            <w:noWrap/>
            <w:vAlign w:val="bottom"/>
            <w:hideMark/>
          </w:tcPr>
          <w:p w14:paraId="6AECD76A"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1B10DF5E"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 -</w:t>
            </w:r>
          </w:p>
        </w:tc>
      </w:tr>
      <w:tr w:rsidR="0078083D" w:rsidRPr="0078083D" w14:paraId="4BF66414" w14:textId="77777777" w:rsidTr="0039105C">
        <w:trPr>
          <w:gridAfter w:val="3"/>
          <w:wAfter w:w="1138" w:type="dxa"/>
          <w:trHeight w:val="240"/>
        </w:trPr>
        <w:tc>
          <w:tcPr>
            <w:tcW w:w="5103" w:type="dxa"/>
            <w:tcBorders>
              <w:top w:val="single" w:sz="4" w:space="0" w:color="auto"/>
              <w:left w:val="nil"/>
              <w:bottom w:val="single" w:sz="4" w:space="0" w:color="auto"/>
              <w:right w:val="nil"/>
            </w:tcBorders>
            <w:shd w:val="clear" w:color="auto" w:fill="auto"/>
            <w:noWrap/>
            <w:vAlign w:val="bottom"/>
            <w:hideMark/>
          </w:tcPr>
          <w:p w14:paraId="0854F13A"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Total comprehensive income</w:t>
            </w:r>
          </w:p>
        </w:tc>
        <w:tc>
          <w:tcPr>
            <w:tcW w:w="993" w:type="dxa"/>
            <w:tcBorders>
              <w:top w:val="single" w:sz="4" w:space="0" w:color="auto"/>
              <w:left w:val="nil"/>
              <w:bottom w:val="single" w:sz="4" w:space="0" w:color="auto"/>
              <w:right w:val="nil"/>
            </w:tcBorders>
            <w:shd w:val="clear" w:color="auto" w:fill="auto"/>
            <w:noWrap/>
            <w:vAlign w:val="bottom"/>
            <w:hideMark/>
          </w:tcPr>
          <w:p w14:paraId="3DB6E45C"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 </w:t>
            </w:r>
          </w:p>
        </w:tc>
        <w:tc>
          <w:tcPr>
            <w:tcW w:w="1134" w:type="dxa"/>
            <w:gridSpan w:val="2"/>
            <w:tcBorders>
              <w:top w:val="single" w:sz="4" w:space="0" w:color="auto"/>
              <w:left w:val="nil"/>
              <w:bottom w:val="single" w:sz="4" w:space="0" w:color="auto"/>
              <w:right w:val="nil"/>
            </w:tcBorders>
            <w:shd w:val="clear" w:color="auto" w:fill="auto"/>
            <w:noWrap/>
            <w:vAlign w:val="bottom"/>
            <w:hideMark/>
          </w:tcPr>
          <w:p w14:paraId="2C63704B"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(827)</w:t>
            </w:r>
          </w:p>
        </w:tc>
        <w:tc>
          <w:tcPr>
            <w:tcW w:w="1410" w:type="dxa"/>
            <w:gridSpan w:val="2"/>
            <w:tcBorders>
              <w:top w:val="single" w:sz="4" w:space="0" w:color="auto"/>
              <w:left w:val="nil"/>
              <w:bottom w:val="single" w:sz="4" w:space="0" w:color="auto"/>
              <w:right w:val="nil"/>
            </w:tcBorders>
            <w:shd w:val="clear" w:color="auto" w:fill="auto"/>
            <w:noWrap/>
            <w:vAlign w:val="bottom"/>
            <w:hideMark/>
          </w:tcPr>
          <w:p w14:paraId="7DD7C309"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(5,249)</w:t>
            </w:r>
          </w:p>
        </w:tc>
        <w:tc>
          <w:tcPr>
            <w:tcW w:w="236" w:type="dxa"/>
            <w:tcBorders>
              <w:top w:val="nil"/>
              <w:left w:val="nil"/>
              <w:bottom w:val="nil"/>
              <w:right w:val="nil"/>
            </w:tcBorders>
            <w:shd w:val="clear" w:color="auto" w:fill="auto"/>
            <w:noWrap/>
            <w:vAlign w:val="bottom"/>
            <w:hideMark/>
          </w:tcPr>
          <w:p w14:paraId="59622FA5"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single" w:sz="4" w:space="0" w:color="auto"/>
              <w:left w:val="nil"/>
              <w:bottom w:val="single" w:sz="4" w:space="0" w:color="auto"/>
              <w:right w:val="nil"/>
            </w:tcBorders>
            <w:shd w:val="clear" w:color="auto" w:fill="auto"/>
            <w:noWrap/>
            <w:vAlign w:val="bottom"/>
            <w:hideMark/>
          </w:tcPr>
          <w:p w14:paraId="26CAC50E"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(105)</w:t>
            </w:r>
          </w:p>
        </w:tc>
      </w:tr>
      <w:tr w:rsidR="0078083D" w:rsidRPr="0078083D" w14:paraId="79AB1E78"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466A43BC" w14:textId="77777777" w:rsidR="0078083D" w:rsidRPr="0078083D" w:rsidRDefault="0078083D" w:rsidP="0078083D">
            <w:pPr>
              <w:spacing w:before="0" w:after="0"/>
              <w:ind w:firstLineChars="100" w:firstLine="221"/>
              <w:rPr>
                <w:rFonts w:eastAsia="Times New Roman" w:cs="Open Sans"/>
                <w:b/>
                <w:bCs/>
                <w:sz w:val="22"/>
                <w:szCs w:val="22"/>
              </w:rPr>
            </w:pPr>
            <w:r w:rsidRPr="0078083D">
              <w:rPr>
                <w:rFonts w:eastAsia="Times New Roman" w:cs="Open Sans"/>
                <w:b/>
                <w:bCs/>
                <w:sz w:val="22"/>
                <w:szCs w:val="22"/>
              </w:rPr>
              <w:t>Contributions by owners</w:t>
            </w:r>
          </w:p>
        </w:tc>
        <w:tc>
          <w:tcPr>
            <w:tcW w:w="993" w:type="dxa"/>
            <w:tcBorders>
              <w:top w:val="nil"/>
              <w:left w:val="nil"/>
              <w:bottom w:val="nil"/>
              <w:right w:val="nil"/>
            </w:tcBorders>
            <w:shd w:val="clear" w:color="auto" w:fill="auto"/>
            <w:noWrap/>
            <w:vAlign w:val="bottom"/>
            <w:hideMark/>
          </w:tcPr>
          <w:p w14:paraId="75B54F6C" w14:textId="77777777" w:rsidR="0078083D" w:rsidRPr="0078083D" w:rsidRDefault="0078083D" w:rsidP="0078083D">
            <w:pPr>
              <w:spacing w:before="0" w:after="0"/>
              <w:ind w:firstLineChars="100" w:firstLine="221"/>
              <w:rPr>
                <w:rFonts w:eastAsia="Times New Roman" w:cs="Open Sans"/>
                <w:b/>
                <w:bCs/>
                <w:sz w:val="22"/>
                <w:szCs w:val="22"/>
              </w:rPr>
            </w:pPr>
          </w:p>
        </w:tc>
        <w:tc>
          <w:tcPr>
            <w:tcW w:w="1134" w:type="dxa"/>
            <w:gridSpan w:val="2"/>
            <w:tcBorders>
              <w:top w:val="nil"/>
              <w:left w:val="nil"/>
              <w:bottom w:val="nil"/>
              <w:right w:val="nil"/>
            </w:tcBorders>
            <w:shd w:val="clear" w:color="auto" w:fill="auto"/>
            <w:noWrap/>
            <w:vAlign w:val="bottom"/>
            <w:hideMark/>
          </w:tcPr>
          <w:p w14:paraId="47B4D10E" w14:textId="77777777" w:rsidR="0078083D" w:rsidRPr="0078083D" w:rsidRDefault="0078083D" w:rsidP="0039105C">
            <w:pPr>
              <w:spacing w:before="0" w:after="0"/>
              <w:jc w:val="right"/>
              <w:rPr>
                <w:rFonts w:eastAsia="Times New Roman" w:cs="Open Sans"/>
                <w:sz w:val="22"/>
                <w:szCs w:val="22"/>
              </w:rPr>
            </w:pPr>
          </w:p>
        </w:tc>
        <w:tc>
          <w:tcPr>
            <w:tcW w:w="1410" w:type="dxa"/>
            <w:gridSpan w:val="2"/>
            <w:tcBorders>
              <w:top w:val="nil"/>
              <w:left w:val="nil"/>
              <w:bottom w:val="nil"/>
              <w:right w:val="nil"/>
            </w:tcBorders>
            <w:shd w:val="clear" w:color="auto" w:fill="auto"/>
            <w:noWrap/>
            <w:vAlign w:val="bottom"/>
            <w:hideMark/>
          </w:tcPr>
          <w:p w14:paraId="7EC4D26F" w14:textId="77777777" w:rsidR="0078083D" w:rsidRPr="0078083D" w:rsidRDefault="0078083D" w:rsidP="0039105C">
            <w:pPr>
              <w:spacing w:before="0" w:after="0"/>
              <w:jc w:val="right"/>
              <w:rPr>
                <w:rFonts w:eastAsia="Times New Roman" w:cs="Open Sans"/>
                <w:sz w:val="22"/>
                <w:szCs w:val="22"/>
              </w:rPr>
            </w:pPr>
          </w:p>
        </w:tc>
        <w:tc>
          <w:tcPr>
            <w:tcW w:w="236" w:type="dxa"/>
            <w:tcBorders>
              <w:top w:val="nil"/>
              <w:left w:val="nil"/>
              <w:bottom w:val="nil"/>
              <w:right w:val="nil"/>
            </w:tcBorders>
            <w:shd w:val="clear" w:color="auto" w:fill="auto"/>
            <w:noWrap/>
            <w:vAlign w:val="bottom"/>
            <w:hideMark/>
          </w:tcPr>
          <w:p w14:paraId="5FC9F00C"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610AE2C9" w14:textId="77777777" w:rsidR="0078083D" w:rsidRPr="0078083D" w:rsidRDefault="0078083D" w:rsidP="0039105C">
            <w:pPr>
              <w:spacing w:before="0" w:after="0"/>
              <w:jc w:val="right"/>
              <w:rPr>
                <w:rFonts w:eastAsia="Times New Roman" w:cs="Open Sans"/>
                <w:sz w:val="22"/>
                <w:szCs w:val="22"/>
              </w:rPr>
            </w:pPr>
          </w:p>
        </w:tc>
      </w:tr>
      <w:tr w:rsidR="0078083D" w:rsidRPr="0078083D" w14:paraId="04AE9372" w14:textId="77777777" w:rsidTr="0039105C">
        <w:trPr>
          <w:gridAfter w:val="3"/>
          <w:wAfter w:w="1138" w:type="dxa"/>
          <w:trHeight w:val="240"/>
        </w:trPr>
        <w:tc>
          <w:tcPr>
            <w:tcW w:w="5103" w:type="dxa"/>
            <w:tcBorders>
              <w:top w:val="nil"/>
              <w:left w:val="nil"/>
              <w:bottom w:val="nil"/>
              <w:right w:val="nil"/>
            </w:tcBorders>
            <w:shd w:val="clear" w:color="auto" w:fill="auto"/>
            <w:noWrap/>
            <w:vAlign w:val="bottom"/>
            <w:hideMark/>
          </w:tcPr>
          <w:p w14:paraId="34BCDF8D" w14:textId="77777777" w:rsidR="0078083D" w:rsidRPr="0078083D" w:rsidRDefault="0078083D" w:rsidP="0078083D">
            <w:pPr>
              <w:spacing w:before="0" w:after="0"/>
              <w:ind w:firstLineChars="200" w:firstLine="440"/>
              <w:rPr>
                <w:rFonts w:eastAsia="Times New Roman" w:cs="Open Sans"/>
                <w:sz w:val="22"/>
                <w:szCs w:val="22"/>
              </w:rPr>
            </w:pPr>
            <w:r w:rsidRPr="0078083D">
              <w:rPr>
                <w:rFonts w:eastAsia="Times New Roman" w:cs="Open Sans"/>
                <w:sz w:val="22"/>
                <w:szCs w:val="22"/>
              </w:rPr>
              <w:t xml:space="preserve">Equity injection </w:t>
            </w:r>
          </w:p>
        </w:tc>
        <w:tc>
          <w:tcPr>
            <w:tcW w:w="993" w:type="dxa"/>
            <w:tcBorders>
              <w:top w:val="nil"/>
              <w:left w:val="nil"/>
              <w:bottom w:val="nil"/>
              <w:right w:val="nil"/>
            </w:tcBorders>
            <w:shd w:val="clear" w:color="auto" w:fill="auto"/>
            <w:noWrap/>
            <w:vAlign w:val="bottom"/>
            <w:hideMark/>
          </w:tcPr>
          <w:p w14:paraId="4CD8E4BC" w14:textId="77777777" w:rsidR="0078083D" w:rsidRPr="0078083D" w:rsidRDefault="0078083D" w:rsidP="0078083D">
            <w:pPr>
              <w:spacing w:before="0" w:after="0"/>
              <w:ind w:firstLineChars="200" w:firstLine="440"/>
              <w:rPr>
                <w:rFonts w:eastAsia="Times New Roman" w:cs="Open Sans"/>
                <w:sz w:val="22"/>
                <w:szCs w:val="22"/>
              </w:rPr>
            </w:pPr>
          </w:p>
        </w:tc>
        <w:tc>
          <w:tcPr>
            <w:tcW w:w="1134" w:type="dxa"/>
            <w:gridSpan w:val="2"/>
            <w:tcBorders>
              <w:top w:val="nil"/>
              <w:left w:val="nil"/>
              <w:bottom w:val="nil"/>
              <w:right w:val="nil"/>
            </w:tcBorders>
            <w:shd w:val="clear" w:color="auto" w:fill="auto"/>
            <w:noWrap/>
            <w:vAlign w:val="bottom"/>
            <w:hideMark/>
          </w:tcPr>
          <w:p w14:paraId="37CBE933" w14:textId="77777777" w:rsidR="0078083D" w:rsidRPr="0078083D" w:rsidRDefault="0078083D" w:rsidP="0039105C">
            <w:pPr>
              <w:spacing w:before="0" w:after="0"/>
              <w:jc w:val="right"/>
              <w:rPr>
                <w:rFonts w:eastAsia="Times New Roman" w:cs="Open Sans"/>
                <w:b/>
                <w:bCs/>
                <w:sz w:val="22"/>
                <w:szCs w:val="22"/>
              </w:rPr>
            </w:pPr>
            <w:r w:rsidRPr="0078083D">
              <w:rPr>
                <w:rFonts w:eastAsia="Times New Roman" w:cs="Open Sans"/>
                <w:b/>
                <w:bCs/>
                <w:sz w:val="22"/>
                <w:szCs w:val="22"/>
              </w:rPr>
              <w:t xml:space="preserve">16,050 </w:t>
            </w:r>
          </w:p>
        </w:tc>
        <w:tc>
          <w:tcPr>
            <w:tcW w:w="1410" w:type="dxa"/>
            <w:gridSpan w:val="2"/>
            <w:tcBorders>
              <w:top w:val="nil"/>
              <w:left w:val="nil"/>
              <w:bottom w:val="nil"/>
              <w:right w:val="nil"/>
            </w:tcBorders>
            <w:shd w:val="clear" w:color="auto" w:fill="auto"/>
            <w:noWrap/>
            <w:vAlign w:val="bottom"/>
            <w:hideMark/>
          </w:tcPr>
          <w:p w14:paraId="24BE0865"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 -</w:t>
            </w:r>
          </w:p>
        </w:tc>
        <w:tc>
          <w:tcPr>
            <w:tcW w:w="236" w:type="dxa"/>
            <w:tcBorders>
              <w:top w:val="nil"/>
              <w:left w:val="nil"/>
              <w:bottom w:val="nil"/>
              <w:right w:val="nil"/>
            </w:tcBorders>
            <w:shd w:val="clear" w:color="auto" w:fill="auto"/>
            <w:noWrap/>
            <w:vAlign w:val="bottom"/>
            <w:hideMark/>
          </w:tcPr>
          <w:p w14:paraId="2954CD61" w14:textId="77777777" w:rsidR="0078083D" w:rsidRPr="0078083D" w:rsidRDefault="0078083D" w:rsidP="0039105C">
            <w:pPr>
              <w:spacing w:before="0" w:after="0"/>
              <w:jc w:val="right"/>
              <w:rPr>
                <w:rFonts w:eastAsia="Times New Roman" w:cs="Open Sans"/>
                <w:sz w:val="22"/>
                <w:szCs w:val="22"/>
              </w:rPr>
            </w:pPr>
          </w:p>
        </w:tc>
        <w:tc>
          <w:tcPr>
            <w:tcW w:w="905" w:type="dxa"/>
            <w:gridSpan w:val="2"/>
            <w:tcBorders>
              <w:top w:val="nil"/>
              <w:left w:val="nil"/>
              <w:bottom w:val="nil"/>
              <w:right w:val="nil"/>
            </w:tcBorders>
            <w:shd w:val="clear" w:color="auto" w:fill="auto"/>
            <w:noWrap/>
            <w:vAlign w:val="bottom"/>
            <w:hideMark/>
          </w:tcPr>
          <w:p w14:paraId="3557CF0A" w14:textId="77777777" w:rsidR="0078083D" w:rsidRPr="0078083D" w:rsidRDefault="0078083D" w:rsidP="0039105C">
            <w:pPr>
              <w:spacing w:before="0" w:after="0"/>
              <w:jc w:val="right"/>
              <w:rPr>
                <w:rFonts w:eastAsia="Times New Roman" w:cs="Open Sans"/>
                <w:sz w:val="22"/>
                <w:szCs w:val="22"/>
              </w:rPr>
            </w:pPr>
            <w:r w:rsidRPr="0078083D">
              <w:rPr>
                <w:rFonts w:eastAsia="Times New Roman" w:cs="Open Sans"/>
                <w:sz w:val="22"/>
                <w:szCs w:val="22"/>
              </w:rPr>
              <w:t xml:space="preserve"> -</w:t>
            </w:r>
          </w:p>
        </w:tc>
      </w:tr>
      <w:tr w:rsidR="0078083D" w:rsidRPr="0078083D" w14:paraId="7BCCDC2D" w14:textId="77777777" w:rsidTr="0039105C">
        <w:trPr>
          <w:gridAfter w:val="3"/>
          <w:wAfter w:w="1138" w:type="dxa"/>
          <w:trHeight w:val="240"/>
        </w:trPr>
        <w:tc>
          <w:tcPr>
            <w:tcW w:w="5103" w:type="dxa"/>
            <w:tcBorders>
              <w:top w:val="single" w:sz="4" w:space="0" w:color="auto"/>
              <w:left w:val="nil"/>
              <w:bottom w:val="single" w:sz="4" w:space="0" w:color="auto"/>
              <w:right w:val="nil"/>
            </w:tcBorders>
            <w:shd w:val="clear" w:color="auto" w:fill="auto"/>
            <w:noWrap/>
            <w:vAlign w:val="bottom"/>
            <w:hideMark/>
          </w:tcPr>
          <w:p w14:paraId="385B239A" w14:textId="77777777" w:rsidR="0078083D" w:rsidRPr="0078083D" w:rsidRDefault="0078083D" w:rsidP="0078083D">
            <w:pPr>
              <w:spacing w:before="0" w:after="0"/>
              <w:outlineLvl w:val="0"/>
              <w:rPr>
                <w:rFonts w:eastAsia="Times New Roman" w:cs="Open Sans"/>
                <w:b/>
                <w:bCs/>
                <w:sz w:val="22"/>
                <w:szCs w:val="22"/>
              </w:rPr>
            </w:pPr>
            <w:r w:rsidRPr="0078083D">
              <w:rPr>
                <w:rFonts w:eastAsia="Times New Roman" w:cs="Open Sans"/>
                <w:b/>
                <w:bCs/>
                <w:sz w:val="22"/>
                <w:szCs w:val="22"/>
              </w:rPr>
              <w:t>Total transactions with owners</w:t>
            </w:r>
          </w:p>
        </w:tc>
        <w:tc>
          <w:tcPr>
            <w:tcW w:w="993" w:type="dxa"/>
            <w:tcBorders>
              <w:top w:val="single" w:sz="4" w:space="0" w:color="auto"/>
              <w:left w:val="nil"/>
              <w:bottom w:val="single" w:sz="4" w:space="0" w:color="auto"/>
              <w:right w:val="nil"/>
            </w:tcBorders>
            <w:shd w:val="clear" w:color="auto" w:fill="auto"/>
            <w:noWrap/>
            <w:vAlign w:val="bottom"/>
            <w:hideMark/>
          </w:tcPr>
          <w:p w14:paraId="1B71A4B6" w14:textId="77777777" w:rsidR="0078083D" w:rsidRPr="0078083D" w:rsidRDefault="0078083D" w:rsidP="0078083D">
            <w:pPr>
              <w:spacing w:before="0" w:after="0"/>
              <w:outlineLvl w:val="0"/>
              <w:rPr>
                <w:rFonts w:eastAsia="Times New Roman" w:cs="Open Sans"/>
                <w:b/>
                <w:bCs/>
                <w:sz w:val="22"/>
                <w:szCs w:val="22"/>
              </w:rPr>
            </w:pPr>
            <w:r w:rsidRPr="0078083D">
              <w:rPr>
                <w:rFonts w:eastAsia="Times New Roman" w:cs="Open Sans"/>
                <w:b/>
                <w:bCs/>
                <w:sz w:val="22"/>
                <w:szCs w:val="22"/>
              </w:rPr>
              <w:t> </w:t>
            </w:r>
          </w:p>
        </w:tc>
        <w:tc>
          <w:tcPr>
            <w:tcW w:w="1134" w:type="dxa"/>
            <w:gridSpan w:val="2"/>
            <w:tcBorders>
              <w:top w:val="single" w:sz="4" w:space="0" w:color="auto"/>
              <w:left w:val="nil"/>
              <w:bottom w:val="single" w:sz="4" w:space="0" w:color="auto"/>
              <w:right w:val="nil"/>
            </w:tcBorders>
            <w:shd w:val="clear" w:color="auto" w:fill="auto"/>
            <w:noWrap/>
            <w:vAlign w:val="bottom"/>
            <w:hideMark/>
          </w:tcPr>
          <w:p w14:paraId="71C8A4D1" w14:textId="77777777" w:rsidR="0078083D" w:rsidRPr="0078083D" w:rsidRDefault="0078083D" w:rsidP="00F4063D">
            <w:pPr>
              <w:spacing w:before="0" w:after="0"/>
              <w:jc w:val="right"/>
              <w:outlineLvl w:val="0"/>
              <w:rPr>
                <w:rFonts w:eastAsia="Times New Roman" w:cs="Open Sans"/>
                <w:b/>
                <w:bCs/>
                <w:sz w:val="22"/>
                <w:szCs w:val="22"/>
              </w:rPr>
            </w:pPr>
            <w:r w:rsidRPr="0078083D">
              <w:rPr>
                <w:rFonts w:eastAsia="Times New Roman" w:cs="Open Sans"/>
                <w:b/>
                <w:bCs/>
                <w:sz w:val="22"/>
                <w:szCs w:val="22"/>
              </w:rPr>
              <w:t xml:space="preserve">16,050 </w:t>
            </w:r>
          </w:p>
        </w:tc>
        <w:tc>
          <w:tcPr>
            <w:tcW w:w="1410" w:type="dxa"/>
            <w:gridSpan w:val="2"/>
            <w:tcBorders>
              <w:top w:val="single" w:sz="4" w:space="0" w:color="auto"/>
              <w:left w:val="nil"/>
              <w:bottom w:val="single" w:sz="4" w:space="0" w:color="auto"/>
              <w:right w:val="nil"/>
            </w:tcBorders>
            <w:shd w:val="clear" w:color="auto" w:fill="auto"/>
            <w:noWrap/>
            <w:vAlign w:val="bottom"/>
            <w:hideMark/>
          </w:tcPr>
          <w:p w14:paraId="3967E9CD" w14:textId="77777777" w:rsidR="0078083D" w:rsidRPr="0078083D" w:rsidRDefault="0078083D" w:rsidP="00F4063D">
            <w:pPr>
              <w:spacing w:before="0" w:after="0"/>
              <w:jc w:val="right"/>
              <w:outlineLvl w:val="0"/>
              <w:rPr>
                <w:rFonts w:eastAsia="Times New Roman" w:cs="Open Sans"/>
                <w:sz w:val="22"/>
                <w:szCs w:val="22"/>
              </w:rPr>
            </w:pPr>
            <w:r w:rsidRPr="0078083D">
              <w:rPr>
                <w:rFonts w:eastAsia="Times New Roman" w:cs="Open Sans"/>
                <w:sz w:val="22"/>
                <w:szCs w:val="22"/>
              </w:rPr>
              <w:t xml:space="preserve"> -</w:t>
            </w:r>
          </w:p>
        </w:tc>
        <w:tc>
          <w:tcPr>
            <w:tcW w:w="236" w:type="dxa"/>
            <w:tcBorders>
              <w:top w:val="nil"/>
              <w:left w:val="nil"/>
              <w:bottom w:val="nil"/>
              <w:right w:val="nil"/>
            </w:tcBorders>
            <w:shd w:val="clear" w:color="auto" w:fill="auto"/>
            <w:noWrap/>
            <w:vAlign w:val="bottom"/>
            <w:hideMark/>
          </w:tcPr>
          <w:p w14:paraId="62812B52" w14:textId="77777777" w:rsidR="0078083D" w:rsidRPr="0078083D" w:rsidRDefault="0078083D" w:rsidP="00F4063D">
            <w:pPr>
              <w:spacing w:before="0" w:after="0"/>
              <w:jc w:val="right"/>
              <w:outlineLvl w:val="0"/>
              <w:rPr>
                <w:rFonts w:eastAsia="Times New Roman" w:cs="Open Sans"/>
                <w:sz w:val="22"/>
                <w:szCs w:val="22"/>
              </w:rPr>
            </w:pPr>
          </w:p>
        </w:tc>
        <w:tc>
          <w:tcPr>
            <w:tcW w:w="905" w:type="dxa"/>
            <w:gridSpan w:val="2"/>
            <w:tcBorders>
              <w:top w:val="single" w:sz="4" w:space="0" w:color="auto"/>
              <w:left w:val="nil"/>
              <w:bottom w:val="single" w:sz="4" w:space="0" w:color="auto"/>
              <w:right w:val="nil"/>
            </w:tcBorders>
            <w:shd w:val="clear" w:color="auto" w:fill="auto"/>
            <w:noWrap/>
            <w:vAlign w:val="bottom"/>
            <w:hideMark/>
          </w:tcPr>
          <w:p w14:paraId="1067DE6E" w14:textId="77777777" w:rsidR="0078083D" w:rsidRPr="0078083D" w:rsidRDefault="0078083D" w:rsidP="00F4063D">
            <w:pPr>
              <w:spacing w:before="0" w:after="0"/>
              <w:jc w:val="right"/>
              <w:outlineLvl w:val="0"/>
              <w:rPr>
                <w:rFonts w:eastAsia="Times New Roman" w:cs="Open Sans"/>
                <w:sz w:val="22"/>
                <w:szCs w:val="22"/>
              </w:rPr>
            </w:pPr>
            <w:r w:rsidRPr="0078083D">
              <w:rPr>
                <w:rFonts w:eastAsia="Times New Roman" w:cs="Open Sans"/>
                <w:sz w:val="22"/>
                <w:szCs w:val="22"/>
              </w:rPr>
              <w:t xml:space="preserve"> -</w:t>
            </w:r>
          </w:p>
        </w:tc>
      </w:tr>
      <w:tr w:rsidR="0078083D" w:rsidRPr="0078083D" w14:paraId="4D0B323E" w14:textId="77777777" w:rsidTr="0039105C">
        <w:trPr>
          <w:gridAfter w:val="3"/>
          <w:wAfter w:w="1138" w:type="dxa"/>
          <w:trHeight w:val="240"/>
        </w:trPr>
        <w:tc>
          <w:tcPr>
            <w:tcW w:w="5103" w:type="dxa"/>
            <w:tcBorders>
              <w:top w:val="nil"/>
              <w:left w:val="nil"/>
              <w:bottom w:val="single" w:sz="4" w:space="0" w:color="auto"/>
              <w:right w:val="nil"/>
            </w:tcBorders>
            <w:shd w:val="clear" w:color="auto" w:fill="auto"/>
            <w:noWrap/>
            <w:vAlign w:val="bottom"/>
            <w:hideMark/>
          </w:tcPr>
          <w:p w14:paraId="7D27AFB7"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Closing balance as at 30 June 2022</w:t>
            </w:r>
          </w:p>
        </w:tc>
        <w:tc>
          <w:tcPr>
            <w:tcW w:w="993" w:type="dxa"/>
            <w:tcBorders>
              <w:top w:val="nil"/>
              <w:left w:val="nil"/>
              <w:bottom w:val="single" w:sz="4" w:space="0" w:color="auto"/>
              <w:right w:val="nil"/>
            </w:tcBorders>
            <w:shd w:val="clear" w:color="auto" w:fill="auto"/>
            <w:noWrap/>
            <w:vAlign w:val="bottom"/>
            <w:hideMark/>
          </w:tcPr>
          <w:p w14:paraId="768D0BF8" w14:textId="77777777" w:rsidR="0078083D" w:rsidRPr="0078083D" w:rsidRDefault="0078083D" w:rsidP="0078083D">
            <w:pPr>
              <w:spacing w:before="0" w:after="0"/>
              <w:rPr>
                <w:rFonts w:eastAsia="Times New Roman" w:cs="Open Sans"/>
                <w:b/>
                <w:bCs/>
                <w:sz w:val="22"/>
                <w:szCs w:val="22"/>
              </w:rPr>
            </w:pPr>
            <w:r w:rsidRPr="0078083D">
              <w:rPr>
                <w:rFonts w:eastAsia="Times New Roman" w:cs="Open Sans"/>
                <w:b/>
                <w:bCs/>
                <w:sz w:val="22"/>
                <w:szCs w:val="22"/>
              </w:rPr>
              <w:t> </w:t>
            </w:r>
          </w:p>
        </w:tc>
        <w:tc>
          <w:tcPr>
            <w:tcW w:w="1134" w:type="dxa"/>
            <w:gridSpan w:val="2"/>
            <w:tcBorders>
              <w:top w:val="nil"/>
              <w:left w:val="nil"/>
              <w:bottom w:val="single" w:sz="4" w:space="0" w:color="auto"/>
              <w:right w:val="nil"/>
            </w:tcBorders>
            <w:shd w:val="clear" w:color="auto" w:fill="auto"/>
            <w:noWrap/>
            <w:vAlign w:val="bottom"/>
            <w:hideMark/>
          </w:tcPr>
          <w:p w14:paraId="1C11191D" w14:textId="77777777" w:rsidR="0078083D" w:rsidRPr="0078083D" w:rsidRDefault="0078083D" w:rsidP="00F4063D">
            <w:pPr>
              <w:spacing w:before="0" w:after="0"/>
              <w:jc w:val="right"/>
              <w:rPr>
                <w:rFonts w:eastAsia="Times New Roman" w:cs="Open Sans"/>
                <w:b/>
                <w:bCs/>
                <w:sz w:val="22"/>
                <w:szCs w:val="22"/>
              </w:rPr>
            </w:pPr>
            <w:r w:rsidRPr="0078083D">
              <w:rPr>
                <w:rFonts w:eastAsia="Times New Roman" w:cs="Open Sans"/>
                <w:b/>
                <w:bCs/>
                <w:sz w:val="22"/>
                <w:szCs w:val="22"/>
              </w:rPr>
              <w:t xml:space="preserve">7,449 </w:t>
            </w:r>
          </w:p>
        </w:tc>
        <w:tc>
          <w:tcPr>
            <w:tcW w:w="1410" w:type="dxa"/>
            <w:gridSpan w:val="2"/>
            <w:tcBorders>
              <w:top w:val="nil"/>
              <w:left w:val="nil"/>
              <w:bottom w:val="single" w:sz="4" w:space="0" w:color="auto"/>
              <w:right w:val="nil"/>
            </w:tcBorders>
            <w:shd w:val="clear" w:color="auto" w:fill="auto"/>
            <w:noWrap/>
            <w:vAlign w:val="bottom"/>
            <w:hideMark/>
          </w:tcPr>
          <w:p w14:paraId="56FD364A" w14:textId="77777777" w:rsidR="0078083D" w:rsidRPr="0078083D" w:rsidRDefault="0078083D" w:rsidP="00F4063D">
            <w:pPr>
              <w:spacing w:before="0" w:after="0"/>
              <w:jc w:val="right"/>
              <w:rPr>
                <w:rFonts w:eastAsia="Times New Roman" w:cs="Open Sans"/>
                <w:sz w:val="22"/>
                <w:szCs w:val="22"/>
              </w:rPr>
            </w:pPr>
            <w:r w:rsidRPr="0078083D">
              <w:rPr>
                <w:rFonts w:eastAsia="Times New Roman" w:cs="Open Sans"/>
                <w:sz w:val="22"/>
                <w:szCs w:val="22"/>
              </w:rPr>
              <w:t>(7,774)</w:t>
            </w:r>
          </w:p>
        </w:tc>
        <w:tc>
          <w:tcPr>
            <w:tcW w:w="236" w:type="dxa"/>
            <w:tcBorders>
              <w:top w:val="nil"/>
              <w:left w:val="nil"/>
              <w:bottom w:val="nil"/>
              <w:right w:val="nil"/>
            </w:tcBorders>
            <w:shd w:val="clear" w:color="auto" w:fill="auto"/>
            <w:noWrap/>
            <w:vAlign w:val="bottom"/>
            <w:hideMark/>
          </w:tcPr>
          <w:p w14:paraId="4B189D08" w14:textId="77777777" w:rsidR="0078083D" w:rsidRPr="0078083D" w:rsidRDefault="0078083D" w:rsidP="00F4063D">
            <w:pPr>
              <w:spacing w:before="0" w:after="0"/>
              <w:jc w:val="right"/>
              <w:rPr>
                <w:rFonts w:eastAsia="Times New Roman" w:cs="Open Sans"/>
                <w:sz w:val="22"/>
                <w:szCs w:val="22"/>
              </w:rPr>
            </w:pPr>
          </w:p>
        </w:tc>
        <w:tc>
          <w:tcPr>
            <w:tcW w:w="905" w:type="dxa"/>
            <w:gridSpan w:val="2"/>
            <w:tcBorders>
              <w:top w:val="nil"/>
              <w:left w:val="nil"/>
              <w:bottom w:val="single" w:sz="4" w:space="0" w:color="auto"/>
              <w:right w:val="nil"/>
            </w:tcBorders>
            <w:shd w:val="clear" w:color="auto" w:fill="auto"/>
            <w:noWrap/>
            <w:vAlign w:val="bottom"/>
            <w:hideMark/>
          </w:tcPr>
          <w:p w14:paraId="0A4D282E" w14:textId="77777777" w:rsidR="0078083D" w:rsidRPr="0078083D" w:rsidRDefault="0078083D" w:rsidP="00F4063D">
            <w:pPr>
              <w:spacing w:before="0" w:after="0"/>
              <w:jc w:val="right"/>
              <w:rPr>
                <w:rFonts w:eastAsia="Times New Roman" w:cs="Open Sans"/>
                <w:sz w:val="22"/>
                <w:szCs w:val="22"/>
              </w:rPr>
            </w:pPr>
            <w:r w:rsidRPr="0078083D">
              <w:rPr>
                <w:rFonts w:eastAsia="Times New Roman" w:cs="Open Sans"/>
                <w:sz w:val="22"/>
                <w:szCs w:val="22"/>
              </w:rPr>
              <w:t>(2,555)</w:t>
            </w:r>
          </w:p>
        </w:tc>
      </w:tr>
      <w:tr w:rsidR="00F4063D" w:rsidRPr="0078083D" w14:paraId="0C8A6BD1" w14:textId="77777777" w:rsidTr="0039105C">
        <w:trPr>
          <w:gridAfter w:val="3"/>
          <w:wAfter w:w="1138" w:type="dxa"/>
          <w:trHeight w:val="240"/>
        </w:trPr>
        <w:tc>
          <w:tcPr>
            <w:tcW w:w="9781" w:type="dxa"/>
            <w:gridSpan w:val="9"/>
            <w:tcBorders>
              <w:top w:val="nil"/>
              <w:left w:val="nil"/>
              <w:bottom w:val="nil"/>
              <w:right w:val="nil"/>
            </w:tcBorders>
            <w:shd w:val="clear" w:color="auto" w:fill="auto"/>
            <w:noWrap/>
            <w:vAlign w:val="bottom"/>
            <w:hideMark/>
          </w:tcPr>
          <w:p w14:paraId="13891229" w14:textId="6BEFAB0B" w:rsidR="00F4063D" w:rsidRPr="0078083D" w:rsidRDefault="00F4063D" w:rsidP="0039105C">
            <w:pPr>
              <w:spacing w:before="0" w:after="0"/>
              <w:rPr>
                <w:rFonts w:eastAsia="Times New Roman" w:cs="Open Sans"/>
                <w:sz w:val="22"/>
                <w:szCs w:val="22"/>
              </w:rPr>
            </w:pPr>
            <w:r w:rsidRPr="0078083D">
              <w:rPr>
                <w:rFonts w:eastAsia="Times New Roman" w:cs="Open Sans"/>
                <w:sz w:val="22"/>
                <w:szCs w:val="22"/>
              </w:rPr>
              <w:t>The above statement should be read in conjunction with the accompanying notes.</w:t>
            </w:r>
          </w:p>
        </w:tc>
      </w:tr>
      <w:tr w:rsidR="00F4063D" w:rsidRPr="0078083D" w14:paraId="6DDCAC82" w14:textId="77777777" w:rsidTr="0039105C">
        <w:trPr>
          <w:gridAfter w:val="3"/>
          <w:wAfter w:w="1138" w:type="dxa"/>
          <w:trHeight w:val="240"/>
        </w:trPr>
        <w:tc>
          <w:tcPr>
            <w:tcW w:w="9781" w:type="dxa"/>
            <w:gridSpan w:val="9"/>
            <w:tcBorders>
              <w:top w:val="nil"/>
              <w:left w:val="nil"/>
              <w:bottom w:val="nil"/>
              <w:right w:val="nil"/>
            </w:tcBorders>
            <w:shd w:val="clear" w:color="auto" w:fill="auto"/>
            <w:noWrap/>
            <w:vAlign w:val="bottom"/>
            <w:hideMark/>
          </w:tcPr>
          <w:p w14:paraId="74545D7D" w14:textId="77777777" w:rsidR="00287AC7" w:rsidRDefault="00287AC7" w:rsidP="0039105C">
            <w:pPr>
              <w:spacing w:before="0" w:after="0"/>
              <w:rPr>
                <w:rFonts w:eastAsia="Malgun Gothic"/>
                <w:b/>
                <w:color w:val="0070C0"/>
                <w:spacing w:val="-30"/>
                <w:kern w:val="72"/>
                <w:sz w:val="36"/>
                <w:szCs w:val="36"/>
                <w:lang w:eastAsia="en-US"/>
              </w:rPr>
            </w:pPr>
          </w:p>
          <w:p w14:paraId="38D566FC" w14:textId="7C376616" w:rsidR="00F4063D" w:rsidRPr="0078083D" w:rsidRDefault="00F4063D" w:rsidP="0039105C">
            <w:pPr>
              <w:spacing w:before="0" w:after="0"/>
              <w:rPr>
                <w:rFonts w:eastAsia="Times New Roman" w:cs="Open Sans"/>
                <w:sz w:val="22"/>
                <w:szCs w:val="22"/>
              </w:rPr>
            </w:pPr>
            <w:r>
              <w:rPr>
                <w:rFonts w:eastAsia="Malgun Gothic"/>
                <w:b/>
                <w:color w:val="0070C0"/>
                <w:spacing w:val="-30"/>
                <w:kern w:val="72"/>
                <w:sz w:val="36"/>
                <w:szCs w:val="36"/>
                <w:lang w:eastAsia="en-US"/>
              </w:rPr>
              <w:t xml:space="preserve">Statement of Changes in Equity (continued) </w:t>
            </w:r>
            <w:r>
              <w:rPr>
                <w:rFonts w:eastAsia="Times New Roman" w:cs="Open Sans"/>
                <w:sz w:val="22"/>
                <w:szCs w:val="22"/>
              </w:rPr>
              <w:t xml:space="preserve"> </w:t>
            </w:r>
          </w:p>
        </w:tc>
      </w:tr>
      <w:tr w:rsidR="00F4063D" w:rsidRPr="0078083D" w14:paraId="27BCAC9F" w14:textId="77777777" w:rsidTr="007D4151">
        <w:trPr>
          <w:gridAfter w:val="3"/>
          <w:wAfter w:w="1138" w:type="dxa"/>
          <w:trHeight w:val="240"/>
        </w:trPr>
        <w:tc>
          <w:tcPr>
            <w:tcW w:w="5103" w:type="dxa"/>
            <w:tcBorders>
              <w:top w:val="nil"/>
              <w:left w:val="nil"/>
              <w:bottom w:val="nil"/>
              <w:right w:val="nil"/>
            </w:tcBorders>
            <w:shd w:val="clear" w:color="auto" w:fill="auto"/>
            <w:noWrap/>
            <w:vAlign w:val="bottom"/>
            <w:hideMark/>
          </w:tcPr>
          <w:p w14:paraId="1F05982D" w14:textId="2D18EA61" w:rsidR="00F4063D" w:rsidRPr="0078083D" w:rsidRDefault="00F4063D" w:rsidP="00F4063D">
            <w:pPr>
              <w:spacing w:before="0" w:after="0"/>
              <w:rPr>
                <w:rFonts w:ascii="Times New Roman" w:eastAsia="Times New Roman" w:hAnsi="Times New Roman"/>
                <w:sz w:val="20"/>
                <w:szCs w:val="20"/>
              </w:rPr>
            </w:pPr>
            <w:r>
              <w:rPr>
                <w:rFonts w:ascii="Times New Roman" w:eastAsia="Times New Roman" w:hAnsi="Times New Roman"/>
                <w:noProof/>
                <w:sz w:val="20"/>
                <w:szCs w:val="20"/>
              </w:rPr>
              <mc:AlternateContent>
                <mc:Choice Requires="wps">
                  <w:drawing>
                    <wp:anchor distT="0" distB="0" distL="114300" distR="114300" simplePos="0" relativeHeight="251658298" behindDoc="0" locked="0" layoutInCell="1" allowOverlap="1" wp14:anchorId="2FE45A97" wp14:editId="07235D99">
                      <wp:simplePos x="0" y="0"/>
                      <wp:positionH relativeFrom="column">
                        <wp:posOffset>-68580</wp:posOffset>
                      </wp:positionH>
                      <wp:positionV relativeFrom="paragraph">
                        <wp:posOffset>302260</wp:posOffset>
                      </wp:positionV>
                      <wp:extent cx="5923280" cy="4000500"/>
                      <wp:effectExtent l="0" t="0" r="20320" b="19050"/>
                      <wp:wrapNone/>
                      <wp:docPr id="1039627093" name="Text Box 1039627093"/>
                      <wp:cNvGraphicFramePr/>
                      <a:graphic xmlns:a="http://schemas.openxmlformats.org/drawingml/2006/main">
                        <a:graphicData uri="http://schemas.microsoft.com/office/word/2010/wordprocessingShape">
                          <wps:wsp>
                            <wps:cNvSpPr txBox="1"/>
                            <wps:spPr>
                              <a:xfrm>
                                <a:off x="0" y="0"/>
                                <a:ext cx="5923280" cy="4000500"/>
                              </a:xfrm>
                              <a:prstGeom prst="rect">
                                <a:avLst/>
                              </a:prstGeom>
                              <a:solidFill>
                                <a:schemeClr val="lt1"/>
                              </a:solidFill>
                              <a:ln w="6350">
                                <a:solidFill>
                                  <a:prstClr val="black"/>
                                </a:solidFill>
                              </a:ln>
                            </wps:spPr>
                            <wps:txbx>
                              <w:txbxContent>
                                <w:p w14:paraId="14B8A15C" w14:textId="77777777" w:rsidR="00F4063D" w:rsidRPr="00B3459F" w:rsidRDefault="00F4063D" w:rsidP="009D6233">
                                  <w:pPr>
                                    <w:rPr>
                                      <w:sz w:val="22"/>
                                      <w:szCs w:val="22"/>
                                    </w:rPr>
                                  </w:pPr>
                                  <w:r w:rsidRPr="00B3459F">
                                    <w:rPr>
                                      <w:b/>
                                      <w:sz w:val="22"/>
                                      <w:szCs w:val="22"/>
                                    </w:rPr>
                                    <w:t>Accounting Policy</w:t>
                                  </w:r>
                                </w:p>
                                <w:p w14:paraId="0A12F4BB" w14:textId="77777777" w:rsidR="00F4063D" w:rsidRPr="00B3459F" w:rsidRDefault="00F4063D" w:rsidP="009D6233">
                                  <w:pPr>
                                    <w:rPr>
                                      <w:sz w:val="22"/>
                                      <w:szCs w:val="22"/>
                                    </w:rPr>
                                  </w:pPr>
                                  <w:r w:rsidRPr="00B3459F">
                                    <w:rPr>
                                      <w:i/>
                                      <w:sz w:val="22"/>
                                      <w:szCs w:val="22"/>
                                      <w:u w:val="single"/>
                                    </w:rPr>
                                    <w:t xml:space="preserve">Equity Injections </w:t>
                                  </w:r>
                                </w:p>
                                <w:p w14:paraId="14436727" w14:textId="77777777" w:rsidR="00F4063D" w:rsidRPr="00B3459F" w:rsidRDefault="00F4063D" w:rsidP="009D6233">
                                  <w:pPr>
                                    <w:rPr>
                                      <w:sz w:val="22"/>
                                      <w:szCs w:val="22"/>
                                    </w:rPr>
                                  </w:pPr>
                                  <w:r w:rsidRPr="00B3459F">
                                    <w:rPr>
                                      <w:sz w:val="22"/>
                                      <w:szCs w:val="22"/>
                                    </w:rPr>
                                    <w:t>Amounts appropriated which are designated as ‘equity injections’ for a year (less any formal reductions) are recognised directly in contributed equity in that year.</w:t>
                                  </w:r>
                                </w:p>
                                <w:p w14:paraId="04831F76" w14:textId="77777777" w:rsidR="00F4063D" w:rsidRPr="00B3459F" w:rsidRDefault="00F4063D" w:rsidP="00ED4AE7">
                                  <w:pPr>
                                    <w:rPr>
                                      <w:sz w:val="22"/>
                                      <w:szCs w:val="22"/>
                                    </w:rPr>
                                  </w:pPr>
                                  <w:r w:rsidRPr="00B3459F">
                                    <w:rPr>
                                      <w:b/>
                                      <w:sz w:val="22"/>
                                      <w:szCs w:val="22"/>
                                    </w:rPr>
                                    <w:t>Budget Variances Commentary</w:t>
                                  </w:r>
                                </w:p>
                                <w:p w14:paraId="355AA86A" w14:textId="77777777" w:rsidR="00F4063D" w:rsidRPr="00B3459F" w:rsidRDefault="00F4063D" w:rsidP="00ED4AE7">
                                  <w:pPr>
                                    <w:rPr>
                                      <w:sz w:val="22"/>
                                      <w:szCs w:val="22"/>
                                    </w:rPr>
                                  </w:pPr>
                                  <w:r w:rsidRPr="00B3459F">
                                    <w:rPr>
                                      <w:sz w:val="22"/>
                                      <w:szCs w:val="22"/>
                                    </w:rPr>
                                    <w:t xml:space="preserve">Total Equity as at 30 June 2022 is higher than budget due to $16 million equity injection received from Government. </w:t>
                                  </w:r>
                                </w:p>
                                <w:p w14:paraId="71FBCD56" w14:textId="77777777" w:rsidR="00F4063D" w:rsidRPr="00B3459F" w:rsidRDefault="00F4063D" w:rsidP="00ED4AE7">
                                  <w:pPr>
                                    <w:rPr>
                                      <w:sz w:val="22"/>
                                      <w:szCs w:val="22"/>
                                    </w:rPr>
                                  </w:pPr>
                                  <w:r w:rsidRPr="00B3459F">
                                    <w:rPr>
                                      <w:sz w:val="22"/>
                                      <w:szCs w:val="22"/>
                                    </w:rPr>
                                    <w:t xml:space="preserve">As a corporate Commonwealth entity and in accordance with Budget Process Operating Rules the Commission budgets for a break-even operating result unless otherwise agreed with the Department of Finance. </w:t>
                                  </w:r>
                                </w:p>
                                <w:p w14:paraId="64014C7C" w14:textId="77777777" w:rsidR="00F4063D" w:rsidRPr="00B3459F" w:rsidRDefault="00F4063D" w:rsidP="00ED4AE7">
                                  <w:pPr>
                                    <w:rPr>
                                      <w:sz w:val="22"/>
                                      <w:szCs w:val="22"/>
                                    </w:rPr>
                                  </w:pPr>
                                  <w:r w:rsidRPr="00B3459F">
                                    <w:rPr>
                                      <w:sz w:val="22"/>
                                      <w:szCs w:val="22"/>
                                    </w:rPr>
                                    <w:t xml:space="preserve">During the reporting period a combination of factors as outlined in the commentary on the Statement of Comprehensive Income resulted in an operating deficit. Further details are provided in the Overview </w:t>
                                  </w:r>
                                  <w:r w:rsidRPr="00B3459F">
                                    <w:rPr>
                                      <w:i/>
                                      <w:sz w:val="22"/>
                                      <w:szCs w:val="22"/>
                                    </w:rPr>
                                    <w:t xml:space="preserve">Going Concern Basis of Accounting </w:t>
                                  </w:r>
                                  <w:r w:rsidRPr="00B3459F">
                                    <w:rPr>
                                      <w:sz w:val="22"/>
                                      <w:szCs w:val="22"/>
                                    </w:rPr>
                                    <w:t>note.</w:t>
                                  </w:r>
                                </w:p>
                                <w:p w14:paraId="0E31C4E3" w14:textId="77777777" w:rsidR="00F4063D" w:rsidRDefault="00F4063D"/>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FE45A97" id="Text Box 1039627093" o:spid="_x0000_s1045" type="#_x0000_t202" style="position:absolute;margin-left:-5.4pt;margin-top:23.8pt;width:466.4pt;height:315pt;z-index:25165829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pFjSPAIAAIUEAAAOAAAAZHJzL2Uyb0RvYy54bWysVE1v2zAMvQ/YfxB0X+ykSdcYcYosRYYB&#10;RVsgHXpWZCkWJouapMTOfv0o5bvbadhFJkXqkXwkPbnvGk22wnkFpqT9Xk6JMBwqZdYl/f66+HRH&#10;iQ/MVEyDESXdCU/vpx8/TFpbiAHUoCvhCIIYX7S2pHUItsgyz2vRMN8DKwwaJbiGBVTdOqscaxG9&#10;0dkgz2+zFlxlHXDhPd4+7I10mvClFDw8S+lFILqkmFtIp0vnKp7ZdMKKtWO2VvyQBvuHLBqmDAY9&#10;QT2wwMjGqT+gGsUdeJChx6HJQErFRaoBq+nn76pZ1syKVAuS4+2JJv//YPnTdmlfHAndF+iwgZGQ&#10;1vrC42Wsp5OuiV/MlKAdKdydaBNdIBwvR+PBzeAOTRxtwzzPR3kiNjs/t86HrwIaEoWSOuxLoott&#10;H33AkOh6dInRPGhVLZTWSYmzIObakS3DLuqQksQXV17akLaktzejPAFf2SL06f1KM/4jlnmNgJo2&#10;eHkuPkqhW3VEVUjM+MjMCqodEuZgP0ve8oVC/EfmwwtzODxIBC5EeMZDasCk4CBRUoP79bf76I89&#10;RSslLQ5jSf3PDXOCEv3NYLfH/eEwTm9ShqPPA1TcpWV1aTGbZg7IVB9Xz/IkRv+gj6J00Lzh3sxi&#10;VDQxwzF2ScNRnIf9iuDecTGbJSecV8vCo1laHqFjZyKvr90bc/bQ14Aj8QTHsWXFu/bufeNLA7NN&#10;AKlS7yPRe1YP/OOsp/Yc9jIu06WevM5/j+lvAAAA//8DAFBLAwQUAAYACAAAACEAmWl1rN0AAAAK&#10;AQAADwAAAGRycy9kb3ducmV2LnhtbEyPwU7DMBBE70j8g7WVuLVOI5SmIU4FqHDhREGct7FrW43t&#10;yHbT8PcsJzjOzmj2Tbub3cAmFZMNXsB6VQBTvg/Sei3g8+NlWQNLGb3EIXgl4Fsl2HW3Ny02Mlz9&#10;u5oOWTMq8alBASbnseE89UY5TKswKk/eKUSHmWTUXEa8UrkbeFkUFXdoPX0wOKpno/rz4eIE7J/0&#10;Vvc1RrOvpbXT/HV6069C3C3mxwdgWc35Lwy/+IQOHTEdw8XLxAYBy3VB6FnA/aYCRoFtWdK4o4Bq&#10;Qxfetfz/hO4HAAD//wMAUEsBAi0AFAAGAAgAAAAhALaDOJL+AAAA4QEAABMAAAAAAAAAAAAAAAAA&#10;AAAAAFtDb250ZW50X1R5cGVzXS54bWxQSwECLQAUAAYACAAAACEAOP0h/9YAAACUAQAACwAAAAAA&#10;AAAAAAAAAAAvAQAAX3JlbHMvLnJlbHNQSwECLQAUAAYACAAAACEADaRY0jwCAACFBAAADgAAAAAA&#10;AAAAAAAAAAAuAgAAZHJzL2Uyb0RvYy54bWxQSwECLQAUAAYACAAAACEAmWl1rN0AAAAKAQAADwAA&#10;AAAAAAAAAAAAAACWBAAAZHJzL2Rvd25yZXYueG1sUEsFBgAAAAAEAAQA8wAAAKAFAAAAAA==&#10;" fillcolor="white [3201]" strokeweight=".5pt">
                      <v:textbox>
                        <w:txbxContent>
                          <w:p w14:paraId="14B8A15C" w14:textId="77777777" w:rsidR="00F4063D" w:rsidRPr="00B3459F" w:rsidRDefault="00F4063D" w:rsidP="009D6233">
                            <w:pPr>
                              <w:rPr>
                                <w:sz w:val="22"/>
                                <w:szCs w:val="22"/>
                              </w:rPr>
                            </w:pPr>
                            <w:r w:rsidRPr="00B3459F">
                              <w:rPr>
                                <w:b/>
                                <w:sz w:val="22"/>
                                <w:szCs w:val="22"/>
                              </w:rPr>
                              <w:t>Accounting Policy</w:t>
                            </w:r>
                          </w:p>
                          <w:p w14:paraId="0A12F4BB" w14:textId="77777777" w:rsidR="00F4063D" w:rsidRPr="00B3459F" w:rsidRDefault="00F4063D" w:rsidP="009D6233">
                            <w:pPr>
                              <w:rPr>
                                <w:sz w:val="22"/>
                                <w:szCs w:val="22"/>
                              </w:rPr>
                            </w:pPr>
                            <w:r w:rsidRPr="00B3459F">
                              <w:rPr>
                                <w:i/>
                                <w:sz w:val="22"/>
                                <w:szCs w:val="22"/>
                                <w:u w:val="single"/>
                              </w:rPr>
                              <w:t xml:space="preserve">Equity Injections </w:t>
                            </w:r>
                          </w:p>
                          <w:p w14:paraId="14436727" w14:textId="77777777" w:rsidR="00F4063D" w:rsidRPr="00B3459F" w:rsidRDefault="00F4063D" w:rsidP="009D6233">
                            <w:pPr>
                              <w:rPr>
                                <w:sz w:val="22"/>
                                <w:szCs w:val="22"/>
                              </w:rPr>
                            </w:pPr>
                            <w:r w:rsidRPr="00B3459F">
                              <w:rPr>
                                <w:sz w:val="22"/>
                                <w:szCs w:val="22"/>
                              </w:rPr>
                              <w:t>Amounts appropriated which are designated as ‘equity injections’ for a year (less any formal reductions) are recognised directly in contributed equity in that year.</w:t>
                            </w:r>
                          </w:p>
                          <w:p w14:paraId="04831F76" w14:textId="77777777" w:rsidR="00F4063D" w:rsidRPr="00B3459F" w:rsidRDefault="00F4063D" w:rsidP="00ED4AE7">
                            <w:pPr>
                              <w:rPr>
                                <w:sz w:val="22"/>
                                <w:szCs w:val="22"/>
                              </w:rPr>
                            </w:pPr>
                            <w:r w:rsidRPr="00B3459F">
                              <w:rPr>
                                <w:b/>
                                <w:sz w:val="22"/>
                                <w:szCs w:val="22"/>
                              </w:rPr>
                              <w:t>Budget Variances Commentary</w:t>
                            </w:r>
                          </w:p>
                          <w:p w14:paraId="355AA86A" w14:textId="77777777" w:rsidR="00F4063D" w:rsidRPr="00B3459F" w:rsidRDefault="00F4063D" w:rsidP="00ED4AE7">
                            <w:pPr>
                              <w:rPr>
                                <w:sz w:val="22"/>
                                <w:szCs w:val="22"/>
                              </w:rPr>
                            </w:pPr>
                            <w:r w:rsidRPr="00B3459F">
                              <w:rPr>
                                <w:sz w:val="22"/>
                                <w:szCs w:val="22"/>
                              </w:rPr>
                              <w:t xml:space="preserve">Total Equity as at 30 June 2022 is higher than budget due to $16 million equity injection received from Government. </w:t>
                            </w:r>
                          </w:p>
                          <w:p w14:paraId="71FBCD56" w14:textId="77777777" w:rsidR="00F4063D" w:rsidRPr="00B3459F" w:rsidRDefault="00F4063D" w:rsidP="00ED4AE7">
                            <w:pPr>
                              <w:rPr>
                                <w:sz w:val="22"/>
                                <w:szCs w:val="22"/>
                              </w:rPr>
                            </w:pPr>
                            <w:r w:rsidRPr="00B3459F">
                              <w:rPr>
                                <w:sz w:val="22"/>
                                <w:szCs w:val="22"/>
                              </w:rPr>
                              <w:t xml:space="preserve">As a corporate Commonwealth entity and in accordance with Budget Process Operating Rules the Commission budgets for a break-even operating result unless otherwise agreed with the Department of Finance. </w:t>
                            </w:r>
                          </w:p>
                          <w:p w14:paraId="64014C7C" w14:textId="77777777" w:rsidR="00F4063D" w:rsidRPr="00B3459F" w:rsidRDefault="00F4063D" w:rsidP="00ED4AE7">
                            <w:pPr>
                              <w:rPr>
                                <w:sz w:val="22"/>
                                <w:szCs w:val="22"/>
                              </w:rPr>
                            </w:pPr>
                            <w:r w:rsidRPr="00B3459F">
                              <w:rPr>
                                <w:sz w:val="22"/>
                                <w:szCs w:val="22"/>
                              </w:rPr>
                              <w:t xml:space="preserve">During the reporting period a combination of factors as outlined in the commentary on the Statement of Comprehensive Income resulted in an operating deficit. Further details are provided in the Overview </w:t>
                            </w:r>
                            <w:r w:rsidRPr="00B3459F">
                              <w:rPr>
                                <w:i/>
                                <w:sz w:val="22"/>
                                <w:szCs w:val="22"/>
                              </w:rPr>
                              <w:t xml:space="preserve">Going Concern Basis of Accounting </w:t>
                            </w:r>
                            <w:r w:rsidRPr="00B3459F">
                              <w:rPr>
                                <w:sz w:val="22"/>
                                <w:szCs w:val="22"/>
                              </w:rPr>
                              <w:t>note.</w:t>
                            </w:r>
                          </w:p>
                          <w:p w14:paraId="0E31C4E3" w14:textId="77777777" w:rsidR="00F4063D" w:rsidRDefault="00F4063D"/>
                        </w:txbxContent>
                      </v:textbox>
                    </v:shape>
                  </w:pict>
                </mc:Fallback>
              </mc:AlternateContent>
            </w:r>
          </w:p>
        </w:tc>
        <w:tc>
          <w:tcPr>
            <w:tcW w:w="993" w:type="dxa"/>
            <w:tcBorders>
              <w:top w:val="nil"/>
              <w:left w:val="nil"/>
              <w:bottom w:val="nil"/>
              <w:right w:val="nil"/>
            </w:tcBorders>
            <w:shd w:val="clear" w:color="auto" w:fill="auto"/>
            <w:noWrap/>
            <w:vAlign w:val="bottom"/>
            <w:hideMark/>
          </w:tcPr>
          <w:p w14:paraId="34ABB404" w14:textId="77777777"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3A25C3BD" w14:textId="77777777"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55D2EBAC" w14:textId="77777777"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17A8004D"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23204325" w14:textId="77777777" w:rsidR="00F4063D" w:rsidRPr="0078083D" w:rsidRDefault="00F4063D" w:rsidP="00F4063D">
            <w:pPr>
              <w:spacing w:before="0" w:after="0"/>
              <w:rPr>
                <w:rFonts w:ascii="Times New Roman" w:eastAsia="Times New Roman" w:hAnsi="Times New Roman"/>
                <w:sz w:val="20"/>
                <w:szCs w:val="20"/>
              </w:rPr>
            </w:pPr>
          </w:p>
        </w:tc>
      </w:tr>
      <w:tr w:rsidR="00F4063D" w:rsidRPr="0078083D" w14:paraId="37FAF40A" w14:textId="77777777" w:rsidTr="007D4151">
        <w:trPr>
          <w:gridAfter w:val="3"/>
          <w:wAfter w:w="1138" w:type="dxa"/>
          <w:trHeight w:val="276"/>
        </w:trPr>
        <w:tc>
          <w:tcPr>
            <w:tcW w:w="5103" w:type="dxa"/>
            <w:tcBorders>
              <w:top w:val="nil"/>
              <w:left w:val="nil"/>
              <w:bottom w:val="nil"/>
              <w:right w:val="nil"/>
            </w:tcBorders>
            <w:shd w:val="clear" w:color="auto" w:fill="auto"/>
            <w:noWrap/>
            <w:vAlign w:val="bottom"/>
            <w:hideMark/>
          </w:tcPr>
          <w:p w14:paraId="7A62F25D" w14:textId="77777777" w:rsidR="00F4063D" w:rsidRPr="0078083D" w:rsidRDefault="00F4063D" w:rsidP="00F4063D">
            <w:pPr>
              <w:spacing w:before="0" w:after="0"/>
              <w:rPr>
                <w:rFonts w:ascii="Times New Roman" w:eastAsia="Times New Roman" w:hAnsi="Times New Roman"/>
                <w:sz w:val="20"/>
                <w:szCs w:val="20"/>
              </w:rPr>
            </w:pPr>
          </w:p>
        </w:tc>
        <w:tc>
          <w:tcPr>
            <w:tcW w:w="993" w:type="dxa"/>
            <w:tcBorders>
              <w:top w:val="nil"/>
              <w:left w:val="nil"/>
              <w:bottom w:val="nil"/>
              <w:right w:val="nil"/>
            </w:tcBorders>
            <w:shd w:val="clear" w:color="auto" w:fill="auto"/>
            <w:noWrap/>
            <w:vAlign w:val="bottom"/>
            <w:hideMark/>
          </w:tcPr>
          <w:p w14:paraId="40F8C336" w14:textId="22BDDD8D"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2265B7F9" w14:textId="77777777"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334F9EA1" w14:textId="7E7B1A20"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108551CB"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659FA146" w14:textId="77777777" w:rsidR="00F4063D" w:rsidRPr="0078083D" w:rsidRDefault="00F4063D" w:rsidP="00F4063D">
            <w:pPr>
              <w:spacing w:before="0" w:after="0"/>
              <w:rPr>
                <w:rFonts w:ascii="Times New Roman" w:eastAsia="Times New Roman" w:hAnsi="Times New Roman"/>
                <w:sz w:val="20"/>
                <w:szCs w:val="20"/>
              </w:rPr>
            </w:pPr>
          </w:p>
        </w:tc>
      </w:tr>
      <w:tr w:rsidR="00F4063D" w:rsidRPr="0078083D" w14:paraId="5A7B4976" w14:textId="77777777" w:rsidTr="007D4151">
        <w:trPr>
          <w:gridAfter w:val="3"/>
          <w:wAfter w:w="1138" w:type="dxa"/>
          <w:trHeight w:val="276"/>
        </w:trPr>
        <w:tc>
          <w:tcPr>
            <w:tcW w:w="5103" w:type="dxa"/>
            <w:tcBorders>
              <w:top w:val="nil"/>
              <w:left w:val="nil"/>
              <w:bottom w:val="nil"/>
              <w:right w:val="nil"/>
            </w:tcBorders>
            <w:shd w:val="clear" w:color="auto" w:fill="auto"/>
            <w:noWrap/>
            <w:vAlign w:val="bottom"/>
            <w:hideMark/>
          </w:tcPr>
          <w:p w14:paraId="3170F5E8" w14:textId="77777777" w:rsidR="00F4063D" w:rsidRPr="0078083D" w:rsidRDefault="00F4063D" w:rsidP="00F4063D">
            <w:pPr>
              <w:spacing w:before="0" w:after="0"/>
              <w:rPr>
                <w:rFonts w:ascii="Times New Roman" w:eastAsia="Times New Roman" w:hAnsi="Times New Roman"/>
                <w:sz w:val="20"/>
                <w:szCs w:val="20"/>
              </w:rPr>
            </w:pPr>
          </w:p>
        </w:tc>
        <w:tc>
          <w:tcPr>
            <w:tcW w:w="993" w:type="dxa"/>
            <w:tcBorders>
              <w:top w:val="nil"/>
              <w:left w:val="nil"/>
              <w:bottom w:val="nil"/>
              <w:right w:val="nil"/>
            </w:tcBorders>
            <w:shd w:val="clear" w:color="auto" w:fill="auto"/>
            <w:noWrap/>
            <w:vAlign w:val="bottom"/>
            <w:hideMark/>
          </w:tcPr>
          <w:p w14:paraId="559689B1" w14:textId="50249C6A"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0B2D1EED" w14:textId="77777777"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5D08127C" w14:textId="77777777"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19B9F538"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0E01147A" w14:textId="77777777" w:rsidR="00F4063D" w:rsidRPr="0078083D" w:rsidRDefault="00F4063D" w:rsidP="00F4063D">
            <w:pPr>
              <w:spacing w:before="0" w:after="0"/>
              <w:rPr>
                <w:rFonts w:ascii="Times New Roman" w:eastAsia="Times New Roman" w:hAnsi="Times New Roman"/>
                <w:sz w:val="20"/>
                <w:szCs w:val="20"/>
              </w:rPr>
            </w:pPr>
          </w:p>
        </w:tc>
      </w:tr>
      <w:tr w:rsidR="00F4063D" w:rsidRPr="0078083D" w14:paraId="33A56018" w14:textId="77777777" w:rsidTr="007D4151">
        <w:trPr>
          <w:gridAfter w:val="3"/>
          <w:wAfter w:w="1138" w:type="dxa"/>
          <w:trHeight w:val="276"/>
        </w:trPr>
        <w:tc>
          <w:tcPr>
            <w:tcW w:w="5103" w:type="dxa"/>
            <w:tcBorders>
              <w:top w:val="nil"/>
              <w:left w:val="nil"/>
              <w:bottom w:val="nil"/>
              <w:right w:val="nil"/>
            </w:tcBorders>
            <w:shd w:val="clear" w:color="auto" w:fill="auto"/>
            <w:noWrap/>
            <w:vAlign w:val="bottom"/>
            <w:hideMark/>
          </w:tcPr>
          <w:p w14:paraId="46BE1619" w14:textId="77777777" w:rsidR="00F4063D" w:rsidRPr="0078083D" w:rsidRDefault="00F4063D" w:rsidP="00F4063D">
            <w:pPr>
              <w:spacing w:before="0" w:after="0"/>
              <w:rPr>
                <w:rFonts w:ascii="Times New Roman" w:eastAsia="Times New Roman" w:hAnsi="Times New Roman"/>
                <w:sz w:val="20"/>
                <w:szCs w:val="20"/>
              </w:rPr>
            </w:pPr>
          </w:p>
        </w:tc>
        <w:tc>
          <w:tcPr>
            <w:tcW w:w="993" w:type="dxa"/>
            <w:tcBorders>
              <w:top w:val="nil"/>
              <w:left w:val="nil"/>
              <w:bottom w:val="nil"/>
              <w:right w:val="nil"/>
            </w:tcBorders>
            <w:shd w:val="clear" w:color="auto" w:fill="auto"/>
            <w:noWrap/>
            <w:vAlign w:val="bottom"/>
            <w:hideMark/>
          </w:tcPr>
          <w:p w14:paraId="05629BF2" w14:textId="792F413B"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330544BE" w14:textId="77777777"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6C2AFED8" w14:textId="77777777"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487F8BCB"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6022D72A" w14:textId="77777777" w:rsidR="00F4063D" w:rsidRPr="0078083D" w:rsidRDefault="00F4063D" w:rsidP="00F4063D">
            <w:pPr>
              <w:spacing w:before="0" w:after="0"/>
              <w:rPr>
                <w:rFonts w:ascii="Times New Roman" w:eastAsia="Times New Roman" w:hAnsi="Times New Roman"/>
                <w:sz w:val="20"/>
                <w:szCs w:val="20"/>
              </w:rPr>
            </w:pPr>
          </w:p>
        </w:tc>
      </w:tr>
      <w:tr w:rsidR="00F4063D" w:rsidRPr="0078083D" w14:paraId="32786867" w14:textId="77777777" w:rsidTr="007D4151">
        <w:trPr>
          <w:gridAfter w:val="3"/>
          <w:wAfter w:w="1138" w:type="dxa"/>
          <w:trHeight w:val="276"/>
        </w:trPr>
        <w:tc>
          <w:tcPr>
            <w:tcW w:w="5103" w:type="dxa"/>
            <w:tcBorders>
              <w:top w:val="nil"/>
              <w:left w:val="nil"/>
              <w:bottom w:val="nil"/>
              <w:right w:val="nil"/>
            </w:tcBorders>
            <w:shd w:val="clear" w:color="auto" w:fill="auto"/>
            <w:noWrap/>
            <w:vAlign w:val="bottom"/>
            <w:hideMark/>
          </w:tcPr>
          <w:p w14:paraId="6A643988" w14:textId="77777777" w:rsidR="00F4063D" w:rsidRPr="0078083D" w:rsidRDefault="00F4063D" w:rsidP="00F4063D">
            <w:pPr>
              <w:spacing w:before="0" w:after="0"/>
              <w:rPr>
                <w:rFonts w:ascii="Times New Roman" w:eastAsia="Times New Roman" w:hAnsi="Times New Roman"/>
                <w:sz w:val="20"/>
                <w:szCs w:val="20"/>
              </w:rPr>
            </w:pPr>
          </w:p>
        </w:tc>
        <w:tc>
          <w:tcPr>
            <w:tcW w:w="993" w:type="dxa"/>
            <w:tcBorders>
              <w:top w:val="nil"/>
              <w:left w:val="nil"/>
              <w:bottom w:val="nil"/>
              <w:right w:val="nil"/>
            </w:tcBorders>
            <w:shd w:val="clear" w:color="auto" w:fill="auto"/>
            <w:noWrap/>
            <w:vAlign w:val="bottom"/>
            <w:hideMark/>
          </w:tcPr>
          <w:p w14:paraId="21FFF4D1" w14:textId="5319FFA6"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735FCAAB" w14:textId="77777777"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3CEEECAB" w14:textId="77777777"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34FA415A"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7FA9DC61" w14:textId="77777777" w:rsidR="00F4063D" w:rsidRPr="0078083D" w:rsidRDefault="00F4063D" w:rsidP="00F4063D">
            <w:pPr>
              <w:spacing w:before="0" w:after="0"/>
              <w:rPr>
                <w:rFonts w:ascii="Times New Roman" w:eastAsia="Times New Roman" w:hAnsi="Times New Roman"/>
                <w:sz w:val="20"/>
                <w:szCs w:val="20"/>
              </w:rPr>
            </w:pPr>
          </w:p>
        </w:tc>
      </w:tr>
      <w:tr w:rsidR="00F4063D" w:rsidRPr="0078083D" w14:paraId="71FCE635" w14:textId="77777777" w:rsidTr="007D4151">
        <w:trPr>
          <w:gridAfter w:val="3"/>
          <w:wAfter w:w="1138" w:type="dxa"/>
          <w:trHeight w:val="627"/>
        </w:trPr>
        <w:tc>
          <w:tcPr>
            <w:tcW w:w="5103" w:type="dxa"/>
            <w:tcBorders>
              <w:top w:val="nil"/>
              <w:left w:val="nil"/>
              <w:bottom w:val="nil"/>
              <w:right w:val="nil"/>
            </w:tcBorders>
            <w:shd w:val="clear" w:color="auto" w:fill="auto"/>
            <w:noWrap/>
            <w:vAlign w:val="bottom"/>
            <w:hideMark/>
          </w:tcPr>
          <w:p w14:paraId="7D8EF5F9" w14:textId="5D8415DB" w:rsidR="00F4063D" w:rsidRDefault="00F4063D" w:rsidP="00F4063D">
            <w:pPr>
              <w:spacing w:before="0" w:after="0"/>
              <w:rPr>
                <w:rFonts w:ascii="Times New Roman" w:eastAsia="Times New Roman" w:hAnsi="Times New Roman"/>
                <w:sz w:val="20"/>
                <w:szCs w:val="20"/>
              </w:rPr>
            </w:pPr>
          </w:p>
          <w:p w14:paraId="60ABA3DC" w14:textId="77777777" w:rsidR="00F4063D" w:rsidRDefault="00F4063D" w:rsidP="00F4063D">
            <w:pPr>
              <w:spacing w:before="0" w:after="0"/>
              <w:rPr>
                <w:rFonts w:ascii="Times New Roman" w:eastAsia="Times New Roman" w:hAnsi="Times New Roman"/>
                <w:sz w:val="20"/>
                <w:szCs w:val="20"/>
              </w:rPr>
            </w:pPr>
          </w:p>
          <w:p w14:paraId="05675610" w14:textId="77777777" w:rsidR="00F4063D" w:rsidRDefault="00F4063D" w:rsidP="00F4063D">
            <w:pPr>
              <w:spacing w:before="0" w:after="0"/>
              <w:rPr>
                <w:rFonts w:ascii="Times New Roman" w:eastAsia="Times New Roman" w:hAnsi="Times New Roman"/>
                <w:sz w:val="20"/>
                <w:szCs w:val="20"/>
              </w:rPr>
            </w:pPr>
          </w:p>
          <w:p w14:paraId="504A184D" w14:textId="33BA193F" w:rsidR="00F4063D" w:rsidRPr="0078083D" w:rsidRDefault="00F4063D" w:rsidP="00F4063D">
            <w:pPr>
              <w:spacing w:before="0" w:after="0"/>
              <w:rPr>
                <w:rFonts w:ascii="Times New Roman" w:eastAsia="Times New Roman" w:hAnsi="Times New Roman"/>
                <w:sz w:val="20"/>
                <w:szCs w:val="20"/>
              </w:rPr>
            </w:pPr>
          </w:p>
        </w:tc>
        <w:tc>
          <w:tcPr>
            <w:tcW w:w="993" w:type="dxa"/>
            <w:tcBorders>
              <w:top w:val="nil"/>
              <w:left w:val="nil"/>
              <w:bottom w:val="nil"/>
              <w:right w:val="nil"/>
            </w:tcBorders>
            <w:shd w:val="clear" w:color="auto" w:fill="auto"/>
            <w:noWrap/>
            <w:vAlign w:val="bottom"/>
            <w:hideMark/>
          </w:tcPr>
          <w:p w14:paraId="4593167E" w14:textId="40D5A3CE"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1E3D3568" w14:textId="683CD1FF" w:rsidR="00F4063D" w:rsidRDefault="00F4063D" w:rsidP="00F4063D">
            <w:pPr>
              <w:spacing w:before="0" w:after="0"/>
              <w:rPr>
                <w:rFonts w:ascii="Times New Roman" w:eastAsia="Times New Roman" w:hAnsi="Times New Roman"/>
                <w:sz w:val="20"/>
                <w:szCs w:val="20"/>
              </w:rPr>
            </w:pPr>
          </w:p>
          <w:p w14:paraId="21F265AD" w14:textId="77777777" w:rsidR="00F4063D" w:rsidRDefault="00F4063D" w:rsidP="00F4063D">
            <w:pPr>
              <w:spacing w:before="0" w:after="0"/>
              <w:rPr>
                <w:rFonts w:ascii="Times New Roman" w:eastAsia="Times New Roman" w:hAnsi="Times New Roman"/>
                <w:sz w:val="20"/>
                <w:szCs w:val="20"/>
              </w:rPr>
            </w:pPr>
          </w:p>
          <w:p w14:paraId="2B170B13" w14:textId="77777777" w:rsidR="00F4063D" w:rsidRDefault="00F4063D" w:rsidP="00F4063D">
            <w:pPr>
              <w:spacing w:before="0" w:after="0"/>
              <w:rPr>
                <w:rFonts w:ascii="Times New Roman" w:eastAsia="Times New Roman" w:hAnsi="Times New Roman"/>
                <w:sz w:val="20"/>
                <w:szCs w:val="20"/>
              </w:rPr>
            </w:pPr>
          </w:p>
          <w:p w14:paraId="50C79FF9" w14:textId="77777777" w:rsidR="00F4063D" w:rsidRDefault="00F4063D" w:rsidP="00F4063D">
            <w:pPr>
              <w:spacing w:before="0" w:after="0"/>
              <w:rPr>
                <w:rFonts w:ascii="Times New Roman" w:eastAsia="Times New Roman" w:hAnsi="Times New Roman"/>
                <w:sz w:val="20"/>
                <w:szCs w:val="20"/>
              </w:rPr>
            </w:pPr>
          </w:p>
          <w:p w14:paraId="5BE31755" w14:textId="77777777" w:rsidR="00F4063D" w:rsidRDefault="00F4063D" w:rsidP="00F4063D">
            <w:pPr>
              <w:spacing w:before="0" w:after="0"/>
              <w:rPr>
                <w:rFonts w:ascii="Times New Roman" w:eastAsia="Times New Roman" w:hAnsi="Times New Roman"/>
                <w:sz w:val="20"/>
                <w:szCs w:val="20"/>
              </w:rPr>
            </w:pPr>
          </w:p>
          <w:p w14:paraId="38EB4FE4" w14:textId="77777777" w:rsidR="00F4063D" w:rsidRDefault="00F4063D" w:rsidP="00F4063D">
            <w:pPr>
              <w:spacing w:before="0" w:after="0"/>
              <w:rPr>
                <w:rFonts w:ascii="Times New Roman" w:eastAsia="Times New Roman" w:hAnsi="Times New Roman"/>
                <w:sz w:val="20"/>
                <w:szCs w:val="20"/>
              </w:rPr>
            </w:pPr>
          </w:p>
          <w:p w14:paraId="513D28EA" w14:textId="77777777" w:rsidR="00F4063D" w:rsidRDefault="00F4063D" w:rsidP="00F4063D">
            <w:pPr>
              <w:spacing w:before="0" w:after="0"/>
              <w:rPr>
                <w:rFonts w:ascii="Times New Roman" w:eastAsia="Times New Roman" w:hAnsi="Times New Roman"/>
                <w:sz w:val="20"/>
                <w:szCs w:val="20"/>
              </w:rPr>
            </w:pPr>
          </w:p>
          <w:p w14:paraId="5E84D005" w14:textId="77777777" w:rsidR="00F4063D" w:rsidRDefault="00F4063D" w:rsidP="00F4063D">
            <w:pPr>
              <w:spacing w:before="0" w:after="0"/>
              <w:rPr>
                <w:rFonts w:ascii="Times New Roman" w:eastAsia="Times New Roman" w:hAnsi="Times New Roman"/>
                <w:sz w:val="20"/>
                <w:szCs w:val="20"/>
              </w:rPr>
            </w:pPr>
          </w:p>
          <w:p w14:paraId="6CB16981" w14:textId="77777777" w:rsidR="00F4063D" w:rsidRDefault="00F4063D" w:rsidP="00F4063D">
            <w:pPr>
              <w:spacing w:before="0" w:after="0"/>
              <w:rPr>
                <w:rFonts w:ascii="Times New Roman" w:eastAsia="Times New Roman" w:hAnsi="Times New Roman"/>
                <w:sz w:val="20"/>
                <w:szCs w:val="20"/>
              </w:rPr>
            </w:pPr>
          </w:p>
          <w:p w14:paraId="69374733" w14:textId="77777777" w:rsidR="00F4063D" w:rsidRDefault="00F4063D" w:rsidP="00F4063D">
            <w:pPr>
              <w:spacing w:before="0" w:after="0"/>
              <w:rPr>
                <w:rFonts w:ascii="Times New Roman" w:eastAsia="Times New Roman" w:hAnsi="Times New Roman"/>
                <w:sz w:val="20"/>
                <w:szCs w:val="20"/>
              </w:rPr>
            </w:pPr>
          </w:p>
          <w:p w14:paraId="63FDCB32" w14:textId="77777777" w:rsidR="00F4063D" w:rsidRDefault="00F4063D" w:rsidP="00F4063D">
            <w:pPr>
              <w:spacing w:before="0" w:after="0"/>
              <w:rPr>
                <w:rFonts w:ascii="Times New Roman" w:eastAsia="Times New Roman" w:hAnsi="Times New Roman"/>
                <w:sz w:val="20"/>
                <w:szCs w:val="20"/>
              </w:rPr>
            </w:pPr>
          </w:p>
          <w:p w14:paraId="4CFA8F28" w14:textId="77777777" w:rsidR="00F4063D" w:rsidRDefault="00F4063D" w:rsidP="00F4063D">
            <w:pPr>
              <w:spacing w:before="0" w:after="0"/>
              <w:rPr>
                <w:rFonts w:ascii="Times New Roman" w:eastAsia="Times New Roman" w:hAnsi="Times New Roman"/>
                <w:sz w:val="20"/>
                <w:szCs w:val="20"/>
              </w:rPr>
            </w:pPr>
          </w:p>
          <w:p w14:paraId="58F7DCB4" w14:textId="77777777" w:rsidR="00F4063D" w:rsidRDefault="00F4063D" w:rsidP="00F4063D">
            <w:pPr>
              <w:spacing w:before="0" w:after="0"/>
              <w:rPr>
                <w:rFonts w:ascii="Times New Roman" w:eastAsia="Times New Roman" w:hAnsi="Times New Roman"/>
                <w:sz w:val="20"/>
                <w:szCs w:val="20"/>
              </w:rPr>
            </w:pPr>
          </w:p>
          <w:p w14:paraId="5D34D41F" w14:textId="77777777" w:rsidR="00F4063D" w:rsidRDefault="00F4063D" w:rsidP="00F4063D">
            <w:pPr>
              <w:spacing w:before="0" w:after="0"/>
              <w:rPr>
                <w:rFonts w:ascii="Times New Roman" w:eastAsia="Times New Roman" w:hAnsi="Times New Roman"/>
                <w:sz w:val="20"/>
                <w:szCs w:val="20"/>
              </w:rPr>
            </w:pPr>
          </w:p>
          <w:p w14:paraId="67FEA32E" w14:textId="77777777" w:rsidR="00F4063D" w:rsidRDefault="00F4063D" w:rsidP="00F4063D">
            <w:pPr>
              <w:spacing w:before="0" w:after="0"/>
              <w:rPr>
                <w:rFonts w:ascii="Times New Roman" w:eastAsia="Times New Roman" w:hAnsi="Times New Roman"/>
                <w:sz w:val="20"/>
                <w:szCs w:val="20"/>
              </w:rPr>
            </w:pPr>
          </w:p>
          <w:p w14:paraId="23A41E6E" w14:textId="77777777" w:rsidR="00F4063D" w:rsidRDefault="00F4063D" w:rsidP="00F4063D">
            <w:pPr>
              <w:spacing w:before="0" w:after="0"/>
              <w:rPr>
                <w:rFonts w:ascii="Times New Roman" w:eastAsia="Times New Roman" w:hAnsi="Times New Roman"/>
                <w:sz w:val="20"/>
                <w:szCs w:val="20"/>
              </w:rPr>
            </w:pPr>
          </w:p>
          <w:p w14:paraId="52993103" w14:textId="77777777" w:rsidR="00F4063D" w:rsidRDefault="00F4063D" w:rsidP="00F4063D">
            <w:pPr>
              <w:spacing w:before="0" w:after="0"/>
              <w:rPr>
                <w:rFonts w:ascii="Times New Roman" w:eastAsia="Times New Roman" w:hAnsi="Times New Roman"/>
                <w:sz w:val="20"/>
                <w:szCs w:val="20"/>
              </w:rPr>
            </w:pPr>
          </w:p>
          <w:p w14:paraId="6D063702" w14:textId="28989DFE" w:rsidR="00F4063D" w:rsidRDefault="00F4063D" w:rsidP="00F4063D">
            <w:pPr>
              <w:spacing w:before="0" w:after="0"/>
              <w:rPr>
                <w:rFonts w:ascii="Times New Roman" w:eastAsia="Times New Roman" w:hAnsi="Times New Roman"/>
                <w:sz w:val="20"/>
                <w:szCs w:val="20"/>
              </w:rPr>
            </w:pPr>
          </w:p>
          <w:p w14:paraId="1DB2F649" w14:textId="77777777" w:rsidR="00F4063D" w:rsidRDefault="00F4063D" w:rsidP="00F4063D">
            <w:pPr>
              <w:spacing w:before="0" w:after="0"/>
              <w:rPr>
                <w:rFonts w:ascii="Times New Roman" w:eastAsia="Times New Roman" w:hAnsi="Times New Roman"/>
                <w:sz w:val="20"/>
                <w:szCs w:val="20"/>
              </w:rPr>
            </w:pPr>
          </w:p>
          <w:p w14:paraId="71ABF354" w14:textId="77777777" w:rsidR="00F4063D" w:rsidRDefault="00F4063D" w:rsidP="00F4063D">
            <w:pPr>
              <w:spacing w:before="0" w:after="0"/>
              <w:rPr>
                <w:rFonts w:ascii="Times New Roman" w:eastAsia="Times New Roman" w:hAnsi="Times New Roman"/>
                <w:sz w:val="20"/>
                <w:szCs w:val="20"/>
              </w:rPr>
            </w:pPr>
          </w:p>
          <w:p w14:paraId="3F76E9B6" w14:textId="0849FABA" w:rsidR="00F4063D" w:rsidRDefault="00F4063D" w:rsidP="00F4063D">
            <w:pPr>
              <w:spacing w:before="0" w:after="0"/>
              <w:rPr>
                <w:rFonts w:ascii="Times New Roman" w:eastAsia="Times New Roman" w:hAnsi="Times New Roman"/>
                <w:sz w:val="20"/>
                <w:szCs w:val="20"/>
              </w:rPr>
            </w:pPr>
          </w:p>
          <w:p w14:paraId="62760009" w14:textId="77777777" w:rsidR="00F4063D" w:rsidRDefault="00F4063D" w:rsidP="00F4063D">
            <w:pPr>
              <w:spacing w:before="0" w:after="0"/>
              <w:rPr>
                <w:rFonts w:ascii="Times New Roman" w:eastAsia="Times New Roman" w:hAnsi="Times New Roman"/>
                <w:sz w:val="20"/>
                <w:szCs w:val="20"/>
              </w:rPr>
            </w:pPr>
          </w:p>
          <w:p w14:paraId="7BEF571C" w14:textId="77777777" w:rsidR="00F4063D" w:rsidRDefault="00F4063D" w:rsidP="00F4063D">
            <w:pPr>
              <w:spacing w:before="0" w:after="0"/>
              <w:rPr>
                <w:rFonts w:ascii="Times New Roman" w:eastAsia="Times New Roman" w:hAnsi="Times New Roman"/>
                <w:sz w:val="20"/>
                <w:szCs w:val="20"/>
              </w:rPr>
            </w:pPr>
          </w:p>
          <w:p w14:paraId="69096C54" w14:textId="5EF9FCA3" w:rsidR="00F4063D" w:rsidRDefault="00F4063D" w:rsidP="00F4063D">
            <w:pPr>
              <w:spacing w:before="0" w:after="0"/>
              <w:rPr>
                <w:rFonts w:ascii="Times New Roman" w:eastAsia="Times New Roman" w:hAnsi="Times New Roman"/>
                <w:sz w:val="20"/>
                <w:szCs w:val="20"/>
              </w:rPr>
            </w:pPr>
          </w:p>
          <w:p w14:paraId="3BA6CA65" w14:textId="77777777" w:rsidR="00F4063D" w:rsidRDefault="00F4063D" w:rsidP="00F4063D">
            <w:pPr>
              <w:spacing w:before="0" w:after="0"/>
              <w:rPr>
                <w:rFonts w:ascii="Times New Roman" w:eastAsia="Times New Roman" w:hAnsi="Times New Roman"/>
                <w:sz w:val="20"/>
                <w:szCs w:val="20"/>
              </w:rPr>
            </w:pPr>
          </w:p>
          <w:p w14:paraId="49350B50" w14:textId="77777777" w:rsidR="00F4063D" w:rsidRDefault="00F4063D" w:rsidP="00F4063D">
            <w:pPr>
              <w:spacing w:before="0" w:after="0"/>
              <w:rPr>
                <w:rFonts w:ascii="Times New Roman" w:eastAsia="Times New Roman" w:hAnsi="Times New Roman"/>
                <w:sz w:val="20"/>
                <w:szCs w:val="20"/>
              </w:rPr>
            </w:pPr>
          </w:p>
          <w:p w14:paraId="7C8427AA" w14:textId="77777777" w:rsidR="00F4063D" w:rsidRDefault="00F4063D" w:rsidP="00F4063D">
            <w:pPr>
              <w:spacing w:before="0" w:after="0"/>
              <w:rPr>
                <w:rFonts w:ascii="Times New Roman" w:eastAsia="Times New Roman" w:hAnsi="Times New Roman"/>
                <w:sz w:val="20"/>
                <w:szCs w:val="20"/>
              </w:rPr>
            </w:pPr>
          </w:p>
          <w:p w14:paraId="193F7F41" w14:textId="77777777" w:rsidR="00F4063D" w:rsidRDefault="00F4063D" w:rsidP="00F4063D">
            <w:pPr>
              <w:spacing w:before="0" w:after="0"/>
              <w:rPr>
                <w:rFonts w:ascii="Times New Roman" w:eastAsia="Times New Roman" w:hAnsi="Times New Roman"/>
                <w:sz w:val="20"/>
                <w:szCs w:val="20"/>
              </w:rPr>
            </w:pPr>
          </w:p>
          <w:p w14:paraId="3F6C5C0F" w14:textId="77777777" w:rsidR="00F4063D" w:rsidRDefault="00F4063D" w:rsidP="00F4063D">
            <w:pPr>
              <w:spacing w:before="0" w:after="0"/>
              <w:rPr>
                <w:rFonts w:ascii="Times New Roman" w:eastAsia="Times New Roman" w:hAnsi="Times New Roman"/>
                <w:sz w:val="20"/>
                <w:szCs w:val="20"/>
              </w:rPr>
            </w:pPr>
          </w:p>
          <w:p w14:paraId="1A369CFE" w14:textId="77777777" w:rsidR="00F4063D" w:rsidRDefault="00F4063D" w:rsidP="00F4063D">
            <w:pPr>
              <w:spacing w:before="0" w:after="0"/>
              <w:rPr>
                <w:rFonts w:ascii="Times New Roman" w:eastAsia="Times New Roman" w:hAnsi="Times New Roman"/>
                <w:sz w:val="20"/>
                <w:szCs w:val="20"/>
              </w:rPr>
            </w:pPr>
          </w:p>
          <w:p w14:paraId="5205CE7D" w14:textId="77777777" w:rsidR="00F4063D" w:rsidRDefault="00F4063D" w:rsidP="00F4063D">
            <w:pPr>
              <w:spacing w:before="0" w:after="0"/>
              <w:rPr>
                <w:rFonts w:ascii="Times New Roman" w:eastAsia="Times New Roman" w:hAnsi="Times New Roman"/>
                <w:sz w:val="20"/>
                <w:szCs w:val="20"/>
              </w:rPr>
            </w:pPr>
          </w:p>
          <w:p w14:paraId="36D2B56B" w14:textId="3C317FEF"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4C8694F3" w14:textId="4AF1C8C7"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620D0844"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2902F850" w14:textId="77777777" w:rsidR="00F4063D" w:rsidRPr="0078083D" w:rsidRDefault="00F4063D" w:rsidP="00F4063D">
            <w:pPr>
              <w:spacing w:before="0" w:after="0"/>
              <w:rPr>
                <w:rFonts w:ascii="Times New Roman" w:eastAsia="Times New Roman" w:hAnsi="Times New Roman"/>
                <w:sz w:val="20"/>
                <w:szCs w:val="20"/>
              </w:rPr>
            </w:pPr>
          </w:p>
        </w:tc>
      </w:tr>
      <w:tr w:rsidR="00F4063D" w:rsidRPr="0078083D" w14:paraId="419B3A17" w14:textId="77777777" w:rsidTr="007D4151">
        <w:trPr>
          <w:gridAfter w:val="3"/>
          <w:wAfter w:w="1138" w:type="dxa"/>
          <w:trHeight w:val="276"/>
        </w:trPr>
        <w:tc>
          <w:tcPr>
            <w:tcW w:w="5103" w:type="dxa"/>
            <w:tcBorders>
              <w:top w:val="nil"/>
              <w:left w:val="nil"/>
              <w:bottom w:val="nil"/>
              <w:right w:val="nil"/>
            </w:tcBorders>
            <w:shd w:val="clear" w:color="auto" w:fill="auto"/>
            <w:noWrap/>
            <w:vAlign w:val="bottom"/>
            <w:hideMark/>
          </w:tcPr>
          <w:p w14:paraId="0E187498" w14:textId="77777777" w:rsidR="00F4063D" w:rsidRPr="0078083D" w:rsidRDefault="00F4063D" w:rsidP="00F4063D">
            <w:pPr>
              <w:spacing w:before="0" w:after="0"/>
              <w:rPr>
                <w:rFonts w:ascii="Times New Roman" w:eastAsia="Times New Roman" w:hAnsi="Times New Roman"/>
                <w:sz w:val="20"/>
                <w:szCs w:val="20"/>
              </w:rPr>
            </w:pPr>
          </w:p>
        </w:tc>
        <w:tc>
          <w:tcPr>
            <w:tcW w:w="993" w:type="dxa"/>
            <w:tcBorders>
              <w:top w:val="nil"/>
              <w:left w:val="nil"/>
              <w:bottom w:val="nil"/>
              <w:right w:val="nil"/>
            </w:tcBorders>
            <w:shd w:val="clear" w:color="auto" w:fill="auto"/>
            <w:noWrap/>
            <w:vAlign w:val="bottom"/>
            <w:hideMark/>
          </w:tcPr>
          <w:p w14:paraId="5B3DB014" w14:textId="77777777"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6898C655" w14:textId="77777777"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47FD8744" w14:textId="77777777"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643B141E"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497FA9A0" w14:textId="77777777" w:rsidR="00F4063D" w:rsidRPr="0078083D" w:rsidRDefault="00F4063D" w:rsidP="00F4063D">
            <w:pPr>
              <w:spacing w:before="0" w:after="0"/>
              <w:rPr>
                <w:rFonts w:ascii="Times New Roman" w:eastAsia="Times New Roman" w:hAnsi="Times New Roman"/>
                <w:sz w:val="20"/>
                <w:szCs w:val="20"/>
              </w:rPr>
            </w:pPr>
          </w:p>
        </w:tc>
      </w:tr>
      <w:tr w:rsidR="00F4063D" w:rsidRPr="0078083D" w14:paraId="12AB3484" w14:textId="77777777" w:rsidTr="007D4151">
        <w:trPr>
          <w:gridAfter w:val="3"/>
          <w:wAfter w:w="1138" w:type="dxa"/>
          <w:trHeight w:val="276"/>
        </w:trPr>
        <w:tc>
          <w:tcPr>
            <w:tcW w:w="5103" w:type="dxa"/>
            <w:tcBorders>
              <w:top w:val="nil"/>
              <w:left w:val="nil"/>
              <w:bottom w:val="nil"/>
              <w:right w:val="nil"/>
            </w:tcBorders>
            <w:shd w:val="clear" w:color="auto" w:fill="auto"/>
            <w:noWrap/>
            <w:vAlign w:val="bottom"/>
            <w:hideMark/>
          </w:tcPr>
          <w:p w14:paraId="7B104B76" w14:textId="77777777" w:rsidR="00F4063D" w:rsidRPr="0078083D" w:rsidRDefault="00F4063D" w:rsidP="00F4063D">
            <w:pPr>
              <w:spacing w:before="0" w:after="0"/>
              <w:rPr>
                <w:rFonts w:ascii="Times New Roman" w:eastAsia="Times New Roman" w:hAnsi="Times New Roman"/>
                <w:sz w:val="20"/>
                <w:szCs w:val="20"/>
              </w:rPr>
            </w:pPr>
          </w:p>
        </w:tc>
        <w:tc>
          <w:tcPr>
            <w:tcW w:w="993" w:type="dxa"/>
            <w:tcBorders>
              <w:top w:val="nil"/>
              <w:left w:val="nil"/>
              <w:bottom w:val="nil"/>
              <w:right w:val="nil"/>
            </w:tcBorders>
            <w:shd w:val="clear" w:color="auto" w:fill="auto"/>
            <w:noWrap/>
            <w:vAlign w:val="bottom"/>
            <w:hideMark/>
          </w:tcPr>
          <w:p w14:paraId="3B2BD62B" w14:textId="77777777"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1BC40378" w14:textId="77777777"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49C5CFE3" w14:textId="77777777"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44C50145"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54CE8AAF" w14:textId="77777777" w:rsidR="00F4063D" w:rsidRPr="0078083D" w:rsidRDefault="00F4063D" w:rsidP="00F4063D">
            <w:pPr>
              <w:spacing w:before="0" w:after="0"/>
              <w:rPr>
                <w:rFonts w:ascii="Times New Roman" w:eastAsia="Times New Roman" w:hAnsi="Times New Roman"/>
                <w:sz w:val="20"/>
                <w:szCs w:val="20"/>
              </w:rPr>
            </w:pPr>
          </w:p>
        </w:tc>
      </w:tr>
      <w:tr w:rsidR="00F4063D" w:rsidRPr="0078083D" w14:paraId="61BB2A06" w14:textId="77777777" w:rsidTr="007D4151">
        <w:trPr>
          <w:gridAfter w:val="3"/>
          <w:wAfter w:w="1138" w:type="dxa"/>
          <w:trHeight w:val="276"/>
        </w:trPr>
        <w:tc>
          <w:tcPr>
            <w:tcW w:w="5103" w:type="dxa"/>
            <w:tcBorders>
              <w:top w:val="nil"/>
              <w:left w:val="nil"/>
              <w:bottom w:val="nil"/>
              <w:right w:val="nil"/>
            </w:tcBorders>
            <w:shd w:val="clear" w:color="auto" w:fill="auto"/>
            <w:noWrap/>
            <w:vAlign w:val="bottom"/>
            <w:hideMark/>
          </w:tcPr>
          <w:p w14:paraId="61F5AC04" w14:textId="77777777" w:rsidR="00F4063D" w:rsidRDefault="00F4063D" w:rsidP="00F4063D">
            <w:pPr>
              <w:spacing w:before="0" w:after="0"/>
              <w:rPr>
                <w:rFonts w:ascii="Times New Roman" w:eastAsia="Times New Roman" w:hAnsi="Times New Roman"/>
                <w:sz w:val="20"/>
                <w:szCs w:val="20"/>
              </w:rPr>
            </w:pPr>
          </w:p>
          <w:p w14:paraId="0E70C4F4" w14:textId="77777777" w:rsidR="00F4063D" w:rsidRDefault="00F4063D" w:rsidP="00F4063D">
            <w:pPr>
              <w:spacing w:before="0" w:after="0"/>
              <w:rPr>
                <w:rFonts w:ascii="Times New Roman" w:eastAsia="Times New Roman" w:hAnsi="Times New Roman"/>
                <w:sz w:val="20"/>
                <w:szCs w:val="20"/>
              </w:rPr>
            </w:pPr>
          </w:p>
          <w:p w14:paraId="14FDB80E" w14:textId="77777777" w:rsidR="00F4063D" w:rsidRDefault="00F4063D" w:rsidP="00F4063D">
            <w:pPr>
              <w:spacing w:before="0" w:after="0"/>
              <w:rPr>
                <w:rFonts w:ascii="Times New Roman" w:eastAsia="Times New Roman" w:hAnsi="Times New Roman"/>
                <w:sz w:val="20"/>
                <w:szCs w:val="20"/>
              </w:rPr>
            </w:pPr>
          </w:p>
          <w:p w14:paraId="1EDFAD7D" w14:textId="77777777" w:rsidR="00F4063D" w:rsidRDefault="00F4063D" w:rsidP="00F4063D">
            <w:pPr>
              <w:spacing w:before="0" w:after="0"/>
              <w:rPr>
                <w:rFonts w:ascii="Times New Roman" w:eastAsia="Times New Roman" w:hAnsi="Times New Roman"/>
                <w:sz w:val="20"/>
                <w:szCs w:val="20"/>
              </w:rPr>
            </w:pPr>
          </w:p>
          <w:p w14:paraId="13AD1C7C" w14:textId="77777777" w:rsidR="00F4063D" w:rsidRDefault="00F4063D" w:rsidP="00F4063D">
            <w:pPr>
              <w:spacing w:before="0" w:after="0"/>
              <w:rPr>
                <w:rFonts w:ascii="Times New Roman" w:eastAsia="Times New Roman" w:hAnsi="Times New Roman"/>
                <w:sz w:val="20"/>
                <w:szCs w:val="20"/>
              </w:rPr>
            </w:pPr>
          </w:p>
          <w:p w14:paraId="3F774255" w14:textId="77777777" w:rsidR="00F4063D" w:rsidRDefault="00F4063D" w:rsidP="00F4063D">
            <w:pPr>
              <w:spacing w:before="0" w:after="0"/>
              <w:rPr>
                <w:rFonts w:ascii="Times New Roman" w:eastAsia="Times New Roman" w:hAnsi="Times New Roman"/>
                <w:sz w:val="20"/>
                <w:szCs w:val="20"/>
              </w:rPr>
            </w:pPr>
          </w:p>
          <w:p w14:paraId="5FF79ECA" w14:textId="77777777" w:rsidR="00F4063D" w:rsidRDefault="00F4063D" w:rsidP="00F4063D">
            <w:pPr>
              <w:spacing w:before="0" w:after="0"/>
              <w:rPr>
                <w:rFonts w:ascii="Times New Roman" w:eastAsia="Times New Roman" w:hAnsi="Times New Roman"/>
                <w:sz w:val="20"/>
                <w:szCs w:val="20"/>
              </w:rPr>
            </w:pPr>
          </w:p>
          <w:p w14:paraId="6B147142" w14:textId="77777777" w:rsidR="00F4063D" w:rsidRDefault="00F4063D" w:rsidP="00F4063D">
            <w:pPr>
              <w:spacing w:before="0" w:after="0"/>
              <w:rPr>
                <w:rFonts w:ascii="Times New Roman" w:eastAsia="Times New Roman" w:hAnsi="Times New Roman"/>
                <w:sz w:val="20"/>
                <w:szCs w:val="20"/>
              </w:rPr>
            </w:pPr>
          </w:p>
          <w:p w14:paraId="4D2CF7B4" w14:textId="77777777" w:rsidR="00F4063D" w:rsidRDefault="00F4063D" w:rsidP="00F4063D">
            <w:pPr>
              <w:spacing w:before="0" w:after="0"/>
              <w:rPr>
                <w:rFonts w:ascii="Times New Roman" w:eastAsia="Times New Roman" w:hAnsi="Times New Roman"/>
                <w:sz w:val="20"/>
                <w:szCs w:val="20"/>
              </w:rPr>
            </w:pPr>
          </w:p>
          <w:p w14:paraId="3D1556E1" w14:textId="77777777" w:rsidR="00F4063D" w:rsidRDefault="00F4063D" w:rsidP="00F4063D">
            <w:pPr>
              <w:spacing w:before="0" w:after="0"/>
              <w:rPr>
                <w:rFonts w:ascii="Times New Roman" w:eastAsia="Times New Roman" w:hAnsi="Times New Roman"/>
                <w:sz w:val="20"/>
                <w:szCs w:val="20"/>
              </w:rPr>
            </w:pPr>
          </w:p>
          <w:p w14:paraId="445C57BD" w14:textId="77777777" w:rsidR="00F4063D" w:rsidRDefault="00F4063D" w:rsidP="00F4063D">
            <w:pPr>
              <w:spacing w:before="0" w:after="0"/>
              <w:rPr>
                <w:rFonts w:ascii="Times New Roman" w:eastAsia="Times New Roman" w:hAnsi="Times New Roman"/>
                <w:sz w:val="20"/>
                <w:szCs w:val="20"/>
              </w:rPr>
            </w:pPr>
          </w:p>
          <w:p w14:paraId="4D0A76BB" w14:textId="0A49D2E9" w:rsidR="00F4063D" w:rsidRPr="0078083D" w:rsidRDefault="00F4063D" w:rsidP="00F4063D">
            <w:pPr>
              <w:spacing w:before="0" w:after="0"/>
              <w:rPr>
                <w:rFonts w:ascii="Times New Roman" w:eastAsia="Times New Roman" w:hAnsi="Times New Roman"/>
                <w:sz w:val="20"/>
                <w:szCs w:val="20"/>
              </w:rPr>
            </w:pPr>
          </w:p>
        </w:tc>
        <w:tc>
          <w:tcPr>
            <w:tcW w:w="993" w:type="dxa"/>
            <w:tcBorders>
              <w:top w:val="nil"/>
              <w:left w:val="nil"/>
              <w:bottom w:val="nil"/>
              <w:right w:val="nil"/>
            </w:tcBorders>
            <w:shd w:val="clear" w:color="auto" w:fill="auto"/>
            <w:noWrap/>
            <w:vAlign w:val="bottom"/>
            <w:hideMark/>
          </w:tcPr>
          <w:p w14:paraId="2579C86A" w14:textId="77777777" w:rsidR="00F4063D" w:rsidRPr="0078083D" w:rsidRDefault="00F4063D" w:rsidP="00F4063D">
            <w:pPr>
              <w:spacing w:before="0" w:after="0"/>
              <w:rPr>
                <w:rFonts w:ascii="Times New Roman" w:eastAsia="Times New Roman" w:hAnsi="Times New Roman"/>
                <w:sz w:val="20"/>
                <w:szCs w:val="20"/>
              </w:rPr>
            </w:pPr>
          </w:p>
        </w:tc>
        <w:tc>
          <w:tcPr>
            <w:tcW w:w="1134" w:type="dxa"/>
            <w:gridSpan w:val="2"/>
            <w:tcBorders>
              <w:top w:val="nil"/>
              <w:left w:val="nil"/>
              <w:bottom w:val="nil"/>
              <w:right w:val="nil"/>
            </w:tcBorders>
            <w:shd w:val="clear" w:color="auto" w:fill="auto"/>
            <w:noWrap/>
            <w:vAlign w:val="bottom"/>
            <w:hideMark/>
          </w:tcPr>
          <w:p w14:paraId="4C0A543D" w14:textId="77777777" w:rsidR="00F4063D" w:rsidRPr="0078083D" w:rsidRDefault="00F4063D" w:rsidP="00F4063D">
            <w:pPr>
              <w:spacing w:before="0" w:after="0"/>
              <w:rPr>
                <w:rFonts w:ascii="Times New Roman" w:eastAsia="Times New Roman" w:hAnsi="Times New Roman"/>
                <w:sz w:val="20"/>
                <w:szCs w:val="20"/>
              </w:rPr>
            </w:pPr>
          </w:p>
        </w:tc>
        <w:tc>
          <w:tcPr>
            <w:tcW w:w="1410" w:type="dxa"/>
            <w:gridSpan w:val="2"/>
            <w:tcBorders>
              <w:top w:val="nil"/>
              <w:left w:val="nil"/>
              <w:bottom w:val="nil"/>
              <w:right w:val="nil"/>
            </w:tcBorders>
            <w:shd w:val="clear" w:color="auto" w:fill="auto"/>
            <w:noWrap/>
            <w:vAlign w:val="bottom"/>
            <w:hideMark/>
          </w:tcPr>
          <w:p w14:paraId="434E77CF" w14:textId="77777777" w:rsidR="00F4063D" w:rsidRPr="0078083D" w:rsidRDefault="00F4063D" w:rsidP="00F4063D">
            <w:pPr>
              <w:spacing w:before="0" w:after="0"/>
              <w:rPr>
                <w:rFonts w:ascii="Times New Roman" w:eastAsia="Times New Roman" w:hAnsi="Times New Roman"/>
                <w:sz w:val="20"/>
                <w:szCs w:val="20"/>
              </w:rPr>
            </w:pPr>
          </w:p>
        </w:tc>
        <w:tc>
          <w:tcPr>
            <w:tcW w:w="236" w:type="dxa"/>
            <w:tcBorders>
              <w:top w:val="nil"/>
              <w:left w:val="nil"/>
              <w:bottom w:val="nil"/>
              <w:right w:val="nil"/>
            </w:tcBorders>
            <w:shd w:val="clear" w:color="auto" w:fill="auto"/>
            <w:noWrap/>
            <w:vAlign w:val="bottom"/>
            <w:hideMark/>
          </w:tcPr>
          <w:p w14:paraId="34571D43" w14:textId="77777777" w:rsidR="00F4063D" w:rsidRPr="0078083D" w:rsidRDefault="00F4063D" w:rsidP="00F4063D">
            <w:pPr>
              <w:spacing w:before="0" w:after="0"/>
              <w:rPr>
                <w:rFonts w:ascii="Times New Roman" w:eastAsia="Times New Roman" w:hAnsi="Times New Roman"/>
                <w:sz w:val="20"/>
                <w:szCs w:val="20"/>
              </w:rPr>
            </w:pPr>
          </w:p>
        </w:tc>
        <w:tc>
          <w:tcPr>
            <w:tcW w:w="905" w:type="dxa"/>
            <w:gridSpan w:val="2"/>
            <w:tcBorders>
              <w:top w:val="nil"/>
              <w:left w:val="nil"/>
              <w:bottom w:val="nil"/>
              <w:right w:val="nil"/>
            </w:tcBorders>
            <w:shd w:val="clear" w:color="auto" w:fill="auto"/>
            <w:noWrap/>
            <w:vAlign w:val="bottom"/>
            <w:hideMark/>
          </w:tcPr>
          <w:p w14:paraId="0D0A5DBF" w14:textId="77777777" w:rsidR="00F4063D" w:rsidRPr="0078083D" w:rsidRDefault="00F4063D" w:rsidP="00F4063D">
            <w:pPr>
              <w:spacing w:before="0" w:after="0"/>
              <w:rPr>
                <w:rFonts w:ascii="Times New Roman" w:eastAsia="Times New Roman" w:hAnsi="Times New Roman"/>
                <w:sz w:val="20"/>
                <w:szCs w:val="20"/>
              </w:rPr>
            </w:pPr>
          </w:p>
        </w:tc>
      </w:tr>
    </w:tbl>
    <w:p w14:paraId="001E09F6" w14:textId="77777777" w:rsidR="00F4063D" w:rsidRDefault="00F4063D">
      <w:r>
        <w:br w:type="page"/>
      </w:r>
    </w:p>
    <w:tbl>
      <w:tblPr>
        <w:tblW w:w="10449" w:type="dxa"/>
        <w:tblLayout w:type="fixed"/>
        <w:tblLook w:val="04A0" w:firstRow="1" w:lastRow="0" w:firstColumn="1" w:lastColumn="0" w:noHBand="0" w:noVBand="1"/>
      </w:tblPr>
      <w:tblGrid>
        <w:gridCol w:w="6160"/>
        <w:gridCol w:w="847"/>
        <w:gridCol w:w="985"/>
        <w:gridCol w:w="956"/>
        <w:gridCol w:w="310"/>
        <w:gridCol w:w="177"/>
        <w:gridCol w:w="779"/>
        <w:gridCol w:w="235"/>
      </w:tblGrid>
      <w:tr w:rsidR="00F4063D" w:rsidRPr="00537555" w14:paraId="322413C9" w14:textId="77777777" w:rsidTr="0039105C">
        <w:trPr>
          <w:trHeight w:val="372"/>
        </w:trPr>
        <w:tc>
          <w:tcPr>
            <w:tcW w:w="8948" w:type="dxa"/>
            <w:gridSpan w:val="4"/>
            <w:tcBorders>
              <w:top w:val="nil"/>
              <w:left w:val="nil"/>
              <w:bottom w:val="nil"/>
              <w:right w:val="nil"/>
            </w:tcBorders>
            <w:shd w:val="clear" w:color="auto" w:fill="auto"/>
            <w:noWrap/>
            <w:vAlign w:val="bottom"/>
          </w:tcPr>
          <w:p w14:paraId="03FD1A40" w14:textId="5BFE4D3C" w:rsidR="00F4063D" w:rsidRPr="00AB275A" w:rsidRDefault="00F4063D" w:rsidP="00F4063D">
            <w:pPr>
              <w:spacing w:before="0" w:after="0"/>
              <w:rPr>
                <w:rFonts w:eastAsia="Times New Roman" w:cs="Open Sans"/>
                <w:b/>
                <w:color w:val="0070C0"/>
                <w:sz w:val="36"/>
                <w:szCs w:val="36"/>
              </w:rPr>
            </w:pPr>
            <w:r w:rsidRPr="00AB275A">
              <w:rPr>
                <w:rFonts w:eastAsia="Times New Roman" w:cs="Open Sans"/>
                <w:b/>
                <w:color w:val="0070C0"/>
                <w:sz w:val="36"/>
                <w:szCs w:val="36"/>
              </w:rPr>
              <w:t xml:space="preserve">Cash </w:t>
            </w:r>
            <w:r w:rsidR="00E85293">
              <w:rPr>
                <w:rFonts w:eastAsia="Times New Roman" w:cs="Open Sans"/>
                <w:b/>
                <w:color w:val="0070C0"/>
                <w:sz w:val="36"/>
                <w:szCs w:val="36"/>
              </w:rPr>
              <w:t>F</w:t>
            </w:r>
            <w:r w:rsidR="00E85293" w:rsidRPr="00AB275A">
              <w:rPr>
                <w:rFonts w:eastAsia="Times New Roman" w:cs="Open Sans"/>
                <w:b/>
                <w:color w:val="0070C0"/>
                <w:sz w:val="36"/>
                <w:szCs w:val="36"/>
              </w:rPr>
              <w:t xml:space="preserve">low </w:t>
            </w:r>
            <w:r w:rsidRPr="00AB275A">
              <w:rPr>
                <w:rFonts w:eastAsia="Times New Roman" w:cs="Open Sans"/>
                <w:b/>
                <w:bCs/>
                <w:color w:val="0070C0"/>
                <w:sz w:val="36"/>
                <w:szCs w:val="36"/>
              </w:rPr>
              <w:t xml:space="preserve">Statement </w:t>
            </w:r>
          </w:p>
          <w:p w14:paraId="3FA2E7B7" w14:textId="2D17C569" w:rsidR="00F4063D" w:rsidRPr="00537555" w:rsidRDefault="00F4063D" w:rsidP="00F4063D">
            <w:pPr>
              <w:spacing w:before="0" w:after="0"/>
              <w:rPr>
                <w:rFonts w:eastAsia="Times New Roman" w:cs="Open Sans"/>
                <w:i/>
                <w:iCs/>
                <w:sz w:val="18"/>
                <w:szCs w:val="18"/>
              </w:rPr>
            </w:pPr>
          </w:p>
        </w:tc>
        <w:tc>
          <w:tcPr>
            <w:tcW w:w="487" w:type="dxa"/>
            <w:gridSpan w:val="2"/>
            <w:tcBorders>
              <w:top w:val="nil"/>
              <w:left w:val="nil"/>
              <w:bottom w:val="nil"/>
              <w:right w:val="nil"/>
            </w:tcBorders>
            <w:shd w:val="clear" w:color="auto" w:fill="auto"/>
            <w:noWrap/>
            <w:vAlign w:val="bottom"/>
          </w:tcPr>
          <w:p w14:paraId="67A026AD" w14:textId="77777777" w:rsidR="00F4063D" w:rsidRPr="00537555" w:rsidRDefault="00F4063D" w:rsidP="00F4063D">
            <w:pPr>
              <w:spacing w:before="0" w:after="0"/>
              <w:rPr>
                <w:rFonts w:eastAsia="Times New Roman" w:cs="Open Sans"/>
                <w:i/>
                <w:iCs/>
                <w:sz w:val="18"/>
                <w:szCs w:val="18"/>
              </w:rPr>
            </w:pPr>
          </w:p>
        </w:tc>
        <w:tc>
          <w:tcPr>
            <w:tcW w:w="1014" w:type="dxa"/>
            <w:gridSpan w:val="2"/>
            <w:tcBorders>
              <w:top w:val="nil"/>
              <w:left w:val="nil"/>
              <w:bottom w:val="nil"/>
              <w:right w:val="nil"/>
            </w:tcBorders>
            <w:shd w:val="clear" w:color="auto" w:fill="auto"/>
            <w:noWrap/>
            <w:vAlign w:val="bottom"/>
          </w:tcPr>
          <w:p w14:paraId="05F8BAD4" w14:textId="77777777" w:rsidR="00F4063D" w:rsidRPr="00537555" w:rsidRDefault="00F4063D" w:rsidP="00F4063D">
            <w:pPr>
              <w:spacing w:before="0" w:after="0"/>
              <w:rPr>
                <w:rFonts w:eastAsia="Times New Roman" w:cs="Open Sans"/>
                <w:sz w:val="20"/>
                <w:szCs w:val="20"/>
              </w:rPr>
            </w:pPr>
          </w:p>
        </w:tc>
      </w:tr>
      <w:tr w:rsidR="00F4063D" w:rsidRPr="00537555" w14:paraId="77566493" w14:textId="77777777" w:rsidTr="0039105C">
        <w:trPr>
          <w:gridAfter w:val="1"/>
          <w:wAfter w:w="235" w:type="dxa"/>
          <w:trHeight w:val="372"/>
        </w:trPr>
        <w:tc>
          <w:tcPr>
            <w:tcW w:w="8948" w:type="dxa"/>
            <w:gridSpan w:val="4"/>
            <w:tcBorders>
              <w:top w:val="nil"/>
              <w:left w:val="nil"/>
              <w:bottom w:val="nil"/>
              <w:right w:val="nil"/>
            </w:tcBorders>
            <w:shd w:val="clear" w:color="auto" w:fill="auto"/>
            <w:noWrap/>
            <w:vAlign w:val="bottom"/>
            <w:hideMark/>
          </w:tcPr>
          <w:p w14:paraId="0FA9181C" w14:textId="77777777" w:rsidR="00F4063D" w:rsidRPr="00537555" w:rsidRDefault="00F4063D" w:rsidP="00F4063D">
            <w:pPr>
              <w:spacing w:before="0" w:after="0"/>
              <w:rPr>
                <w:rFonts w:eastAsia="Times New Roman" w:cs="Open Sans"/>
                <w:i/>
                <w:sz w:val="20"/>
                <w:szCs w:val="20"/>
              </w:rPr>
            </w:pPr>
            <w:r w:rsidRPr="00537555">
              <w:rPr>
                <w:rFonts w:eastAsia="Times New Roman" w:cs="Open Sans"/>
                <w:i/>
                <w:sz w:val="20"/>
                <w:szCs w:val="20"/>
              </w:rPr>
              <w:t>for the year ended 30 June 2022</w:t>
            </w:r>
          </w:p>
        </w:tc>
        <w:tc>
          <w:tcPr>
            <w:tcW w:w="310" w:type="dxa"/>
            <w:tcBorders>
              <w:top w:val="nil"/>
              <w:left w:val="nil"/>
              <w:bottom w:val="nil"/>
              <w:right w:val="nil"/>
            </w:tcBorders>
            <w:shd w:val="clear" w:color="auto" w:fill="auto"/>
            <w:noWrap/>
            <w:vAlign w:val="bottom"/>
            <w:hideMark/>
          </w:tcPr>
          <w:p w14:paraId="650E910F" w14:textId="77777777" w:rsidR="00F4063D" w:rsidRPr="00537555" w:rsidRDefault="00F4063D" w:rsidP="00F4063D">
            <w:pPr>
              <w:spacing w:before="0" w:after="0"/>
              <w:rPr>
                <w:rFonts w:eastAsia="Times New Roman" w:cs="Open Sans"/>
                <w:i/>
                <w:sz w:val="20"/>
                <w:szCs w:val="20"/>
              </w:rPr>
            </w:pPr>
          </w:p>
        </w:tc>
        <w:tc>
          <w:tcPr>
            <w:tcW w:w="956" w:type="dxa"/>
            <w:gridSpan w:val="2"/>
            <w:tcBorders>
              <w:top w:val="nil"/>
              <w:left w:val="nil"/>
              <w:bottom w:val="nil"/>
              <w:right w:val="nil"/>
            </w:tcBorders>
            <w:shd w:val="clear" w:color="auto" w:fill="auto"/>
            <w:noWrap/>
            <w:vAlign w:val="bottom"/>
            <w:hideMark/>
          </w:tcPr>
          <w:p w14:paraId="7ADFD0B3" w14:textId="77777777" w:rsidR="00F4063D" w:rsidRPr="00537555" w:rsidRDefault="00F4063D" w:rsidP="00F4063D">
            <w:pPr>
              <w:spacing w:before="0" w:after="0"/>
              <w:rPr>
                <w:rFonts w:eastAsia="Times New Roman" w:cs="Open Sans"/>
                <w:sz w:val="20"/>
                <w:szCs w:val="20"/>
              </w:rPr>
            </w:pPr>
          </w:p>
        </w:tc>
      </w:tr>
      <w:tr w:rsidR="00F4063D" w:rsidRPr="00537555" w14:paraId="67BAB1EC" w14:textId="77777777" w:rsidTr="0039105C">
        <w:trPr>
          <w:gridAfter w:val="1"/>
          <w:wAfter w:w="235" w:type="dxa"/>
          <w:trHeight w:val="495"/>
        </w:trPr>
        <w:tc>
          <w:tcPr>
            <w:tcW w:w="6160" w:type="dxa"/>
            <w:tcBorders>
              <w:top w:val="single" w:sz="8" w:space="0" w:color="009560"/>
              <w:left w:val="nil"/>
              <w:bottom w:val="nil"/>
              <w:right w:val="nil"/>
            </w:tcBorders>
            <w:shd w:val="clear" w:color="auto" w:fill="auto"/>
            <w:noWrap/>
            <w:vAlign w:val="bottom"/>
            <w:hideMark/>
          </w:tcPr>
          <w:p w14:paraId="485D5DDA" w14:textId="77777777" w:rsidR="00F4063D" w:rsidRPr="00537555" w:rsidRDefault="00F4063D" w:rsidP="00F4063D">
            <w:pPr>
              <w:spacing w:before="0" w:after="0"/>
              <w:rPr>
                <w:rFonts w:eastAsia="Times New Roman" w:cs="Open Sans"/>
                <w:color w:val="000000"/>
                <w:sz w:val="20"/>
                <w:szCs w:val="20"/>
              </w:rPr>
            </w:pPr>
            <w:r w:rsidRPr="00537555">
              <w:rPr>
                <w:rFonts w:eastAsia="Times New Roman" w:cs="Open Sans"/>
                <w:color w:val="000000"/>
                <w:sz w:val="20"/>
                <w:szCs w:val="20"/>
              </w:rPr>
              <w:t> </w:t>
            </w:r>
          </w:p>
        </w:tc>
        <w:tc>
          <w:tcPr>
            <w:tcW w:w="847" w:type="dxa"/>
            <w:tcBorders>
              <w:top w:val="single" w:sz="8" w:space="0" w:color="009560"/>
              <w:left w:val="nil"/>
              <w:bottom w:val="nil"/>
              <w:right w:val="nil"/>
            </w:tcBorders>
            <w:shd w:val="clear" w:color="auto" w:fill="auto"/>
            <w:noWrap/>
            <w:vAlign w:val="bottom"/>
            <w:hideMark/>
          </w:tcPr>
          <w:p w14:paraId="40E6572D" w14:textId="77777777" w:rsidR="00F4063D" w:rsidRPr="00537555" w:rsidRDefault="00F4063D" w:rsidP="00F4063D">
            <w:pPr>
              <w:spacing w:before="0" w:after="0"/>
              <w:rPr>
                <w:rFonts w:eastAsia="Times New Roman" w:cs="Open Sans"/>
                <w:sz w:val="20"/>
                <w:szCs w:val="20"/>
              </w:rPr>
            </w:pPr>
            <w:r w:rsidRPr="00537555">
              <w:rPr>
                <w:rFonts w:eastAsia="Times New Roman" w:cs="Open Sans"/>
                <w:sz w:val="20"/>
                <w:szCs w:val="20"/>
              </w:rPr>
              <w:t> </w:t>
            </w:r>
          </w:p>
        </w:tc>
        <w:tc>
          <w:tcPr>
            <w:tcW w:w="985" w:type="dxa"/>
            <w:tcBorders>
              <w:top w:val="single" w:sz="8" w:space="0" w:color="009560"/>
              <w:left w:val="nil"/>
              <w:bottom w:val="nil"/>
              <w:right w:val="nil"/>
            </w:tcBorders>
            <w:shd w:val="clear" w:color="auto" w:fill="auto"/>
            <w:noWrap/>
            <w:vAlign w:val="bottom"/>
            <w:hideMark/>
          </w:tcPr>
          <w:p w14:paraId="5FAB3129"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2022</w:t>
            </w:r>
          </w:p>
        </w:tc>
        <w:tc>
          <w:tcPr>
            <w:tcW w:w="956" w:type="dxa"/>
            <w:tcBorders>
              <w:top w:val="single" w:sz="8" w:space="0" w:color="009560"/>
              <w:left w:val="nil"/>
              <w:bottom w:val="nil"/>
              <w:right w:val="nil"/>
            </w:tcBorders>
            <w:shd w:val="clear" w:color="auto" w:fill="auto"/>
            <w:noWrap/>
            <w:vAlign w:val="bottom"/>
            <w:hideMark/>
          </w:tcPr>
          <w:p w14:paraId="4589ED9A"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2021</w:t>
            </w:r>
          </w:p>
        </w:tc>
        <w:tc>
          <w:tcPr>
            <w:tcW w:w="310" w:type="dxa"/>
            <w:tcBorders>
              <w:top w:val="single" w:sz="8" w:space="0" w:color="009560"/>
              <w:left w:val="nil"/>
              <w:bottom w:val="nil"/>
              <w:right w:val="nil"/>
            </w:tcBorders>
            <w:shd w:val="clear" w:color="auto" w:fill="auto"/>
            <w:noWrap/>
            <w:vAlign w:val="bottom"/>
            <w:hideMark/>
          </w:tcPr>
          <w:p w14:paraId="576D0283"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w:t>
            </w:r>
          </w:p>
        </w:tc>
        <w:tc>
          <w:tcPr>
            <w:tcW w:w="956" w:type="dxa"/>
            <w:gridSpan w:val="2"/>
            <w:tcBorders>
              <w:top w:val="single" w:sz="8" w:space="0" w:color="009560"/>
              <w:left w:val="nil"/>
              <w:bottom w:val="nil"/>
              <w:right w:val="nil"/>
            </w:tcBorders>
            <w:shd w:val="clear" w:color="auto" w:fill="auto"/>
            <w:vAlign w:val="bottom"/>
            <w:hideMark/>
          </w:tcPr>
          <w:p w14:paraId="0C064611"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Original Budget</w:t>
            </w:r>
          </w:p>
        </w:tc>
      </w:tr>
      <w:tr w:rsidR="00F4063D" w:rsidRPr="00537555" w14:paraId="3D5CECDB" w14:textId="77777777" w:rsidTr="0039105C">
        <w:trPr>
          <w:gridAfter w:val="1"/>
          <w:wAfter w:w="235" w:type="dxa"/>
          <w:trHeight w:val="288"/>
        </w:trPr>
        <w:tc>
          <w:tcPr>
            <w:tcW w:w="6160" w:type="dxa"/>
            <w:tcBorders>
              <w:top w:val="nil"/>
              <w:left w:val="nil"/>
              <w:bottom w:val="single" w:sz="8" w:space="0" w:color="009560"/>
              <w:right w:val="nil"/>
            </w:tcBorders>
            <w:shd w:val="clear" w:color="auto" w:fill="auto"/>
            <w:noWrap/>
            <w:vAlign w:val="bottom"/>
            <w:hideMark/>
          </w:tcPr>
          <w:p w14:paraId="004889F9" w14:textId="77777777" w:rsidR="00F4063D" w:rsidRPr="00537555" w:rsidRDefault="00F4063D" w:rsidP="00F4063D">
            <w:pPr>
              <w:spacing w:before="0" w:after="0"/>
              <w:rPr>
                <w:rFonts w:eastAsia="Times New Roman" w:cs="Open Sans"/>
                <w:color w:val="000000"/>
                <w:sz w:val="20"/>
                <w:szCs w:val="20"/>
              </w:rPr>
            </w:pPr>
            <w:r w:rsidRPr="00537555">
              <w:rPr>
                <w:rFonts w:eastAsia="Times New Roman" w:cs="Open Sans"/>
                <w:color w:val="000000"/>
                <w:sz w:val="20"/>
                <w:szCs w:val="20"/>
              </w:rPr>
              <w:t> </w:t>
            </w:r>
          </w:p>
        </w:tc>
        <w:tc>
          <w:tcPr>
            <w:tcW w:w="847" w:type="dxa"/>
            <w:tcBorders>
              <w:top w:val="nil"/>
              <w:left w:val="nil"/>
              <w:bottom w:val="single" w:sz="8" w:space="0" w:color="009560"/>
              <w:right w:val="nil"/>
            </w:tcBorders>
            <w:shd w:val="clear" w:color="auto" w:fill="auto"/>
            <w:noWrap/>
            <w:vAlign w:val="bottom"/>
            <w:hideMark/>
          </w:tcPr>
          <w:p w14:paraId="79E1C3C2" w14:textId="77777777" w:rsidR="00F4063D" w:rsidRPr="00537555" w:rsidRDefault="00F4063D" w:rsidP="00F4063D">
            <w:pPr>
              <w:spacing w:before="0" w:after="0"/>
              <w:rPr>
                <w:rFonts w:eastAsia="Times New Roman" w:cs="Open Sans"/>
                <w:b/>
                <w:sz w:val="20"/>
                <w:szCs w:val="20"/>
              </w:rPr>
            </w:pPr>
            <w:r w:rsidRPr="00537555">
              <w:rPr>
                <w:rFonts w:eastAsia="Times New Roman" w:cs="Open Sans"/>
                <w:b/>
                <w:sz w:val="20"/>
                <w:szCs w:val="20"/>
              </w:rPr>
              <w:t>Notes</w:t>
            </w:r>
          </w:p>
        </w:tc>
        <w:tc>
          <w:tcPr>
            <w:tcW w:w="985" w:type="dxa"/>
            <w:tcBorders>
              <w:top w:val="nil"/>
              <w:left w:val="nil"/>
              <w:bottom w:val="single" w:sz="8" w:space="0" w:color="009560"/>
              <w:right w:val="nil"/>
            </w:tcBorders>
            <w:shd w:val="clear" w:color="auto" w:fill="auto"/>
            <w:noWrap/>
            <w:vAlign w:val="bottom"/>
            <w:hideMark/>
          </w:tcPr>
          <w:p w14:paraId="651FF36B"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$’000</w:t>
            </w:r>
          </w:p>
        </w:tc>
        <w:tc>
          <w:tcPr>
            <w:tcW w:w="956" w:type="dxa"/>
            <w:tcBorders>
              <w:top w:val="nil"/>
              <w:left w:val="nil"/>
              <w:bottom w:val="single" w:sz="8" w:space="0" w:color="009560"/>
              <w:right w:val="nil"/>
            </w:tcBorders>
            <w:shd w:val="clear" w:color="auto" w:fill="auto"/>
            <w:noWrap/>
            <w:vAlign w:val="bottom"/>
            <w:hideMark/>
          </w:tcPr>
          <w:p w14:paraId="15CA4789"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$’000</w:t>
            </w:r>
          </w:p>
        </w:tc>
        <w:tc>
          <w:tcPr>
            <w:tcW w:w="310" w:type="dxa"/>
            <w:tcBorders>
              <w:top w:val="nil"/>
              <w:left w:val="nil"/>
              <w:bottom w:val="single" w:sz="8" w:space="0" w:color="009560"/>
              <w:right w:val="nil"/>
            </w:tcBorders>
            <w:shd w:val="clear" w:color="auto" w:fill="auto"/>
            <w:noWrap/>
            <w:vAlign w:val="bottom"/>
            <w:hideMark/>
          </w:tcPr>
          <w:p w14:paraId="0C270952"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w:t>
            </w:r>
          </w:p>
        </w:tc>
        <w:tc>
          <w:tcPr>
            <w:tcW w:w="956" w:type="dxa"/>
            <w:gridSpan w:val="2"/>
            <w:tcBorders>
              <w:top w:val="nil"/>
              <w:left w:val="nil"/>
              <w:bottom w:val="single" w:sz="8" w:space="0" w:color="009560"/>
              <w:right w:val="nil"/>
            </w:tcBorders>
            <w:shd w:val="clear" w:color="auto" w:fill="auto"/>
            <w:noWrap/>
            <w:vAlign w:val="bottom"/>
            <w:hideMark/>
          </w:tcPr>
          <w:p w14:paraId="509D4B41"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$’000</w:t>
            </w:r>
          </w:p>
        </w:tc>
      </w:tr>
      <w:tr w:rsidR="00F4063D" w:rsidRPr="00537555" w14:paraId="020A88EF"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30F76B25"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OPERATING ACTIVITIES</w:t>
            </w:r>
          </w:p>
        </w:tc>
        <w:tc>
          <w:tcPr>
            <w:tcW w:w="847" w:type="dxa"/>
            <w:tcBorders>
              <w:top w:val="nil"/>
              <w:left w:val="nil"/>
              <w:bottom w:val="nil"/>
              <w:right w:val="nil"/>
            </w:tcBorders>
            <w:shd w:val="clear" w:color="auto" w:fill="auto"/>
            <w:noWrap/>
            <w:vAlign w:val="bottom"/>
            <w:hideMark/>
          </w:tcPr>
          <w:p w14:paraId="1ED63F43"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1C45B87F"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39C39ABB"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2013D36C"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33A2A7C2" w14:textId="77777777" w:rsidR="00F4063D" w:rsidRPr="00537555" w:rsidRDefault="00F4063D" w:rsidP="0039105C">
            <w:pPr>
              <w:spacing w:before="0" w:after="0"/>
              <w:jc w:val="right"/>
              <w:rPr>
                <w:rFonts w:eastAsia="Times New Roman" w:cs="Open Sans"/>
                <w:sz w:val="20"/>
                <w:szCs w:val="20"/>
              </w:rPr>
            </w:pPr>
          </w:p>
        </w:tc>
      </w:tr>
      <w:tr w:rsidR="00F4063D" w:rsidRPr="00537555" w14:paraId="12212B19"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6933E8ED"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Cash received</w:t>
            </w:r>
          </w:p>
        </w:tc>
        <w:tc>
          <w:tcPr>
            <w:tcW w:w="847" w:type="dxa"/>
            <w:tcBorders>
              <w:top w:val="nil"/>
              <w:left w:val="nil"/>
              <w:bottom w:val="nil"/>
              <w:right w:val="nil"/>
            </w:tcBorders>
            <w:shd w:val="clear" w:color="auto" w:fill="auto"/>
            <w:noWrap/>
            <w:vAlign w:val="bottom"/>
            <w:hideMark/>
          </w:tcPr>
          <w:p w14:paraId="077BBD78"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31206841"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434C6047"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64165563"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47D6AFC0" w14:textId="77777777" w:rsidR="00F4063D" w:rsidRPr="00537555" w:rsidRDefault="00F4063D" w:rsidP="0039105C">
            <w:pPr>
              <w:spacing w:before="0" w:after="0"/>
              <w:jc w:val="right"/>
              <w:rPr>
                <w:rFonts w:eastAsia="Times New Roman" w:cs="Open Sans"/>
                <w:sz w:val="20"/>
                <w:szCs w:val="20"/>
              </w:rPr>
            </w:pPr>
          </w:p>
        </w:tc>
      </w:tr>
      <w:tr w:rsidR="00F4063D" w:rsidRPr="00537555" w14:paraId="3DAC204D"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1D7F2976"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 xml:space="preserve">Receipts from Government </w:t>
            </w:r>
          </w:p>
        </w:tc>
        <w:tc>
          <w:tcPr>
            <w:tcW w:w="847" w:type="dxa"/>
            <w:tcBorders>
              <w:top w:val="nil"/>
              <w:left w:val="nil"/>
              <w:bottom w:val="nil"/>
              <w:right w:val="nil"/>
            </w:tcBorders>
            <w:shd w:val="clear" w:color="auto" w:fill="auto"/>
            <w:noWrap/>
            <w:vAlign w:val="bottom"/>
            <w:hideMark/>
          </w:tcPr>
          <w:p w14:paraId="3266635E"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1CFEDC46"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21,646 </w:t>
            </w:r>
          </w:p>
        </w:tc>
        <w:tc>
          <w:tcPr>
            <w:tcW w:w="956" w:type="dxa"/>
            <w:tcBorders>
              <w:top w:val="nil"/>
              <w:left w:val="nil"/>
              <w:bottom w:val="nil"/>
              <w:right w:val="nil"/>
            </w:tcBorders>
            <w:shd w:val="clear" w:color="auto" w:fill="auto"/>
            <w:noWrap/>
            <w:vAlign w:val="bottom"/>
            <w:hideMark/>
          </w:tcPr>
          <w:p w14:paraId="78553C13"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16,515 </w:t>
            </w:r>
          </w:p>
        </w:tc>
        <w:tc>
          <w:tcPr>
            <w:tcW w:w="310" w:type="dxa"/>
            <w:tcBorders>
              <w:top w:val="nil"/>
              <w:left w:val="nil"/>
              <w:bottom w:val="nil"/>
              <w:right w:val="nil"/>
            </w:tcBorders>
            <w:shd w:val="clear" w:color="auto" w:fill="auto"/>
            <w:noWrap/>
            <w:vAlign w:val="bottom"/>
            <w:hideMark/>
          </w:tcPr>
          <w:p w14:paraId="78EE8C27"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728399B1"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19,026 </w:t>
            </w:r>
          </w:p>
        </w:tc>
      </w:tr>
      <w:tr w:rsidR="00F4063D" w:rsidRPr="00537555" w14:paraId="1F9DF351"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0F5FED56"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Sale of goods and rendering of services</w:t>
            </w:r>
          </w:p>
        </w:tc>
        <w:tc>
          <w:tcPr>
            <w:tcW w:w="847" w:type="dxa"/>
            <w:tcBorders>
              <w:top w:val="nil"/>
              <w:left w:val="nil"/>
              <w:bottom w:val="nil"/>
              <w:right w:val="nil"/>
            </w:tcBorders>
            <w:shd w:val="clear" w:color="auto" w:fill="auto"/>
            <w:noWrap/>
            <w:vAlign w:val="bottom"/>
            <w:hideMark/>
          </w:tcPr>
          <w:p w14:paraId="6E20BB08"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78B403FC"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6,181 </w:t>
            </w:r>
          </w:p>
        </w:tc>
        <w:tc>
          <w:tcPr>
            <w:tcW w:w="956" w:type="dxa"/>
            <w:tcBorders>
              <w:top w:val="nil"/>
              <w:left w:val="nil"/>
              <w:bottom w:val="nil"/>
              <w:right w:val="nil"/>
            </w:tcBorders>
            <w:shd w:val="clear" w:color="auto" w:fill="auto"/>
            <w:noWrap/>
            <w:vAlign w:val="bottom"/>
            <w:hideMark/>
          </w:tcPr>
          <w:p w14:paraId="2D09D1E9"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11,915 </w:t>
            </w:r>
          </w:p>
        </w:tc>
        <w:tc>
          <w:tcPr>
            <w:tcW w:w="310" w:type="dxa"/>
            <w:tcBorders>
              <w:top w:val="nil"/>
              <w:left w:val="nil"/>
              <w:bottom w:val="nil"/>
              <w:right w:val="nil"/>
            </w:tcBorders>
            <w:shd w:val="clear" w:color="auto" w:fill="auto"/>
            <w:noWrap/>
            <w:vAlign w:val="bottom"/>
            <w:hideMark/>
          </w:tcPr>
          <w:p w14:paraId="6CC698C1"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19DF1E66"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4,726 </w:t>
            </w:r>
          </w:p>
        </w:tc>
      </w:tr>
      <w:tr w:rsidR="00F4063D" w:rsidRPr="00537555" w14:paraId="64830969"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098C301D"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Interest</w:t>
            </w:r>
          </w:p>
        </w:tc>
        <w:tc>
          <w:tcPr>
            <w:tcW w:w="847" w:type="dxa"/>
            <w:tcBorders>
              <w:top w:val="nil"/>
              <w:left w:val="nil"/>
              <w:bottom w:val="nil"/>
              <w:right w:val="nil"/>
            </w:tcBorders>
            <w:shd w:val="clear" w:color="auto" w:fill="auto"/>
            <w:noWrap/>
            <w:vAlign w:val="bottom"/>
            <w:hideMark/>
          </w:tcPr>
          <w:p w14:paraId="621E7929"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461B15AD"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 -</w:t>
            </w:r>
          </w:p>
        </w:tc>
        <w:tc>
          <w:tcPr>
            <w:tcW w:w="956" w:type="dxa"/>
            <w:tcBorders>
              <w:top w:val="nil"/>
              <w:left w:val="nil"/>
              <w:bottom w:val="nil"/>
              <w:right w:val="nil"/>
            </w:tcBorders>
            <w:shd w:val="clear" w:color="auto" w:fill="auto"/>
            <w:noWrap/>
            <w:vAlign w:val="bottom"/>
            <w:hideMark/>
          </w:tcPr>
          <w:p w14:paraId="181B6A63"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7 </w:t>
            </w:r>
          </w:p>
        </w:tc>
        <w:tc>
          <w:tcPr>
            <w:tcW w:w="310" w:type="dxa"/>
            <w:tcBorders>
              <w:top w:val="nil"/>
              <w:left w:val="nil"/>
              <w:bottom w:val="nil"/>
              <w:right w:val="nil"/>
            </w:tcBorders>
            <w:shd w:val="clear" w:color="auto" w:fill="auto"/>
            <w:noWrap/>
            <w:vAlign w:val="bottom"/>
            <w:hideMark/>
          </w:tcPr>
          <w:p w14:paraId="6ECD17F3"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4D1CCA20"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20 </w:t>
            </w:r>
          </w:p>
        </w:tc>
      </w:tr>
      <w:tr w:rsidR="00F4063D" w:rsidRPr="00537555" w14:paraId="7215132A"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120CEE8B"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GST received</w:t>
            </w:r>
          </w:p>
        </w:tc>
        <w:tc>
          <w:tcPr>
            <w:tcW w:w="847" w:type="dxa"/>
            <w:tcBorders>
              <w:top w:val="nil"/>
              <w:left w:val="nil"/>
              <w:bottom w:val="nil"/>
              <w:right w:val="nil"/>
            </w:tcBorders>
            <w:shd w:val="clear" w:color="auto" w:fill="auto"/>
            <w:noWrap/>
            <w:vAlign w:val="bottom"/>
            <w:hideMark/>
          </w:tcPr>
          <w:p w14:paraId="15280578"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3B667E32"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325 </w:t>
            </w:r>
          </w:p>
        </w:tc>
        <w:tc>
          <w:tcPr>
            <w:tcW w:w="956" w:type="dxa"/>
            <w:tcBorders>
              <w:top w:val="nil"/>
              <w:left w:val="nil"/>
              <w:bottom w:val="nil"/>
              <w:right w:val="nil"/>
            </w:tcBorders>
            <w:shd w:val="clear" w:color="auto" w:fill="auto"/>
            <w:noWrap/>
            <w:vAlign w:val="bottom"/>
            <w:hideMark/>
          </w:tcPr>
          <w:p w14:paraId="66042771"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276 </w:t>
            </w:r>
          </w:p>
        </w:tc>
        <w:tc>
          <w:tcPr>
            <w:tcW w:w="310" w:type="dxa"/>
            <w:tcBorders>
              <w:top w:val="nil"/>
              <w:left w:val="nil"/>
              <w:bottom w:val="nil"/>
              <w:right w:val="nil"/>
            </w:tcBorders>
            <w:shd w:val="clear" w:color="auto" w:fill="auto"/>
            <w:noWrap/>
            <w:vAlign w:val="bottom"/>
            <w:hideMark/>
          </w:tcPr>
          <w:p w14:paraId="486A0DBD"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279DF6E2"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150 </w:t>
            </w:r>
          </w:p>
        </w:tc>
      </w:tr>
      <w:tr w:rsidR="00F4063D" w:rsidRPr="00537555" w14:paraId="265907D2"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2D8D3502" w14:textId="66D313C1"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Total cash received</w:t>
            </w:r>
          </w:p>
        </w:tc>
        <w:tc>
          <w:tcPr>
            <w:tcW w:w="847" w:type="dxa"/>
            <w:tcBorders>
              <w:top w:val="nil"/>
              <w:left w:val="nil"/>
              <w:bottom w:val="nil"/>
              <w:right w:val="nil"/>
            </w:tcBorders>
            <w:shd w:val="clear" w:color="auto" w:fill="auto"/>
            <w:noWrap/>
            <w:vAlign w:val="bottom"/>
            <w:hideMark/>
          </w:tcPr>
          <w:p w14:paraId="1D376638"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single" w:sz="4" w:space="0" w:color="auto"/>
              <w:left w:val="nil"/>
              <w:bottom w:val="single" w:sz="4" w:space="0" w:color="auto"/>
              <w:right w:val="nil"/>
            </w:tcBorders>
            <w:shd w:val="clear" w:color="auto" w:fill="auto"/>
            <w:noWrap/>
            <w:vAlign w:val="bottom"/>
            <w:hideMark/>
          </w:tcPr>
          <w:p w14:paraId="715939AC"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28,152 </w:t>
            </w:r>
          </w:p>
        </w:tc>
        <w:tc>
          <w:tcPr>
            <w:tcW w:w="956" w:type="dxa"/>
            <w:tcBorders>
              <w:top w:val="single" w:sz="4" w:space="0" w:color="auto"/>
              <w:left w:val="nil"/>
              <w:bottom w:val="single" w:sz="4" w:space="0" w:color="auto"/>
              <w:right w:val="nil"/>
            </w:tcBorders>
            <w:shd w:val="clear" w:color="auto" w:fill="auto"/>
            <w:noWrap/>
            <w:vAlign w:val="bottom"/>
            <w:hideMark/>
          </w:tcPr>
          <w:p w14:paraId="070678B1"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28,713 </w:t>
            </w:r>
          </w:p>
        </w:tc>
        <w:tc>
          <w:tcPr>
            <w:tcW w:w="310" w:type="dxa"/>
            <w:tcBorders>
              <w:top w:val="nil"/>
              <w:left w:val="nil"/>
              <w:bottom w:val="nil"/>
              <w:right w:val="nil"/>
            </w:tcBorders>
            <w:shd w:val="clear" w:color="auto" w:fill="auto"/>
            <w:noWrap/>
            <w:vAlign w:val="bottom"/>
            <w:hideMark/>
          </w:tcPr>
          <w:p w14:paraId="1E50E5DC"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single" w:sz="4" w:space="0" w:color="auto"/>
              <w:left w:val="nil"/>
              <w:bottom w:val="single" w:sz="4" w:space="0" w:color="auto"/>
              <w:right w:val="nil"/>
            </w:tcBorders>
            <w:shd w:val="clear" w:color="auto" w:fill="auto"/>
            <w:noWrap/>
            <w:vAlign w:val="bottom"/>
            <w:hideMark/>
          </w:tcPr>
          <w:p w14:paraId="208EEE4F"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23,922 </w:t>
            </w:r>
          </w:p>
        </w:tc>
      </w:tr>
      <w:tr w:rsidR="00F4063D" w:rsidRPr="00537555" w14:paraId="2A09FA41" w14:textId="77777777" w:rsidTr="0039105C">
        <w:trPr>
          <w:gridAfter w:val="1"/>
          <w:wAfter w:w="235" w:type="dxa"/>
          <w:trHeight w:val="207"/>
        </w:trPr>
        <w:tc>
          <w:tcPr>
            <w:tcW w:w="6160" w:type="dxa"/>
            <w:tcBorders>
              <w:top w:val="nil"/>
              <w:left w:val="nil"/>
              <w:bottom w:val="nil"/>
              <w:right w:val="nil"/>
            </w:tcBorders>
            <w:shd w:val="clear" w:color="auto" w:fill="auto"/>
            <w:noWrap/>
            <w:vAlign w:val="bottom"/>
            <w:hideMark/>
          </w:tcPr>
          <w:p w14:paraId="408DC2D4" w14:textId="77777777" w:rsidR="00F4063D" w:rsidRPr="00537555" w:rsidRDefault="00F4063D" w:rsidP="00F4063D">
            <w:pPr>
              <w:spacing w:before="0" w:after="0"/>
              <w:rPr>
                <w:rFonts w:eastAsia="Times New Roman" w:cs="Open Sans"/>
                <w:sz w:val="20"/>
                <w:szCs w:val="20"/>
              </w:rPr>
            </w:pPr>
          </w:p>
        </w:tc>
        <w:tc>
          <w:tcPr>
            <w:tcW w:w="847" w:type="dxa"/>
            <w:tcBorders>
              <w:top w:val="nil"/>
              <w:left w:val="nil"/>
              <w:bottom w:val="nil"/>
              <w:right w:val="nil"/>
            </w:tcBorders>
            <w:shd w:val="clear" w:color="auto" w:fill="auto"/>
            <w:noWrap/>
            <w:vAlign w:val="bottom"/>
            <w:hideMark/>
          </w:tcPr>
          <w:p w14:paraId="19781A0E" w14:textId="77777777" w:rsidR="00F4063D" w:rsidRPr="00537555" w:rsidRDefault="00F4063D" w:rsidP="00F4063D">
            <w:pPr>
              <w:spacing w:before="0" w:after="0"/>
              <w:rPr>
                <w:rFonts w:eastAsia="Times New Roman" w:cs="Open Sans"/>
                <w:sz w:val="20"/>
                <w:szCs w:val="20"/>
              </w:rPr>
            </w:pPr>
          </w:p>
        </w:tc>
        <w:tc>
          <w:tcPr>
            <w:tcW w:w="985" w:type="dxa"/>
            <w:tcBorders>
              <w:top w:val="nil"/>
              <w:left w:val="nil"/>
              <w:bottom w:val="nil"/>
              <w:right w:val="nil"/>
            </w:tcBorders>
            <w:shd w:val="clear" w:color="auto" w:fill="auto"/>
            <w:noWrap/>
            <w:vAlign w:val="bottom"/>
            <w:hideMark/>
          </w:tcPr>
          <w:p w14:paraId="2F8C592A"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36455E13"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1E36D320"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384E2C65" w14:textId="77777777" w:rsidR="00F4063D" w:rsidRPr="00537555" w:rsidRDefault="00F4063D" w:rsidP="0039105C">
            <w:pPr>
              <w:spacing w:before="0" w:after="0"/>
              <w:jc w:val="right"/>
              <w:rPr>
                <w:rFonts w:eastAsia="Times New Roman" w:cs="Open Sans"/>
                <w:sz w:val="20"/>
                <w:szCs w:val="20"/>
              </w:rPr>
            </w:pPr>
          </w:p>
        </w:tc>
      </w:tr>
      <w:tr w:rsidR="00F4063D" w:rsidRPr="00537555" w14:paraId="0768E594"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5BD2681A"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Cash used</w:t>
            </w:r>
          </w:p>
        </w:tc>
        <w:tc>
          <w:tcPr>
            <w:tcW w:w="847" w:type="dxa"/>
            <w:tcBorders>
              <w:top w:val="nil"/>
              <w:left w:val="nil"/>
              <w:bottom w:val="nil"/>
              <w:right w:val="nil"/>
            </w:tcBorders>
            <w:shd w:val="clear" w:color="auto" w:fill="auto"/>
            <w:noWrap/>
            <w:vAlign w:val="bottom"/>
            <w:hideMark/>
          </w:tcPr>
          <w:p w14:paraId="31F09B24"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767C8AEB"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22EA4738"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10BAEDE9"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6E45D0D1" w14:textId="77777777" w:rsidR="00F4063D" w:rsidRPr="00537555" w:rsidRDefault="00F4063D" w:rsidP="0039105C">
            <w:pPr>
              <w:spacing w:before="0" w:after="0"/>
              <w:jc w:val="right"/>
              <w:rPr>
                <w:rFonts w:eastAsia="Times New Roman" w:cs="Open Sans"/>
                <w:sz w:val="20"/>
                <w:szCs w:val="20"/>
              </w:rPr>
            </w:pPr>
          </w:p>
        </w:tc>
      </w:tr>
      <w:tr w:rsidR="00F4063D" w:rsidRPr="00537555" w14:paraId="24B8C732"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5E3C17C9"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Employees</w:t>
            </w:r>
          </w:p>
        </w:tc>
        <w:tc>
          <w:tcPr>
            <w:tcW w:w="847" w:type="dxa"/>
            <w:tcBorders>
              <w:top w:val="nil"/>
              <w:left w:val="nil"/>
              <w:bottom w:val="nil"/>
              <w:right w:val="nil"/>
            </w:tcBorders>
            <w:shd w:val="clear" w:color="auto" w:fill="auto"/>
            <w:noWrap/>
            <w:vAlign w:val="bottom"/>
            <w:hideMark/>
          </w:tcPr>
          <w:p w14:paraId="42695CA0"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5F134176"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(22,056)</w:t>
            </w:r>
          </w:p>
        </w:tc>
        <w:tc>
          <w:tcPr>
            <w:tcW w:w="956" w:type="dxa"/>
            <w:tcBorders>
              <w:top w:val="nil"/>
              <w:left w:val="nil"/>
              <w:bottom w:val="nil"/>
              <w:right w:val="nil"/>
            </w:tcBorders>
            <w:shd w:val="clear" w:color="auto" w:fill="auto"/>
            <w:noWrap/>
            <w:vAlign w:val="bottom"/>
            <w:hideMark/>
          </w:tcPr>
          <w:p w14:paraId="00C335D2"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(21,020)</w:t>
            </w:r>
          </w:p>
        </w:tc>
        <w:tc>
          <w:tcPr>
            <w:tcW w:w="310" w:type="dxa"/>
            <w:tcBorders>
              <w:top w:val="nil"/>
              <w:left w:val="nil"/>
              <w:bottom w:val="nil"/>
              <w:right w:val="nil"/>
            </w:tcBorders>
            <w:shd w:val="clear" w:color="auto" w:fill="auto"/>
            <w:noWrap/>
            <w:vAlign w:val="bottom"/>
            <w:hideMark/>
          </w:tcPr>
          <w:p w14:paraId="5BF4669F"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4A11B77B"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(17,301)</w:t>
            </w:r>
          </w:p>
        </w:tc>
      </w:tr>
      <w:tr w:rsidR="00F4063D" w:rsidRPr="00537555" w14:paraId="78718A7F"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5FBE9703"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Suppliers</w:t>
            </w:r>
          </w:p>
        </w:tc>
        <w:tc>
          <w:tcPr>
            <w:tcW w:w="847" w:type="dxa"/>
            <w:tcBorders>
              <w:top w:val="nil"/>
              <w:left w:val="nil"/>
              <w:bottom w:val="nil"/>
              <w:right w:val="nil"/>
            </w:tcBorders>
            <w:shd w:val="clear" w:color="auto" w:fill="auto"/>
            <w:noWrap/>
            <w:vAlign w:val="bottom"/>
            <w:hideMark/>
          </w:tcPr>
          <w:p w14:paraId="2DB443BB"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77971726"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(5,884)</w:t>
            </w:r>
          </w:p>
        </w:tc>
        <w:tc>
          <w:tcPr>
            <w:tcW w:w="956" w:type="dxa"/>
            <w:tcBorders>
              <w:top w:val="nil"/>
              <w:left w:val="nil"/>
              <w:bottom w:val="nil"/>
              <w:right w:val="nil"/>
            </w:tcBorders>
            <w:shd w:val="clear" w:color="auto" w:fill="auto"/>
            <w:noWrap/>
            <w:vAlign w:val="bottom"/>
            <w:hideMark/>
          </w:tcPr>
          <w:p w14:paraId="7A60122C"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(3,749)</w:t>
            </w:r>
          </w:p>
        </w:tc>
        <w:tc>
          <w:tcPr>
            <w:tcW w:w="310" w:type="dxa"/>
            <w:tcBorders>
              <w:top w:val="nil"/>
              <w:left w:val="nil"/>
              <w:bottom w:val="nil"/>
              <w:right w:val="nil"/>
            </w:tcBorders>
            <w:shd w:val="clear" w:color="auto" w:fill="auto"/>
            <w:noWrap/>
            <w:vAlign w:val="bottom"/>
            <w:hideMark/>
          </w:tcPr>
          <w:p w14:paraId="52A62E79"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4C51C7F9"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(3,554)</w:t>
            </w:r>
          </w:p>
        </w:tc>
      </w:tr>
      <w:tr w:rsidR="00F4063D" w:rsidRPr="00537555" w14:paraId="532BACC9"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36DB31AF"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Interest payments on lease liabilities</w:t>
            </w:r>
          </w:p>
        </w:tc>
        <w:tc>
          <w:tcPr>
            <w:tcW w:w="847" w:type="dxa"/>
            <w:tcBorders>
              <w:top w:val="nil"/>
              <w:left w:val="nil"/>
              <w:bottom w:val="nil"/>
              <w:right w:val="nil"/>
            </w:tcBorders>
            <w:shd w:val="clear" w:color="auto" w:fill="auto"/>
            <w:noWrap/>
            <w:vAlign w:val="bottom"/>
            <w:hideMark/>
          </w:tcPr>
          <w:p w14:paraId="120DD0AE"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370B6F57" w14:textId="77777777" w:rsidR="00F4063D" w:rsidRPr="00537555" w:rsidRDefault="00F4063D" w:rsidP="0039105C">
            <w:pPr>
              <w:spacing w:before="0" w:after="0"/>
              <w:jc w:val="right"/>
              <w:rPr>
                <w:rFonts w:eastAsia="Times New Roman" w:cs="Open Sans"/>
                <w:b/>
                <w:color w:val="000000"/>
                <w:sz w:val="20"/>
                <w:szCs w:val="20"/>
              </w:rPr>
            </w:pPr>
            <w:r w:rsidRPr="00537555">
              <w:rPr>
                <w:rFonts w:eastAsia="Times New Roman" w:cs="Open Sans"/>
                <w:b/>
                <w:color w:val="000000"/>
                <w:sz w:val="20"/>
                <w:szCs w:val="20"/>
              </w:rPr>
              <w:t>(12)</w:t>
            </w:r>
          </w:p>
        </w:tc>
        <w:tc>
          <w:tcPr>
            <w:tcW w:w="956" w:type="dxa"/>
            <w:tcBorders>
              <w:top w:val="nil"/>
              <w:left w:val="nil"/>
              <w:bottom w:val="nil"/>
              <w:right w:val="nil"/>
            </w:tcBorders>
            <w:shd w:val="clear" w:color="auto" w:fill="auto"/>
            <w:noWrap/>
            <w:vAlign w:val="bottom"/>
            <w:hideMark/>
          </w:tcPr>
          <w:p w14:paraId="4CBB2510" w14:textId="77777777" w:rsidR="00F4063D" w:rsidRPr="00537555" w:rsidRDefault="00F4063D" w:rsidP="0039105C">
            <w:pPr>
              <w:spacing w:before="0" w:after="0"/>
              <w:jc w:val="right"/>
              <w:rPr>
                <w:rFonts w:eastAsia="Times New Roman" w:cs="Open Sans"/>
                <w:color w:val="000000"/>
                <w:sz w:val="20"/>
                <w:szCs w:val="20"/>
              </w:rPr>
            </w:pPr>
            <w:r w:rsidRPr="00537555">
              <w:rPr>
                <w:rFonts w:eastAsia="Times New Roman" w:cs="Open Sans"/>
                <w:color w:val="000000"/>
                <w:sz w:val="20"/>
                <w:szCs w:val="20"/>
              </w:rPr>
              <w:t>(15)</w:t>
            </w:r>
          </w:p>
        </w:tc>
        <w:tc>
          <w:tcPr>
            <w:tcW w:w="310" w:type="dxa"/>
            <w:tcBorders>
              <w:top w:val="nil"/>
              <w:left w:val="nil"/>
              <w:bottom w:val="nil"/>
              <w:right w:val="nil"/>
            </w:tcBorders>
            <w:shd w:val="clear" w:color="auto" w:fill="auto"/>
            <w:noWrap/>
            <w:vAlign w:val="bottom"/>
            <w:hideMark/>
          </w:tcPr>
          <w:p w14:paraId="4289A317" w14:textId="77777777" w:rsidR="00F4063D" w:rsidRPr="00537555" w:rsidRDefault="00F4063D" w:rsidP="0039105C">
            <w:pPr>
              <w:spacing w:before="0" w:after="0"/>
              <w:jc w:val="right"/>
              <w:rPr>
                <w:rFonts w:eastAsia="Times New Roman" w:cs="Open Sans"/>
                <w:color w:val="000000"/>
                <w:sz w:val="20"/>
                <w:szCs w:val="20"/>
              </w:rPr>
            </w:pPr>
          </w:p>
        </w:tc>
        <w:tc>
          <w:tcPr>
            <w:tcW w:w="956" w:type="dxa"/>
            <w:gridSpan w:val="2"/>
            <w:tcBorders>
              <w:top w:val="nil"/>
              <w:left w:val="nil"/>
              <w:bottom w:val="nil"/>
              <w:right w:val="nil"/>
            </w:tcBorders>
            <w:shd w:val="clear" w:color="auto" w:fill="auto"/>
            <w:noWrap/>
            <w:vAlign w:val="bottom"/>
            <w:hideMark/>
          </w:tcPr>
          <w:p w14:paraId="35427FC0" w14:textId="77777777" w:rsidR="00F4063D" w:rsidRPr="00537555" w:rsidRDefault="00F4063D" w:rsidP="0039105C">
            <w:pPr>
              <w:spacing w:before="0" w:after="0"/>
              <w:jc w:val="right"/>
              <w:rPr>
                <w:rFonts w:eastAsia="Times New Roman" w:cs="Open Sans"/>
                <w:color w:val="000000"/>
                <w:sz w:val="20"/>
                <w:szCs w:val="20"/>
              </w:rPr>
            </w:pPr>
            <w:r w:rsidRPr="00537555">
              <w:rPr>
                <w:rFonts w:eastAsia="Times New Roman" w:cs="Open Sans"/>
                <w:color w:val="000000"/>
                <w:sz w:val="20"/>
                <w:szCs w:val="20"/>
              </w:rPr>
              <w:t>(19)</w:t>
            </w:r>
          </w:p>
        </w:tc>
      </w:tr>
      <w:tr w:rsidR="00F4063D" w:rsidRPr="00537555" w14:paraId="55422C2B"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4D907229"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GST paid</w:t>
            </w:r>
          </w:p>
        </w:tc>
        <w:tc>
          <w:tcPr>
            <w:tcW w:w="847" w:type="dxa"/>
            <w:tcBorders>
              <w:top w:val="nil"/>
              <w:left w:val="nil"/>
              <w:bottom w:val="nil"/>
              <w:right w:val="nil"/>
            </w:tcBorders>
            <w:shd w:val="clear" w:color="auto" w:fill="auto"/>
            <w:noWrap/>
            <w:vAlign w:val="bottom"/>
            <w:hideMark/>
          </w:tcPr>
          <w:p w14:paraId="39787240"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5CC3D58B"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(950)</w:t>
            </w:r>
          </w:p>
        </w:tc>
        <w:tc>
          <w:tcPr>
            <w:tcW w:w="956" w:type="dxa"/>
            <w:tcBorders>
              <w:top w:val="nil"/>
              <w:left w:val="nil"/>
              <w:bottom w:val="nil"/>
              <w:right w:val="nil"/>
            </w:tcBorders>
            <w:shd w:val="clear" w:color="auto" w:fill="auto"/>
            <w:noWrap/>
            <w:vAlign w:val="bottom"/>
            <w:hideMark/>
          </w:tcPr>
          <w:p w14:paraId="5FE41C99"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c>
          <w:tcPr>
            <w:tcW w:w="310" w:type="dxa"/>
            <w:tcBorders>
              <w:top w:val="nil"/>
              <w:left w:val="nil"/>
              <w:bottom w:val="nil"/>
              <w:right w:val="nil"/>
            </w:tcBorders>
            <w:shd w:val="clear" w:color="auto" w:fill="auto"/>
            <w:noWrap/>
            <w:vAlign w:val="bottom"/>
            <w:hideMark/>
          </w:tcPr>
          <w:p w14:paraId="4D29F106"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5D104C0B"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r>
      <w:tr w:rsidR="00F4063D" w:rsidRPr="00537555" w14:paraId="502EAB5D"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66A55638"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Total cash used</w:t>
            </w:r>
          </w:p>
        </w:tc>
        <w:tc>
          <w:tcPr>
            <w:tcW w:w="847" w:type="dxa"/>
            <w:tcBorders>
              <w:top w:val="nil"/>
              <w:left w:val="nil"/>
              <w:bottom w:val="nil"/>
              <w:right w:val="nil"/>
            </w:tcBorders>
            <w:shd w:val="clear" w:color="auto" w:fill="auto"/>
            <w:noWrap/>
            <w:vAlign w:val="bottom"/>
            <w:hideMark/>
          </w:tcPr>
          <w:p w14:paraId="6FE9920F"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single" w:sz="4" w:space="0" w:color="auto"/>
              <w:left w:val="nil"/>
              <w:bottom w:val="single" w:sz="4" w:space="0" w:color="auto"/>
              <w:right w:val="nil"/>
            </w:tcBorders>
            <w:shd w:val="clear" w:color="auto" w:fill="auto"/>
            <w:noWrap/>
            <w:vAlign w:val="bottom"/>
            <w:hideMark/>
          </w:tcPr>
          <w:p w14:paraId="6E9542FB"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(28,902)</w:t>
            </w:r>
          </w:p>
        </w:tc>
        <w:tc>
          <w:tcPr>
            <w:tcW w:w="956" w:type="dxa"/>
            <w:tcBorders>
              <w:top w:val="single" w:sz="4" w:space="0" w:color="auto"/>
              <w:left w:val="nil"/>
              <w:bottom w:val="single" w:sz="4" w:space="0" w:color="auto"/>
              <w:right w:val="nil"/>
            </w:tcBorders>
            <w:shd w:val="clear" w:color="auto" w:fill="auto"/>
            <w:noWrap/>
            <w:vAlign w:val="bottom"/>
            <w:hideMark/>
          </w:tcPr>
          <w:p w14:paraId="6F3788FF"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(24,784)</w:t>
            </w:r>
          </w:p>
        </w:tc>
        <w:tc>
          <w:tcPr>
            <w:tcW w:w="310" w:type="dxa"/>
            <w:tcBorders>
              <w:top w:val="nil"/>
              <w:left w:val="nil"/>
              <w:bottom w:val="nil"/>
              <w:right w:val="nil"/>
            </w:tcBorders>
            <w:shd w:val="clear" w:color="auto" w:fill="auto"/>
            <w:noWrap/>
            <w:vAlign w:val="bottom"/>
            <w:hideMark/>
          </w:tcPr>
          <w:p w14:paraId="408F9B8B"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single" w:sz="4" w:space="0" w:color="auto"/>
              <w:left w:val="nil"/>
              <w:bottom w:val="single" w:sz="4" w:space="0" w:color="auto"/>
              <w:right w:val="nil"/>
            </w:tcBorders>
            <w:shd w:val="clear" w:color="auto" w:fill="auto"/>
            <w:noWrap/>
            <w:vAlign w:val="bottom"/>
            <w:hideMark/>
          </w:tcPr>
          <w:p w14:paraId="604EF58A"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(20,874)</w:t>
            </w:r>
          </w:p>
        </w:tc>
      </w:tr>
      <w:tr w:rsidR="00F4063D" w:rsidRPr="00537555" w14:paraId="3FED9CBD"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2970EEC5"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Net cash from/(used by) operating activities</w:t>
            </w:r>
          </w:p>
        </w:tc>
        <w:tc>
          <w:tcPr>
            <w:tcW w:w="847" w:type="dxa"/>
            <w:tcBorders>
              <w:top w:val="nil"/>
              <w:left w:val="nil"/>
              <w:bottom w:val="nil"/>
              <w:right w:val="nil"/>
            </w:tcBorders>
            <w:shd w:val="clear" w:color="auto" w:fill="auto"/>
            <w:noWrap/>
            <w:vAlign w:val="bottom"/>
            <w:hideMark/>
          </w:tcPr>
          <w:p w14:paraId="6C84C931"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single" w:sz="4" w:space="0" w:color="auto"/>
              <w:right w:val="nil"/>
            </w:tcBorders>
            <w:shd w:val="clear" w:color="auto" w:fill="auto"/>
            <w:noWrap/>
            <w:vAlign w:val="bottom"/>
            <w:hideMark/>
          </w:tcPr>
          <w:p w14:paraId="3D273D89"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(750)</w:t>
            </w:r>
          </w:p>
        </w:tc>
        <w:tc>
          <w:tcPr>
            <w:tcW w:w="956" w:type="dxa"/>
            <w:tcBorders>
              <w:top w:val="nil"/>
              <w:left w:val="nil"/>
              <w:bottom w:val="single" w:sz="4" w:space="0" w:color="auto"/>
              <w:right w:val="nil"/>
            </w:tcBorders>
            <w:shd w:val="clear" w:color="auto" w:fill="auto"/>
            <w:noWrap/>
            <w:vAlign w:val="bottom"/>
            <w:hideMark/>
          </w:tcPr>
          <w:p w14:paraId="2570776E"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3,929 </w:t>
            </w:r>
          </w:p>
        </w:tc>
        <w:tc>
          <w:tcPr>
            <w:tcW w:w="310" w:type="dxa"/>
            <w:tcBorders>
              <w:top w:val="nil"/>
              <w:left w:val="nil"/>
              <w:bottom w:val="nil"/>
              <w:right w:val="nil"/>
            </w:tcBorders>
            <w:shd w:val="clear" w:color="auto" w:fill="auto"/>
            <w:noWrap/>
            <w:vAlign w:val="bottom"/>
            <w:hideMark/>
          </w:tcPr>
          <w:p w14:paraId="66A27573"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single" w:sz="4" w:space="0" w:color="auto"/>
              <w:right w:val="nil"/>
            </w:tcBorders>
            <w:shd w:val="clear" w:color="auto" w:fill="auto"/>
            <w:noWrap/>
            <w:vAlign w:val="bottom"/>
            <w:hideMark/>
          </w:tcPr>
          <w:p w14:paraId="0180A95A"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3,048 </w:t>
            </w:r>
          </w:p>
        </w:tc>
      </w:tr>
      <w:tr w:rsidR="00F4063D" w:rsidRPr="00537555" w14:paraId="6DC333EE" w14:textId="77777777" w:rsidTr="0039105C">
        <w:trPr>
          <w:gridAfter w:val="1"/>
          <w:wAfter w:w="235" w:type="dxa"/>
          <w:trHeight w:val="207"/>
        </w:trPr>
        <w:tc>
          <w:tcPr>
            <w:tcW w:w="6160" w:type="dxa"/>
            <w:tcBorders>
              <w:top w:val="nil"/>
              <w:left w:val="nil"/>
              <w:bottom w:val="nil"/>
              <w:right w:val="nil"/>
            </w:tcBorders>
            <w:shd w:val="clear" w:color="auto" w:fill="auto"/>
            <w:noWrap/>
            <w:vAlign w:val="bottom"/>
            <w:hideMark/>
          </w:tcPr>
          <w:p w14:paraId="19A2DD99" w14:textId="77777777" w:rsidR="00F4063D" w:rsidRPr="00537555" w:rsidRDefault="00F4063D" w:rsidP="00F4063D">
            <w:pPr>
              <w:spacing w:before="0" w:after="0"/>
              <w:rPr>
                <w:rFonts w:eastAsia="Times New Roman" w:cs="Open Sans"/>
                <w:sz w:val="20"/>
                <w:szCs w:val="20"/>
              </w:rPr>
            </w:pPr>
          </w:p>
        </w:tc>
        <w:tc>
          <w:tcPr>
            <w:tcW w:w="847" w:type="dxa"/>
            <w:tcBorders>
              <w:top w:val="nil"/>
              <w:left w:val="nil"/>
              <w:bottom w:val="nil"/>
              <w:right w:val="nil"/>
            </w:tcBorders>
            <w:shd w:val="clear" w:color="auto" w:fill="auto"/>
            <w:noWrap/>
            <w:vAlign w:val="bottom"/>
            <w:hideMark/>
          </w:tcPr>
          <w:p w14:paraId="181BFAD8" w14:textId="77777777" w:rsidR="00F4063D" w:rsidRPr="00537555" w:rsidRDefault="00F4063D" w:rsidP="00F4063D">
            <w:pPr>
              <w:spacing w:before="0" w:after="0"/>
              <w:rPr>
                <w:rFonts w:eastAsia="Times New Roman" w:cs="Open Sans"/>
                <w:sz w:val="20"/>
                <w:szCs w:val="20"/>
              </w:rPr>
            </w:pPr>
          </w:p>
        </w:tc>
        <w:tc>
          <w:tcPr>
            <w:tcW w:w="985" w:type="dxa"/>
            <w:tcBorders>
              <w:top w:val="nil"/>
              <w:left w:val="nil"/>
              <w:bottom w:val="nil"/>
              <w:right w:val="nil"/>
            </w:tcBorders>
            <w:shd w:val="clear" w:color="auto" w:fill="auto"/>
            <w:noWrap/>
            <w:vAlign w:val="bottom"/>
            <w:hideMark/>
          </w:tcPr>
          <w:p w14:paraId="0472F628"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495A0D29"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1EB7B351"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0866E09A" w14:textId="77777777" w:rsidR="00F4063D" w:rsidRPr="00537555" w:rsidRDefault="00F4063D" w:rsidP="0039105C">
            <w:pPr>
              <w:spacing w:before="0" w:after="0"/>
              <w:jc w:val="right"/>
              <w:rPr>
                <w:rFonts w:eastAsia="Times New Roman" w:cs="Open Sans"/>
                <w:sz w:val="20"/>
                <w:szCs w:val="20"/>
              </w:rPr>
            </w:pPr>
          </w:p>
        </w:tc>
      </w:tr>
      <w:tr w:rsidR="00F4063D" w:rsidRPr="00537555" w14:paraId="5C5DA5B3"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74AC364E"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INVESTING ACTIVITIES</w:t>
            </w:r>
          </w:p>
        </w:tc>
        <w:tc>
          <w:tcPr>
            <w:tcW w:w="847" w:type="dxa"/>
            <w:tcBorders>
              <w:top w:val="nil"/>
              <w:left w:val="nil"/>
              <w:bottom w:val="nil"/>
              <w:right w:val="nil"/>
            </w:tcBorders>
            <w:shd w:val="clear" w:color="auto" w:fill="auto"/>
            <w:noWrap/>
            <w:vAlign w:val="bottom"/>
            <w:hideMark/>
          </w:tcPr>
          <w:p w14:paraId="0DAC507D"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26989285"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4639BA41"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2FAB2376"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537C2328" w14:textId="77777777" w:rsidR="00F4063D" w:rsidRPr="00537555" w:rsidRDefault="00F4063D" w:rsidP="0039105C">
            <w:pPr>
              <w:spacing w:before="0" w:after="0"/>
              <w:jc w:val="right"/>
              <w:rPr>
                <w:rFonts w:eastAsia="Times New Roman" w:cs="Open Sans"/>
                <w:sz w:val="20"/>
                <w:szCs w:val="20"/>
              </w:rPr>
            </w:pPr>
          </w:p>
        </w:tc>
      </w:tr>
      <w:tr w:rsidR="00F4063D" w:rsidRPr="00537555" w14:paraId="139A8C5D"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0FAA9AA6"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Cash received</w:t>
            </w:r>
          </w:p>
        </w:tc>
        <w:tc>
          <w:tcPr>
            <w:tcW w:w="847" w:type="dxa"/>
            <w:tcBorders>
              <w:top w:val="nil"/>
              <w:left w:val="nil"/>
              <w:bottom w:val="nil"/>
              <w:right w:val="nil"/>
            </w:tcBorders>
            <w:shd w:val="clear" w:color="auto" w:fill="auto"/>
            <w:noWrap/>
            <w:vAlign w:val="bottom"/>
            <w:hideMark/>
          </w:tcPr>
          <w:p w14:paraId="1EFB84E2"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32259CE2"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68004837"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6DDF5612"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2BF5E68D" w14:textId="77777777" w:rsidR="00F4063D" w:rsidRPr="00537555" w:rsidRDefault="00F4063D" w:rsidP="0039105C">
            <w:pPr>
              <w:spacing w:before="0" w:after="0"/>
              <w:jc w:val="right"/>
              <w:rPr>
                <w:rFonts w:eastAsia="Times New Roman" w:cs="Open Sans"/>
                <w:sz w:val="20"/>
                <w:szCs w:val="20"/>
              </w:rPr>
            </w:pPr>
          </w:p>
        </w:tc>
      </w:tr>
      <w:tr w:rsidR="00F4063D" w:rsidRPr="00537555" w14:paraId="249B1456" w14:textId="77777777" w:rsidTr="0039105C">
        <w:trPr>
          <w:gridAfter w:val="1"/>
          <w:wAfter w:w="235" w:type="dxa"/>
          <w:trHeight w:val="276"/>
        </w:trPr>
        <w:tc>
          <w:tcPr>
            <w:tcW w:w="6160" w:type="dxa"/>
            <w:tcBorders>
              <w:top w:val="nil"/>
              <w:left w:val="nil"/>
              <w:bottom w:val="nil"/>
              <w:right w:val="nil"/>
            </w:tcBorders>
            <w:shd w:val="clear" w:color="auto" w:fill="auto"/>
            <w:vAlign w:val="bottom"/>
            <w:hideMark/>
          </w:tcPr>
          <w:p w14:paraId="2B0776CC"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Proceeds from sales of property, plant and equipment</w:t>
            </w:r>
          </w:p>
        </w:tc>
        <w:tc>
          <w:tcPr>
            <w:tcW w:w="847" w:type="dxa"/>
            <w:tcBorders>
              <w:top w:val="nil"/>
              <w:left w:val="nil"/>
              <w:bottom w:val="nil"/>
              <w:right w:val="nil"/>
            </w:tcBorders>
            <w:shd w:val="clear" w:color="auto" w:fill="auto"/>
            <w:noWrap/>
            <w:vAlign w:val="bottom"/>
            <w:hideMark/>
          </w:tcPr>
          <w:p w14:paraId="58652DA0"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3C9431D6"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14 </w:t>
            </w:r>
          </w:p>
        </w:tc>
        <w:tc>
          <w:tcPr>
            <w:tcW w:w="956" w:type="dxa"/>
            <w:tcBorders>
              <w:top w:val="nil"/>
              <w:left w:val="nil"/>
              <w:bottom w:val="nil"/>
              <w:right w:val="nil"/>
            </w:tcBorders>
            <w:shd w:val="clear" w:color="auto" w:fill="auto"/>
            <w:noWrap/>
            <w:vAlign w:val="bottom"/>
            <w:hideMark/>
          </w:tcPr>
          <w:p w14:paraId="1C48A900"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c>
          <w:tcPr>
            <w:tcW w:w="310" w:type="dxa"/>
            <w:tcBorders>
              <w:top w:val="nil"/>
              <w:left w:val="nil"/>
              <w:bottom w:val="nil"/>
              <w:right w:val="nil"/>
            </w:tcBorders>
            <w:shd w:val="clear" w:color="auto" w:fill="auto"/>
            <w:noWrap/>
            <w:vAlign w:val="bottom"/>
            <w:hideMark/>
          </w:tcPr>
          <w:p w14:paraId="2A8818B4"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4228719B"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r>
      <w:tr w:rsidR="00F4063D" w:rsidRPr="00537555" w14:paraId="4FFA1C9D"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6C67F697"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Total cash received</w:t>
            </w:r>
          </w:p>
        </w:tc>
        <w:tc>
          <w:tcPr>
            <w:tcW w:w="847" w:type="dxa"/>
            <w:tcBorders>
              <w:top w:val="nil"/>
              <w:left w:val="nil"/>
              <w:bottom w:val="nil"/>
              <w:right w:val="nil"/>
            </w:tcBorders>
            <w:shd w:val="clear" w:color="auto" w:fill="auto"/>
            <w:noWrap/>
            <w:vAlign w:val="bottom"/>
            <w:hideMark/>
          </w:tcPr>
          <w:p w14:paraId="6B6BE667"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single" w:sz="4" w:space="0" w:color="auto"/>
              <w:left w:val="nil"/>
              <w:bottom w:val="single" w:sz="4" w:space="0" w:color="auto"/>
              <w:right w:val="nil"/>
            </w:tcBorders>
            <w:shd w:val="clear" w:color="auto" w:fill="auto"/>
            <w:noWrap/>
            <w:vAlign w:val="bottom"/>
            <w:hideMark/>
          </w:tcPr>
          <w:p w14:paraId="2572FED2"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14 </w:t>
            </w:r>
          </w:p>
        </w:tc>
        <w:tc>
          <w:tcPr>
            <w:tcW w:w="956" w:type="dxa"/>
            <w:tcBorders>
              <w:top w:val="single" w:sz="4" w:space="0" w:color="auto"/>
              <w:left w:val="nil"/>
              <w:bottom w:val="single" w:sz="4" w:space="0" w:color="auto"/>
              <w:right w:val="nil"/>
            </w:tcBorders>
            <w:shd w:val="clear" w:color="auto" w:fill="auto"/>
            <w:noWrap/>
            <w:vAlign w:val="bottom"/>
            <w:hideMark/>
          </w:tcPr>
          <w:p w14:paraId="47A68C70"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c>
          <w:tcPr>
            <w:tcW w:w="310" w:type="dxa"/>
            <w:tcBorders>
              <w:top w:val="nil"/>
              <w:left w:val="nil"/>
              <w:bottom w:val="nil"/>
              <w:right w:val="nil"/>
            </w:tcBorders>
            <w:shd w:val="clear" w:color="auto" w:fill="auto"/>
            <w:noWrap/>
            <w:vAlign w:val="bottom"/>
            <w:hideMark/>
          </w:tcPr>
          <w:p w14:paraId="5B668FD5"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single" w:sz="4" w:space="0" w:color="auto"/>
              <w:left w:val="nil"/>
              <w:bottom w:val="single" w:sz="4" w:space="0" w:color="auto"/>
              <w:right w:val="nil"/>
            </w:tcBorders>
            <w:shd w:val="clear" w:color="auto" w:fill="auto"/>
            <w:noWrap/>
            <w:vAlign w:val="bottom"/>
            <w:hideMark/>
          </w:tcPr>
          <w:p w14:paraId="08A8D4D8"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r>
      <w:tr w:rsidR="00F4063D" w:rsidRPr="00537555" w14:paraId="69ACC669" w14:textId="77777777" w:rsidTr="0039105C">
        <w:trPr>
          <w:gridAfter w:val="1"/>
          <w:wAfter w:w="235" w:type="dxa"/>
          <w:trHeight w:val="207"/>
        </w:trPr>
        <w:tc>
          <w:tcPr>
            <w:tcW w:w="6160" w:type="dxa"/>
            <w:tcBorders>
              <w:top w:val="nil"/>
              <w:left w:val="nil"/>
              <w:bottom w:val="nil"/>
              <w:right w:val="nil"/>
            </w:tcBorders>
            <w:shd w:val="clear" w:color="auto" w:fill="auto"/>
            <w:noWrap/>
            <w:vAlign w:val="bottom"/>
            <w:hideMark/>
          </w:tcPr>
          <w:p w14:paraId="49288B13" w14:textId="77777777" w:rsidR="00F4063D" w:rsidRPr="00537555" w:rsidRDefault="00F4063D" w:rsidP="00F4063D">
            <w:pPr>
              <w:spacing w:before="0" w:after="0"/>
              <w:rPr>
                <w:rFonts w:eastAsia="Times New Roman" w:cs="Open Sans"/>
                <w:sz w:val="20"/>
                <w:szCs w:val="20"/>
              </w:rPr>
            </w:pPr>
          </w:p>
        </w:tc>
        <w:tc>
          <w:tcPr>
            <w:tcW w:w="847" w:type="dxa"/>
            <w:tcBorders>
              <w:top w:val="nil"/>
              <w:left w:val="nil"/>
              <w:bottom w:val="nil"/>
              <w:right w:val="nil"/>
            </w:tcBorders>
            <w:shd w:val="clear" w:color="auto" w:fill="auto"/>
            <w:noWrap/>
            <w:vAlign w:val="bottom"/>
            <w:hideMark/>
          </w:tcPr>
          <w:p w14:paraId="336C4227" w14:textId="77777777" w:rsidR="00F4063D" w:rsidRPr="00537555" w:rsidRDefault="00F4063D" w:rsidP="00F4063D">
            <w:pPr>
              <w:spacing w:before="0" w:after="0"/>
              <w:rPr>
                <w:rFonts w:eastAsia="Times New Roman" w:cs="Open Sans"/>
                <w:sz w:val="20"/>
                <w:szCs w:val="20"/>
              </w:rPr>
            </w:pPr>
          </w:p>
        </w:tc>
        <w:tc>
          <w:tcPr>
            <w:tcW w:w="985" w:type="dxa"/>
            <w:tcBorders>
              <w:top w:val="nil"/>
              <w:left w:val="nil"/>
              <w:bottom w:val="nil"/>
              <w:right w:val="nil"/>
            </w:tcBorders>
            <w:shd w:val="clear" w:color="auto" w:fill="auto"/>
            <w:noWrap/>
            <w:vAlign w:val="bottom"/>
            <w:hideMark/>
          </w:tcPr>
          <w:p w14:paraId="5B329B5F"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3F7F771C"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180940B8"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36049AA0" w14:textId="77777777" w:rsidR="00F4063D" w:rsidRPr="00537555" w:rsidRDefault="00F4063D" w:rsidP="0039105C">
            <w:pPr>
              <w:spacing w:before="0" w:after="0"/>
              <w:jc w:val="right"/>
              <w:rPr>
                <w:rFonts w:eastAsia="Times New Roman" w:cs="Open Sans"/>
                <w:sz w:val="20"/>
                <w:szCs w:val="20"/>
              </w:rPr>
            </w:pPr>
          </w:p>
        </w:tc>
      </w:tr>
      <w:tr w:rsidR="00F4063D" w:rsidRPr="00537555" w14:paraId="29B0115B"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2444A5A1"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Cash used</w:t>
            </w:r>
          </w:p>
        </w:tc>
        <w:tc>
          <w:tcPr>
            <w:tcW w:w="847" w:type="dxa"/>
            <w:tcBorders>
              <w:top w:val="nil"/>
              <w:left w:val="nil"/>
              <w:bottom w:val="nil"/>
              <w:right w:val="nil"/>
            </w:tcBorders>
            <w:shd w:val="clear" w:color="auto" w:fill="auto"/>
            <w:noWrap/>
            <w:vAlign w:val="bottom"/>
            <w:hideMark/>
          </w:tcPr>
          <w:p w14:paraId="7892D226"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3394F2A4"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742D5AB6"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0AFDEFDB"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4AE76239" w14:textId="77777777" w:rsidR="00F4063D" w:rsidRPr="00537555" w:rsidRDefault="00F4063D" w:rsidP="0039105C">
            <w:pPr>
              <w:spacing w:before="0" w:after="0"/>
              <w:jc w:val="right"/>
              <w:rPr>
                <w:rFonts w:eastAsia="Times New Roman" w:cs="Open Sans"/>
                <w:sz w:val="20"/>
                <w:szCs w:val="20"/>
              </w:rPr>
            </w:pPr>
          </w:p>
        </w:tc>
      </w:tr>
      <w:tr w:rsidR="00F4063D" w:rsidRPr="00537555" w14:paraId="5F4BCE96"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62969212"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Purchase of property, plant and equipment</w:t>
            </w:r>
          </w:p>
        </w:tc>
        <w:tc>
          <w:tcPr>
            <w:tcW w:w="847" w:type="dxa"/>
            <w:tcBorders>
              <w:top w:val="nil"/>
              <w:left w:val="nil"/>
              <w:bottom w:val="nil"/>
              <w:right w:val="nil"/>
            </w:tcBorders>
            <w:shd w:val="clear" w:color="auto" w:fill="auto"/>
            <w:noWrap/>
            <w:vAlign w:val="bottom"/>
            <w:hideMark/>
          </w:tcPr>
          <w:p w14:paraId="456E975A"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3EB1373B"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(63)</w:t>
            </w:r>
          </w:p>
        </w:tc>
        <w:tc>
          <w:tcPr>
            <w:tcW w:w="956" w:type="dxa"/>
            <w:tcBorders>
              <w:top w:val="nil"/>
              <w:left w:val="nil"/>
              <w:bottom w:val="nil"/>
              <w:right w:val="nil"/>
            </w:tcBorders>
            <w:shd w:val="clear" w:color="auto" w:fill="auto"/>
            <w:noWrap/>
            <w:vAlign w:val="bottom"/>
            <w:hideMark/>
          </w:tcPr>
          <w:p w14:paraId="2FA09C9D"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(6)</w:t>
            </w:r>
          </w:p>
        </w:tc>
        <w:tc>
          <w:tcPr>
            <w:tcW w:w="310" w:type="dxa"/>
            <w:tcBorders>
              <w:top w:val="nil"/>
              <w:left w:val="nil"/>
              <w:bottom w:val="nil"/>
              <w:right w:val="nil"/>
            </w:tcBorders>
            <w:shd w:val="clear" w:color="auto" w:fill="auto"/>
            <w:noWrap/>
            <w:vAlign w:val="bottom"/>
            <w:hideMark/>
          </w:tcPr>
          <w:p w14:paraId="3FA50622"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38E90AB0"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(326)</w:t>
            </w:r>
          </w:p>
        </w:tc>
      </w:tr>
      <w:tr w:rsidR="00F4063D" w:rsidRPr="00537555" w14:paraId="425592A2"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7A4149B9"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Purchase of intangibles</w:t>
            </w:r>
          </w:p>
        </w:tc>
        <w:tc>
          <w:tcPr>
            <w:tcW w:w="847" w:type="dxa"/>
            <w:tcBorders>
              <w:top w:val="nil"/>
              <w:left w:val="nil"/>
              <w:bottom w:val="nil"/>
              <w:right w:val="nil"/>
            </w:tcBorders>
            <w:shd w:val="clear" w:color="auto" w:fill="auto"/>
            <w:noWrap/>
            <w:vAlign w:val="bottom"/>
            <w:hideMark/>
          </w:tcPr>
          <w:p w14:paraId="35B63A5D"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2AE9DAE0"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(251)</w:t>
            </w:r>
          </w:p>
        </w:tc>
        <w:tc>
          <w:tcPr>
            <w:tcW w:w="956" w:type="dxa"/>
            <w:tcBorders>
              <w:top w:val="nil"/>
              <w:left w:val="nil"/>
              <w:bottom w:val="nil"/>
              <w:right w:val="nil"/>
            </w:tcBorders>
            <w:shd w:val="clear" w:color="auto" w:fill="auto"/>
            <w:noWrap/>
            <w:vAlign w:val="bottom"/>
            <w:hideMark/>
          </w:tcPr>
          <w:p w14:paraId="687E9C17"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(91)</w:t>
            </w:r>
          </w:p>
        </w:tc>
        <w:tc>
          <w:tcPr>
            <w:tcW w:w="310" w:type="dxa"/>
            <w:tcBorders>
              <w:top w:val="nil"/>
              <w:left w:val="nil"/>
              <w:bottom w:val="nil"/>
              <w:right w:val="nil"/>
            </w:tcBorders>
            <w:shd w:val="clear" w:color="auto" w:fill="auto"/>
            <w:noWrap/>
            <w:vAlign w:val="bottom"/>
            <w:hideMark/>
          </w:tcPr>
          <w:p w14:paraId="5C36FA97"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443863B3"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r>
      <w:tr w:rsidR="00F4063D" w:rsidRPr="00537555" w14:paraId="4572C44E"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67E72B10"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Total cash used</w:t>
            </w:r>
          </w:p>
        </w:tc>
        <w:tc>
          <w:tcPr>
            <w:tcW w:w="847" w:type="dxa"/>
            <w:tcBorders>
              <w:top w:val="nil"/>
              <w:left w:val="nil"/>
              <w:bottom w:val="nil"/>
              <w:right w:val="nil"/>
            </w:tcBorders>
            <w:shd w:val="clear" w:color="auto" w:fill="auto"/>
            <w:noWrap/>
            <w:vAlign w:val="bottom"/>
            <w:hideMark/>
          </w:tcPr>
          <w:p w14:paraId="2A6BF954"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single" w:sz="4" w:space="0" w:color="auto"/>
              <w:left w:val="nil"/>
              <w:bottom w:val="single" w:sz="4" w:space="0" w:color="auto"/>
              <w:right w:val="nil"/>
            </w:tcBorders>
            <w:shd w:val="clear" w:color="auto" w:fill="auto"/>
            <w:noWrap/>
            <w:vAlign w:val="bottom"/>
            <w:hideMark/>
          </w:tcPr>
          <w:p w14:paraId="0B48D04E"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(314)</w:t>
            </w:r>
          </w:p>
        </w:tc>
        <w:tc>
          <w:tcPr>
            <w:tcW w:w="956" w:type="dxa"/>
            <w:tcBorders>
              <w:top w:val="single" w:sz="4" w:space="0" w:color="auto"/>
              <w:left w:val="nil"/>
              <w:bottom w:val="single" w:sz="4" w:space="0" w:color="auto"/>
              <w:right w:val="nil"/>
            </w:tcBorders>
            <w:shd w:val="clear" w:color="auto" w:fill="auto"/>
            <w:noWrap/>
            <w:vAlign w:val="bottom"/>
            <w:hideMark/>
          </w:tcPr>
          <w:p w14:paraId="036BEA13"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(97)</w:t>
            </w:r>
          </w:p>
        </w:tc>
        <w:tc>
          <w:tcPr>
            <w:tcW w:w="310" w:type="dxa"/>
            <w:tcBorders>
              <w:top w:val="nil"/>
              <w:left w:val="nil"/>
              <w:bottom w:val="nil"/>
              <w:right w:val="nil"/>
            </w:tcBorders>
            <w:shd w:val="clear" w:color="auto" w:fill="auto"/>
            <w:noWrap/>
            <w:vAlign w:val="bottom"/>
            <w:hideMark/>
          </w:tcPr>
          <w:p w14:paraId="5DFF950C"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single" w:sz="4" w:space="0" w:color="auto"/>
              <w:left w:val="nil"/>
              <w:bottom w:val="single" w:sz="4" w:space="0" w:color="auto"/>
              <w:right w:val="nil"/>
            </w:tcBorders>
            <w:shd w:val="clear" w:color="auto" w:fill="auto"/>
            <w:noWrap/>
            <w:vAlign w:val="bottom"/>
            <w:hideMark/>
          </w:tcPr>
          <w:p w14:paraId="3105C567"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(326)</w:t>
            </w:r>
          </w:p>
        </w:tc>
      </w:tr>
      <w:tr w:rsidR="00F4063D" w:rsidRPr="00537555" w14:paraId="47C5885A"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5EE1AD8A"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Net cash used by investing activities</w:t>
            </w:r>
          </w:p>
        </w:tc>
        <w:tc>
          <w:tcPr>
            <w:tcW w:w="847" w:type="dxa"/>
            <w:tcBorders>
              <w:top w:val="nil"/>
              <w:left w:val="nil"/>
              <w:bottom w:val="nil"/>
              <w:right w:val="nil"/>
            </w:tcBorders>
            <w:shd w:val="clear" w:color="auto" w:fill="auto"/>
            <w:noWrap/>
            <w:vAlign w:val="bottom"/>
            <w:hideMark/>
          </w:tcPr>
          <w:p w14:paraId="12CB72BC"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single" w:sz="4" w:space="0" w:color="auto"/>
              <w:right w:val="nil"/>
            </w:tcBorders>
            <w:shd w:val="clear" w:color="auto" w:fill="auto"/>
            <w:noWrap/>
            <w:vAlign w:val="bottom"/>
            <w:hideMark/>
          </w:tcPr>
          <w:p w14:paraId="21FD437B"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(300)</w:t>
            </w:r>
          </w:p>
        </w:tc>
        <w:tc>
          <w:tcPr>
            <w:tcW w:w="956" w:type="dxa"/>
            <w:tcBorders>
              <w:top w:val="nil"/>
              <w:left w:val="nil"/>
              <w:bottom w:val="single" w:sz="4" w:space="0" w:color="auto"/>
              <w:right w:val="nil"/>
            </w:tcBorders>
            <w:shd w:val="clear" w:color="auto" w:fill="auto"/>
            <w:noWrap/>
            <w:vAlign w:val="bottom"/>
            <w:hideMark/>
          </w:tcPr>
          <w:p w14:paraId="0C128D78"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(97)</w:t>
            </w:r>
          </w:p>
        </w:tc>
        <w:tc>
          <w:tcPr>
            <w:tcW w:w="310" w:type="dxa"/>
            <w:tcBorders>
              <w:top w:val="nil"/>
              <w:left w:val="nil"/>
              <w:bottom w:val="nil"/>
              <w:right w:val="nil"/>
            </w:tcBorders>
            <w:shd w:val="clear" w:color="auto" w:fill="auto"/>
            <w:noWrap/>
            <w:vAlign w:val="bottom"/>
            <w:hideMark/>
          </w:tcPr>
          <w:p w14:paraId="3EC9E885"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single" w:sz="4" w:space="0" w:color="auto"/>
              <w:right w:val="nil"/>
            </w:tcBorders>
            <w:shd w:val="clear" w:color="auto" w:fill="auto"/>
            <w:noWrap/>
            <w:vAlign w:val="bottom"/>
            <w:hideMark/>
          </w:tcPr>
          <w:p w14:paraId="62EA0B6F"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(326)</w:t>
            </w:r>
          </w:p>
        </w:tc>
      </w:tr>
      <w:tr w:rsidR="00F4063D" w:rsidRPr="00537555" w14:paraId="756E9EF2" w14:textId="77777777" w:rsidTr="0039105C">
        <w:trPr>
          <w:gridAfter w:val="1"/>
          <w:wAfter w:w="235" w:type="dxa"/>
          <w:trHeight w:val="207"/>
        </w:trPr>
        <w:tc>
          <w:tcPr>
            <w:tcW w:w="6160" w:type="dxa"/>
            <w:tcBorders>
              <w:top w:val="nil"/>
              <w:left w:val="nil"/>
              <w:bottom w:val="nil"/>
              <w:right w:val="nil"/>
            </w:tcBorders>
            <w:shd w:val="clear" w:color="auto" w:fill="auto"/>
            <w:noWrap/>
            <w:vAlign w:val="bottom"/>
            <w:hideMark/>
          </w:tcPr>
          <w:p w14:paraId="000CB52C" w14:textId="77777777" w:rsidR="00F4063D" w:rsidRPr="00537555" w:rsidRDefault="00F4063D" w:rsidP="00F4063D">
            <w:pPr>
              <w:spacing w:before="0" w:after="0"/>
              <w:rPr>
                <w:rFonts w:eastAsia="Times New Roman" w:cs="Open Sans"/>
                <w:sz w:val="20"/>
                <w:szCs w:val="20"/>
              </w:rPr>
            </w:pPr>
          </w:p>
        </w:tc>
        <w:tc>
          <w:tcPr>
            <w:tcW w:w="847" w:type="dxa"/>
            <w:tcBorders>
              <w:top w:val="nil"/>
              <w:left w:val="nil"/>
              <w:bottom w:val="nil"/>
              <w:right w:val="nil"/>
            </w:tcBorders>
            <w:shd w:val="clear" w:color="auto" w:fill="auto"/>
            <w:noWrap/>
            <w:vAlign w:val="bottom"/>
            <w:hideMark/>
          </w:tcPr>
          <w:p w14:paraId="028F0F9C" w14:textId="77777777" w:rsidR="00F4063D" w:rsidRPr="00537555" w:rsidRDefault="00F4063D" w:rsidP="00F4063D">
            <w:pPr>
              <w:spacing w:before="0" w:after="0"/>
              <w:rPr>
                <w:rFonts w:eastAsia="Times New Roman" w:cs="Open Sans"/>
                <w:sz w:val="20"/>
                <w:szCs w:val="20"/>
              </w:rPr>
            </w:pPr>
          </w:p>
        </w:tc>
        <w:tc>
          <w:tcPr>
            <w:tcW w:w="985" w:type="dxa"/>
            <w:tcBorders>
              <w:top w:val="nil"/>
              <w:left w:val="nil"/>
              <w:bottom w:val="nil"/>
              <w:right w:val="nil"/>
            </w:tcBorders>
            <w:shd w:val="clear" w:color="auto" w:fill="auto"/>
            <w:noWrap/>
            <w:vAlign w:val="bottom"/>
            <w:hideMark/>
          </w:tcPr>
          <w:p w14:paraId="4556971C"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25EFE096"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7E87B2D4"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36E47523" w14:textId="77777777" w:rsidR="00F4063D" w:rsidRPr="00537555" w:rsidRDefault="00F4063D" w:rsidP="0039105C">
            <w:pPr>
              <w:spacing w:before="0" w:after="0"/>
              <w:jc w:val="right"/>
              <w:rPr>
                <w:rFonts w:eastAsia="Times New Roman" w:cs="Open Sans"/>
                <w:sz w:val="20"/>
                <w:szCs w:val="20"/>
              </w:rPr>
            </w:pPr>
          </w:p>
        </w:tc>
      </w:tr>
      <w:tr w:rsidR="00F4063D" w:rsidRPr="00537555" w14:paraId="4F9AD755"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2FD4A4F3"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FINANCING ACTIVITIES</w:t>
            </w:r>
          </w:p>
        </w:tc>
        <w:tc>
          <w:tcPr>
            <w:tcW w:w="847" w:type="dxa"/>
            <w:tcBorders>
              <w:top w:val="nil"/>
              <w:left w:val="nil"/>
              <w:bottom w:val="nil"/>
              <w:right w:val="nil"/>
            </w:tcBorders>
            <w:shd w:val="clear" w:color="auto" w:fill="auto"/>
            <w:noWrap/>
            <w:vAlign w:val="bottom"/>
            <w:hideMark/>
          </w:tcPr>
          <w:p w14:paraId="0BC8BBA6"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2ED379B7"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01F133FB"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1D63D723"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1A4120FA" w14:textId="77777777" w:rsidR="00F4063D" w:rsidRPr="00537555" w:rsidRDefault="00F4063D" w:rsidP="0039105C">
            <w:pPr>
              <w:spacing w:before="0" w:after="0"/>
              <w:jc w:val="right"/>
              <w:rPr>
                <w:rFonts w:eastAsia="Times New Roman" w:cs="Open Sans"/>
                <w:sz w:val="20"/>
                <w:szCs w:val="20"/>
              </w:rPr>
            </w:pPr>
          </w:p>
        </w:tc>
      </w:tr>
      <w:tr w:rsidR="00F4063D" w:rsidRPr="00537555" w14:paraId="748840B6"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0243C0C8"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Cash received</w:t>
            </w:r>
          </w:p>
        </w:tc>
        <w:tc>
          <w:tcPr>
            <w:tcW w:w="847" w:type="dxa"/>
            <w:tcBorders>
              <w:top w:val="nil"/>
              <w:left w:val="nil"/>
              <w:bottom w:val="nil"/>
              <w:right w:val="nil"/>
            </w:tcBorders>
            <w:shd w:val="clear" w:color="auto" w:fill="auto"/>
            <w:noWrap/>
            <w:vAlign w:val="bottom"/>
            <w:hideMark/>
          </w:tcPr>
          <w:p w14:paraId="7C477785"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5CC1125E"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75EA8406"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40D7DF41"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349C8ADE" w14:textId="77777777" w:rsidR="00F4063D" w:rsidRPr="00537555" w:rsidRDefault="00F4063D" w:rsidP="0039105C">
            <w:pPr>
              <w:spacing w:before="0" w:after="0"/>
              <w:jc w:val="right"/>
              <w:rPr>
                <w:rFonts w:eastAsia="Times New Roman" w:cs="Open Sans"/>
                <w:sz w:val="20"/>
                <w:szCs w:val="20"/>
              </w:rPr>
            </w:pPr>
          </w:p>
        </w:tc>
      </w:tr>
      <w:tr w:rsidR="00F4063D" w:rsidRPr="00537555" w14:paraId="62195455"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2A276CB2"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Contributed equity</w:t>
            </w:r>
          </w:p>
        </w:tc>
        <w:tc>
          <w:tcPr>
            <w:tcW w:w="847" w:type="dxa"/>
            <w:tcBorders>
              <w:top w:val="nil"/>
              <w:left w:val="nil"/>
              <w:bottom w:val="nil"/>
              <w:right w:val="nil"/>
            </w:tcBorders>
            <w:shd w:val="clear" w:color="auto" w:fill="auto"/>
            <w:noWrap/>
            <w:vAlign w:val="bottom"/>
            <w:hideMark/>
          </w:tcPr>
          <w:p w14:paraId="4581B5C4"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1C26F686"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16,050 </w:t>
            </w:r>
          </w:p>
        </w:tc>
        <w:tc>
          <w:tcPr>
            <w:tcW w:w="956" w:type="dxa"/>
            <w:tcBorders>
              <w:top w:val="nil"/>
              <w:left w:val="nil"/>
              <w:bottom w:val="nil"/>
              <w:right w:val="nil"/>
            </w:tcBorders>
            <w:shd w:val="clear" w:color="auto" w:fill="auto"/>
            <w:noWrap/>
            <w:vAlign w:val="bottom"/>
            <w:hideMark/>
          </w:tcPr>
          <w:p w14:paraId="1DCC2FC0"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c>
          <w:tcPr>
            <w:tcW w:w="310" w:type="dxa"/>
            <w:tcBorders>
              <w:top w:val="nil"/>
              <w:left w:val="nil"/>
              <w:bottom w:val="nil"/>
              <w:right w:val="nil"/>
            </w:tcBorders>
            <w:shd w:val="clear" w:color="auto" w:fill="auto"/>
            <w:noWrap/>
            <w:vAlign w:val="bottom"/>
            <w:hideMark/>
          </w:tcPr>
          <w:p w14:paraId="3D508DA6"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5656FC49"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r>
      <w:tr w:rsidR="00F4063D" w:rsidRPr="00537555" w14:paraId="7146F116"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00C53C97"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Total cash received</w:t>
            </w:r>
          </w:p>
        </w:tc>
        <w:tc>
          <w:tcPr>
            <w:tcW w:w="847" w:type="dxa"/>
            <w:tcBorders>
              <w:top w:val="nil"/>
              <w:left w:val="nil"/>
              <w:bottom w:val="nil"/>
              <w:right w:val="nil"/>
            </w:tcBorders>
            <w:shd w:val="clear" w:color="auto" w:fill="auto"/>
            <w:noWrap/>
            <w:vAlign w:val="bottom"/>
            <w:hideMark/>
          </w:tcPr>
          <w:p w14:paraId="29B21C10"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single" w:sz="4" w:space="0" w:color="auto"/>
              <w:left w:val="nil"/>
              <w:bottom w:val="single" w:sz="4" w:space="0" w:color="auto"/>
              <w:right w:val="nil"/>
            </w:tcBorders>
            <w:shd w:val="clear" w:color="auto" w:fill="auto"/>
            <w:noWrap/>
            <w:vAlign w:val="bottom"/>
            <w:hideMark/>
          </w:tcPr>
          <w:p w14:paraId="30EB55ED"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16,050 </w:t>
            </w:r>
          </w:p>
        </w:tc>
        <w:tc>
          <w:tcPr>
            <w:tcW w:w="956" w:type="dxa"/>
            <w:tcBorders>
              <w:top w:val="single" w:sz="4" w:space="0" w:color="auto"/>
              <w:left w:val="nil"/>
              <w:bottom w:val="single" w:sz="4" w:space="0" w:color="auto"/>
              <w:right w:val="nil"/>
            </w:tcBorders>
            <w:shd w:val="clear" w:color="auto" w:fill="auto"/>
            <w:noWrap/>
            <w:vAlign w:val="bottom"/>
            <w:hideMark/>
          </w:tcPr>
          <w:p w14:paraId="4F4C2858"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c>
          <w:tcPr>
            <w:tcW w:w="310" w:type="dxa"/>
            <w:tcBorders>
              <w:top w:val="nil"/>
              <w:left w:val="nil"/>
              <w:bottom w:val="nil"/>
              <w:right w:val="nil"/>
            </w:tcBorders>
            <w:shd w:val="clear" w:color="auto" w:fill="auto"/>
            <w:noWrap/>
            <w:vAlign w:val="bottom"/>
            <w:hideMark/>
          </w:tcPr>
          <w:p w14:paraId="37B4A5DA"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single" w:sz="4" w:space="0" w:color="auto"/>
              <w:left w:val="nil"/>
              <w:bottom w:val="single" w:sz="4" w:space="0" w:color="auto"/>
              <w:right w:val="nil"/>
            </w:tcBorders>
            <w:shd w:val="clear" w:color="auto" w:fill="auto"/>
            <w:noWrap/>
            <w:vAlign w:val="bottom"/>
            <w:hideMark/>
          </w:tcPr>
          <w:p w14:paraId="284B7151"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 -</w:t>
            </w:r>
          </w:p>
        </w:tc>
      </w:tr>
      <w:tr w:rsidR="00F4063D" w:rsidRPr="00537555" w14:paraId="29C1310B" w14:textId="77777777" w:rsidTr="0039105C">
        <w:trPr>
          <w:gridAfter w:val="1"/>
          <w:wAfter w:w="235" w:type="dxa"/>
          <w:trHeight w:val="150"/>
        </w:trPr>
        <w:tc>
          <w:tcPr>
            <w:tcW w:w="6160" w:type="dxa"/>
            <w:tcBorders>
              <w:top w:val="nil"/>
              <w:left w:val="nil"/>
              <w:bottom w:val="nil"/>
              <w:right w:val="nil"/>
            </w:tcBorders>
            <w:shd w:val="clear" w:color="auto" w:fill="auto"/>
            <w:noWrap/>
            <w:vAlign w:val="bottom"/>
            <w:hideMark/>
          </w:tcPr>
          <w:p w14:paraId="499BCFD4" w14:textId="77777777" w:rsidR="00F4063D" w:rsidRPr="00537555" w:rsidRDefault="00F4063D" w:rsidP="00F4063D">
            <w:pPr>
              <w:spacing w:before="0" w:after="0"/>
              <w:rPr>
                <w:rFonts w:eastAsia="Times New Roman" w:cs="Open Sans"/>
                <w:sz w:val="20"/>
                <w:szCs w:val="20"/>
              </w:rPr>
            </w:pPr>
          </w:p>
        </w:tc>
        <w:tc>
          <w:tcPr>
            <w:tcW w:w="847" w:type="dxa"/>
            <w:tcBorders>
              <w:top w:val="nil"/>
              <w:left w:val="nil"/>
              <w:bottom w:val="nil"/>
              <w:right w:val="nil"/>
            </w:tcBorders>
            <w:shd w:val="clear" w:color="auto" w:fill="auto"/>
            <w:noWrap/>
            <w:vAlign w:val="bottom"/>
            <w:hideMark/>
          </w:tcPr>
          <w:p w14:paraId="7980D526" w14:textId="77777777" w:rsidR="00F4063D" w:rsidRPr="00537555" w:rsidRDefault="00F4063D" w:rsidP="00F4063D">
            <w:pPr>
              <w:spacing w:before="0" w:after="0"/>
              <w:rPr>
                <w:rFonts w:eastAsia="Times New Roman" w:cs="Open Sans"/>
                <w:sz w:val="20"/>
                <w:szCs w:val="20"/>
              </w:rPr>
            </w:pPr>
          </w:p>
        </w:tc>
        <w:tc>
          <w:tcPr>
            <w:tcW w:w="985" w:type="dxa"/>
            <w:tcBorders>
              <w:top w:val="nil"/>
              <w:left w:val="nil"/>
              <w:bottom w:val="nil"/>
              <w:right w:val="nil"/>
            </w:tcBorders>
            <w:shd w:val="clear" w:color="auto" w:fill="auto"/>
            <w:noWrap/>
            <w:vAlign w:val="bottom"/>
            <w:hideMark/>
          </w:tcPr>
          <w:p w14:paraId="5E7E0A8A"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2467342A"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2648F58B"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58009782" w14:textId="77777777" w:rsidR="00F4063D" w:rsidRPr="00537555" w:rsidRDefault="00F4063D" w:rsidP="0039105C">
            <w:pPr>
              <w:spacing w:before="0" w:after="0"/>
              <w:jc w:val="right"/>
              <w:rPr>
                <w:rFonts w:eastAsia="Times New Roman" w:cs="Open Sans"/>
                <w:sz w:val="20"/>
                <w:szCs w:val="20"/>
              </w:rPr>
            </w:pPr>
          </w:p>
        </w:tc>
      </w:tr>
      <w:tr w:rsidR="00F4063D" w:rsidRPr="00537555" w14:paraId="032BD48B"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73832C2A"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Cash used</w:t>
            </w:r>
          </w:p>
        </w:tc>
        <w:tc>
          <w:tcPr>
            <w:tcW w:w="847" w:type="dxa"/>
            <w:tcBorders>
              <w:top w:val="nil"/>
              <w:left w:val="nil"/>
              <w:bottom w:val="nil"/>
              <w:right w:val="nil"/>
            </w:tcBorders>
            <w:shd w:val="clear" w:color="auto" w:fill="auto"/>
            <w:noWrap/>
            <w:vAlign w:val="bottom"/>
            <w:hideMark/>
          </w:tcPr>
          <w:p w14:paraId="0A4237CE"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nil"/>
              <w:right w:val="nil"/>
            </w:tcBorders>
            <w:shd w:val="clear" w:color="auto" w:fill="auto"/>
            <w:noWrap/>
            <w:vAlign w:val="bottom"/>
            <w:hideMark/>
          </w:tcPr>
          <w:p w14:paraId="296386B8"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6A34131D"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6ACE2A4E"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0239EC53" w14:textId="77777777" w:rsidR="00F4063D" w:rsidRPr="00537555" w:rsidRDefault="00F4063D" w:rsidP="0039105C">
            <w:pPr>
              <w:spacing w:before="0" w:after="0"/>
              <w:jc w:val="right"/>
              <w:rPr>
                <w:rFonts w:eastAsia="Times New Roman" w:cs="Open Sans"/>
                <w:sz w:val="20"/>
                <w:szCs w:val="20"/>
              </w:rPr>
            </w:pPr>
          </w:p>
        </w:tc>
      </w:tr>
      <w:tr w:rsidR="00F4063D" w:rsidRPr="00537555" w14:paraId="4B263BEA" w14:textId="77777777" w:rsidTr="0039105C">
        <w:trPr>
          <w:gridAfter w:val="1"/>
          <w:wAfter w:w="235" w:type="dxa"/>
          <w:trHeight w:val="276"/>
        </w:trPr>
        <w:tc>
          <w:tcPr>
            <w:tcW w:w="6160" w:type="dxa"/>
            <w:tcBorders>
              <w:top w:val="nil"/>
              <w:left w:val="nil"/>
              <w:bottom w:val="nil"/>
              <w:right w:val="nil"/>
            </w:tcBorders>
            <w:shd w:val="clear" w:color="auto" w:fill="auto"/>
            <w:noWrap/>
            <w:vAlign w:val="bottom"/>
            <w:hideMark/>
          </w:tcPr>
          <w:p w14:paraId="4385884E" w14:textId="77777777" w:rsidR="00F4063D" w:rsidRPr="00537555" w:rsidRDefault="00F4063D" w:rsidP="00F4063D">
            <w:pPr>
              <w:spacing w:before="0" w:after="0"/>
              <w:ind w:firstLineChars="200" w:firstLine="400"/>
              <w:rPr>
                <w:rFonts w:eastAsia="Times New Roman" w:cs="Open Sans"/>
                <w:color w:val="000000"/>
                <w:sz w:val="20"/>
                <w:szCs w:val="20"/>
              </w:rPr>
            </w:pPr>
            <w:r w:rsidRPr="00537555">
              <w:rPr>
                <w:rFonts w:eastAsia="Times New Roman" w:cs="Open Sans"/>
                <w:color w:val="000000"/>
                <w:sz w:val="20"/>
                <w:szCs w:val="20"/>
              </w:rPr>
              <w:t>Principal payments of lease liabilities</w:t>
            </w:r>
          </w:p>
        </w:tc>
        <w:tc>
          <w:tcPr>
            <w:tcW w:w="847" w:type="dxa"/>
            <w:tcBorders>
              <w:top w:val="nil"/>
              <w:left w:val="nil"/>
              <w:bottom w:val="nil"/>
              <w:right w:val="nil"/>
            </w:tcBorders>
            <w:shd w:val="clear" w:color="auto" w:fill="auto"/>
            <w:noWrap/>
            <w:vAlign w:val="bottom"/>
            <w:hideMark/>
          </w:tcPr>
          <w:p w14:paraId="74CADE76" w14:textId="77777777" w:rsidR="00F4063D" w:rsidRPr="00537555" w:rsidRDefault="00F4063D" w:rsidP="00F4063D">
            <w:pPr>
              <w:spacing w:before="0" w:after="0"/>
              <w:ind w:firstLineChars="200" w:firstLine="40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25C54E07"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(2,398)</w:t>
            </w:r>
          </w:p>
        </w:tc>
        <w:tc>
          <w:tcPr>
            <w:tcW w:w="956" w:type="dxa"/>
            <w:tcBorders>
              <w:top w:val="nil"/>
              <w:left w:val="nil"/>
              <w:bottom w:val="nil"/>
              <w:right w:val="nil"/>
            </w:tcBorders>
            <w:shd w:val="clear" w:color="auto" w:fill="auto"/>
            <w:noWrap/>
            <w:vAlign w:val="bottom"/>
            <w:hideMark/>
          </w:tcPr>
          <w:p w14:paraId="1D4F3172"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(3,051)</w:t>
            </w:r>
          </w:p>
        </w:tc>
        <w:tc>
          <w:tcPr>
            <w:tcW w:w="310" w:type="dxa"/>
            <w:tcBorders>
              <w:top w:val="nil"/>
              <w:left w:val="nil"/>
              <w:bottom w:val="nil"/>
              <w:right w:val="nil"/>
            </w:tcBorders>
            <w:shd w:val="clear" w:color="auto" w:fill="auto"/>
            <w:noWrap/>
            <w:vAlign w:val="bottom"/>
            <w:hideMark/>
          </w:tcPr>
          <w:p w14:paraId="0228A029"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6B94EBC8"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(2,391)</w:t>
            </w:r>
          </w:p>
        </w:tc>
      </w:tr>
      <w:tr w:rsidR="00F4063D" w:rsidRPr="00537555" w14:paraId="3A5281B5"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14D54BEA"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Total cash used</w:t>
            </w:r>
          </w:p>
        </w:tc>
        <w:tc>
          <w:tcPr>
            <w:tcW w:w="847" w:type="dxa"/>
            <w:tcBorders>
              <w:top w:val="nil"/>
              <w:left w:val="nil"/>
              <w:bottom w:val="nil"/>
              <w:right w:val="nil"/>
            </w:tcBorders>
            <w:shd w:val="clear" w:color="auto" w:fill="auto"/>
            <w:noWrap/>
            <w:vAlign w:val="bottom"/>
            <w:hideMark/>
          </w:tcPr>
          <w:p w14:paraId="55CE038F"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single" w:sz="4" w:space="0" w:color="auto"/>
              <w:left w:val="nil"/>
              <w:bottom w:val="single" w:sz="4" w:space="0" w:color="auto"/>
              <w:right w:val="nil"/>
            </w:tcBorders>
            <w:shd w:val="clear" w:color="auto" w:fill="auto"/>
            <w:noWrap/>
            <w:vAlign w:val="bottom"/>
            <w:hideMark/>
          </w:tcPr>
          <w:p w14:paraId="5B6B5D97"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(2,398)</w:t>
            </w:r>
          </w:p>
        </w:tc>
        <w:tc>
          <w:tcPr>
            <w:tcW w:w="956" w:type="dxa"/>
            <w:tcBorders>
              <w:top w:val="single" w:sz="4" w:space="0" w:color="auto"/>
              <w:left w:val="nil"/>
              <w:bottom w:val="single" w:sz="4" w:space="0" w:color="auto"/>
              <w:right w:val="nil"/>
            </w:tcBorders>
            <w:shd w:val="clear" w:color="auto" w:fill="auto"/>
            <w:noWrap/>
            <w:vAlign w:val="bottom"/>
            <w:hideMark/>
          </w:tcPr>
          <w:p w14:paraId="40F23F20"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(3,051)</w:t>
            </w:r>
          </w:p>
        </w:tc>
        <w:tc>
          <w:tcPr>
            <w:tcW w:w="310" w:type="dxa"/>
            <w:tcBorders>
              <w:top w:val="nil"/>
              <w:left w:val="nil"/>
              <w:bottom w:val="nil"/>
              <w:right w:val="nil"/>
            </w:tcBorders>
            <w:shd w:val="clear" w:color="auto" w:fill="auto"/>
            <w:noWrap/>
            <w:vAlign w:val="bottom"/>
            <w:hideMark/>
          </w:tcPr>
          <w:p w14:paraId="286C7D3A"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single" w:sz="4" w:space="0" w:color="auto"/>
              <w:left w:val="nil"/>
              <w:bottom w:val="single" w:sz="4" w:space="0" w:color="auto"/>
              <w:right w:val="nil"/>
            </w:tcBorders>
            <w:shd w:val="clear" w:color="auto" w:fill="auto"/>
            <w:noWrap/>
            <w:vAlign w:val="bottom"/>
            <w:hideMark/>
          </w:tcPr>
          <w:p w14:paraId="650CE24D"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(2,391)</w:t>
            </w:r>
          </w:p>
        </w:tc>
      </w:tr>
      <w:tr w:rsidR="00F4063D" w:rsidRPr="00537555" w14:paraId="0EB6CF8C"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0A46DF83"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Net cash from/(used by) financing activities</w:t>
            </w:r>
          </w:p>
        </w:tc>
        <w:tc>
          <w:tcPr>
            <w:tcW w:w="847" w:type="dxa"/>
            <w:tcBorders>
              <w:top w:val="nil"/>
              <w:left w:val="nil"/>
              <w:bottom w:val="nil"/>
              <w:right w:val="nil"/>
            </w:tcBorders>
            <w:shd w:val="clear" w:color="auto" w:fill="auto"/>
            <w:noWrap/>
            <w:vAlign w:val="bottom"/>
            <w:hideMark/>
          </w:tcPr>
          <w:p w14:paraId="5BF96780"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single" w:sz="4" w:space="0" w:color="auto"/>
              <w:right w:val="nil"/>
            </w:tcBorders>
            <w:shd w:val="clear" w:color="auto" w:fill="auto"/>
            <w:noWrap/>
            <w:vAlign w:val="bottom"/>
            <w:hideMark/>
          </w:tcPr>
          <w:p w14:paraId="0A047B36"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13,652 </w:t>
            </w:r>
          </w:p>
        </w:tc>
        <w:tc>
          <w:tcPr>
            <w:tcW w:w="956" w:type="dxa"/>
            <w:tcBorders>
              <w:top w:val="nil"/>
              <w:left w:val="nil"/>
              <w:bottom w:val="single" w:sz="4" w:space="0" w:color="auto"/>
              <w:right w:val="nil"/>
            </w:tcBorders>
            <w:shd w:val="clear" w:color="auto" w:fill="auto"/>
            <w:noWrap/>
            <w:vAlign w:val="bottom"/>
            <w:hideMark/>
          </w:tcPr>
          <w:p w14:paraId="68F774B2"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(3,051)</w:t>
            </w:r>
          </w:p>
        </w:tc>
        <w:tc>
          <w:tcPr>
            <w:tcW w:w="310" w:type="dxa"/>
            <w:tcBorders>
              <w:top w:val="nil"/>
              <w:left w:val="nil"/>
              <w:bottom w:val="nil"/>
              <w:right w:val="nil"/>
            </w:tcBorders>
            <w:shd w:val="clear" w:color="auto" w:fill="auto"/>
            <w:noWrap/>
            <w:vAlign w:val="bottom"/>
            <w:hideMark/>
          </w:tcPr>
          <w:p w14:paraId="7844C5B3"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single" w:sz="4" w:space="0" w:color="auto"/>
              <w:right w:val="nil"/>
            </w:tcBorders>
            <w:shd w:val="clear" w:color="auto" w:fill="auto"/>
            <w:noWrap/>
            <w:vAlign w:val="bottom"/>
            <w:hideMark/>
          </w:tcPr>
          <w:p w14:paraId="01615998"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(2,391)</w:t>
            </w:r>
          </w:p>
        </w:tc>
      </w:tr>
      <w:tr w:rsidR="00F4063D" w:rsidRPr="00537555" w14:paraId="57257B4A" w14:textId="77777777" w:rsidTr="0039105C">
        <w:trPr>
          <w:gridAfter w:val="1"/>
          <w:wAfter w:w="235" w:type="dxa"/>
          <w:trHeight w:val="192"/>
        </w:trPr>
        <w:tc>
          <w:tcPr>
            <w:tcW w:w="6160" w:type="dxa"/>
            <w:tcBorders>
              <w:top w:val="nil"/>
              <w:left w:val="nil"/>
              <w:bottom w:val="nil"/>
              <w:right w:val="nil"/>
            </w:tcBorders>
            <w:shd w:val="clear" w:color="auto" w:fill="auto"/>
            <w:noWrap/>
            <w:vAlign w:val="bottom"/>
            <w:hideMark/>
          </w:tcPr>
          <w:p w14:paraId="1644F199" w14:textId="77777777" w:rsidR="00F4063D" w:rsidRPr="00537555" w:rsidRDefault="00F4063D" w:rsidP="00F4063D">
            <w:pPr>
              <w:spacing w:before="0" w:after="0"/>
              <w:rPr>
                <w:rFonts w:eastAsia="Times New Roman" w:cs="Open Sans"/>
                <w:sz w:val="20"/>
                <w:szCs w:val="20"/>
              </w:rPr>
            </w:pPr>
          </w:p>
        </w:tc>
        <w:tc>
          <w:tcPr>
            <w:tcW w:w="847" w:type="dxa"/>
            <w:tcBorders>
              <w:top w:val="nil"/>
              <w:left w:val="nil"/>
              <w:bottom w:val="nil"/>
              <w:right w:val="nil"/>
            </w:tcBorders>
            <w:shd w:val="clear" w:color="auto" w:fill="auto"/>
            <w:noWrap/>
            <w:vAlign w:val="bottom"/>
            <w:hideMark/>
          </w:tcPr>
          <w:p w14:paraId="6DF54159" w14:textId="77777777" w:rsidR="00F4063D" w:rsidRPr="00537555" w:rsidRDefault="00F4063D" w:rsidP="00F4063D">
            <w:pPr>
              <w:spacing w:before="0" w:after="0"/>
              <w:rPr>
                <w:rFonts w:eastAsia="Times New Roman" w:cs="Open Sans"/>
                <w:sz w:val="20"/>
                <w:szCs w:val="20"/>
              </w:rPr>
            </w:pPr>
          </w:p>
        </w:tc>
        <w:tc>
          <w:tcPr>
            <w:tcW w:w="985" w:type="dxa"/>
            <w:tcBorders>
              <w:top w:val="nil"/>
              <w:left w:val="nil"/>
              <w:bottom w:val="nil"/>
              <w:right w:val="nil"/>
            </w:tcBorders>
            <w:shd w:val="clear" w:color="auto" w:fill="auto"/>
            <w:noWrap/>
            <w:vAlign w:val="bottom"/>
            <w:hideMark/>
          </w:tcPr>
          <w:p w14:paraId="74D8F5D1" w14:textId="77777777" w:rsidR="00F4063D" w:rsidRPr="00537555" w:rsidRDefault="00F4063D" w:rsidP="0039105C">
            <w:pPr>
              <w:spacing w:before="0" w:after="0"/>
              <w:jc w:val="right"/>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425B4C89" w14:textId="77777777" w:rsidR="00F4063D" w:rsidRPr="00537555" w:rsidRDefault="00F4063D" w:rsidP="0039105C">
            <w:pPr>
              <w:spacing w:before="0" w:after="0"/>
              <w:jc w:val="right"/>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4393F61E"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1E55A847" w14:textId="77777777" w:rsidR="00F4063D" w:rsidRPr="00537555" w:rsidRDefault="00F4063D" w:rsidP="0039105C">
            <w:pPr>
              <w:spacing w:before="0" w:after="0"/>
              <w:jc w:val="right"/>
              <w:rPr>
                <w:rFonts w:eastAsia="Times New Roman" w:cs="Open Sans"/>
                <w:sz w:val="20"/>
                <w:szCs w:val="20"/>
              </w:rPr>
            </w:pPr>
          </w:p>
        </w:tc>
      </w:tr>
      <w:tr w:rsidR="00F4063D" w:rsidRPr="00537555" w14:paraId="60CDF5CE" w14:textId="77777777" w:rsidTr="0039105C">
        <w:trPr>
          <w:gridAfter w:val="1"/>
          <w:wAfter w:w="235" w:type="dxa"/>
          <w:trHeight w:val="240"/>
        </w:trPr>
        <w:tc>
          <w:tcPr>
            <w:tcW w:w="6160" w:type="dxa"/>
            <w:tcBorders>
              <w:top w:val="nil"/>
              <w:left w:val="nil"/>
              <w:bottom w:val="nil"/>
              <w:right w:val="nil"/>
            </w:tcBorders>
            <w:shd w:val="clear" w:color="auto" w:fill="auto"/>
            <w:noWrap/>
            <w:vAlign w:val="bottom"/>
            <w:hideMark/>
          </w:tcPr>
          <w:p w14:paraId="53F7BB5F"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Net increase in cash held</w:t>
            </w:r>
          </w:p>
        </w:tc>
        <w:tc>
          <w:tcPr>
            <w:tcW w:w="847" w:type="dxa"/>
            <w:tcBorders>
              <w:top w:val="nil"/>
              <w:left w:val="nil"/>
              <w:bottom w:val="nil"/>
              <w:right w:val="nil"/>
            </w:tcBorders>
            <w:shd w:val="clear" w:color="auto" w:fill="auto"/>
            <w:noWrap/>
            <w:vAlign w:val="bottom"/>
            <w:hideMark/>
          </w:tcPr>
          <w:p w14:paraId="61DBFE28" w14:textId="77777777" w:rsidR="00F4063D" w:rsidRPr="00537555" w:rsidRDefault="00F4063D" w:rsidP="00F4063D">
            <w:pPr>
              <w:spacing w:before="0" w:after="0"/>
              <w:rPr>
                <w:rFonts w:eastAsia="Times New Roman" w:cs="Open Sans"/>
                <w:b/>
                <w:color w:val="000000"/>
                <w:sz w:val="20"/>
                <w:szCs w:val="20"/>
              </w:rPr>
            </w:pPr>
          </w:p>
        </w:tc>
        <w:tc>
          <w:tcPr>
            <w:tcW w:w="985" w:type="dxa"/>
            <w:tcBorders>
              <w:top w:val="nil"/>
              <w:left w:val="nil"/>
              <w:bottom w:val="single" w:sz="4" w:space="0" w:color="auto"/>
              <w:right w:val="nil"/>
            </w:tcBorders>
            <w:shd w:val="clear" w:color="auto" w:fill="auto"/>
            <w:noWrap/>
            <w:vAlign w:val="bottom"/>
            <w:hideMark/>
          </w:tcPr>
          <w:p w14:paraId="4FB22BC8"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12,602 </w:t>
            </w:r>
          </w:p>
        </w:tc>
        <w:tc>
          <w:tcPr>
            <w:tcW w:w="956" w:type="dxa"/>
            <w:tcBorders>
              <w:top w:val="nil"/>
              <w:left w:val="nil"/>
              <w:bottom w:val="single" w:sz="4" w:space="0" w:color="auto"/>
              <w:right w:val="nil"/>
            </w:tcBorders>
            <w:shd w:val="clear" w:color="auto" w:fill="auto"/>
            <w:noWrap/>
            <w:vAlign w:val="bottom"/>
            <w:hideMark/>
          </w:tcPr>
          <w:p w14:paraId="01467D0A"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781 </w:t>
            </w:r>
          </w:p>
        </w:tc>
        <w:tc>
          <w:tcPr>
            <w:tcW w:w="310" w:type="dxa"/>
            <w:tcBorders>
              <w:top w:val="nil"/>
              <w:left w:val="nil"/>
              <w:bottom w:val="nil"/>
              <w:right w:val="nil"/>
            </w:tcBorders>
            <w:shd w:val="clear" w:color="auto" w:fill="auto"/>
            <w:noWrap/>
            <w:vAlign w:val="bottom"/>
            <w:hideMark/>
          </w:tcPr>
          <w:p w14:paraId="083792E5"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nil"/>
              <w:left w:val="nil"/>
              <w:bottom w:val="single" w:sz="4" w:space="0" w:color="auto"/>
              <w:right w:val="nil"/>
            </w:tcBorders>
            <w:shd w:val="clear" w:color="auto" w:fill="auto"/>
            <w:noWrap/>
            <w:vAlign w:val="bottom"/>
            <w:hideMark/>
          </w:tcPr>
          <w:p w14:paraId="570B1FC0"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331 </w:t>
            </w:r>
          </w:p>
        </w:tc>
      </w:tr>
      <w:tr w:rsidR="00F4063D" w:rsidRPr="00537555" w:rsidDel="00473197" w14:paraId="05EABF7F" w14:textId="266F4D16" w:rsidTr="0039105C">
        <w:trPr>
          <w:gridAfter w:val="1"/>
          <w:wAfter w:w="235" w:type="dxa"/>
          <w:trHeight w:val="276"/>
        </w:trPr>
        <w:tc>
          <w:tcPr>
            <w:tcW w:w="6160" w:type="dxa"/>
            <w:tcBorders>
              <w:top w:val="nil"/>
              <w:left w:val="nil"/>
              <w:bottom w:val="nil"/>
              <w:right w:val="nil"/>
            </w:tcBorders>
            <w:shd w:val="clear" w:color="auto" w:fill="auto"/>
            <w:vAlign w:val="bottom"/>
            <w:hideMark/>
          </w:tcPr>
          <w:p w14:paraId="585BDB51" w14:textId="79388785" w:rsidR="00F4063D" w:rsidRPr="00537555" w:rsidDel="00473197" w:rsidRDefault="00F4063D" w:rsidP="00F4063D">
            <w:pPr>
              <w:spacing w:before="0" w:after="0"/>
              <w:rPr>
                <w:rFonts w:eastAsia="Times New Roman" w:cs="Open Sans"/>
                <w:color w:val="000000"/>
                <w:sz w:val="20"/>
                <w:szCs w:val="20"/>
              </w:rPr>
            </w:pPr>
            <w:r w:rsidRPr="00537555" w:rsidDel="00473197">
              <w:rPr>
                <w:rFonts w:eastAsia="Times New Roman" w:cs="Open Sans"/>
                <w:color w:val="000000"/>
                <w:sz w:val="20"/>
                <w:szCs w:val="20"/>
              </w:rPr>
              <w:t>Cash and cash equivalents at the beginning of the reporting period</w:t>
            </w:r>
          </w:p>
        </w:tc>
        <w:tc>
          <w:tcPr>
            <w:tcW w:w="847" w:type="dxa"/>
            <w:tcBorders>
              <w:top w:val="nil"/>
              <w:left w:val="nil"/>
              <w:bottom w:val="nil"/>
              <w:right w:val="nil"/>
            </w:tcBorders>
            <w:shd w:val="clear" w:color="auto" w:fill="auto"/>
            <w:noWrap/>
            <w:vAlign w:val="bottom"/>
            <w:hideMark/>
          </w:tcPr>
          <w:p w14:paraId="56F99973" w14:textId="08B3EF7B" w:rsidR="00F4063D" w:rsidRPr="00537555" w:rsidDel="00473197" w:rsidRDefault="00F4063D" w:rsidP="00F4063D">
            <w:pPr>
              <w:spacing w:before="0" w:after="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4080C79D" w14:textId="14BD19D3" w:rsidR="00F4063D" w:rsidRPr="00537555" w:rsidDel="00473197" w:rsidRDefault="00F4063D" w:rsidP="0039105C">
            <w:pPr>
              <w:spacing w:before="0" w:after="0"/>
              <w:jc w:val="right"/>
              <w:rPr>
                <w:rFonts w:eastAsia="Times New Roman" w:cs="Open Sans"/>
                <w:b/>
                <w:sz w:val="20"/>
                <w:szCs w:val="20"/>
              </w:rPr>
            </w:pPr>
            <w:r w:rsidRPr="00537555" w:rsidDel="00473197">
              <w:rPr>
                <w:rFonts w:eastAsia="Times New Roman" w:cs="Open Sans"/>
                <w:b/>
                <w:sz w:val="20"/>
                <w:szCs w:val="20"/>
              </w:rPr>
              <w:t xml:space="preserve">3,356 </w:t>
            </w:r>
          </w:p>
        </w:tc>
        <w:tc>
          <w:tcPr>
            <w:tcW w:w="956" w:type="dxa"/>
            <w:tcBorders>
              <w:top w:val="nil"/>
              <w:left w:val="nil"/>
              <w:bottom w:val="nil"/>
              <w:right w:val="nil"/>
            </w:tcBorders>
            <w:shd w:val="clear" w:color="auto" w:fill="auto"/>
            <w:noWrap/>
            <w:vAlign w:val="bottom"/>
            <w:hideMark/>
          </w:tcPr>
          <w:p w14:paraId="2776AF06" w14:textId="1AE31C0A" w:rsidR="00F4063D" w:rsidRPr="00537555" w:rsidDel="00473197" w:rsidRDefault="00F4063D" w:rsidP="0039105C">
            <w:pPr>
              <w:spacing w:before="0" w:after="0"/>
              <w:jc w:val="right"/>
              <w:rPr>
                <w:rFonts w:eastAsia="Times New Roman" w:cs="Open Sans"/>
                <w:sz w:val="20"/>
                <w:szCs w:val="20"/>
              </w:rPr>
            </w:pPr>
            <w:r w:rsidRPr="00537555" w:rsidDel="00473197">
              <w:rPr>
                <w:rFonts w:eastAsia="Times New Roman" w:cs="Open Sans"/>
                <w:sz w:val="20"/>
                <w:szCs w:val="20"/>
              </w:rPr>
              <w:t xml:space="preserve">2,575 </w:t>
            </w:r>
          </w:p>
        </w:tc>
        <w:tc>
          <w:tcPr>
            <w:tcW w:w="310" w:type="dxa"/>
            <w:tcBorders>
              <w:top w:val="nil"/>
              <w:left w:val="nil"/>
              <w:bottom w:val="nil"/>
              <w:right w:val="nil"/>
            </w:tcBorders>
            <w:shd w:val="clear" w:color="auto" w:fill="auto"/>
            <w:noWrap/>
            <w:vAlign w:val="bottom"/>
            <w:hideMark/>
          </w:tcPr>
          <w:p w14:paraId="0F253C9E" w14:textId="15B7730B" w:rsidR="00F4063D" w:rsidRPr="00537555" w:rsidDel="00473197" w:rsidRDefault="00F4063D" w:rsidP="0039105C">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22933F29" w14:textId="5B13ECC6" w:rsidR="00F4063D" w:rsidRPr="00537555" w:rsidDel="00473197" w:rsidRDefault="00F4063D" w:rsidP="0039105C">
            <w:pPr>
              <w:spacing w:before="0" w:after="0"/>
              <w:jc w:val="right"/>
              <w:rPr>
                <w:rFonts w:eastAsia="Times New Roman" w:cs="Open Sans"/>
                <w:sz w:val="20"/>
                <w:szCs w:val="20"/>
              </w:rPr>
            </w:pPr>
            <w:r w:rsidRPr="00537555" w:rsidDel="00473197">
              <w:rPr>
                <w:rFonts w:eastAsia="Times New Roman" w:cs="Open Sans"/>
                <w:sz w:val="20"/>
                <w:szCs w:val="20"/>
              </w:rPr>
              <w:t xml:space="preserve">3,227 </w:t>
            </w:r>
          </w:p>
        </w:tc>
      </w:tr>
    </w:tbl>
    <w:p w14:paraId="08EEA95C" w14:textId="2051543E" w:rsidR="00473197" w:rsidRDefault="00473197"/>
    <w:tbl>
      <w:tblPr>
        <w:tblW w:w="10449" w:type="dxa"/>
        <w:tblLayout w:type="fixed"/>
        <w:tblLook w:val="04A0" w:firstRow="1" w:lastRow="0" w:firstColumn="1" w:lastColumn="0" w:noHBand="0" w:noVBand="1"/>
      </w:tblPr>
      <w:tblGrid>
        <w:gridCol w:w="6160"/>
        <w:gridCol w:w="847"/>
        <w:gridCol w:w="985"/>
        <w:gridCol w:w="956"/>
        <w:gridCol w:w="310"/>
        <w:gridCol w:w="177"/>
        <w:gridCol w:w="779"/>
        <w:gridCol w:w="235"/>
      </w:tblGrid>
      <w:tr w:rsidR="00473197" w:rsidRPr="00537555" w14:paraId="5FD226EA" w14:textId="77777777" w:rsidTr="00534D45">
        <w:trPr>
          <w:trHeight w:val="372"/>
        </w:trPr>
        <w:tc>
          <w:tcPr>
            <w:tcW w:w="8948" w:type="dxa"/>
            <w:gridSpan w:val="4"/>
            <w:tcBorders>
              <w:top w:val="nil"/>
              <w:left w:val="nil"/>
              <w:bottom w:val="nil"/>
              <w:right w:val="nil"/>
            </w:tcBorders>
            <w:shd w:val="clear" w:color="auto" w:fill="auto"/>
            <w:noWrap/>
            <w:vAlign w:val="bottom"/>
          </w:tcPr>
          <w:p w14:paraId="52D0FD71" w14:textId="3CB442EA" w:rsidR="00473197" w:rsidRPr="00AB275A" w:rsidRDefault="00473197" w:rsidP="00534D45">
            <w:pPr>
              <w:spacing w:before="0" w:after="0"/>
              <w:rPr>
                <w:rFonts w:eastAsia="Times New Roman" w:cs="Open Sans"/>
                <w:b/>
                <w:color w:val="0070C0"/>
                <w:sz w:val="36"/>
                <w:szCs w:val="36"/>
              </w:rPr>
            </w:pPr>
            <w:r w:rsidRPr="00AB275A">
              <w:rPr>
                <w:rFonts w:eastAsia="Times New Roman" w:cs="Open Sans"/>
                <w:b/>
                <w:color w:val="0070C0"/>
                <w:sz w:val="36"/>
                <w:szCs w:val="36"/>
              </w:rPr>
              <w:t xml:space="preserve">Cash </w:t>
            </w:r>
            <w:r w:rsidR="00E85293">
              <w:rPr>
                <w:rFonts w:eastAsia="Times New Roman" w:cs="Open Sans"/>
                <w:b/>
                <w:color w:val="0070C0"/>
                <w:sz w:val="36"/>
                <w:szCs w:val="36"/>
              </w:rPr>
              <w:t>F</w:t>
            </w:r>
            <w:r w:rsidRPr="00AB275A">
              <w:rPr>
                <w:rFonts w:eastAsia="Times New Roman" w:cs="Open Sans"/>
                <w:b/>
                <w:color w:val="0070C0"/>
                <w:sz w:val="36"/>
                <w:szCs w:val="36"/>
              </w:rPr>
              <w:t xml:space="preserve">low </w:t>
            </w:r>
            <w:r w:rsidRPr="00AB275A">
              <w:rPr>
                <w:rFonts w:eastAsia="Times New Roman" w:cs="Open Sans"/>
                <w:b/>
                <w:bCs/>
                <w:color w:val="0070C0"/>
                <w:sz w:val="36"/>
                <w:szCs w:val="36"/>
              </w:rPr>
              <w:t xml:space="preserve">Statement </w:t>
            </w:r>
            <w:r>
              <w:rPr>
                <w:rFonts w:eastAsia="Times New Roman" w:cs="Open Sans"/>
                <w:b/>
                <w:bCs/>
                <w:color w:val="0070C0"/>
                <w:sz w:val="36"/>
                <w:szCs w:val="36"/>
              </w:rPr>
              <w:t>(continued)</w:t>
            </w:r>
          </w:p>
          <w:p w14:paraId="3697BE67" w14:textId="77777777" w:rsidR="00473197" w:rsidRPr="00537555" w:rsidRDefault="00473197" w:rsidP="00534D45">
            <w:pPr>
              <w:spacing w:before="0" w:after="0"/>
              <w:rPr>
                <w:rFonts w:eastAsia="Times New Roman" w:cs="Open Sans"/>
                <w:i/>
                <w:iCs/>
                <w:sz w:val="18"/>
                <w:szCs w:val="18"/>
              </w:rPr>
            </w:pPr>
          </w:p>
        </w:tc>
        <w:tc>
          <w:tcPr>
            <w:tcW w:w="487" w:type="dxa"/>
            <w:gridSpan w:val="2"/>
            <w:tcBorders>
              <w:top w:val="nil"/>
              <w:left w:val="nil"/>
              <w:bottom w:val="nil"/>
              <w:right w:val="nil"/>
            </w:tcBorders>
            <w:shd w:val="clear" w:color="auto" w:fill="auto"/>
            <w:noWrap/>
            <w:vAlign w:val="bottom"/>
          </w:tcPr>
          <w:p w14:paraId="767053E6" w14:textId="77777777" w:rsidR="00473197" w:rsidRPr="00537555" w:rsidRDefault="00473197" w:rsidP="00534D45">
            <w:pPr>
              <w:spacing w:before="0" w:after="0"/>
              <w:rPr>
                <w:rFonts w:eastAsia="Times New Roman" w:cs="Open Sans"/>
                <w:i/>
                <w:iCs/>
                <w:sz w:val="18"/>
                <w:szCs w:val="18"/>
              </w:rPr>
            </w:pPr>
          </w:p>
        </w:tc>
        <w:tc>
          <w:tcPr>
            <w:tcW w:w="1014" w:type="dxa"/>
            <w:gridSpan w:val="2"/>
            <w:tcBorders>
              <w:top w:val="nil"/>
              <w:left w:val="nil"/>
              <w:bottom w:val="nil"/>
              <w:right w:val="nil"/>
            </w:tcBorders>
            <w:shd w:val="clear" w:color="auto" w:fill="auto"/>
            <w:noWrap/>
            <w:vAlign w:val="bottom"/>
          </w:tcPr>
          <w:p w14:paraId="4E4FA0A1" w14:textId="77777777" w:rsidR="00473197" w:rsidRPr="00537555" w:rsidRDefault="00473197" w:rsidP="00534D45">
            <w:pPr>
              <w:spacing w:before="0" w:after="0"/>
              <w:rPr>
                <w:rFonts w:eastAsia="Times New Roman" w:cs="Open Sans"/>
                <w:sz w:val="20"/>
                <w:szCs w:val="20"/>
              </w:rPr>
            </w:pPr>
          </w:p>
        </w:tc>
      </w:tr>
      <w:tr w:rsidR="00473197" w:rsidRPr="00537555" w14:paraId="752D7D83" w14:textId="77777777" w:rsidTr="00534D45">
        <w:trPr>
          <w:gridAfter w:val="1"/>
          <w:wAfter w:w="235" w:type="dxa"/>
          <w:trHeight w:val="495"/>
        </w:trPr>
        <w:tc>
          <w:tcPr>
            <w:tcW w:w="6160" w:type="dxa"/>
            <w:tcBorders>
              <w:top w:val="single" w:sz="8" w:space="0" w:color="009560"/>
              <w:left w:val="nil"/>
              <w:bottom w:val="nil"/>
              <w:right w:val="nil"/>
            </w:tcBorders>
            <w:shd w:val="clear" w:color="auto" w:fill="auto"/>
            <w:noWrap/>
            <w:vAlign w:val="bottom"/>
            <w:hideMark/>
          </w:tcPr>
          <w:p w14:paraId="1EC02300" w14:textId="77777777" w:rsidR="00473197" w:rsidRPr="00537555" w:rsidRDefault="00473197" w:rsidP="00534D45">
            <w:pPr>
              <w:spacing w:before="0" w:after="0"/>
              <w:rPr>
                <w:rFonts w:eastAsia="Times New Roman" w:cs="Open Sans"/>
                <w:color w:val="000000"/>
                <w:sz w:val="20"/>
                <w:szCs w:val="20"/>
              </w:rPr>
            </w:pPr>
            <w:r w:rsidRPr="00537555">
              <w:rPr>
                <w:rFonts w:eastAsia="Times New Roman" w:cs="Open Sans"/>
                <w:color w:val="000000"/>
                <w:sz w:val="20"/>
                <w:szCs w:val="20"/>
              </w:rPr>
              <w:t> </w:t>
            </w:r>
          </w:p>
        </w:tc>
        <w:tc>
          <w:tcPr>
            <w:tcW w:w="847" w:type="dxa"/>
            <w:tcBorders>
              <w:top w:val="single" w:sz="8" w:space="0" w:color="009560"/>
              <w:left w:val="nil"/>
              <w:bottom w:val="nil"/>
              <w:right w:val="nil"/>
            </w:tcBorders>
            <w:shd w:val="clear" w:color="auto" w:fill="auto"/>
            <w:noWrap/>
            <w:vAlign w:val="bottom"/>
            <w:hideMark/>
          </w:tcPr>
          <w:p w14:paraId="4C0B7DF5" w14:textId="77777777" w:rsidR="00473197" w:rsidRPr="00537555" w:rsidRDefault="00473197" w:rsidP="00534D45">
            <w:pPr>
              <w:spacing w:before="0" w:after="0"/>
              <w:rPr>
                <w:rFonts w:eastAsia="Times New Roman" w:cs="Open Sans"/>
                <w:sz w:val="20"/>
                <w:szCs w:val="20"/>
              </w:rPr>
            </w:pPr>
            <w:r w:rsidRPr="00537555">
              <w:rPr>
                <w:rFonts w:eastAsia="Times New Roman" w:cs="Open Sans"/>
                <w:sz w:val="20"/>
                <w:szCs w:val="20"/>
              </w:rPr>
              <w:t> </w:t>
            </w:r>
          </w:p>
        </w:tc>
        <w:tc>
          <w:tcPr>
            <w:tcW w:w="985" w:type="dxa"/>
            <w:tcBorders>
              <w:top w:val="single" w:sz="8" w:space="0" w:color="009560"/>
              <w:left w:val="nil"/>
              <w:bottom w:val="nil"/>
              <w:right w:val="nil"/>
            </w:tcBorders>
            <w:shd w:val="clear" w:color="auto" w:fill="auto"/>
            <w:noWrap/>
            <w:vAlign w:val="bottom"/>
            <w:hideMark/>
          </w:tcPr>
          <w:p w14:paraId="6FEBFA5D" w14:textId="77777777" w:rsidR="00473197" w:rsidRPr="00537555" w:rsidRDefault="00473197" w:rsidP="00534D45">
            <w:pPr>
              <w:spacing w:before="0" w:after="0"/>
              <w:jc w:val="right"/>
              <w:rPr>
                <w:rFonts w:eastAsia="Times New Roman" w:cs="Open Sans"/>
                <w:b/>
                <w:sz w:val="20"/>
                <w:szCs w:val="20"/>
              </w:rPr>
            </w:pPr>
            <w:r w:rsidRPr="00537555">
              <w:rPr>
                <w:rFonts w:eastAsia="Times New Roman" w:cs="Open Sans"/>
                <w:b/>
                <w:sz w:val="20"/>
                <w:szCs w:val="20"/>
              </w:rPr>
              <w:t>2022</w:t>
            </w:r>
          </w:p>
        </w:tc>
        <w:tc>
          <w:tcPr>
            <w:tcW w:w="956" w:type="dxa"/>
            <w:tcBorders>
              <w:top w:val="single" w:sz="8" w:space="0" w:color="009560"/>
              <w:left w:val="nil"/>
              <w:bottom w:val="nil"/>
              <w:right w:val="nil"/>
            </w:tcBorders>
            <w:shd w:val="clear" w:color="auto" w:fill="auto"/>
            <w:noWrap/>
            <w:vAlign w:val="bottom"/>
            <w:hideMark/>
          </w:tcPr>
          <w:p w14:paraId="4AF0C43C" w14:textId="77777777" w:rsidR="00473197" w:rsidRPr="00537555" w:rsidRDefault="00473197" w:rsidP="00534D45">
            <w:pPr>
              <w:spacing w:before="0" w:after="0"/>
              <w:jc w:val="right"/>
              <w:rPr>
                <w:rFonts w:eastAsia="Times New Roman" w:cs="Open Sans"/>
                <w:sz w:val="20"/>
                <w:szCs w:val="20"/>
              </w:rPr>
            </w:pPr>
            <w:r w:rsidRPr="00537555">
              <w:rPr>
                <w:rFonts w:eastAsia="Times New Roman" w:cs="Open Sans"/>
                <w:sz w:val="20"/>
                <w:szCs w:val="20"/>
              </w:rPr>
              <w:t>2021</w:t>
            </w:r>
          </w:p>
        </w:tc>
        <w:tc>
          <w:tcPr>
            <w:tcW w:w="310" w:type="dxa"/>
            <w:tcBorders>
              <w:top w:val="single" w:sz="8" w:space="0" w:color="009560"/>
              <w:left w:val="nil"/>
              <w:bottom w:val="nil"/>
              <w:right w:val="nil"/>
            </w:tcBorders>
            <w:shd w:val="clear" w:color="auto" w:fill="auto"/>
            <w:noWrap/>
            <w:vAlign w:val="bottom"/>
            <w:hideMark/>
          </w:tcPr>
          <w:p w14:paraId="11A514C8" w14:textId="77777777" w:rsidR="00473197" w:rsidRPr="00537555" w:rsidRDefault="00473197" w:rsidP="00534D45">
            <w:pPr>
              <w:spacing w:before="0" w:after="0"/>
              <w:jc w:val="right"/>
              <w:rPr>
                <w:rFonts w:eastAsia="Times New Roman" w:cs="Open Sans"/>
                <w:sz w:val="20"/>
                <w:szCs w:val="20"/>
              </w:rPr>
            </w:pPr>
            <w:r w:rsidRPr="00537555">
              <w:rPr>
                <w:rFonts w:eastAsia="Times New Roman" w:cs="Open Sans"/>
                <w:sz w:val="20"/>
                <w:szCs w:val="20"/>
              </w:rPr>
              <w:t> </w:t>
            </w:r>
          </w:p>
        </w:tc>
        <w:tc>
          <w:tcPr>
            <w:tcW w:w="956" w:type="dxa"/>
            <w:gridSpan w:val="2"/>
            <w:tcBorders>
              <w:top w:val="single" w:sz="8" w:space="0" w:color="009560"/>
              <w:left w:val="nil"/>
              <w:bottom w:val="nil"/>
              <w:right w:val="nil"/>
            </w:tcBorders>
            <w:shd w:val="clear" w:color="auto" w:fill="auto"/>
            <w:vAlign w:val="bottom"/>
            <w:hideMark/>
          </w:tcPr>
          <w:p w14:paraId="051AEE1D" w14:textId="77777777" w:rsidR="00473197" w:rsidRPr="00537555" w:rsidRDefault="00473197" w:rsidP="00534D45">
            <w:pPr>
              <w:spacing w:before="0" w:after="0"/>
              <w:jc w:val="right"/>
              <w:rPr>
                <w:rFonts w:eastAsia="Times New Roman" w:cs="Open Sans"/>
                <w:sz w:val="20"/>
                <w:szCs w:val="20"/>
              </w:rPr>
            </w:pPr>
            <w:r w:rsidRPr="00537555">
              <w:rPr>
                <w:rFonts w:eastAsia="Times New Roman" w:cs="Open Sans"/>
                <w:sz w:val="20"/>
                <w:szCs w:val="20"/>
              </w:rPr>
              <w:t>Original Budget</w:t>
            </w:r>
          </w:p>
        </w:tc>
      </w:tr>
      <w:tr w:rsidR="00473197" w:rsidRPr="00537555" w14:paraId="7E0E7A51" w14:textId="77777777" w:rsidTr="00534D45">
        <w:trPr>
          <w:gridAfter w:val="1"/>
          <w:wAfter w:w="235" w:type="dxa"/>
          <w:trHeight w:val="288"/>
        </w:trPr>
        <w:tc>
          <w:tcPr>
            <w:tcW w:w="6160" w:type="dxa"/>
            <w:tcBorders>
              <w:top w:val="nil"/>
              <w:left w:val="nil"/>
              <w:bottom w:val="single" w:sz="8" w:space="0" w:color="009560"/>
              <w:right w:val="nil"/>
            </w:tcBorders>
            <w:shd w:val="clear" w:color="auto" w:fill="auto"/>
            <w:noWrap/>
            <w:vAlign w:val="bottom"/>
            <w:hideMark/>
          </w:tcPr>
          <w:p w14:paraId="6D350685" w14:textId="77777777" w:rsidR="00473197" w:rsidRPr="00537555" w:rsidRDefault="00473197" w:rsidP="00534D45">
            <w:pPr>
              <w:spacing w:before="0" w:after="0"/>
              <w:rPr>
                <w:rFonts w:eastAsia="Times New Roman" w:cs="Open Sans"/>
                <w:color w:val="000000"/>
                <w:sz w:val="20"/>
                <w:szCs w:val="20"/>
              </w:rPr>
            </w:pPr>
            <w:r w:rsidRPr="00537555">
              <w:rPr>
                <w:rFonts w:eastAsia="Times New Roman" w:cs="Open Sans"/>
                <w:color w:val="000000"/>
                <w:sz w:val="20"/>
                <w:szCs w:val="20"/>
              </w:rPr>
              <w:t> </w:t>
            </w:r>
          </w:p>
        </w:tc>
        <w:tc>
          <w:tcPr>
            <w:tcW w:w="847" w:type="dxa"/>
            <w:tcBorders>
              <w:top w:val="nil"/>
              <w:left w:val="nil"/>
              <w:bottom w:val="single" w:sz="8" w:space="0" w:color="009560"/>
              <w:right w:val="nil"/>
            </w:tcBorders>
            <w:shd w:val="clear" w:color="auto" w:fill="auto"/>
            <w:noWrap/>
            <w:vAlign w:val="bottom"/>
            <w:hideMark/>
          </w:tcPr>
          <w:p w14:paraId="264806F1" w14:textId="77777777" w:rsidR="00473197" w:rsidRPr="00537555" w:rsidRDefault="00473197" w:rsidP="00534D45">
            <w:pPr>
              <w:spacing w:before="0" w:after="0"/>
              <w:rPr>
                <w:rFonts w:eastAsia="Times New Roman" w:cs="Open Sans"/>
                <w:b/>
                <w:sz w:val="20"/>
                <w:szCs w:val="20"/>
              </w:rPr>
            </w:pPr>
            <w:r w:rsidRPr="00537555">
              <w:rPr>
                <w:rFonts w:eastAsia="Times New Roman" w:cs="Open Sans"/>
                <w:b/>
                <w:sz w:val="20"/>
                <w:szCs w:val="20"/>
              </w:rPr>
              <w:t>Notes</w:t>
            </w:r>
          </w:p>
        </w:tc>
        <w:tc>
          <w:tcPr>
            <w:tcW w:w="985" w:type="dxa"/>
            <w:tcBorders>
              <w:top w:val="nil"/>
              <w:left w:val="nil"/>
              <w:bottom w:val="single" w:sz="8" w:space="0" w:color="009560"/>
              <w:right w:val="nil"/>
            </w:tcBorders>
            <w:shd w:val="clear" w:color="auto" w:fill="auto"/>
            <w:noWrap/>
            <w:vAlign w:val="bottom"/>
            <w:hideMark/>
          </w:tcPr>
          <w:p w14:paraId="343F114F" w14:textId="77777777" w:rsidR="00473197" w:rsidRPr="00537555" w:rsidRDefault="00473197" w:rsidP="00534D45">
            <w:pPr>
              <w:spacing w:before="0" w:after="0"/>
              <w:jc w:val="right"/>
              <w:rPr>
                <w:rFonts w:eastAsia="Times New Roman" w:cs="Open Sans"/>
                <w:b/>
                <w:sz w:val="20"/>
                <w:szCs w:val="20"/>
              </w:rPr>
            </w:pPr>
            <w:r w:rsidRPr="00537555">
              <w:rPr>
                <w:rFonts w:eastAsia="Times New Roman" w:cs="Open Sans"/>
                <w:b/>
                <w:sz w:val="20"/>
                <w:szCs w:val="20"/>
              </w:rPr>
              <w:t>$’000</w:t>
            </w:r>
          </w:p>
        </w:tc>
        <w:tc>
          <w:tcPr>
            <w:tcW w:w="956" w:type="dxa"/>
            <w:tcBorders>
              <w:top w:val="nil"/>
              <w:left w:val="nil"/>
              <w:bottom w:val="single" w:sz="8" w:space="0" w:color="009560"/>
              <w:right w:val="nil"/>
            </w:tcBorders>
            <w:shd w:val="clear" w:color="auto" w:fill="auto"/>
            <w:noWrap/>
            <w:vAlign w:val="bottom"/>
            <w:hideMark/>
          </w:tcPr>
          <w:p w14:paraId="7287E1A8" w14:textId="77777777" w:rsidR="00473197" w:rsidRPr="00537555" w:rsidRDefault="00473197" w:rsidP="00534D45">
            <w:pPr>
              <w:spacing w:before="0" w:after="0"/>
              <w:jc w:val="right"/>
              <w:rPr>
                <w:rFonts w:eastAsia="Times New Roman" w:cs="Open Sans"/>
                <w:sz w:val="20"/>
                <w:szCs w:val="20"/>
              </w:rPr>
            </w:pPr>
            <w:r w:rsidRPr="00537555">
              <w:rPr>
                <w:rFonts w:eastAsia="Times New Roman" w:cs="Open Sans"/>
                <w:sz w:val="20"/>
                <w:szCs w:val="20"/>
              </w:rPr>
              <w:t>$’000</w:t>
            </w:r>
          </w:p>
        </w:tc>
        <w:tc>
          <w:tcPr>
            <w:tcW w:w="310" w:type="dxa"/>
            <w:tcBorders>
              <w:top w:val="nil"/>
              <w:left w:val="nil"/>
              <w:bottom w:val="single" w:sz="8" w:space="0" w:color="009560"/>
              <w:right w:val="nil"/>
            </w:tcBorders>
            <w:shd w:val="clear" w:color="auto" w:fill="auto"/>
            <w:noWrap/>
            <w:vAlign w:val="bottom"/>
            <w:hideMark/>
          </w:tcPr>
          <w:p w14:paraId="61E8E1B1" w14:textId="77777777" w:rsidR="00473197" w:rsidRPr="00537555" w:rsidRDefault="00473197" w:rsidP="00534D45">
            <w:pPr>
              <w:spacing w:before="0" w:after="0"/>
              <w:jc w:val="right"/>
              <w:rPr>
                <w:rFonts w:eastAsia="Times New Roman" w:cs="Open Sans"/>
                <w:sz w:val="20"/>
                <w:szCs w:val="20"/>
              </w:rPr>
            </w:pPr>
            <w:r w:rsidRPr="00537555">
              <w:rPr>
                <w:rFonts w:eastAsia="Times New Roman" w:cs="Open Sans"/>
                <w:sz w:val="20"/>
                <w:szCs w:val="20"/>
              </w:rPr>
              <w:t> </w:t>
            </w:r>
          </w:p>
        </w:tc>
        <w:tc>
          <w:tcPr>
            <w:tcW w:w="956" w:type="dxa"/>
            <w:gridSpan w:val="2"/>
            <w:tcBorders>
              <w:top w:val="nil"/>
              <w:left w:val="nil"/>
              <w:bottom w:val="single" w:sz="8" w:space="0" w:color="009560"/>
              <w:right w:val="nil"/>
            </w:tcBorders>
            <w:shd w:val="clear" w:color="auto" w:fill="auto"/>
            <w:noWrap/>
            <w:vAlign w:val="bottom"/>
            <w:hideMark/>
          </w:tcPr>
          <w:p w14:paraId="3E27204A" w14:textId="77777777" w:rsidR="00473197" w:rsidRPr="00537555" w:rsidRDefault="00473197" w:rsidP="00534D45">
            <w:pPr>
              <w:spacing w:before="0" w:after="0"/>
              <w:jc w:val="right"/>
              <w:rPr>
                <w:rFonts w:eastAsia="Times New Roman" w:cs="Open Sans"/>
                <w:sz w:val="20"/>
                <w:szCs w:val="20"/>
              </w:rPr>
            </w:pPr>
            <w:r w:rsidRPr="00537555">
              <w:rPr>
                <w:rFonts w:eastAsia="Times New Roman" w:cs="Open Sans"/>
                <w:sz w:val="20"/>
                <w:szCs w:val="20"/>
              </w:rPr>
              <w:t>$’000</w:t>
            </w:r>
          </w:p>
        </w:tc>
      </w:tr>
      <w:tr w:rsidR="00473197" w:rsidRPr="00537555" w14:paraId="20D62C80" w14:textId="77777777" w:rsidTr="00534D45">
        <w:trPr>
          <w:gridAfter w:val="1"/>
          <w:wAfter w:w="235" w:type="dxa"/>
          <w:trHeight w:val="276"/>
        </w:trPr>
        <w:tc>
          <w:tcPr>
            <w:tcW w:w="6160" w:type="dxa"/>
            <w:tcBorders>
              <w:top w:val="nil"/>
              <w:left w:val="nil"/>
              <w:bottom w:val="nil"/>
              <w:right w:val="nil"/>
            </w:tcBorders>
            <w:shd w:val="clear" w:color="auto" w:fill="auto"/>
            <w:vAlign w:val="bottom"/>
            <w:hideMark/>
          </w:tcPr>
          <w:p w14:paraId="08B9C04D" w14:textId="77777777" w:rsidR="00473197" w:rsidRPr="00537555" w:rsidRDefault="00473197" w:rsidP="00534D45">
            <w:pPr>
              <w:spacing w:before="0" w:after="0"/>
              <w:rPr>
                <w:rFonts w:eastAsia="Times New Roman" w:cs="Open Sans"/>
                <w:color w:val="000000"/>
                <w:sz w:val="20"/>
                <w:szCs w:val="20"/>
              </w:rPr>
            </w:pPr>
            <w:r w:rsidRPr="00537555">
              <w:rPr>
                <w:rFonts w:eastAsia="Times New Roman" w:cs="Open Sans"/>
                <w:color w:val="000000"/>
                <w:sz w:val="20"/>
                <w:szCs w:val="20"/>
              </w:rPr>
              <w:t>Cash and cash equivalents at the beginning of the reporting period</w:t>
            </w:r>
          </w:p>
        </w:tc>
        <w:tc>
          <w:tcPr>
            <w:tcW w:w="847" w:type="dxa"/>
            <w:tcBorders>
              <w:top w:val="nil"/>
              <w:left w:val="nil"/>
              <w:bottom w:val="nil"/>
              <w:right w:val="nil"/>
            </w:tcBorders>
            <w:shd w:val="clear" w:color="auto" w:fill="auto"/>
            <w:noWrap/>
            <w:vAlign w:val="bottom"/>
            <w:hideMark/>
          </w:tcPr>
          <w:p w14:paraId="5912FC9F" w14:textId="77777777" w:rsidR="00473197" w:rsidRPr="00537555" w:rsidRDefault="00473197" w:rsidP="00534D45">
            <w:pPr>
              <w:spacing w:before="0" w:after="0"/>
              <w:rPr>
                <w:rFonts w:eastAsia="Times New Roman" w:cs="Open Sans"/>
                <w:color w:val="000000"/>
                <w:sz w:val="20"/>
                <w:szCs w:val="20"/>
              </w:rPr>
            </w:pPr>
          </w:p>
        </w:tc>
        <w:tc>
          <w:tcPr>
            <w:tcW w:w="985" w:type="dxa"/>
            <w:tcBorders>
              <w:top w:val="nil"/>
              <w:left w:val="nil"/>
              <w:bottom w:val="nil"/>
              <w:right w:val="nil"/>
            </w:tcBorders>
            <w:shd w:val="clear" w:color="auto" w:fill="auto"/>
            <w:noWrap/>
            <w:vAlign w:val="bottom"/>
            <w:hideMark/>
          </w:tcPr>
          <w:p w14:paraId="487257DF" w14:textId="77777777" w:rsidR="00473197" w:rsidRPr="00537555" w:rsidRDefault="00473197" w:rsidP="00534D45">
            <w:pPr>
              <w:spacing w:before="0" w:after="0"/>
              <w:jc w:val="right"/>
              <w:rPr>
                <w:rFonts w:eastAsia="Times New Roman" w:cs="Open Sans"/>
                <w:b/>
                <w:sz w:val="20"/>
                <w:szCs w:val="20"/>
              </w:rPr>
            </w:pPr>
            <w:r w:rsidRPr="00537555">
              <w:rPr>
                <w:rFonts w:eastAsia="Times New Roman" w:cs="Open Sans"/>
                <w:b/>
                <w:sz w:val="20"/>
                <w:szCs w:val="20"/>
              </w:rPr>
              <w:t xml:space="preserve">3,356 </w:t>
            </w:r>
          </w:p>
        </w:tc>
        <w:tc>
          <w:tcPr>
            <w:tcW w:w="956" w:type="dxa"/>
            <w:tcBorders>
              <w:top w:val="nil"/>
              <w:left w:val="nil"/>
              <w:bottom w:val="nil"/>
              <w:right w:val="nil"/>
            </w:tcBorders>
            <w:shd w:val="clear" w:color="auto" w:fill="auto"/>
            <w:noWrap/>
            <w:vAlign w:val="bottom"/>
            <w:hideMark/>
          </w:tcPr>
          <w:p w14:paraId="65A1E65E" w14:textId="77777777" w:rsidR="00473197" w:rsidRPr="00537555" w:rsidRDefault="00473197" w:rsidP="00534D45">
            <w:pPr>
              <w:spacing w:before="0" w:after="0"/>
              <w:jc w:val="right"/>
              <w:rPr>
                <w:rFonts w:eastAsia="Times New Roman" w:cs="Open Sans"/>
                <w:sz w:val="20"/>
                <w:szCs w:val="20"/>
              </w:rPr>
            </w:pPr>
            <w:r w:rsidRPr="00537555">
              <w:rPr>
                <w:rFonts w:eastAsia="Times New Roman" w:cs="Open Sans"/>
                <w:sz w:val="20"/>
                <w:szCs w:val="20"/>
              </w:rPr>
              <w:t xml:space="preserve">2,575 </w:t>
            </w:r>
          </w:p>
        </w:tc>
        <w:tc>
          <w:tcPr>
            <w:tcW w:w="310" w:type="dxa"/>
            <w:tcBorders>
              <w:top w:val="nil"/>
              <w:left w:val="nil"/>
              <w:bottom w:val="nil"/>
              <w:right w:val="nil"/>
            </w:tcBorders>
            <w:shd w:val="clear" w:color="auto" w:fill="auto"/>
            <w:noWrap/>
            <w:vAlign w:val="bottom"/>
            <w:hideMark/>
          </w:tcPr>
          <w:p w14:paraId="0F0F949E" w14:textId="77777777" w:rsidR="00473197" w:rsidRPr="00537555" w:rsidRDefault="00473197" w:rsidP="00534D45">
            <w:pPr>
              <w:spacing w:before="0" w:after="0"/>
              <w:jc w:val="right"/>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63C53D86" w14:textId="77777777" w:rsidR="00473197" w:rsidRPr="00537555" w:rsidRDefault="00473197" w:rsidP="00534D45">
            <w:pPr>
              <w:spacing w:before="0" w:after="0"/>
              <w:jc w:val="right"/>
              <w:rPr>
                <w:rFonts w:eastAsia="Times New Roman" w:cs="Open Sans"/>
                <w:sz w:val="20"/>
                <w:szCs w:val="20"/>
              </w:rPr>
            </w:pPr>
            <w:r w:rsidRPr="00537555">
              <w:rPr>
                <w:rFonts w:eastAsia="Times New Roman" w:cs="Open Sans"/>
                <w:sz w:val="20"/>
                <w:szCs w:val="20"/>
              </w:rPr>
              <w:t xml:space="preserve">3,227 </w:t>
            </w:r>
          </w:p>
        </w:tc>
      </w:tr>
      <w:tr w:rsidR="00F4063D" w:rsidRPr="00537555" w14:paraId="296ED7C1" w14:textId="77777777" w:rsidTr="0039105C">
        <w:trPr>
          <w:gridAfter w:val="1"/>
          <w:wAfter w:w="235" w:type="dxa"/>
          <w:trHeight w:val="567"/>
        </w:trPr>
        <w:tc>
          <w:tcPr>
            <w:tcW w:w="6160" w:type="dxa"/>
            <w:tcBorders>
              <w:top w:val="nil"/>
              <w:left w:val="nil"/>
              <w:bottom w:val="nil"/>
              <w:right w:val="nil"/>
            </w:tcBorders>
            <w:shd w:val="clear" w:color="auto" w:fill="auto"/>
            <w:vAlign w:val="bottom"/>
            <w:hideMark/>
          </w:tcPr>
          <w:p w14:paraId="19C11613" w14:textId="77777777" w:rsidR="00F4063D" w:rsidRPr="00537555" w:rsidRDefault="00F4063D" w:rsidP="00F4063D">
            <w:pPr>
              <w:spacing w:before="0" w:after="0"/>
              <w:rPr>
                <w:rFonts w:eastAsia="Times New Roman" w:cs="Open Sans"/>
                <w:b/>
                <w:color w:val="000000"/>
                <w:sz w:val="20"/>
                <w:szCs w:val="20"/>
              </w:rPr>
            </w:pPr>
            <w:r w:rsidRPr="00537555">
              <w:rPr>
                <w:rFonts w:eastAsia="Times New Roman" w:cs="Open Sans"/>
                <w:b/>
                <w:color w:val="000000"/>
                <w:sz w:val="20"/>
                <w:szCs w:val="20"/>
              </w:rPr>
              <w:t>Cash and cash equivalents at the end of the reporting period</w:t>
            </w:r>
          </w:p>
        </w:tc>
        <w:tc>
          <w:tcPr>
            <w:tcW w:w="847" w:type="dxa"/>
            <w:tcBorders>
              <w:top w:val="nil"/>
              <w:left w:val="nil"/>
              <w:bottom w:val="nil"/>
              <w:right w:val="nil"/>
            </w:tcBorders>
            <w:shd w:val="clear" w:color="auto" w:fill="auto"/>
            <w:noWrap/>
            <w:vAlign w:val="bottom"/>
            <w:hideMark/>
          </w:tcPr>
          <w:p w14:paraId="1F788D74" w14:textId="77777777" w:rsidR="00F4063D" w:rsidRPr="00537555" w:rsidRDefault="00F4063D" w:rsidP="00F4063D">
            <w:pPr>
              <w:spacing w:before="0" w:after="0"/>
              <w:rPr>
                <w:rFonts w:eastAsia="Times New Roman" w:cs="Open Sans"/>
                <w:color w:val="000000"/>
                <w:sz w:val="20"/>
                <w:szCs w:val="20"/>
              </w:rPr>
            </w:pPr>
            <w:r w:rsidRPr="00537555">
              <w:rPr>
                <w:rFonts w:eastAsia="Times New Roman" w:cs="Open Sans"/>
                <w:color w:val="000000"/>
                <w:sz w:val="20"/>
                <w:szCs w:val="20"/>
              </w:rPr>
              <w:t>2.1A</w:t>
            </w:r>
          </w:p>
        </w:tc>
        <w:tc>
          <w:tcPr>
            <w:tcW w:w="985" w:type="dxa"/>
            <w:tcBorders>
              <w:top w:val="single" w:sz="4" w:space="0" w:color="auto"/>
              <w:left w:val="nil"/>
              <w:bottom w:val="single" w:sz="4" w:space="0" w:color="auto"/>
              <w:right w:val="nil"/>
            </w:tcBorders>
            <w:shd w:val="clear" w:color="auto" w:fill="auto"/>
            <w:noWrap/>
            <w:vAlign w:val="bottom"/>
            <w:hideMark/>
          </w:tcPr>
          <w:p w14:paraId="6ED7579B" w14:textId="77777777" w:rsidR="00F4063D" w:rsidRPr="00537555" w:rsidRDefault="00F4063D" w:rsidP="0039105C">
            <w:pPr>
              <w:spacing w:before="0" w:after="0"/>
              <w:jc w:val="right"/>
              <w:rPr>
                <w:rFonts w:eastAsia="Times New Roman" w:cs="Open Sans"/>
                <w:b/>
                <w:sz w:val="20"/>
                <w:szCs w:val="20"/>
              </w:rPr>
            </w:pPr>
            <w:r w:rsidRPr="00537555">
              <w:rPr>
                <w:rFonts w:eastAsia="Times New Roman" w:cs="Open Sans"/>
                <w:b/>
                <w:sz w:val="20"/>
                <w:szCs w:val="20"/>
              </w:rPr>
              <w:t xml:space="preserve">15,958 </w:t>
            </w:r>
          </w:p>
        </w:tc>
        <w:tc>
          <w:tcPr>
            <w:tcW w:w="956" w:type="dxa"/>
            <w:tcBorders>
              <w:top w:val="single" w:sz="4" w:space="0" w:color="auto"/>
              <w:left w:val="nil"/>
              <w:bottom w:val="single" w:sz="4" w:space="0" w:color="auto"/>
              <w:right w:val="nil"/>
            </w:tcBorders>
            <w:shd w:val="clear" w:color="auto" w:fill="auto"/>
            <w:noWrap/>
            <w:vAlign w:val="bottom"/>
            <w:hideMark/>
          </w:tcPr>
          <w:p w14:paraId="5648C58D"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3,356 </w:t>
            </w:r>
          </w:p>
        </w:tc>
        <w:tc>
          <w:tcPr>
            <w:tcW w:w="310" w:type="dxa"/>
            <w:tcBorders>
              <w:top w:val="nil"/>
              <w:left w:val="nil"/>
              <w:bottom w:val="nil"/>
              <w:right w:val="nil"/>
            </w:tcBorders>
            <w:shd w:val="clear" w:color="auto" w:fill="auto"/>
            <w:noWrap/>
            <w:vAlign w:val="bottom"/>
            <w:hideMark/>
          </w:tcPr>
          <w:p w14:paraId="40CF8FF5" w14:textId="77777777" w:rsidR="00F4063D" w:rsidRPr="00537555" w:rsidRDefault="00F4063D" w:rsidP="0039105C">
            <w:pPr>
              <w:spacing w:before="0" w:after="0"/>
              <w:jc w:val="right"/>
              <w:rPr>
                <w:rFonts w:eastAsia="Times New Roman" w:cs="Open Sans"/>
                <w:sz w:val="20"/>
                <w:szCs w:val="20"/>
              </w:rPr>
            </w:pPr>
          </w:p>
        </w:tc>
        <w:tc>
          <w:tcPr>
            <w:tcW w:w="956" w:type="dxa"/>
            <w:gridSpan w:val="2"/>
            <w:tcBorders>
              <w:top w:val="single" w:sz="4" w:space="0" w:color="auto"/>
              <w:left w:val="nil"/>
              <w:bottom w:val="single" w:sz="4" w:space="0" w:color="auto"/>
              <w:right w:val="nil"/>
            </w:tcBorders>
            <w:shd w:val="clear" w:color="auto" w:fill="auto"/>
            <w:noWrap/>
            <w:vAlign w:val="bottom"/>
            <w:hideMark/>
          </w:tcPr>
          <w:p w14:paraId="75D28CC2" w14:textId="77777777" w:rsidR="00F4063D" w:rsidRPr="00537555" w:rsidRDefault="00F4063D" w:rsidP="0039105C">
            <w:pPr>
              <w:spacing w:before="0" w:after="0"/>
              <w:jc w:val="right"/>
              <w:rPr>
                <w:rFonts w:eastAsia="Times New Roman" w:cs="Open Sans"/>
                <w:sz w:val="20"/>
                <w:szCs w:val="20"/>
              </w:rPr>
            </w:pPr>
            <w:r w:rsidRPr="00537555">
              <w:rPr>
                <w:rFonts w:eastAsia="Times New Roman" w:cs="Open Sans"/>
                <w:sz w:val="20"/>
                <w:szCs w:val="20"/>
              </w:rPr>
              <w:t xml:space="preserve">3,558 </w:t>
            </w:r>
          </w:p>
        </w:tc>
      </w:tr>
      <w:tr w:rsidR="00473197" w:rsidRPr="00537555" w14:paraId="19DAB4C6" w14:textId="77777777">
        <w:trPr>
          <w:gridAfter w:val="1"/>
          <w:wAfter w:w="235" w:type="dxa"/>
          <w:trHeight w:val="312"/>
        </w:trPr>
        <w:tc>
          <w:tcPr>
            <w:tcW w:w="10214" w:type="dxa"/>
            <w:gridSpan w:val="7"/>
            <w:tcBorders>
              <w:top w:val="nil"/>
              <w:left w:val="nil"/>
              <w:bottom w:val="nil"/>
              <w:right w:val="nil"/>
            </w:tcBorders>
            <w:shd w:val="clear" w:color="auto" w:fill="auto"/>
            <w:noWrap/>
            <w:hideMark/>
          </w:tcPr>
          <w:p w14:paraId="150271F6" w14:textId="137E9A1A" w:rsidR="00473197" w:rsidRPr="00537555" w:rsidRDefault="00473197" w:rsidP="00F4063D">
            <w:pPr>
              <w:spacing w:before="0" w:after="0"/>
              <w:rPr>
                <w:rFonts w:eastAsia="Times New Roman" w:cs="Open Sans"/>
                <w:sz w:val="20"/>
                <w:szCs w:val="20"/>
              </w:rPr>
            </w:pPr>
            <w:r w:rsidRPr="00537555">
              <w:rPr>
                <w:rFonts w:eastAsia="Times New Roman" w:cs="Open Sans"/>
                <w:color w:val="000000"/>
                <w:sz w:val="22"/>
                <w:szCs w:val="22"/>
              </w:rPr>
              <w:t>The above statement should be read in conjunction with the</w:t>
            </w:r>
            <w:r>
              <w:rPr>
                <w:rFonts w:eastAsia="Times New Roman" w:cs="Open Sans"/>
                <w:color w:val="000000"/>
                <w:sz w:val="22"/>
                <w:szCs w:val="22"/>
              </w:rPr>
              <w:t xml:space="preserve"> a</w:t>
            </w:r>
            <w:r w:rsidRPr="00537555">
              <w:rPr>
                <w:rFonts w:eastAsia="Times New Roman" w:cs="Open Sans"/>
                <w:color w:val="000000"/>
                <w:sz w:val="22"/>
                <w:szCs w:val="22"/>
              </w:rPr>
              <w:t>ccompanying notes.</w:t>
            </w:r>
          </w:p>
        </w:tc>
      </w:tr>
      <w:tr w:rsidR="00F4063D" w:rsidRPr="00537555" w14:paraId="41D2213C" w14:textId="77777777" w:rsidTr="0039105C">
        <w:trPr>
          <w:gridAfter w:val="1"/>
          <w:wAfter w:w="235" w:type="dxa"/>
          <w:trHeight w:val="276"/>
        </w:trPr>
        <w:tc>
          <w:tcPr>
            <w:tcW w:w="6160" w:type="dxa"/>
            <w:tcBorders>
              <w:top w:val="nil"/>
              <w:left w:val="nil"/>
              <w:bottom w:val="nil"/>
              <w:right w:val="nil"/>
            </w:tcBorders>
            <w:shd w:val="clear" w:color="auto" w:fill="auto"/>
            <w:noWrap/>
            <w:vAlign w:val="bottom"/>
            <w:hideMark/>
          </w:tcPr>
          <w:p w14:paraId="7655D190" w14:textId="2F67948E" w:rsidR="00F4063D" w:rsidRPr="00537555" w:rsidRDefault="00F4063D" w:rsidP="00F4063D">
            <w:pPr>
              <w:spacing w:before="0" w:after="0"/>
              <w:rPr>
                <w:rFonts w:eastAsia="Times New Roman" w:cs="Open Sans"/>
                <w:color w:val="000000"/>
                <w:sz w:val="22"/>
                <w:szCs w:val="22"/>
              </w:rPr>
            </w:pPr>
          </w:p>
          <w:tbl>
            <w:tblPr>
              <w:tblW w:w="0" w:type="auto"/>
              <w:tblCellSpacing w:w="0" w:type="dxa"/>
              <w:tblLayout w:type="fixed"/>
              <w:tblCellMar>
                <w:left w:w="0" w:type="dxa"/>
                <w:right w:w="0" w:type="dxa"/>
              </w:tblCellMar>
              <w:tblLook w:val="04A0" w:firstRow="1" w:lastRow="0" w:firstColumn="1" w:lastColumn="0" w:noHBand="0" w:noVBand="1"/>
            </w:tblPr>
            <w:tblGrid>
              <w:gridCol w:w="5460"/>
            </w:tblGrid>
            <w:tr w:rsidR="00F4063D" w:rsidRPr="00537555" w14:paraId="4D02EEF1" w14:textId="77777777" w:rsidTr="004B24B3">
              <w:trPr>
                <w:trHeight w:val="276"/>
                <w:tblCellSpacing w:w="0" w:type="dxa"/>
              </w:trPr>
              <w:tc>
                <w:tcPr>
                  <w:tcW w:w="5460" w:type="dxa"/>
                  <w:tcBorders>
                    <w:top w:val="nil"/>
                    <w:left w:val="nil"/>
                    <w:bottom w:val="nil"/>
                    <w:right w:val="nil"/>
                  </w:tcBorders>
                  <w:shd w:val="clear" w:color="auto" w:fill="auto"/>
                  <w:noWrap/>
                  <w:vAlign w:val="bottom"/>
                  <w:hideMark/>
                </w:tcPr>
                <w:p w14:paraId="55558602" w14:textId="2345E4C3" w:rsidR="00F4063D" w:rsidRPr="00537555" w:rsidRDefault="00F4063D" w:rsidP="00F4063D">
                  <w:pPr>
                    <w:spacing w:before="0" w:after="0"/>
                    <w:rPr>
                      <w:rFonts w:eastAsia="Times New Roman" w:cs="Open Sans"/>
                      <w:color w:val="000000"/>
                      <w:sz w:val="22"/>
                      <w:szCs w:val="22"/>
                    </w:rPr>
                  </w:pPr>
                </w:p>
              </w:tc>
            </w:tr>
          </w:tbl>
          <w:p w14:paraId="049562D4" w14:textId="77777777" w:rsidR="00F4063D" w:rsidRPr="00537555" w:rsidRDefault="00F4063D" w:rsidP="00F4063D">
            <w:pPr>
              <w:spacing w:before="0" w:after="0"/>
              <w:rPr>
                <w:rFonts w:eastAsia="Times New Roman" w:cs="Open Sans"/>
                <w:color w:val="000000"/>
                <w:sz w:val="22"/>
                <w:szCs w:val="22"/>
              </w:rPr>
            </w:pPr>
          </w:p>
        </w:tc>
        <w:tc>
          <w:tcPr>
            <w:tcW w:w="847" w:type="dxa"/>
            <w:tcBorders>
              <w:top w:val="nil"/>
              <w:left w:val="nil"/>
              <w:bottom w:val="nil"/>
              <w:right w:val="nil"/>
            </w:tcBorders>
            <w:shd w:val="clear" w:color="auto" w:fill="auto"/>
            <w:noWrap/>
            <w:vAlign w:val="bottom"/>
            <w:hideMark/>
          </w:tcPr>
          <w:p w14:paraId="71FD193B" w14:textId="77777777" w:rsidR="00F4063D" w:rsidRPr="00537555" w:rsidRDefault="00F4063D" w:rsidP="00F4063D">
            <w:pPr>
              <w:spacing w:before="0" w:after="0"/>
              <w:rPr>
                <w:rFonts w:eastAsia="Times New Roman" w:cs="Open Sans"/>
                <w:sz w:val="22"/>
                <w:szCs w:val="22"/>
              </w:rPr>
            </w:pPr>
          </w:p>
        </w:tc>
        <w:tc>
          <w:tcPr>
            <w:tcW w:w="985" w:type="dxa"/>
            <w:tcBorders>
              <w:top w:val="nil"/>
              <w:left w:val="nil"/>
              <w:bottom w:val="nil"/>
              <w:right w:val="nil"/>
            </w:tcBorders>
            <w:shd w:val="clear" w:color="auto" w:fill="auto"/>
            <w:noWrap/>
            <w:vAlign w:val="bottom"/>
            <w:hideMark/>
          </w:tcPr>
          <w:p w14:paraId="15BDF1CF" w14:textId="77777777" w:rsidR="00F4063D" w:rsidRPr="00537555" w:rsidRDefault="00F4063D" w:rsidP="00F4063D">
            <w:pPr>
              <w:spacing w:before="0" w:after="0"/>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32F251F7" w14:textId="77777777" w:rsidR="00F4063D" w:rsidRPr="00537555" w:rsidRDefault="00F4063D" w:rsidP="00F4063D">
            <w:pPr>
              <w:spacing w:before="0" w:after="0"/>
              <w:rPr>
                <w:rFonts w:eastAsia="Times New Roman" w:cs="Open Sans"/>
                <w:sz w:val="20"/>
                <w:szCs w:val="20"/>
              </w:rPr>
            </w:pPr>
          </w:p>
        </w:tc>
        <w:tc>
          <w:tcPr>
            <w:tcW w:w="310" w:type="dxa"/>
            <w:tcBorders>
              <w:top w:val="nil"/>
              <w:left w:val="nil"/>
              <w:bottom w:val="nil"/>
              <w:right w:val="nil"/>
            </w:tcBorders>
            <w:shd w:val="clear" w:color="auto" w:fill="auto"/>
            <w:noWrap/>
            <w:vAlign w:val="bottom"/>
            <w:hideMark/>
          </w:tcPr>
          <w:p w14:paraId="153F3A50" w14:textId="77777777" w:rsidR="00F4063D" w:rsidRPr="00537555" w:rsidRDefault="00F4063D" w:rsidP="00F4063D">
            <w:pPr>
              <w:spacing w:before="0" w:after="0"/>
              <w:rPr>
                <w:rFonts w:eastAsia="Times New Roman" w:cs="Open Sans"/>
                <w:sz w:val="20"/>
                <w:szCs w:val="20"/>
              </w:rPr>
            </w:pPr>
          </w:p>
        </w:tc>
        <w:tc>
          <w:tcPr>
            <w:tcW w:w="956" w:type="dxa"/>
            <w:gridSpan w:val="2"/>
            <w:tcBorders>
              <w:top w:val="nil"/>
              <w:left w:val="nil"/>
              <w:bottom w:val="nil"/>
              <w:right w:val="nil"/>
            </w:tcBorders>
            <w:shd w:val="clear" w:color="auto" w:fill="auto"/>
            <w:noWrap/>
            <w:vAlign w:val="bottom"/>
            <w:hideMark/>
          </w:tcPr>
          <w:p w14:paraId="35ACD0C7" w14:textId="77777777" w:rsidR="00F4063D" w:rsidRPr="00537555" w:rsidRDefault="00F4063D" w:rsidP="00F4063D">
            <w:pPr>
              <w:spacing w:before="0" w:after="0"/>
              <w:rPr>
                <w:rFonts w:eastAsia="Times New Roman" w:cs="Open Sans"/>
                <w:sz w:val="20"/>
                <w:szCs w:val="20"/>
              </w:rPr>
            </w:pPr>
          </w:p>
        </w:tc>
      </w:tr>
      <w:tr w:rsidR="00F4063D" w:rsidRPr="00537555" w14:paraId="60C4FAAB" w14:textId="77777777" w:rsidTr="0039105C">
        <w:trPr>
          <w:trHeight w:val="285"/>
        </w:trPr>
        <w:tc>
          <w:tcPr>
            <w:tcW w:w="6160" w:type="dxa"/>
            <w:tcBorders>
              <w:top w:val="nil"/>
              <w:left w:val="nil"/>
              <w:bottom w:val="nil"/>
              <w:right w:val="nil"/>
            </w:tcBorders>
            <w:shd w:val="clear" w:color="auto" w:fill="auto"/>
            <w:noWrap/>
            <w:vAlign w:val="bottom"/>
            <w:hideMark/>
          </w:tcPr>
          <w:p w14:paraId="3551C474" w14:textId="4FD10380" w:rsidR="00F4063D" w:rsidRPr="00537555" w:rsidRDefault="00F4063D" w:rsidP="00F4063D">
            <w:pPr>
              <w:spacing w:before="0" w:after="0"/>
              <w:rPr>
                <w:rFonts w:eastAsia="Times New Roman" w:cs="Open Sans"/>
                <w:sz w:val="20"/>
                <w:szCs w:val="20"/>
              </w:rPr>
            </w:pPr>
            <w:r w:rsidRPr="00537555">
              <w:rPr>
                <w:rFonts w:eastAsia="Times New Roman" w:cs="Open Sans"/>
                <w:noProof/>
                <w:color w:val="000000"/>
                <w:sz w:val="22"/>
                <w:szCs w:val="22"/>
              </w:rPr>
              <mc:AlternateContent>
                <mc:Choice Requires="wps">
                  <w:drawing>
                    <wp:anchor distT="0" distB="0" distL="114300" distR="114300" simplePos="0" relativeHeight="251658297" behindDoc="0" locked="0" layoutInCell="1" allowOverlap="1" wp14:anchorId="2661C401" wp14:editId="470F6D21">
                      <wp:simplePos x="0" y="0"/>
                      <wp:positionH relativeFrom="column">
                        <wp:posOffset>-58420</wp:posOffset>
                      </wp:positionH>
                      <wp:positionV relativeFrom="paragraph">
                        <wp:posOffset>45720</wp:posOffset>
                      </wp:positionV>
                      <wp:extent cx="5994400" cy="2641600"/>
                      <wp:effectExtent l="0" t="0" r="25400" b="25400"/>
                      <wp:wrapNone/>
                      <wp:docPr id="1039627109" name="Text Box 1039627109">
                        <a:extLst xmlns:a="http://schemas.openxmlformats.org/drawingml/2006/main">
                          <a:ext uri="{FF2B5EF4-FFF2-40B4-BE49-F238E27FC236}">
                            <a16:creationId xmlns:a16="http://schemas.microsoft.com/office/drawing/2014/main" id="{00000000-0008-0000-0D00-000003000000}"/>
                          </a:ext>
                        </a:extLst>
                      </wp:docPr>
                      <wp:cNvGraphicFramePr/>
                      <a:graphic xmlns:a="http://schemas.openxmlformats.org/drawingml/2006/main">
                        <a:graphicData uri="http://schemas.microsoft.com/office/word/2010/wordprocessingShape">
                          <wps:wsp>
                            <wps:cNvSpPr txBox="1"/>
                            <wps:spPr>
                              <a:xfrm>
                                <a:off x="0" y="0"/>
                                <a:ext cx="5994400" cy="2641600"/>
                              </a:xfrm>
                              <a:prstGeom prst="rect">
                                <a:avLst/>
                              </a:prstGeom>
                              <a:noFill/>
                              <a:ln w="12700" cmpd="sng">
                                <a:solidFill>
                                  <a:schemeClr val="tx1"/>
                                </a:solidFill>
                              </a:ln>
                            </wps:spPr>
                            <wps:style>
                              <a:lnRef idx="0">
                                <a:scrgbClr r="0" g="0" b="0"/>
                              </a:lnRef>
                              <a:fillRef idx="0">
                                <a:scrgbClr r="0" g="0" b="0"/>
                              </a:fillRef>
                              <a:effectRef idx="0">
                                <a:scrgbClr r="0" g="0" b="0"/>
                              </a:effectRef>
                              <a:fontRef idx="minor">
                                <a:schemeClr val="dk1"/>
                              </a:fontRef>
                            </wps:style>
                            <wps:txbx>
                              <w:txbxContent>
                                <w:p w14:paraId="36700385" w14:textId="77777777" w:rsidR="00F4063D" w:rsidRPr="0082615D" w:rsidRDefault="00F4063D" w:rsidP="00537555">
                                  <w:pPr>
                                    <w:rPr>
                                      <w:rFonts w:eastAsia="Cambria" w:cs="Open Sans"/>
                                      <w:b/>
                                      <w:color w:val="000000" w:themeColor="dark1"/>
                                      <w:sz w:val="22"/>
                                      <w:szCs w:val="22"/>
                                    </w:rPr>
                                  </w:pPr>
                                  <w:r w:rsidRPr="0082615D">
                                    <w:rPr>
                                      <w:rFonts w:eastAsia="Cambria" w:cs="Open Sans"/>
                                      <w:b/>
                                      <w:color w:val="000000" w:themeColor="dark1"/>
                                      <w:sz w:val="22"/>
                                      <w:szCs w:val="22"/>
                                    </w:rPr>
                                    <w:t>Budget Variances Commentary</w:t>
                                  </w:r>
                                </w:p>
                                <w:p w14:paraId="0243E6A7" w14:textId="77777777" w:rsidR="00F4063D" w:rsidRPr="0082615D" w:rsidRDefault="00F4063D" w:rsidP="00537555">
                                  <w:pPr>
                                    <w:rPr>
                                      <w:rFonts w:eastAsia="Cambria" w:cs="Open Sans"/>
                                      <w:color w:val="000000" w:themeColor="dark1"/>
                                      <w:sz w:val="22"/>
                                      <w:szCs w:val="22"/>
                                    </w:rPr>
                                  </w:pPr>
                                  <w:r w:rsidRPr="0082615D">
                                    <w:rPr>
                                      <w:rFonts w:eastAsia="Cambria" w:cs="Open Sans"/>
                                      <w:color w:val="000000" w:themeColor="dark1"/>
                                      <w:sz w:val="22"/>
                                      <w:szCs w:val="22"/>
                                    </w:rPr>
                                    <w:t>The most significant Cash Flow variances to Budget relate to the contributed equity injection received as well as cash received and used for operating activities.</w:t>
                                  </w:r>
                                </w:p>
                                <w:p w14:paraId="01F44646" w14:textId="77777777" w:rsidR="00F4063D" w:rsidRPr="0082615D" w:rsidRDefault="00F4063D" w:rsidP="00537555">
                                  <w:pPr>
                                    <w:rPr>
                                      <w:rFonts w:eastAsia="Cambria" w:cs="Open Sans"/>
                                      <w:color w:val="000000" w:themeColor="dark1"/>
                                      <w:sz w:val="22"/>
                                      <w:szCs w:val="22"/>
                                    </w:rPr>
                                  </w:pPr>
                                  <w:r w:rsidRPr="0082615D">
                                    <w:rPr>
                                      <w:rFonts w:eastAsia="Cambria" w:cs="Open Sans"/>
                                      <w:color w:val="000000" w:themeColor="dark1"/>
                                      <w:sz w:val="22"/>
                                      <w:szCs w:val="22"/>
                                    </w:rPr>
                                    <w:t xml:space="preserve">The Cash Flow Statement shows higher than expected receipts for new Budget measures as well as from rendering of services for the supply of domestic and international human rights technical assistance programs. The increase in cash receipts had a corresponding increase in cash used for operating activities. </w:t>
                                  </w:r>
                                </w:p>
                                <w:p w14:paraId="1338A85A" w14:textId="77777777" w:rsidR="00F4063D" w:rsidRPr="0082615D" w:rsidRDefault="00F4063D" w:rsidP="00537555">
                                  <w:pPr>
                                    <w:rPr>
                                      <w:rFonts w:eastAsia="Cambria" w:cs="Open Sans"/>
                                      <w:color w:val="000000" w:themeColor="dark1"/>
                                      <w:sz w:val="22"/>
                                      <w:szCs w:val="22"/>
                                    </w:rPr>
                                  </w:pPr>
                                  <w:r w:rsidRPr="0082615D">
                                    <w:rPr>
                                      <w:rFonts w:eastAsia="Cambria" w:cs="Open Sans"/>
                                      <w:color w:val="000000" w:themeColor="dark1"/>
                                      <w:sz w:val="22"/>
                                      <w:szCs w:val="22"/>
                                    </w:rPr>
                                    <w:t xml:space="preserve">Further details regarding the $16 million equity injection are provided in the Overview </w:t>
                                  </w:r>
                                  <w:r w:rsidRPr="0082615D">
                                    <w:rPr>
                                      <w:rFonts w:eastAsia="Cambria" w:cs="Open Sans"/>
                                      <w:i/>
                                      <w:color w:val="000000" w:themeColor="dark1"/>
                                      <w:sz w:val="22"/>
                                      <w:szCs w:val="22"/>
                                    </w:rPr>
                                    <w:t xml:space="preserve">Going Concern Basis of Accounting </w:t>
                                  </w:r>
                                  <w:r w:rsidRPr="0082615D">
                                    <w:rPr>
                                      <w:rFonts w:eastAsia="Cambria" w:cs="Open Sans"/>
                                      <w:color w:val="000000" w:themeColor="dark1"/>
                                      <w:sz w:val="22"/>
                                      <w:szCs w:val="22"/>
                                    </w:rPr>
                                    <w:t>note.</w:t>
                                  </w:r>
                                </w:p>
                              </w:txbxContent>
                            </wps:txbx>
                            <wps:bodyPr vertOverflow="clip" horzOverflow="clip" wrap="square" rtlCol="0" anchor="t">
                              <a:noAutofit/>
                            </wps:bodyPr>
                          </wps:wsp>
                        </a:graphicData>
                      </a:graphic>
                      <wp14:sizeRelH relativeFrom="page">
                        <wp14:pctWidth>0</wp14:pctWidth>
                      </wp14:sizeRelH>
                      <wp14:sizeRelV relativeFrom="page">
                        <wp14:pctHeight>0</wp14:pctHeight>
                      </wp14:sizeRelV>
                    </wp:anchor>
                  </w:drawing>
                </mc:Choice>
                <mc:Fallback>
                  <w:pict>
                    <v:shape w14:anchorId="2661C401" id="Text Box 1039627109" o:spid="_x0000_s1046" type="#_x0000_t202" style="position:absolute;margin-left:-4.6pt;margin-top:3.6pt;width:472pt;height:208pt;z-index:25165829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HIRBEwIAAIYEAAAOAAAAZHJzL2Uyb0RvYy54bWysVE1v2zAMvQ/YfxB0X+wEWbYGcYqtRXcZ&#10;1mHdfoAiS7EwSdQoJXb260fJ+Si6U4teFIsiHx8fyayuB2fZXmE04Bs+ndScKS+hNX7b8F8/7959&#10;5Cwm4VthwauGH1Tk1+u3b1Z9WKoZdGBbhYxAfFz2oeFdSmFZVVF2yok4gaA8PWpAJxJdcVu1KHpC&#10;d7aa1fWi6gHbgCBVjGS9HR/5uuBrrWS61zqqxGzDiVsqJ5Zzk89qvRLLLYrQGXmkIV7AwgnjKekZ&#10;6lYkwXZo/oNyRiJE0GkiwVWgtZGq1EDVTOsn1Tx0IqhSC4kTw1mm+Hqw8tv+IXxHlobPMFADsyB9&#10;iMtIxlzPoNHlX2LK6J0kPJxlU0Nikozvr67m85qeJL3NFvPpgi6EU13CA8b0RYFj+aPhSH0pcon9&#10;15hG15NLzubhzlhbemM964nX7ENJ4ELb8Oi3JTiCNW12zCFlYtSNRbYX1Os0lFKIwiMvullPvC4F&#10;lq90sCpDWP9DaWbaUueIidtNhhwHhiaaijyNTQGjgOyoicQzY48hOVqVOX1m/Dmo5AefzvHOeMBR&#10;oLxFF03a3ydN9Oh/kmIUIGuRhs1AClAbSwezaQPtgQaEdjzd06EtUD+kNYGzDvDvU1tPu0Qt+rMT&#10;qDjDZG9gXD3hJflTZwo1D592CbQpzb+kOTKiYS/jc1zMvE2P78Xr8vex/gcAAP//AwBQSwMEFAAG&#10;AAgAAAAhAH7wXYTgAAAACAEAAA8AAABkcnMvZG93bnJldi54bWxMj09Lw0AQxe+C32EZwYu0G5Ng&#10;TcykiMWLFsG2CN622TUJ7p+Y3W3it3c86Wl4vMeb36vWs9HspEbfO4twvUyAKds42dsW4bB/XNwC&#10;80FYKbSzCuFbeVjX52eVKKWb7Ks67ULLqMT6UiB0IQwl577plBF+6QZlyftwoxGB5NhyOYqJyo3m&#10;aZLccCN6Sx86MaiHTjWfu2gQCj09Bf62f9ls843/itnVe3yOiJcX8/0dsKDm8BeGX3xCh5qYji5a&#10;6ZlGWBQpJRFWdMguspyWHBHyNEuB1xX/P6D+AQAA//8DAFBLAQItABQABgAIAAAAIQC2gziS/gAA&#10;AOEBAAATAAAAAAAAAAAAAAAAAAAAAABbQ29udGVudF9UeXBlc10ueG1sUEsBAi0AFAAGAAgAAAAh&#10;ADj9If/WAAAAlAEAAAsAAAAAAAAAAAAAAAAALwEAAF9yZWxzLy5yZWxzUEsBAi0AFAAGAAgAAAAh&#10;AKUchEETAgAAhgQAAA4AAAAAAAAAAAAAAAAALgIAAGRycy9lMm9Eb2MueG1sUEsBAi0AFAAGAAgA&#10;AAAhAH7wXYTgAAAACAEAAA8AAAAAAAAAAAAAAAAAbQQAAGRycy9kb3ducmV2LnhtbFBLBQYAAAAA&#10;BAAEAPMAAAB6BQAAAAA=&#10;" filled="f" strokecolor="black [3213]" strokeweight="1pt">
                      <v:textbox>
                        <w:txbxContent>
                          <w:p w14:paraId="36700385" w14:textId="77777777" w:rsidR="00F4063D" w:rsidRPr="0082615D" w:rsidRDefault="00F4063D" w:rsidP="00537555">
                            <w:pPr>
                              <w:rPr>
                                <w:rFonts w:eastAsia="Cambria" w:cs="Open Sans"/>
                                <w:b/>
                                <w:color w:val="000000" w:themeColor="dark1"/>
                                <w:sz w:val="22"/>
                                <w:szCs w:val="22"/>
                              </w:rPr>
                            </w:pPr>
                            <w:r w:rsidRPr="0082615D">
                              <w:rPr>
                                <w:rFonts w:eastAsia="Cambria" w:cs="Open Sans"/>
                                <w:b/>
                                <w:color w:val="000000" w:themeColor="dark1"/>
                                <w:sz w:val="22"/>
                                <w:szCs w:val="22"/>
                              </w:rPr>
                              <w:t>Budget Variances Commentary</w:t>
                            </w:r>
                          </w:p>
                          <w:p w14:paraId="0243E6A7" w14:textId="77777777" w:rsidR="00F4063D" w:rsidRPr="0082615D" w:rsidRDefault="00F4063D" w:rsidP="00537555">
                            <w:pPr>
                              <w:rPr>
                                <w:rFonts w:eastAsia="Cambria" w:cs="Open Sans"/>
                                <w:color w:val="000000" w:themeColor="dark1"/>
                                <w:sz w:val="22"/>
                                <w:szCs w:val="22"/>
                              </w:rPr>
                            </w:pPr>
                            <w:r w:rsidRPr="0082615D">
                              <w:rPr>
                                <w:rFonts w:eastAsia="Cambria" w:cs="Open Sans"/>
                                <w:color w:val="000000" w:themeColor="dark1"/>
                                <w:sz w:val="22"/>
                                <w:szCs w:val="22"/>
                              </w:rPr>
                              <w:t>The most significant Cash Flow variances to Budget relate to the contributed equity injection received as well as cash received and used for operating activities.</w:t>
                            </w:r>
                          </w:p>
                          <w:p w14:paraId="01F44646" w14:textId="77777777" w:rsidR="00F4063D" w:rsidRPr="0082615D" w:rsidRDefault="00F4063D" w:rsidP="00537555">
                            <w:pPr>
                              <w:rPr>
                                <w:rFonts w:eastAsia="Cambria" w:cs="Open Sans"/>
                                <w:color w:val="000000" w:themeColor="dark1"/>
                                <w:sz w:val="22"/>
                                <w:szCs w:val="22"/>
                              </w:rPr>
                            </w:pPr>
                            <w:r w:rsidRPr="0082615D">
                              <w:rPr>
                                <w:rFonts w:eastAsia="Cambria" w:cs="Open Sans"/>
                                <w:color w:val="000000" w:themeColor="dark1"/>
                                <w:sz w:val="22"/>
                                <w:szCs w:val="22"/>
                              </w:rPr>
                              <w:t xml:space="preserve">The Cash Flow Statement shows higher than expected receipts for new Budget measures as well as from rendering of services for the supply of domestic and international human rights technical assistance programs. The increase in cash receipts had a corresponding increase in cash used for operating activities. </w:t>
                            </w:r>
                          </w:p>
                          <w:p w14:paraId="1338A85A" w14:textId="77777777" w:rsidR="00F4063D" w:rsidRPr="0082615D" w:rsidRDefault="00F4063D" w:rsidP="00537555">
                            <w:pPr>
                              <w:rPr>
                                <w:rFonts w:eastAsia="Cambria" w:cs="Open Sans"/>
                                <w:color w:val="000000" w:themeColor="dark1"/>
                                <w:sz w:val="22"/>
                                <w:szCs w:val="22"/>
                              </w:rPr>
                            </w:pPr>
                            <w:r w:rsidRPr="0082615D">
                              <w:rPr>
                                <w:rFonts w:eastAsia="Cambria" w:cs="Open Sans"/>
                                <w:color w:val="000000" w:themeColor="dark1"/>
                                <w:sz w:val="22"/>
                                <w:szCs w:val="22"/>
                              </w:rPr>
                              <w:t xml:space="preserve">Further details regarding the $16 million equity injection are provided in the Overview </w:t>
                            </w:r>
                            <w:r w:rsidRPr="0082615D">
                              <w:rPr>
                                <w:rFonts w:eastAsia="Cambria" w:cs="Open Sans"/>
                                <w:i/>
                                <w:color w:val="000000" w:themeColor="dark1"/>
                                <w:sz w:val="22"/>
                                <w:szCs w:val="22"/>
                              </w:rPr>
                              <w:t xml:space="preserve">Going Concern Basis of Accounting </w:t>
                            </w:r>
                            <w:r w:rsidRPr="0082615D">
                              <w:rPr>
                                <w:rFonts w:eastAsia="Cambria" w:cs="Open Sans"/>
                                <w:color w:val="000000" w:themeColor="dark1"/>
                                <w:sz w:val="22"/>
                                <w:szCs w:val="22"/>
                              </w:rPr>
                              <w:t>note.</w:t>
                            </w:r>
                          </w:p>
                        </w:txbxContent>
                      </v:textbox>
                    </v:shape>
                  </w:pict>
                </mc:Fallback>
              </mc:AlternateContent>
            </w:r>
          </w:p>
        </w:tc>
        <w:tc>
          <w:tcPr>
            <w:tcW w:w="847" w:type="dxa"/>
            <w:tcBorders>
              <w:top w:val="nil"/>
              <w:left w:val="nil"/>
              <w:bottom w:val="nil"/>
              <w:right w:val="nil"/>
            </w:tcBorders>
            <w:shd w:val="clear" w:color="auto" w:fill="auto"/>
            <w:noWrap/>
            <w:vAlign w:val="bottom"/>
            <w:hideMark/>
          </w:tcPr>
          <w:p w14:paraId="1CEA5ED3" w14:textId="77777777" w:rsidR="00F4063D" w:rsidRPr="00537555" w:rsidRDefault="00F4063D" w:rsidP="00F4063D">
            <w:pPr>
              <w:spacing w:before="0" w:after="0"/>
              <w:rPr>
                <w:rFonts w:eastAsia="Times New Roman" w:cs="Open Sans"/>
                <w:sz w:val="20"/>
                <w:szCs w:val="20"/>
              </w:rPr>
            </w:pPr>
          </w:p>
        </w:tc>
        <w:tc>
          <w:tcPr>
            <w:tcW w:w="985" w:type="dxa"/>
            <w:tcBorders>
              <w:top w:val="nil"/>
              <w:left w:val="nil"/>
              <w:bottom w:val="nil"/>
              <w:right w:val="nil"/>
            </w:tcBorders>
            <w:shd w:val="clear" w:color="auto" w:fill="auto"/>
            <w:noWrap/>
            <w:vAlign w:val="bottom"/>
            <w:hideMark/>
          </w:tcPr>
          <w:p w14:paraId="66447F78" w14:textId="77777777" w:rsidR="00F4063D" w:rsidRPr="00537555" w:rsidRDefault="00F4063D" w:rsidP="00F4063D">
            <w:pPr>
              <w:spacing w:before="0" w:after="0"/>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6CDB0EFC" w14:textId="77777777" w:rsidR="00F4063D" w:rsidRPr="00537555" w:rsidRDefault="00F4063D" w:rsidP="00F4063D">
            <w:pPr>
              <w:spacing w:before="0" w:after="0"/>
              <w:rPr>
                <w:rFonts w:eastAsia="Times New Roman" w:cs="Open Sans"/>
                <w:sz w:val="20"/>
                <w:szCs w:val="20"/>
              </w:rPr>
            </w:pPr>
          </w:p>
        </w:tc>
        <w:tc>
          <w:tcPr>
            <w:tcW w:w="487" w:type="dxa"/>
            <w:gridSpan w:val="2"/>
            <w:tcBorders>
              <w:top w:val="nil"/>
              <w:left w:val="nil"/>
              <w:bottom w:val="nil"/>
              <w:right w:val="nil"/>
            </w:tcBorders>
            <w:shd w:val="clear" w:color="auto" w:fill="auto"/>
            <w:noWrap/>
            <w:vAlign w:val="bottom"/>
            <w:hideMark/>
          </w:tcPr>
          <w:p w14:paraId="2ADAC512" w14:textId="77777777" w:rsidR="00F4063D" w:rsidRPr="00537555" w:rsidRDefault="00F4063D" w:rsidP="00F4063D">
            <w:pPr>
              <w:spacing w:before="0" w:after="0"/>
              <w:rPr>
                <w:rFonts w:eastAsia="Times New Roman" w:cs="Open Sans"/>
                <w:sz w:val="20"/>
                <w:szCs w:val="20"/>
              </w:rPr>
            </w:pPr>
          </w:p>
        </w:tc>
        <w:tc>
          <w:tcPr>
            <w:tcW w:w="1014" w:type="dxa"/>
            <w:gridSpan w:val="2"/>
            <w:tcBorders>
              <w:top w:val="nil"/>
              <w:left w:val="nil"/>
              <w:bottom w:val="nil"/>
              <w:right w:val="nil"/>
            </w:tcBorders>
            <w:shd w:val="clear" w:color="auto" w:fill="auto"/>
            <w:noWrap/>
            <w:vAlign w:val="bottom"/>
            <w:hideMark/>
          </w:tcPr>
          <w:p w14:paraId="25C71031" w14:textId="77777777" w:rsidR="00F4063D" w:rsidRPr="00537555" w:rsidRDefault="00F4063D" w:rsidP="00F4063D">
            <w:pPr>
              <w:spacing w:before="0" w:after="0"/>
              <w:rPr>
                <w:rFonts w:eastAsia="Times New Roman" w:cs="Open Sans"/>
                <w:sz w:val="20"/>
                <w:szCs w:val="20"/>
              </w:rPr>
            </w:pPr>
          </w:p>
        </w:tc>
      </w:tr>
      <w:tr w:rsidR="00F4063D" w:rsidRPr="00537555" w14:paraId="4375EDCB" w14:textId="77777777" w:rsidTr="0039105C">
        <w:trPr>
          <w:trHeight w:val="276"/>
        </w:trPr>
        <w:tc>
          <w:tcPr>
            <w:tcW w:w="6160" w:type="dxa"/>
            <w:tcBorders>
              <w:top w:val="nil"/>
              <w:left w:val="nil"/>
              <w:bottom w:val="nil"/>
              <w:right w:val="nil"/>
            </w:tcBorders>
            <w:shd w:val="clear" w:color="auto" w:fill="auto"/>
            <w:noWrap/>
            <w:vAlign w:val="bottom"/>
            <w:hideMark/>
          </w:tcPr>
          <w:p w14:paraId="7FD16E46" w14:textId="038AC5B9" w:rsidR="00F4063D" w:rsidRPr="00537555" w:rsidRDefault="00F4063D" w:rsidP="00F4063D">
            <w:pPr>
              <w:spacing w:before="0" w:after="0"/>
              <w:rPr>
                <w:rFonts w:eastAsia="Times New Roman" w:cs="Open Sans"/>
                <w:sz w:val="20"/>
                <w:szCs w:val="20"/>
              </w:rPr>
            </w:pPr>
          </w:p>
        </w:tc>
        <w:tc>
          <w:tcPr>
            <w:tcW w:w="847" w:type="dxa"/>
            <w:tcBorders>
              <w:top w:val="nil"/>
              <w:left w:val="nil"/>
              <w:bottom w:val="nil"/>
              <w:right w:val="nil"/>
            </w:tcBorders>
            <w:shd w:val="clear" w:color="auto" w:fill="auto"/>
            <w:noWrap/>
            <w:vAlign w:val="bottom"/>
            <w:hideMark/>
          </w:tcPr>
          <w:p w14:paraId="208072CF" w14:textId="51A64ABD" w:rsidR="00F4063D" w:rsidRPr="00537555" w:rsidRDefault="00F4063D" w:rsidP="00F4063D">
            <w:pPr>
              <w:spacing w:before="0" w:after="0"/>
              <w:rPr>
                <w:rFonts w:eastAsia="Times New Roman" w:cs="Open Sans"/>
                <w:sz w:val="20"/>
                <w:szCs w:val="20"/>
              </w:rPr>
            </w:pPr>
          </w:p>
        </w:tc>
        <w:tc>
          <w:tcPr>
            <w:tcW w:w="985" w:type="dxa"/>
            <w:tcBorders>
              <w:top w:val="nil"/>
              <w:left w:val="nil"/>
              <w:bottom w:val="nil"/>
              <w:right w:val="nil"/>
            </w:tcBorders>
            <w:shd w:val="clear" w:color="auto" w:fill="auto"/>
            <w:noWrap/>
            <w:vAlign w:val="bottom"/>
            <w:hideMark/>
          </w:tcPr>
          <w:p w14:paraId="7AC140F1" w14:textId="77777777" w:rsidR="00F4063D" w:rsidRPr="00537555" w:rsidRDefault="00F4063D" w:rsidP="00F4063D">
            <w:pPr>
              <w:spacing w:before="0" w:after="0"/>
              <w:rPr>
                <w:rFonts w:eastAsia="Times New Roman" w:cs="Open Sans"/>
                <w:sz w:val="20"/>
                <w:szCs w:val="20"/>
              </w:rPr>
            </w:pPr>
          </w:p>
        </w:tc>
        <w:tc>
          <w:tcPr>
            <w:tcW w:w="956" w:type="dxa"/>
            <w:tcBorders>
              <w:top w:val="nil"/>
              <w:left w:val="nil"/>
              <w:bottom w:val="nil"/>
              <w:right w:val="nil"/>
            </w:tcBorders>
            <w:shd w:val="clear" w:color="auto" w:fill="auto"/>
            <w:noWrap/>
            <w:vAlign w:val="bottom"/>
            <w:hideMark/>
          </w:tcPr>
          <w:p w14:paraId="62E56445" w14:textId="77777777" w:rsidR="00F4063D" w:rsidRPr="00537555" w:rsidRDefault="00F4063D" w:rsidP="00F4063D">
            <w:pPr>
              <w:spacing w:before="0" w:after="0"/>
              <w:rPr>
                <w:rFonts w:eastAsia="Times New Roman" w:cs="Open Sans"/>
                <w:sz w:val="20"/>
                <w:szCs w:val="20"/>
              </w:rPr>
            </w:pPr>
          </w:p>
        </w:tc>
        <w:tc>
          <w:tcPr>
            <w:tcW w:w="487" w:type="dxa"/>
            <w:gridSpan w:val="2"/>
            <w:tcBorders>
              <w:top w:val="nil"/>
              <w:left w:val="nil"/>
              <w:bottom w:val="nil"/>
              <w:right w:val="nil"/>
            </w:tcBorders>
            <w:shd w:val="clear" w:color="auto" w:fill="auto"/>
            <w:noWrap/>
            <w:vAlign w:val="bottom"/>
            <w:hideMark/>
          </w:tcPr>
          <w:p w14:paraId="15449BB0" w14:textId="77777777" w:rsidR="00F4063D" w:rsidRPr="00537555" w:rsidRDefault="00F4063D" w:rsidP="00F4063D">
            <w:pPr>
              <w:spacing w:before="0" w:after="0"/>
              <w:rPr>
                <w:rFonts w:eastAsia="Times New Roman" w:cs="Open Sans"/>
                <w:sz w:val="20"/>
                <w:szCs w:val="20"/>
              </w:rPr>
            </w:pPr>
          </w:p>
        </w:tc>
        <w:tc>
          <w:tcPr>
            <w:tcW w:w="1014" w:type="dxa"/>
            <w:gridSpan w:val="2"/>
            <w:tcBorders>
              <w:top w:val="nil"/>
              <w:left w:val="nil"/>
              <w:bottom w:val="nil"/>
              <w:right w:val="nil"/>
            </w:tcBorders>
            <w:shd w:val="clear" w:color="auto" w:fill="auto"/>
            <w:noWrap/>
            <w:vAlign w:val="bottom"/>
            <w:hideMark/>
          </w:tcPr>
          <w:p w14:paraId="041562A4" w14:textId="77777777" w:rsidR="00F4063D" w:rsidRPr="00537555" w:rsidRDefault="00F4063D" w:rsidP="00F4063D">
            <w:pPr>
              <w:spacing w:before="0" w:after="0"/>
              <w:rPr>
                <w:rFonts w:eastAsia="Times New Roman" w:cs="Open Sans"/>
                <w:sz w:val="20"/>
                <w:szCs w:val="20"/>
              </w:rPr>
            </w:pPr>
          </w:p>
        </w:tc>
      </w:tr>
      <w:tr w:rsidR="00F4063D" w:rsidRPr="00537555" w14:paraId="6077D618" w14:textId="77777777" w:rsidTr="0039105C">
        <w:trPr>
          <w:trHeight w:val="276"/>
        </w:trPr>
        <w:tc>
          <w:tcPr>
            <w:tcW w:w="6160" w:type="dxa"/>
            <w:tcBorders>
              <w:top w:val="nil"/>
              <w:left w:val="nil"/>
              <w:bottom w:val="nil"/>
              <w:right w:val="nil"/>
            </w:tcBorders>
            <w:shd w:val="clear" w:color="auto" w:fill="auto"/>
            <w:noWrap/>
            <w:vAlign w:val="bottom"/>
            <w:hideMark/>
          </w:tcPr>
          <w:p w14:paraId="1E3051C6" w14:textId="553A45FF" w:rsidR="00F4063D" w:rsidRPr="00537555" w:rsidRDefault="00F4063D" w:rsidP="00F4063D">
            <w:pPr>
              <w:spacing w:before="0" w:after="0"/>
              <w:rPr>
                <w:rFonts w:ascii="Times New Roman" w:eastAsia="Times New Roman" w:hAnsi="Times New Roman"/>
                <w:sz w:val="20"/>
                <w:szCs w:val="20"/>
              </w:rPr>
            </w:pPr>
          </w:p>
        </w:tc>
        <w:tc>
          <w:tcPr>
            <w:tcW w:w="847" w:type="dxa"/>
            <w:tcBorders>
              <w:top w:val="nil"/>
              <w:left w:val="nil"/>
              <w:bottom w:val="nil"/>
              <w:right w:val="nil"/>
            </w:tcBorders>
            <w:shd w:val="clear" w:color="auto" w:fill="auto"/>
            <w:noWrap/>
            <w:vAlign w:val="bottom"/>
            <w:hideMark/>
          </w:tcPr>
          <w:p w14:paraId="3EBDE847" w14:textId="4AAC56EA" w:rsidR="00F4063D" w:rsidRPr="00537555" w:rsidRDefault="00F4063D" w:rsidP="00F4063D">
            <w:pPr>
              <w:spacing w:before="0" w:after="0"/>
              <w:rPr>
                <w:rFonts w:ascii="Times New Roman" w:eastAsia="Times New Roman" w:hAnsi="Times New Roman"/>
                <w:sz w:val="20"/>
                <w:szCs w:val="20"/>
              </w:rPr>
            </w:pPr>
          </w:p>
        </w:tc>
        <w:tc>
          <w:tcPr>
            <w:tcW w:w="985" w:type="dxa"/>
            <w:tcBorders>
              <w:top w:val="nil"/>
              <w:left w:val="nil"/>
              <w:bottom w:val="nil"/>
              <w:right w:val="nil"/>
            </w:tcBorders>
            <w:shd w:val="clear" w:color="auto" w:fill="auto"/>
            <w:noWrap/>
            <w:vAlign w:val="bottom"/>
            <w:hideMark/>
          </w:tcPr>
          <w:p w14:paraId="1684D359" w14:textId="77777777" w:rsidR="00F4063D" w:rsidRPr="00537555" w:rsidRDefault="00F4063D" w:rsidP="00F4063D">
            <w:pPr>
              <w:spacing w:before="0" w:after="0"/>
              <w:rPr>
                <w:rFonts w:ascii="Times New Roman" w:eastAsia="Times New Roman" w:hAnsi="Times New Roman"/>
                <w:sz w:val="20"/>
                <w:szCs w:val="20"/>
              </w:rPr>
            </w:pPr>
          </w:p>
        </w:tc>
        <w:tc>
          <w:tcPr>
            <w:tcW w:w="956" w:type="dxa"/>
            <w:tcBorders>
              <w:top w:val="nil"/>
              <w:left w:val="nil"/>
              <w:bottom w:val="nil"/>
              <w:right w:val="nil"/>
            </w:tcBorders>
            <w:shd w:val="clear" w:color="auto" w:fill="auto"/>
            <w:noWrap/>
            <w:vAlign w:val="bottom"/>
            <w:hideMark/>
          </w:tcPr>
          <w:p w14:paraId="00ACB1DC" w14:textId="1CBCA8DB" w:rsidR="00F4063D" w:rsidRPr="00537555" w:rsidRDefault="00F4063D" w:rsidP="00F4063D">
            <w:pPr>
              <w:spacing w:before="0" w:after="0"/>
              <w:rPr>
                <w:rFonts w:ascii="Times New Roman" w:eastAsia="Times New Roman" w:hAnsi="Times New Roman"/>
                <w:sz w:val="20"/>
                <w:szCs w:val="20"/>
              </w:rPr>
            </w:pPr>
          </w:p>
        </w:tc>
        <w:tc>
          <w:tcPr>
            <w:tcW w:w="487" w:type="dxa"/>
            <w:gridSpan w:val="2"/>
            <w:tcBorders>
              <w:top w:val="nil"/>
              <w:left w:val="nil"/>
              <w:bottom w:val="nil"/>
              <w:right w:val="nil"/>
            </w:tcBorders>
            <w:shd w:val="clear" w:color="auto" w:fill="auto"/>
            <w:noWrap/>
            <w:vAlign w:val="bottom"/>
            <w:hideMark/>
          </w:tcPr>
          <w:p w14:paraId="7C30050F" w14:textId="77777777" w:rsidR="00F4063D" w:rsidRPr="00537555" w:rsidRDefault="00F4063D" w:rsidP="00F4063D">
            <w:pPr>
              <w:spacing w:before="0" w:after="0"/>
              <w:rPr>
                <w:rFonts w:ascii="Times New Roman" w:eastAsia="Times New Roman" w:hAnsi="Times New Roman"/>
                <w:sz w:val="20"/>
                <w:szCs w:val="20"/>
              </w:rPr>
            </w:pPr>
          </w:p>
        </w:tc>
        <w:tc>
          <w:tcPr>
            <w:tcW w:w="1014" w:type="dxa"/>
            <w:gridSpan w:val="2"/>
            <w:tcBorders>
              <w:top w:val="nil"/>
              <w:left w:val="nil"/>
              <w:bottom w:val="nil"/>
              <w:right w:val="nil"/>
            </w:tcBorders>
            <w:shd w:val="clear" w:color="auto" w:fill="auto"/>
            <w:noWrap/>
            <w:vAlign w:val="bottom"/>
            <w:hideMark/>
          </w:tcPr>
          <w:p w14:paraId="593EFCDF" w14:textId="77777777" w:rsidR="00F4063D" w:rsidRPr="00537555" w:rsidRDefault="00F4063D" w:rsidP="00F4063D">
            <w:pPr>
              <w:spacing w:before="0" w:after="0"/>
              <w:rPr>
                <w:rFonts w:ascii="Times New Roman" w:eastAsia="Times New Roman" w:hAnsi="Times New Roman"/>
                <w:sz w:val="20"/>
                <w:szCs w:val="20"/>
              </w:rPr>
            </w:pPr>
          </w:p>
        </w:tc>
      </w:tr>
      <w:tr w:rsidR="00F4063D" w:rsidRPr="00537555" w14:paraId="2121B547" w14:textId="77777777" w:rsidTr="0039105C">
        <w:trPr>
          <w:trHeight w:val="276"/>
        </w:trPr>
        <w:tc>
          <w:tcPr>
            <w:tcW w:w="6160" w:type="dxa"/>
            <w:tcBorders>
              <w:top w:val="nil"/>
              <w:left w:val="nil"/>
              <w:bottom w:val="nil"/>
              <w:right w:val="nil"/>
            </w:tcBorders>
            <w:shd w:val="clear" w:color="auto" w:fill="auto"/>
            <w:noWrap/>
            <w:vAlign w:val="bottom"/>
            <w:hideMark/>
          </w:tcPr>
          <w:p w14:paraId="705D43D0" w14:textId="4374274E" w:rsidR="00F4063D" w:rsidRPr="00537555" w:rsidRDefault="00F4063D" w:rsidP="00F4063D">
            <w:pPr>
              <w:spacing w:before="0" w:after="0"/>
              <w:rPr>
                <w:rFonts w:ascii="Times New Roman" w:eastAsia="Times New Roman" w:hAnsi="Times New Roman"/>
                <w:sz w:val="20"/>
                <w:szCs w:val="20"/>
              </w:rPr>
            </w:pPr>
          </w:p>
        </w:tc>
        <w:tc>
          <w:tcPr>
            <w:tcW w:w="847" w:type="dxa"/>
            <w:tcBorders>
              <w:top w:val="nil"/>
              <w:left w:val="nil"/>
              <w:bottom w:val="nil"/>
              <w:right w:val="nil"/>
            </w:tcBorders>
            <w:shd w:val="clear" w:color="auto" w:fill="auto"/>
            <w:noWrap/>
            <w:vAlign w:val="bottom"/>
            <w:hideMark/>
          </w:tcPr>
          <w:p w14:paraId="44FF6E62" w14:textId="26762835" w:rsidR="00F4063D" w:rsidRPr="00537555" w:rsidRDefault="00F4063D" w:rsidP="00F4063D">
            <w:pPr>
              <w:spacing w:before="0" w:after="0"/>
              <w:rPr>
                <w:rFonts w:ascii="Times New Roman" w:eastAsia="Times New Roman" w:hAnsi="Times New Roman"/>
                <w:sz w:val="20"/>
                <w:szCs w:val="20"/>
              </w:rPr>
            </w:pPr>
          </w:p>
        </w:tc>
        <w:tc>
          <w:tcPr>
            <w:tcW w:w="985" w:type="dxa"/>
            <w:tcBorders>
              <w:top w:val="nil"/>
              <w:left w:val="nil"/>
              <w:bottom w:val="nil"/>
              <w:right w:val="nil"/>
            </w:tcBorders>
            <w:shd w:val="clear" w:color="auto" w:fill="auto"/>
            <w:noWrap/>
            <w:vAlign w:val="bottom"/>
            <w:hideMark/>
          </w:tcPr>
          <w:p w14:paraId="163A8E21" w14:textId="54E29968" w:rsidR="00F4063D" w:rsidRPr="00537555" w:rsidRDefault="00F4063D" w:rsidP="00F4063D">
            <w:pPr>
              <w:spacing w:before="0" w:after="0"/>
              <w:rPr>
                <w:rFonts w:ascii="Times New Roman" w:eastAsia="Times New Roman" w:hAnsi="Times New Roman"/>
                <w:sz w:val="20"/>
                <w:szCs w:val="20"/>
              </w:rPr>
            </w:pPr>
          </w:p>
        </w:tc>
        <w:tc>
          <w:tcPr>
            <w:tcW w:w="956" w:type="dxa"/>
            <w:tcBorders>
              <w:top w:val="nil"/>
              <w:left w:val="nil"/>
              <w:bottom w:val="nil"/>
              <w:right w:val="nil"/>
            </w:tcBorders>
            <w:shd w:val="clear" w:color="auto" w:fill="auto"/>
            <w:noWrap/>
            <w:vAlign w:val="bottom"/>
            <w:hideMark/>
          </w:tcPr>
          <w:p w14:paraId="5F6B4A60" w14:textId="77777777" w:rsidR="00F4063D" w:rsidRPr="00537555" w:rsidRDefault="00F4063D" w:rsidP="00F4063D">
            <w:pPr>
              <w:spacing w:before="0" w:after="0"/>
              <w:rPr>
                <w:rFonts w:ascii="Times New Roman" w:eastAsia="Times New Roman" w:hAnsi="Times New Roman"/>
                <w:sz w:val="20"/>
                <w:szCs w:val="20"/>
              </w:rPr>
            </w:pPr>
          </w:p>
        </w:tc>
        <w:tc>
          <w:tcPr>
            <w:tcW w:w="487" w:type="dxa"/>
            <w:gridSpan w:val="2"/>
            <w:tcBorders>
              <w:top w:val="nil"/>
              <w:left w:val="nil"/>
              <w:bottom w:val="nil"/>
              <w:right w:val="nil"/>
            </w:tcBorders>
            <w:shd w:val="clear" w:color="auto" w:fill="auto"/>
            <w:noWrap/>
            <w:vAlign w:val="bottom"/>
            <w:hideMark/>
          </w:tcPr>
          <w:p w14:paraId="32111C2B" w14:textId="77777777" w:rsidR="00F4063D" w:rsidRPr="00537555" w:rsidRDefault="00F4063D" w:rsidP="00F4063D">
            <w:pPr>
              <w:spacing w:before="0" w:after="0"/>
              <w:rPr>
                <w:rFonts w:ascii="Times New Roman" w:eastAsia="Times New Roman" w:hAnsi="Times New Roman"/>
                <w:sz w:val="20"/>
                <w:szCs w:val="20"/>
              </w:rPr>
            </w:pPr>
          </w:p>
        </w:tc>
        <w:tc>
          <w:tcPr>
            <w:tcW w:w="1014" w:type="dxa"/>
            <w:gridSpan w:val="2"/>
            <w:tcBorders>
              <w:top w:val="nil"/>
              <w:left w:val="nil"/>
              <w:bottom w:val="nil"/>
              <w:right w:val="nil"/>
            </w:tcBorders>
            <w:shd w:val="clear" w:color="auto" w:fill="auto"/>
            <w:noWrap/>
            <w:vAlign w:val="bottom"/>
            <w:hideMark/>
          </w:tcPr>
          <w:p w14:paraId="5572688C" w14:textId="77777777" w:rsidR="00F4063D" w:rsidRPr="00537555" w:rsidRDefault="00F4063D" w:rsidP="00F4063D">
            <w:pPr>
              <w:spacing w:before="0" w:after="0"/>
              <w:rPr>
                <w:rFonts w:ascii="Times New Roman" w:eastAsia="Times New Roman" w:hAnsi="Times New Roman"/>
                <w:sz w:val="20"/>
                <w:szCs w:val="20"/>
              </w:rPr>
            </w:pPr>
          </w:p>
        </w:tc>
      </w:tr>
      <w:tr w:rsidR="00F4063D" w:rsidRPr="00537555" w14:paraId="21A2D3F2" w14:textId="77777777" w:rsidTr="0039105C">
        <w:trPr>
          <w:trHeight w:val="276"/>
        </w:trPr>
        <w:tc>
          <w:tcPr>
            <w:tcW w:w="6160" w:type="dxa"/>
            <w:tcBorders>
              <w:top w:val="nil"/>
              <w:left w:val="nil"/>
              <w:bottom w:val="nil"/>
              <w:right w:val="nil"/>
            </w:tcBorders>
            <w:shd w:val="clear" w:color="auto" w:fill="auto"/>
            <w:noWrap/>
            <w:vAlign w:val="bottom"/>
            <w:hideMark/>
          </w:tcPr>
          <w:p w14:paraId="25342648" w14:textId="32990D3A" w:rsidR="00F4063D" w:rsidRPr="00537555" w:rsidRDefault="00F4063D" w:rsidP="00F4063D">
            <w:pPr>
              <w:spacing w:before="0" w:after="0"/>
              <w:rPr>
                <w:rFonts w:ascii="Times New Roman" w:eastAsia="Times New Roman" w:hAnsi="Times New Roman"/>
                <w:sz w:val="20"/>
                <w:szCs w:val="20"/>
              </w:rPr>
            </w:pPr>
          </w:p>
        </w:tc>
        <w:tc>
          <w:tcPr>
            <w:tcW w:w="847" w:type="dxa"/>
            <w:tcBorders>
              <w:top w:val="nil"/>
              <w:left w:val="nil"/>
              <w:bottom w:val="nil"/>
              <w:right w:val="nil"/>
            </w:tcBorders>
            <w:shd w:val="clear" w:color="auto" w:fill="auto"/>
            <w:noWrap/>
            <w:vAlign w:val="bottom"/>
            <w:hideMark/>
          </w:tcPr>
          <w:p w14:paraId="5CAD688E" w14:textId="77777777" w:rsidR="00F4063D" w:rsidRPr="00537555" w:rsidRDefault="00F4063D" w:rsidP="00F4063D">
            <w:pPr>
              <w:spacing w:before="0" w:after="0"/>
              <w:rPr>
                <w:rFonts w:ascii="Times New Roman" w:eastAsia="Times New Roman" w:hAnsi="Times New Roman"/>
                <w:sz w:val="20"/>
                <w:szCs w:val="20"/>
              </w:rPr>
            </w:pPr>
          </w:p>
        </w:tc>
        <w:tc>
          <w:tcPr>
            <w:tcW w:w="985" w:type="dxa"/>
            <w:tcBorders>
              <w:top w:val="nil"/>
              <w:left w:val="nil"/>
              <w:bottom w:val="nil"/>
              <w:right w:val="nil"/>
            </w:tcBorders>
            <w:shd w:val="clear" w:color="auto" w:fill="auto"/>
            <w:noWrap/>
            <w:vAlign w:val="bottom"/>
            <w:hideMark/>
          </w:tcPr>
          <w:p w14:paraId="0390E59C" w14:textId="44CDBFEC" w:rsidR="00F4063D" w:rsidRPr="00537555" w:rsidRDefault="00F4063D" w:rsidP="00F4063D">
            <w:pPr>
              <w:spacing w:before="0" w:after="0"/>
              <w:rPr>
                <w:rFonts w:ascii="Times New Roman" w:eastAsia="Times New Roman" w:hAnsi="Times New Roman"/>
                <w:sz w:val="20"/>
                <w:szCs w:val="20"/>
              </w:rPr>
            </w:pPr>
          </w:p>
        </w:tc>
        <w:tc>
          <w:tcPr>
            <w:tcW w:w="956" w:type="dxa"/>
            <w:tcBorders>
              <w:top w:val="nil"/>
              <w:left w:val="nil"/>
              <w:bottom w:val="nil"/>
              <w:right w:val="nil"/>
            </w:tcBorders>
            <w:shd w:val="clear" w:color="auto" w:fill="auto"/>
            <w:noWrap/>
            <w:vAlign w:val="bottom"/>
            <w:hideMark/>
          </w:tcPr>
          <w:p w14:paraId="68C532DD" w14:textId="77777777" w:rsidR="00F4063D" w:rsidRPr="00537555" w:rsidRDefault="00F4063D" w:rsidP="00F4063D">
            <w:pPr>
              <w:spacing w:before="0" w:after="0"/>
              <w:rPr>
                <w:rFonts w:ascii="Times New Roman" w:eastAsia="Times New Roman" w:hAnsi="Times New Roman"/>
                <w:sz w:val="20"/>
                <w:szCs w:val="20"/>
              </w:rPr>
            </w:pPr>
          </w:p>
        </w:tc>
        <w:tc>
          <w:tcPr>
            <w:tcW w:w="487" w:type="dxa"/>
            <w:gridSpan w:val="2"/>
            <w:tcBorders>
              <w:top w:val="nil"/>
              <w:left w:val="nil"/>
              <w:bottom w:val="nil"/>
              <w:right w:val="nil"/>
            </w:tcBorders>
            <w:shd w:val="clear" w:color="auto" w:fill="auto"/>
            <w:noWrap/>
            <w:vAlign w:val="bottom"/>
            <w:hideMark/>
          </w:tcPr>
          <w:p w14:paraId="703D3408" w14:textId="77777777" w:rsidR="00F4063D" w:rsidRPr="00537555" w:rsidRDefault="00F4063D" w:rsidP="00F4063D">
            <w:pPr>
              <w:spacing w:before="0" w:after="0"/>
              <w:rPr>
                <w:rFonts w:ascii="Times New Roman" w:eastAsia="Times New Roman" w:hAnsi="Times New Roman"/>
                <w:sz w:val="20"/>
                <w:szCs w:val="20"/>
              </w:rPr>
            </w:pPr>
          </w:p>
        </w:tc>
        <w:tc>
          <w:tcPr>
            <w:tcW w:w="1014" w:type="dxa"/>
            <w:gridSpan w:val="2"/>
            <w:tcBorders>
              <w:top w:val="nil"/>
              <w:left w:val="nil"/>
              <w:bottom w:val="nil"/>
              <w:right w:val="nil"/>
            </w:tcBorders>
            <w:shd w:val="clear" w:color="auto" w:fill="auto"/>
            <w:noWrap/>
            <w:vAlign w:val="bottom"/>
            <w:hideMark/>
          </w:tcPr>
          <w:p w14:paraId="7701F863" w14:textId="77777777" w:rsidR="00F4063D" w:rsidRPr="00537555" w:rsidRDefault="00F4063D" w:rsidP="00F4063D">
            <w:pPr>
              <w:spacing w:before="0" w:after="0"/>
              <w:rPr>
                <w:rFonts w:ascii="Times New Roman" w:eastAsia="Times New Roman" w:hAnsi="Times New Roman"/>
                <w:sz w:val="20"/>
                <w:szCs w:val="20"/>
              </w:rPr>
            </w:pPr>
          </w:p>
        </w:tc>
      </w:tr>
      <w:tr w:rsidR="00F4063D" w:rsidRPr="00537555" w14:paraId="37F630F3" w14:textId="77777777" w:rsidTr="0039105C">
        <w:trPr>
          <w:trHeight w:val="276"/>
        </w:trPr>
        <w:tc>
          <w:tcPr>
            <w:tcW w:w="6160" w:type="dxa"/>
            <w:tcBorders>
              <w:top w:val="nil"/>
              <w:left w:val="nil"/>
              <w:bottom w:val="nil"/>
              <w:right w:val="nil"/>
            </w:tcBorders>
            <w:shd w:val="clear" w:color="auto" w:fill="auto"/>
            <w:noWrap/>
            <w:vAlign w:val="bottom"/>
            <w:hideMark/>
          </w:tcPr>
          <w:p w14:paraId="7EA9A6A1" w14:textId="5AB794B6" w:rsidR="00F4063D" w:rsidRPr="00537555" w:rsidRDefault="00F4063D" w:rsidP="00F4063D">
            <w:pPr>
              <w:spacing w:before="0" w:after="0"/>
              <w:rPr>
                <w:rFonts w:ascii="Times New Roman" w:eastAsia="Times New Roman" w:hAnsi="Times New Roman"/>
                <w:sz w:val="20"/>
                <w:szCs w:val="20"/>
              </w:rPr>
            </w:pPr>
          </w:p>
        </w:tc>
        <w:tc>
          <w:tcPr>
            <w:tcW w:w="847" w:type="dxa"/>
            <w:tcBorders>
              <w:top w:val="nil"/>
              <w:left w:val="nil"/>
              <w:bottom w:val="nil"/>
              <w:right w:val="nil"/>
            </w:tcBorders>
            <w:shd w:val="clear" w:color="auto" w:fill="auto"/>
            <w:noWrap/>
            <w:vAlign w:val="bottom"/>
            <w:hideMark/>
          </w:tcPr>
          <w:p w14:paraId="4D6A65C6" w14:textId="438B6429" w:rsidR="00F4063D" w:rsidRPr="00537555" w:rsidRDefault="00F4063D" w:rsidP="00F4063D">
            <w:pPr>
              <w:spacing w:before="0" w:after="0"/>
              <w:rPr>
                <w:rFonts w:ascii="Times New Roman" w:eastAsia="Times New Roman" w:hAnsi="Times New Roman"/>
                <w:sz w:val="20"/>
                <w:szCs w:val="20"/>
              </w:rPr>
            </w:pPr>
          </w:p>
        </w:tc>
        <w:tc>
          <w:tcPr>
            <w:tcW w:w="985" w:type="dxa"/>
            <w:tcBorders>
              <w:top w:val="nil"/>
              <w:left w:val="nil"/>
              <w:bottom w:val="nil"/>
              <w:right w:val="nil"/>
            </w:tcBorders>
            <w:shd w:val="clear" w:color="auto" w:fill="auto"/>
            <w:noWrap/>
            <w:vAlign w:val="bottom"/>
            <w:hideMark/>
          </w:tcPr>
          <w:p w14:paraId="05CF3D5E" w14:textId="77777777" w:rsidR="00F4063D" w:rsidRPr="00537555" w:rsidRDefault="00F4063D" w:rsidP="00F4063D">
            <w:pPr>
              <w:spacing w:before="0" w:after="0"/>
              <w:rPr>
                <w:rFonts w:ascii="Times New Roman" w:eastAsia="Times New Roman" w:hAnsi="Times New Roman"/>
                <w:sz w:val="20"/>
                <w:szCs w:val="20"/>
              </w:rPr>
            </w:pPr>
          </w:p>
        </w:tc>
        <w:tc>
          <w:tcPr>
            <w:tcW w:w="956" w:type="dxa"/>
            <w:tcBorders>
              <w:top w:val="nil"/>
              <w:left w:val="nil"/>
              <w:bottom w:val="nil"/>
              <w:right w:val="nil"/>
            </w:tcBorders>
            <w:shd w:val="clear" w:color="auto" w:fill="auto"/>
            <w:noWrap/>
            <w:vAlign w:val="bottom"/>
            <w:hideMark/>
          </w:tcPr>
          <w:p w14:paraId="7A71E9DB" w14:textId="77777777" w:rsidR="00F4063D" w:rsidRPr="00537555" w:rsidRDefault="00F4063D" w:rsidP="00F4063D">
            <w:pPr>
              <w:spacing w:before="0" w:after="0"/>
              <w:rPr>
                <w:rFonts w:ascii="Times New Roman" w:eastAsia="Times New Roman" w:hAnsi="Times New Roman"/>
                <w:sz w:val="20"/>
                <w:szCs w:val="20"/>
              </w:rPr>
            </w:pPr>
          </w:p>
        </w:tc>
        <w:tc>
          <w:tcPr>
            <w:tcW w:w="487" w:type="dxa"/>
            <w:gridSpan w:val="2"/>
            <w:tcBorders>
              <w:top w:val="nil"/>
              <w:left w:val="nil"/>
              <w:bottom w:val="nil"/>
              <w:right w:val="nil"/>
            </w:tcBorders>
            <w:shd w:val="clear" w:color="auto" w:fill="auto"/>
            <w:noWrap/>
            <w:vAlign w:val="bottom"/>
            <w:hideMark/>
          </w:tcPr>
          <w:p w14:paraId="7F2564ED" w14:textId="77777777" w:rsidR="00F4063D" w:rsidRPr="00537555" w:rsidRDefault="00F4063D" w:rsidP="00F4063D">
            <w:pPr>
              <w:spacing w:before="0" w:after="0"/>
              <w:rPr>
                <w:rFonts w:ascii="Times New Roman" w:eastAsia="Times New Roman" w:hAnsi="Times New Roman"/>
                <w:sz w:val="20"/>
                <w:szCs w:val="20"/>
              </w:rPr>
            </w:pPr>
          </w:p>
        </w:tc>
        <w:tc>
          <w:tcPr>
            <w:tcW w:w="1014" w:type="dxa"/>
            <w:gridSpan w:val="2"/>
            <w:tcBorders>
              <w:top w:val="nil"/>
              <w:left w:val="nil"/>
              <w:bottom w:val="nil"/>
              <w:right w:val="nil"/>
            </w:tcBorders>
            <w:shd w:val="clear" w:color="auto" w:fill="auto"/>
            <w:noWrap/>
            <w:vAlign w:val="bottom"/>
            <w:hideMark/>
          </w:tcPr>
          <w:p w14:paraId="589DC75D" w14:textId="77777777" w:rsidR="00F4063D" w:rsidRPr="00537555" w:rsidRDefault="00F4063D" w:rsidP="00F4063D">
            <w:pPr>
              <w:spacing w:before="0" w:after="0"/>
              <w:rPr>
                <w:rFonts w:ascii="Times New Roman" w:eastAsia="Times New Roman" w:hAnsi="Times New Roman"/>
                <w:sz w:val="20"/>
                <w:szCs w:val="20"/>
              </w:rPr>
            </w:pPr>
          </w:p>
        </w:tc>
      </w:tr>
      <w:tr w:rsidR="00F4063D" w:rsidRPr="00537555" w14:paraId="2D437879" w14:textId="77777777" w:rsidTr="0039105C">
        <w:trPr>
          <w:trHeight w:val="276"/>
        </w:trPr>
        <w:tc>
          <w:tcPr>
            <w:tcW w:w="6160" w:type="dxa"/>
            <w:tcBorders>
              <w:top w:val="nil"/>
              <w:left w:val="nil"/>
              <w:bottom w:val="nil"/>
              <w:right w:val="nil"/>
            </w:tcBorders>
            <w:shd w:val="clear" w:color="auto" w:fill="auto"/>
            <w:noWrap/>
            <w:vAlign w:val="bottom"/>
            <w:hideMark/>
          </w:tcPr>
          <w:p w14:paraId="7AC09EE9" w14:textId="2C82987F" w:rsidR="00F4063D" w:rsidRPr="00537555" w:rsidRDefault="00F4063D" w:rsidP="00F4063D">
            <w:pPr>
              <w:spacing w:before="0" w:after="0"/>
              <w:rPr>
                <w:rFonts w:ascii="Times New Roman" w:eastAsia="Times New Roman" w:hAnsi="Times New Roman"/>
                <w:sz w:val="20"/>
                <w:szCs w:val="20"/>
              </w:rPr>
            </w:pPr>
          </w:p>
        </w:tc>
        <w:tc>
          <w:tcPr>
            <w:tcW w:w="847" w:type="dxa"/>
            <w:tcBorders>
              <w:top w:val="nil"/>
              <w:left w:val="nil"/>
              <w:bottom w:val="nil"/>
              <w:right w:val="nil"/>
            </w:tcBorders>
            <w:shd w:val="clear" w:color="auto" w:fill="auto"/>
            <w:noWrap/>
            <w:vAlign w:val="bottom"/>
            <w:hideMark/>
          </w:tcPr>
          <w:p w14:paraId="4A9D392B" w14:textId="0367F814" w:rsidR="00F4063D" w:rsidRPr="00537555" w:rsidRDefault="00F4063D" w:rsidP="00F4063D">
            <w:pPr>
              <w:spacing w:before="0" w:after="0"/>
              <w:rPr>
                <w:rFonts w:ascii="Times New Roman" w:eastAsia="Times New Roman" w:hAnsi="Times New Roman"/>
                <w:sz w:val="20"/>
                <w:szCs w:val="20"/>
              </w:rPr>
            </w:pPr>
          </w:p>
        </w:tc>
        <w:tc>
          <w:tcPr>
            <w:tcW w:w="985" w:type="dxa"/>
            <w:tcBorders>
              <w:top w:val="nil"/>
              <w:left w:val="nil"/>
              <w:bottom w:val="nil"/>
              <w:right w:val="nil"/>
            </w:tcBorders>
            <w:shd w:val="clear" w:color="auto" w:fill="auto"/>
            <w:noWrap/>
            <w:vAlign w:val="bottom"/>
            <w:hideMark/>
          </w:tcPr>
          <w:p w14:paraId="0CA70F73" w14:textId="77777777" w:rsidR="00F4063D" w:rsidRPr="00537555" w:rsidRDefault="00F4063D" w:rsidP="00F4063D">
            <w:pPr>
              <w:spacing w:before="0" w:after="0"/>
              <w:rPr>
                <w:rFonts w:ascii="Times New Roman" w:eastAsia="Times New Roman" w:hAnsi="Times New Roman"/>
                <w:sz w:val="20"/>
                <w:szCs w:val="20"/>
              </w:rPr>
            </w:pPr>
          </w:p>
        </w:tc>
        <w:tc>
          <w:tcPr>
            <w:tcW w:w="956" w:type="dxa"/>
            <w:tcBorders>
              <w:top w:val="nil"/>
              <w:left w:val="nil"/>
              <w:bottom w:val="nil"/>
              <w:right w:val="nil"/>
            </w:tcBorders>
            <w:shd w:val="clear" w:color="auto" w:fill="auto"/>
            <w:noWrap/>
            <w:vAlign w:val="bottom"/>
            <w:hideMark/>
          </w:tcPr>
          <w:p w14:paraId="000866AE" w14:textId="77777777" w:rsidR="00F4063D" w:rsidRPr="00537555" w:rsidRDefault="00F4063D" w:rsidP="00F4063D">
            <w:pPr>
              <w:spacing w:before="0" w:after="0"/>
              <w:rPr>
                <w:rFonts w:ascii="Times New Roman" w:eastAsia="Times New Roman" w:hAnsi="Times New Roman"/>
                <w:sz w:val="20"/>
                <w:szCs w:val="20"/>
              </w:rPr>
            </w:pPr>
          </w:p>
        </w:tc>
        <w:tc>
          <w:tcPr>
            <w:tcW w:w="487" w:type="dxa"/>
            <w:gridSpan w:val="2"/>
            <w:tcBorders>
              <w:top w:val="nil"/>
              <w:left w:val="nil"/>
              <w:bottom w:val="nil"/>
              <w:right w:val="nil"/>
            </w:tcBorders>
            <w:shd w:val="clear" w:color="auto" w:fill="auto"/>
            <w:noWrap/>
            <w:vAlign w:val="bottom"/>
            <w:hideMark/>
          </w:tcPr>
          <w:p w14:paraId="5D57C1A7" w14:textId="77777777" w:rsidR="00F4063D" w:rsidRPr="00537555" w:rsidRDefault="00F4063D" w:rsidP="00F4063D">
            <w:pPr>
              <w:spacing w:before="0" w:after="0"/>
              <w:rPr>
                <w:rFonts w:ascii="Times New Roman" w:eastAsia="Times New Roman" w:hAnsi="Times New Roman"/>
                <w:sz w:val="20"/>
                <w:szCs w:val="20"/>
              </w:rPr>
            </w:pPr>
          </w:p>
        </w:tc>
        <w:tc>
          <w:tcPr>
            <w:tcW w:w="1014" w:type="dxa"/>
            <w:gridSpan w:val="2"/>
            <w:tcBorders>
              <w:top w:val="nil"/>
              <w:left w:val="nil"/>
              <w:bottom w:val="nil"/>
              <w:right w:val="nil"/>
            </w:tcBorders>
            <w:shd w:val="clear" w:color="auto" w:fill="auto"/>
            <w:noWrap/>
            <w:vAlign w:val="bottom"/>
            <w:hideMark/>
          </w:tcPr>
          <w:p w14:paraId="0AAD1677" w14:textId="77777777" w:rsidR="00F4063D" w:rsidRPr="00537555" w:rsidRDefault="00F4063D" w:rsidP="00F4063D">
            <w:pPr>
              <w:spacing w:before="0" w:after="0"/>
              <w:rPr>
                <w:rFonts w:ascii="Times New Roman" w:eastAsia="Times New Roman" w:hAnsi="Times New Roman"/>
                <w:sz w:val="20"/>
                <w:szCs w:val="20"/>
              </w:rPr>
            </w:pPr>
          </w:p>
        </w:tc>
      </w:tr>
      <w:tr w:rsidR="00F4063D" w:rsidRPr="00537555" w14:paraId="0F881E04" w14:textId="77777777" w:rsidTr="0039105C">
        <w:trPr>
          <w:trHeight w:val="276"/>
        </w:trPr>
        <w:tc>
          <w:tcPr>
            <w:tcW w:w="6160" w:type="dxa"/>
            <w:tcBorders>
              <w:top w:val="nil"/>
              <w:left w:val="nil"/>
              <w:bottom w:val="nil"/>
              <w:right w:val="nil"/>
            </w:tcBorders>
            <w:shd w:val="clear" w:color="auto" w:fill="auto"/>
            <w:noWrap/>
            <w:vAlign w:val="bottom"/>
            <w:hideMark/>
          </w:tcPr>
          <w:p w14:paraId="10717800" w14:textId="33FA0402" w:rsidR="00F4063D" w:rsidRPr="00537555" w:rsidRDefault="00F4063D" w:rsidP="00F4063D">
            <w:pPr>
              <w:spacing w:before="0" w:after="0"/>
              <w:rPr>
                <w:rFonts w:ascii="Times New Roman" w:eastAsia="Times New Roman" w:hAnsi="Times New Roman"/>
                <w:sz w:val="20"/>
                <w:szCs w:val="20"/>
              </w:rPr>
            </w:pPr>
          </w:p>
        </w:tc>
        <w:tc>
          <w:tcPr>
            <w:tcW w:w="847" w:type="dxa"/>
            <w:tcBorders>
              <w:top w:val="nil"/>
              <w:left w:val="nil"/>
              <w:bottom w:val="nil"/>
              <w:right w:val="nil"/>
            </w:tcBorders>
            <w:shd w:val="clear" w:color="auto" w:fill="auto"/>
            <w:noWrap/>
            <w:vAlign w:val="bottom"/>
            <w:hideMark/>
          </w:tcPr>
          <w:p w14:paraId="6C155AC2" w14:textId="77777777" w:rsidR="00F4063D" w:rsidRPr="00537555" w:rsidRDefault="00F4063D" w:rsidP="00F4063D">
            <w:pPr>
              <w:spacing w:before="0" w:after="0"/>
              <w:rPr>
                <w:rFonts w:ascii="Times New Roman" w:eastAsia="Times New Roman" w:hAnsi="Times New Roman"/>
                <w:sz w:val="20"/>
                <w:szCs w:val="20"/>
              </w:rPr>
            </w:pPr>
          </w:p>
        </w:tc>
        <w:tc>
          <w:tcPr>
            <w:tcW w:w="985" w:type="dxa"/>
            <w:tcBorders>
              <w:top w:val="nil"/>
              <w:left w:val="nil"/>
              <w:bottom w:val="nil"/>
              <w:right w:val="nil"/>
            </w:tcBorders>
            <w:shd w:val="clear" w:color="auto" w:fill="auto"/>
            <w:noWrap/>
            <w:vAlign w:val="bottom"/>
            <w:hideMark/>
          </w:tcPr>
          <w:p w14:paraId="0A47BE9D" w14:textId="77777777" w:rsidR="00F4063D" w:rsidRPr="00537555" w:rsidRDefault="00F4063D" w:rsidP="00F4063D">
            <w:pPr>
              <w:spacing w:before="0" w:after="0"/>
              <w:rPr>
                <w:rFonts w:ascii="Times New Roman" w:eastAsia="Times New Roman" w:hAnsi="Times New Roman"/>
                <w:sz w:val="20"/>
                <w:szCs w:val="20"/>
              </w:rPr>
            </w:pPr>
          </w:p>
        </w:tc>
        <w:tc>
          <w:tcPr>
            <w:tcW w:w="956" w:type="dxa"/>
            <w:tcBorders>
              <w:top w:val="nil"/>
              <w:left w:val="nil"/>
              <w:bottom w:val="nil"/>
              <w:right w:val="nil"/>
            </w:tcBorders>
            <w:shd w:val="clear" w:color="auto" w:fill="auto"/>
            <w:noWrap/>
            <w:vAlign w:val="bottom"/>
            <w:hideMark/>
          </w:tcPr>
          <w:p w14:paraId="7D684381" w14:textId="77777777" w:rsidR="00F4063D" w:rsidRPr="00537555" w:rsidRDefault="00F4063D" w:rsidP="00F4063D">
            <w:pPr>
              <w:spacing w:before="0" w:after="0"/>
              <w:rPr>
                <w:rFonts w:ascii="Times New Roman" w:eastAsia="Times New Roman" w:hAnsi="Times New Roman"/>
                <w:sz w:val="20"/>
                <w:szCs w:val="20"/>
              </w:rPr>
            </w:pPr>
          </w:p>
        </w:tc>
        <w:tc>
          <w:tcPr>
            <w:tcW w:w="487" w:type="dxa"/>
            <w:gridSpan w:val="2"/>
            <w:tcBorders>
              <w:top w:val="nil"/>
              <w:left w:val="nil"/>
              <w:bottom w:val="nil"/>
              <w:right w:val="nil"/>
            </w:tcBorders>
            <w:shd w:val="clear" w:color="auto" w:fill="auto"/>
            <w:noWrap/>
            <w:vAlign w:val="bottom"/>
            <w:hideMark/>
          </w:tcPr>
          <w:p w14:paraId="23F2AE17" w14:textId="77777777" w:rsidR="00F4063D" w:rsidRPr="00537555" w:rsidRDefault="00F4063D" w:rsidP="00F4063D">
            <w:pPr>
              <w:spacing w:before="0" w:after="0"/>
              <w:rPr>
                <w:rFonts w:ascii="Times New Roman" w:eastAsia="Times New Roman" w:hAnsi="Times New Roman"/>
                <w:sz w:val="20"/>
                <w:szCs w:val="20"/>
              </w:rPr>
            </w:pPr>
          </w:p>
        </w:tc>
        <w:tc>
          <w:tcPr>
            <w:tcW w:w="1014" w:type="dxa"/>
            <w:gridSpan w:val="2"/>
            <w:tcBorders>
              <w:top w:val="nil"/>
              <w:left w:val="nil"/>
              <w:bottom w:val="nil"/>
              <w:right w:val="nil"/>
            </w:tcBorders>
            <w:shd w:val="clear" w:color="auto" w:fill="auto"/>
            <w:noWrap/>
            <w:vAlign w:val="bottom"/>
            <w:hideMark/>
          </w:tcPr>
          <w:p w14:paraId="300D7682" w14:textId="77777777" w:rsidR="00F4063D" w:rsidRPr="00537555" w:rsidRDefault="00F4063D" w:rsidP="00F4063D">
            <w:pPr>
              <w:spacing w:before="0" w:after="0"/>
              <w:rPr>
                <w:rFonts w:ascii="Times New Roman" w:eastAsia="Times New Roman" w:hAnsi="Times New Roman"/>
                <w:sz w:val="20"/>
                <w:szCs w:val="20"/>
              </w:rPr>
            </w:pPr>
          </w:p>
        </w:tc>
      </w:tr>
      <w:tr w:rsidR="00F4063D" w:rsidRPr="00537555" w14:paraId="08761D9D" w14:textId="77777777" w:rsidTr="0039105C">
        <w:trPr>
          <w:trHeight w:val="276"/>
        </w:trPr>
        <w:tc>
          <w:tcPr>
            <w:tcW w:w="6160" w:type="dxa"/>
            <w:tcBorders>
              <w:top w:val="nil"/>
              <w:left w:val="nil"/>
              <w:bottom w:val="nil"/>
              <w:right w:val="nil"/>
            </w:tcBorders>
            <w:shd w:val="clear" w:color="auto" w:fill="auto"/>
            <w:noWrap/>
            <w:vAlign w:val="bottom"/>
            <w:hideMark/>
          </w:tcPr>
          <w:p w14:paraId="73F4292F" w14:textId="77777777" w:rsidR="00F4063D" w:rsidRPr="00537555" w:rsidRDefault="00F4063D" w:rsidP="00F4063D">
            <w:pPr>
              <w:spacing w:before="0" w:after="0"/>
              <w:rPr>
                <w:rFonts w:ascii="Times New Roman" w:eastAsia="Times New Roman" w:hAnsi="Times New Roman"/>
                <w:sz w:val="20"/>
                <w:szCs w:val="20"/>
              </w:rPr>
            </w:pPr>
          </w:p>
        </w:tc>
        <w:tc>
          <w:tcPr>
            <w:tcW w:w="847" w:type="dxa"/>
            <w:tcBorders>
              <w:top w:val="nil"/>
              <w:left w:val="nil"/>
              <w:bottom w:val="nil"/>
              <w:right w:val="nil"/>
            </w:tcBorders>
            <w:shd w:val="clear" w:color="auto" w:fill="auto"/>
            <w:noWrap/>
            <w:vAlign w:val="bottom"/>
            <w:hideMark/>
          </w:tcPr>
          <w:p w14:paraId="78DCF6F1" w14:textId="77777777" w:rsidR="00F4063D" w:rsidRPr="00537555" w:rsidRDefault="00F4063D" w:rsidP="00F4063D">
            <w:pPr>
              <w:spacing w:before="0" w:after="0"/>
              <w:rPr>
                <w:rFonts w:ascii="Times New Roman" w:eastAsia="Times New Roman" w:hAnsi="Times New Roman"/>
                <w:sz w:val="20"/>
                <w:szCs w:val="20"/>
              </w:rPr>
            </w:pPr>
          </w:p>
        </w:tc>
        <w:tc>
          <w:tcPr>
            <w:tcW w:w="985" w:type="dxa"/>
            <w:tcBorders>
              <w:top w:val="nil"/>
              <w:left w:val="nil"/>
              <w:bottom w:val="nil"/>
              <w:right w:val="nil"/>
            </w:tcBorders>
            <w:shd w:val="clear" w:color="auto" w:fill="auto"/>
            <w:noWrap/>
            <w:vAlign w:val="bottom"/>
            <w:hideMark/>
          </w:tcPr>
          <w:p w14:paraId="4FFA79F4" w14:textId="77777777" w:rsidR="00F4063D" w:rsidRPr="00537555" w:rsidRDefault="00F4063D" w:rsidP="00F4063D">
            <w:pPr>
              <w:spacing w:before="0" w:after="0"/>
              <w:rPr>
                <w:rFonts w:ascii="Times New Roman" w:eastAsia="Times New Roman" w:hAnsi="Times New Roman"/>
                <w:sz w:val="20"/>
                <w:szCs w:val="20"/>
              </w:rPr>
            </w:pPr>
          </w:p>
        </w:tc>
        <w:tc>
          <w:tcPr>
            <w:tcW w:w="956" w:type="dxa"/>
            <w:tcBorders>
              <w:top w:val="nil"/>
              <w:left w:val="nil"/>
              <w:bottom w:val="nil"/>
              <w:right w:val="nil"/>
            </w:tcBorders>
            <w:shd w:val="clear" w:color="auto" w:fill="auto"/>
            <w:noWrap/>
            <w:vAlign w:val="bottom"/>
            <w:hideMark/>
          </w:tcPr>
          <w:p w14:paraId="57256FF6" w14:textId="77777777" w:rsidR="00F4063D" w:rsidRPr="00537555" w:rsidRDefault="00F4063D" w:rsidP="00F4063D">
            <w:pPr>
              <w:spacing w:before="0" w:after="0"/>
              <w:rPr>
                <w:rFonts w:ascii="Times New Roman" w:eastAsia="Times New Roman" w:hAnsi="Times New Roman"/>
                <w:sz w:val="20"/>
                <w:szCs w:val="20"/>
              </w:rPr>
            </w:pPr>
          </w:p>
        </w:tc>
        <w:tc>
          <w:tcPr>
            <w:tcW w:w="487" w:type="dxa"/>
            <w:gridSpan w:val="2"/>
            <w:tcBorders>
              <w:top w:val="nil"/>
              <w:left w:val="nil"/>
              <w:bottom w:val="nil"/>
              <w:right w:val="nil"/>
            </w:tcBorders>
            <w:shd w:val="clear" w:color="auto" w:fill="auto"/>
            <w:noWrap/>
            <w:vAlign w:val="bottom"/>
            <w:hideMark/>
          </w:tcPr>
          <w:p w14:paraId="524526E7" w14:textId="77777777" w:rsidR="00F4063D" w:rsidRPr="00537555" w:rsidRDefault="00F4063D" w:rsidP="00F4063D">
            <w:pPr>
              <w:spacing w:before="0" w:after="0"/>
              <w:rPr>
                <w:rFonts w:ascii="Times New Roman" w:eastAsia="Times New Roman" w:hAnsi="Times New Roman"/>
                <w:sz w:val="20"/>
                <w:szCs w:val="20"/>
              </w:rPr>
            </w:pPr>
          </w:p>
        </w:tc>
        <w:tc>
          <w:tcPr>
            <w:tcW w:w="1014" w:type="dxa"/>
            <w:gridSpan w:val="2"/>
            <w:tcBorders>
              <w:top w:val="nil"/>
              <w:left w:val="nil"/>
              <w:bottom w:val="nil"/>
              <w:right w:val="nil"/>
            </w:tcBorders>
            <w:shd w:val="clear" w:color="auto" w:fill="auto"/>
            <w:noWrap/>
            <w:vAlign w:val="bottom"/>
            <w:hideMark/>
          </w:tcPr>
          <w:p w14:paraId="41F25365" w14:textId="77777777" w:rsidR="00F4063D" w:rsidRPr="00537555" w:rsidRDefault="00F4063D" w:rsidP="00F4063D">
            <w:pPr>
              <w:spacing w:before="0" w:after="0"/>
              <w:rPr>
                <w:rFonts w:ascii="Times New Roman" w:eastAsia="Times New Roman" w:hAnsi="Times New Roman"/>
                <w:sz w:val="20"/>
                <w:szCs w:val="20"/>
              </w:rPr>
            </w:pPr>
          </w:p>
        </w:tc>
      </w:tr>
    </w:tbl>
    <w:p w14:paraId="7EC6219A" w14:textId="67B1527A" w:rsidR="00870F8B" w:rsidRDefault="00932FCA" w:rsidP="00B3459F">
      <w:pPr>
        <w:keepNext/>
        <w:keepLines/>
        <w:pageBreakBefore/>
        <w:spacing w:before="0"/>
        <w:outlineLvl w:val="0"/>
        <w:rPr>
          <w:rFonts w:eastAsia="Malgun Gothic"/>
          <w:b/>
          <w:color w:val="0070C0"/>
          <w:spacing w:val="-30"/>
          <w:kern w:val="72"/>
          <w:sz w:val="36"/>
          <w:szCs w:val="36"/>
          <w:lang w:eastAsia="en-US"/>
        </w:rPr>
      </w:pPr>
      <w:r>
        <w:rPr>
          <w:rFonts w:eastAsia="Malgun Gothic"/>
          <w:b/>
          <w:color w:val="0070C0"/>
          <w:spacing w:val="-30"/>
          <w:kern w:val="72"/>
          <w:sz w:val="36"/>
          <w:szCs w:val="36"/>
          <w:lang w:eastAsia="en-US"/>
        </w:rPr>
        <w:t xml:space="preserve">Overview </w:t>
      </w:r>
    </w:p>
    <w:tbl>
      <w:tblPr>
        <w:tblW w:w="10466" w:type="dxa"/>
        <w:tblInd w:w="-709" w:type="dxa"/>
        <w:tblLook w:val="04A0" w:firstRow="1" w:lastRow="0" w:firstColumn="1" w:lastColumn="0" w:noHBand="0" w:noVBand="1"/>
      </w:tblPr>
      <w:tblGrid>
        <w:gridCol w:w="7467"/>
        <w:gridCol w:w="380"/>
        <w:gridCol w:w="1394"/>
        <w:gridCol w:w="913"/>
        <w:gridCol w:w="312"/>
      </w:tblGrid>
      <w:tr w:rsidR="0031077F" w:rsidRPr="00870F8B" w14:paraId="6F7DFD1D" w14:textId="77777777" w:rsidTr="00865B8E">
        <w:trPr>
          <w:trHeight w:val="277"/>
        </w:trPr>
        <w:tc>
          <w:tcPr>
            <w:tcW w:w="7467" w:type="dxa"/>
            <w:tcBorders>
              <w:top w:val="nil"/>
              <w:left w:val="nil"/>
              <w:bottom w:val="nil"/>
              <w:right w:val="nil"/>
            </w:tcBorders>
            <w:shd w:val="clear" w:color="auto" w:fill="auto"/>
            <w:noWrap/>
            <w:vAlign w:val="center"/>
            <w:hideMark/>
          </w:tcPr>
          <w:p w14:paraId="12040EC1" w14:textId="77777777" w:rsidR="00870F8B" w:rsidRPr="00870F8B" w:rsidRDefault="00870F8B" w:rsidP="00B3459F">
            <w:pPr>
              <w:rPr>
                <w:rFonts w:eastAsia="Times New Roman" w:cs="Open Sans"/>
                <w:b/>
                <w:bCs/>
                <w:color w:val="0070C0"/>
                <w:sz w:val="28"/>
                <w:szCs w:val="28"/>
              </w:rPr>
            </w:pPr>
            <w:r w:rsidRPr="00920881">
              <w:rPr>
                <w:rFonts w:eastAsia="Times New Roman" w:cs="Open Sans"/>
                <w:b/>
                <w:color w:val="000000" w:themeColor="text1"/>
                <w:sz w:val="28"/>
                <w:szCs w:val="28"/>
              </w:rPr>
              <w:t>Objectives of the Entity</w:t>
            </w:r>
          </w:p>
        </w:tc>
        <w:tc>
          <w:tcPr>
            <w:tcW w:w="380" w:type="dxa"/>
            <w:tcBorders>
              <w:top w:val="nil"/>
              <w:left w:val="nil"/>
              <w:bottom w:val="nil"/>
              <w:right w:val="nil"/>
            </w:tcBorders>
            <w:shd w:val="clear" w:color="auto" w:fill="auto"/>
            <w:noWrap/>
            <w:vAlign w:val="bottom"/>
            <w:hideMark/>
          </w:tcPr>
          <w:p w14:paraId="40B6B4B1" w14:textId="77777777" w:rsidR="00870F8B" w:rsidRPr="00870F8B" w:rsidRDefault="00870F8B" w:rsidP="00870F8B">
            <w:pPr>
              <w:spacing w:before="0" w:after="0"/>
              <w:rPr>
                <w:rFonts w:ascii="Cambria" w:eastAsia="Times New Roman" w:hAnsi="Cambria" w:cs="Calibri"/>
                <w:b/>
                <w:bCs/>
                <w:color w:val="009560"/>
                <w:sz w:val="18"/>
                <w:szCs w:val="18"/>
              </w:rPr>
            </w:pPr>
          </w:p>
        </w:tc>
        <w:tc>
          <w:tcPr>
            <w:tcW w:w="1394" w:type="dxa"/>
            <w:tcBorders>
              <w:top w:val="nil"/>
              <w:left w:val="nil"/>
              <w:bottom w:val="nil"/>
              <w:right w:val="nil"/>
            </w:tcBorders>
            <w:shd w:val="clear" w:color="auto" w:fill="auto"/>
            <w:noWrap/>
            <w:vAlign w:val="bottom"/>
            <w:hideMark/>
          </w:tcPr>
          <w:p w14:paraId="3C3EB514"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4CB5A4BE" w14:textId="77777777" w:rsidR="00870F8B" w:rsidRPr="00870F8B" w:rsidRDefault="00870F8B" w:rsidP="00870F8B">
            <w:pPr>
              <w:spacing w:before="0" w:after="0"/>
              <w:rPr>
                <w:rFonts w:ascii="Times New Roman" w:eastAsia="Times New Roman" w:hAnsi="Times New Roman"/>
                <w:sz w:val="20"/>
                <w:szCs w:val="20"/>
              </w:rPr>
            </w:pPr>
          </w:p>
        </w:tc>
      </w:tr>
      <w:tr w:rsidR="00870F8B" w:rsidRPr="00870F8B" w14:paraId="0A98319B" w14:textId="77777777" w:rsidTr="00865B8E">
        <w:trPr>
          <w:trHeight w:val="1066"/>
        </w:trPr>
        <w:tc>
          <w:tcPr>
            <w:tcW w:w="10466" w:type="dxa"/>
            <w:gridSpan w:val="5"/>
            <w:tcBorders>
              <w:top w:val="nil"/>
              <w:left w:val="nil"/>
              <w:bottom w:val="nil"/>
              <w:right w:val="nil"/>
            </w:tcBorders>
            <w:shd w:val="clear" w:color="auto" w:fill="auto"/>
            <w:hideMark/>
          </w:tcPr>
          <w:p w14:paraId="3936E912" w14:textId="2D59C576" w:rsidR="00870F8B" w:rsidRPr="00870F8B" w:rsidRDefault="00870F8B" w:rsidP="0039105C">
            <w:pPr>
              <w:spacing w:before="0" w:after="120"/>
              <w:rPr>
                <w:rFonts w:eastAsia="Times New Roman" w:cs="Open Sans"/>
              </w:rPr>
            </w:pPr>
            <w:r w:rsidRPr="00870F8B">
              <w:rPr>
                <w:rFonts w:eastAsia="Times New Roman" w:cs="Open Sans"/>
              </w:rPr>
              <w:t xml:space="preserve">The Australian Human Rights Commission (the Commission) is an Australian Government controlled entity. It is a not-for-profit entity. The Commission's objective is to ensure that Australians have access to independent human rights complaint handling and public inquiry processes and benefit from human rights education, promotion, monitoring and compliance activities. </w:t>
            </w:r>
          </w:p>
        </w:tc>
      </w:tr>
      <w:tr w:rsidR="0031077F" w:rsidRPr="00870F8B" w14:paraId="7AA5B085" w14:textId="77777777" w:rsidTr="00865B8E">
        <w:trPr>
          <w:trHeight w:val="57"/>
        </w:trPr>
        <w:tc>
          <w:tcPr>
            <w:tcW w:w="7467" w:type="dxa"/>
            <w:tcBorders>
              <w:top w:val="nil"/>
              <w:left w:val="nil"/>
              <w:bottom w:val="nil"/>
              <w:right w:val="nil"/>
            </w:tcBorders>
            <w:shd w:val="clear" w:color="auto" w:fill="auto"/>
            <w:vAlign w:val="center"/>
            <w:hideMark/>
          </w:tcPr>
          <w:p w14:paraId="0BB3C787" w14:textId="77777777" w:rsidR="00870F8B" w:rsidRPr="00870F8B" w:rsidRDefault="00870F8B" w:rsidP="00870F8B">
            <w:pPr>
              <w:spacing w:before="0" w:after="0"/>
              <w:rPr>
                <w:rFonts w:eastAsia="Times New Roman" w:cs="Open Sans"/>
              </w:rPr>
            </w:pPr>
          </w:p>
        </w:tc>
        <w:tc>
          <w:tcPr>
            <w:tcW w:w="380" w:type="dxa"/>
            <w:tcBorders>
              <w:top w:val="nil"/>
              <w:left w:val="nil"/>
              <w:bottom w:val="nil"/>
              <w:right w:val="nil"/>
            </w:tcBorders>
            <w:shd w:val="clear" w:color="auto" w:fill="auto"/>
            <w:noWrap/>
            <w:vAlign w:val="bottom"/>
            <w:hideMark/>
          </w:tcPr>
          <w:p w14:paraId="0AFA2CB6" w14:textId="77777777" w:rsidR="00870F8B" w:rsidRPr="00870F8B" w:rsidRDefault="00870F8B" w:rsidP="00870F8B">
            <w:pPr>
              <w:spacing w:before="0" w:after="0"/>
              <w:rPr>
                <w:rFonts w:ascii="Times New Roman" w:eastAsia="Times New Roman" w:hAnsi="Times New Roman"/>
                <w:sz w:val="20"/>
                <w:szCs w:val="20"/>
              </w:rPr>
            </w:pPr>
          </w:p>
        </w:tc>
        <w:tc>
          <w:tcPr>
            <w:tcW w:w="1394" w:type="dxa"/>
            <w:tcBorders>
              <w:top w:val="nil"/>
              <w:left w:val="nil"/>
              <w:bottom w:val="nil"/>
              <w:right w:val="nil"/>
            </w:tcBorders>
            <w:shd w:val="clear" w:color="auto" w:fill="auto"/>
            <w:noWrap/>
            <w:vAlign w:val="bottom"/>
            <w:hideMark/>
          </w:tcPr>
          <w:p w14:paraId="3A91EB1B"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0AF52C00" w14:textId="77777777" w:rsidR="00870F8B" w:rsidRPr="00870F8B" w:rsidRDefault="00870F8B" w:rsidP="00870F8B">
            <w:pPr>
              <w:spacing w:before="0" w:after="0"/>
              <w:rPr>
                <w:rFonts w:ascii="Times New Roman" w:eastAsia="Times New Roman" w:hAnsi="Times New Roman"/>
                <w:sz w:val="20"/>
                <w:szCs w:val="20"/>
              </w:rPr>
            </w:pPr>
          </w:p>
        </w:tc>
      </w:tr>
      <w:tr w:rsidR="00C012F9" w:rsidRPr="00870F8B" w14:paraId="4A20A9A4" w14:textId="77777777" w:rsidTr="00865B8E">
        <w:trPr>
          <w:gridAfter w:val="1"/>
          <w:wAfter w:w="312" w:type="dxa"/>
          <w:trHeight w:val="283"/>
        </w:trPr>
        <w:tc>
          <w:tcPr>
            <w:tcW w:w="10154" w:type="dxa"/>
            <w:gridSpan w:val="4"/>
            <w:tcBorders>
              <w:top w:val="nil"/>
              <w:left w:val="nil"/>
              <w:bottom w:val="nil"/>
            </w:tcBorders>
            <w:shd w:val="clear" w:color="auto" w:fill="auto"/>
            <w:vAlign w:val="center"/>
            <w:hideMark/>
          </w:tcPr>
          <w:p w14:paraId="643E6E77" w14:textId="351E323F" w:rsidR="00C012F9" w:rsidRPr="00870F8B" w:rsidRDefault="00C012F9" w:rsidP="00870F8B">
            <w:pPr>
              <w:spacing w:before="0" w:after="0"/>
              <w:rPr>
                <w:rFonts w:ascii="Times New Roman" w:eastAsia="Times New Roman" w:hAnsi="Times New Roman"/>
                <w:sz w:val="20"/>
                <w:szCs w:val="20"/>
              </w:rPr>
            </w:pPr>
            <w:r w:rsidRPr="00870F8B">
              <w:rPr>
                <w:rFonts w:eastAsia="Times New Roman" w:cs="Open Sans"/>
                <w:color w:val="000000"/>
              </w:rPr>
              <w:t xml:space="preserve">The Commission is structured to meet the following outcome: </w:t>
            </w:r>
          </w:p>
        </w:tc>
      </w:tr>
      <w:tr w:rsidR="0031077F" w:rsidRPr="00870F8B" w14:paraId="7B6ACFE7" w14:textId="77777777" w:rsidTr="00865B8E">
        <w:trPr>
          <w:trHeight w:val="57"/>
        </w:trPr>
        <w:tc>
          <w:tcPr>
            <w:tcW w:w="7467" w:type="dxa"/>
            <w:tcBorders>
              <w:top w:val="nil"/>
              <w:left w:val="nil"/>
              <w:bottom w:val="nil"/>
              <w:right w:val="nil"/>
            </w:tcBorders>
            <w:shd w:val="clear" w:color="auto" w:fill="auto"/>
            <w:vAlign w:val="center"/>
            <w:hideMark/>
          </w:tcPr>
          <w:p w14:paraId="6218CD52" w14:textId="77777777" w:rsidR="00870F8B" w:rsidRPr="00870F8B" w:rsidRDefault="00870F8B" w:rsidP="00870F8B">
            <w:pPr>
              <w:spacing w:before="0" w:after="0"/>
              <w:rPr>
                <w:rFonts w:eastAsia="Times New Roman" w:cs="Open Sans"/>
              </w:rPr>
            </w:pPr>
          </w:p>
        </w:tc>
        <w:tc>
          <w:tcPr>
            <w:tcW w:w="380" w:type="dxa"/>
            <w:tcBorders>
              <w:top w:val="nil"/>
              <w:left w:val="nil"/>
              <w:bottom w:val="nil"/>
              <w:right w:val="nil"/>
            </w:tcBorders>
            <w:shd w:val="clear" w:color="auto" w:fill="auto"/>
            <w:noWrap/>
            <w:vAlign w:val="bottom"/>
            <w:hideMark/>
          </w:tcPr>
          <w:p w14:paraId="6C89AD56" w14:textId="77777777" w:rsidR="00870F8B" w:rsidRPr="00870F8B" w:rsidRDefault="00870F8B" w:rsidP="00870F8B">
            <w:pPr>
              <w:spacing w:before="0" w:after="0"/>
              <w:rPr>
                <w:rFonts w:ascii="Times New Roman" w:eastAsia="Times New Roman" w:hAnsi="Times New Roman"/>
                <w:sz w:val="20"/>
                <w:szCs w:val="20"/>
              </w:rPr>
            </w:pPr>
          </w:p>
        </w:tc>
        <w:tc>
          <w:tcPr>
            <w:tcW w:w="1394" w:type="dxa"/>
            <w:tcBorders>
              <w:top w:val="nil"/>
              <w:left w:val="nil"/>
              <w:bottom w:val="nil"/>
              <w:right w:val="nil"/>
            </w:tcBorders>
            <w:shd w:val="clear" w:color="auto" w:fill="auto"/>
            <w:noWrap/>
            <w:vAlign w:val="bottom"/>
            <w:hideMark/>
          </w:tcPr>
          <w:p w14:paraId="78CBA151"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36F8A1FA" w14:textId="77777777" w:rsidR="00870F8B" w:rsidRPr="00870F8B" w:rsidRDefault="00870F8B" w:rsidP="00870F8B">
            <w:pPr>
              <w:spacing w:before="0" w:after="0"/>
              <w:rPr>
                <w:rFonts w:ascii="Times New Roman" w:eastAsia="Times New Roman" w:hAnsi="Times New Roman"/>
                <w:sz w:val="20"/>
                <w:szCs w:val="20"/>
              </w:rPr>
            </w:pPr>
          </w:p>
        </w:tc>
      </w:tr>
      <w:tr w:rsidR="00526AFA" w:rsidRPr="00870F8B" w14:paraId="40DD3449" w14:textId="77777777" w:rsidTr="00865B8E">
        <w:trPr>
          <w:trHeight w:val="810"/>
        </w:trPr>
        <w:tc>
          <w:tcPr>
            <w:tcW w:w="10466" w:type="dxa"/>
            <w:gridSpan w:val="5"/>
            <w:tcBorders>
              <w:top w:val="nil"/>
              <w:left w:val="nil"/>
              <w:bottom w:val="nil"/>
              <w:right w:val="nil"/>
            </w:tcBorders>
            <w:shd w:val="clear" w:color="auto" w:fill="auto"/>
            <w:vAlign w:val="center"/>
            <w:hideMark/>
          </w:tcPr>
          <w:p w14:paraId="4BB6DA30" w14:textId="77777777" w:rsidR="00870F8B" w:rsidRPr="00870F8B" w:rsidRDefault="00870F8B" w:rsidP="00870F8B">
            <w:pPr>
              <w:spacing w:before="0" w:after="0"/>
              <w:rPr>
                <w:rFonts w:eastAsia="Times New Roman" w:cs="Open Sans"/>
                <w:color w:val="000000"/>
              </w:rPr>
            </w:pPr>
            <w:r w:rsidRPr="00870F8B">
              <w:rPr>
                <w:rFonts w:eastAsia="Times New Roman" w:cs="Open Sans"/>
                <w:color w:val="000000"/>
              </w:rPr>
              <w:t>An Australian society in which human rights are respected, protected and promoted through independent investigation and resolution of complaints, education and research to promote and eliminate discrimination, and monitoring, and reporting on human rights.</w:t>
            </w:r>
          </w:p>
        </w:tc>
      </w:tr>
      <w:tr w:rsidR="0031077F" w:rsidRPr="00870F8B" w14:paraId="22398525" w14:textId="77777777" w:rsidTr="00865B8E">
        <w:trPr>
          <w:trHeight w:val="177"/>
        </w:trPr>
        <w:tc>
          <w:tcPr>
            <w:tcW w:w="7467" w:type="dxa"/>
            <w:tcBorders>
              <w:top w:val="nil"/>
              <w:left w:val="nil"/>
              <w:bottom w:val="nil"/>
              <w:right w:val="nil"/>
            </w:tcBorders>
            <w:shd w:val="clear" w:color="auto" w:fill="auto"/>
            <w:vAlign w:val="center"/>
            <w:hideMark/>
          </w:tcPr>
          <w:p w14:paraId="012BADFD" w14:textId="77777777" w:rsidR="00870F8B" w:rsidRPr="00870F8B" w:rsidRDefault="00870F8B" w:rsidP="00870F8B">
            <w:pPr>
              <w:spacing w:before="0" w:after="0"/>
              <w:rPr>
                <w:rFonts w:eastAsia="Times New Roman" w:cs="Open Sans"/>
                <w:color w:val="000000"/>
              </w:rPr>
            </w:pPr>
          </w:p>
        </w:tc>
        <w:tc>
          <w:tcPr>
            <w:tcW w:w="380" w:type="dxa"/>
            <w:tcBorders>
              <w:top w:val="nil"/>
              <w:left w:val="nil"/>
              <w:bottom w:val="nil"/>
              <w:right w:val="nil"/>
            </w:tcBorders>
            <w:shd w:val="clear" w:color="auto" w:fill="auto"/>
            <w:noWrap/>
            <w:vAlign w:val="bottom"/>
            <w:hideMark/>
          </w:tcPr>
          <w:p w14:paraId="03BE71BF" w14:textId="77777777" w:rsidR="00870F8B" w:rsidRPr="00870F8B" w:rsidRDefault="00870F8B" w:rsidP="00870F8B">
            <w:pPr>
              <w:spacing w:before="0" w:after="0"/>
              <w:rPr>
                <w:rFonts w:ascii="Times New Roman" w:eastAsia="Times New Roman" w:hAnsi="Times New Roman"/>
                <w:sz w:val="20"/>
                <w:szCs w:val="20"/>
              </w:rPr>
            </w:pPr>
          </w:p>
        </w:tc>
        <w:tc>
          <w:tcPr>
            <w:tcW w:w="1394" w:type="dxa"/>
            <w:tcBorders>
              <w:top w:val="nil"/>
              <w:left w:val="nil"/>
              <w:bottom w:val="nil"/>
              <w:right w:val="nil"/>
            </w:tcBorders>
            <w:shd w:val="clear" w:color="auto" w:fill="auto"/>
            <w:noWrap/>
            <w:vAlign w:val="bottom"/>
            <w:hideMark/>
          </w:tcPr>
          <w:p w14:paraId="3C1E4DA8"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7195FDE1" w14:textId="77777777" w:rsidR="00870F8B" w:rsidRPr="00870F8B" w:rsidRDefault="00870F8B" w:rsidP="00870F8B">
            <w:pPr>
              <w:spacing w:before="0" w:after="0"/>
              <w:rPr>
                <w:rFonts w:ascii="Times New Roman" w:eastAsia="Times New Roman" w:hAnsi="Times New Roman"/>
                <w:sz w:val="20"/>
                <w:szCs w:val="20"/>
              </w:rPr>
            </w:pPr>
          </w:p>
        </w:tc>
      </w:tr>
      <w:tr w:rsidR="00526AFA" w:rsidRPr="00870F8B" w14:paraId="39A961A9" w14:textId="77777777" w:rsidTr="00865B8E">
        <w:trPr>
          <w:trHeight w:val="554"/>
        </w:trPr>
        <w:tc>
          <w:tcPr>
            <w:tcW w:w="10466" w:type="dxa"/>
            <w:gridSpan w:val="5"/>
            <w:tcBorders>
              <w:top w:val="nil"/>
              <w:left w:val="nil"/>
              <w:bottom w:val="nil"/>
              <w:right w:val="nil"/>
            </w:tcBorders>
            <w:shd w:val="clear" w:color="auto" w:fill="auto"/>
            <w:vAlign w:val="center"/>
            <w:hideMark/>
          </w:tcPr>
          <w:p w14:paraId="13B59F35" w14:textId="77777777" w:rsidR="00870F8B" w:rsidRPr="00870F8B" w:rsidRDefault="00870F8B" w:rsidP="009009B7">
            <w:pPr>
              <w:spacing w:before="0" w:after="120"/>
              <w:rPr>
                <w:rFonts w:eastAsia="Times New Roman" w:cs="Open Sans"/>
                <w:color w:val="000000"/>
              </w:rPr>
            </w:pPr>
            <w:r w:rsidRPr="00870F8B">
              <w:rPr>
                <w:rFonts w:eastAsia="Times New Roman" w:cs="Open Sans"/>
                <w:color w:val="000000"/>
              </w:rPr>
              <w:t>The continued existence of the entity in its present form and with its present programs is dependent on Government policy and on continuing funding by Parliament for the entity’s administration and programs.</w:t>
            </w:r>
          </w:p>
        </w:tc>
      </w:tr>
      <w:tr w:rsidR="00526AFA" w:rsidRPr="00870F8B" w14:paraId="54A98C8E" w14:textId="77777777" w:rsidTr="00865B8E">
        <w:trPr>
          <w:trHeight w:val="885"/>
        </w:trPr>
        <w:tc>
          <w:tcPr>
            <w:tcW w:w="10466" w:type="dxa"/>
            <w:gridSpan w:val="5"/>
            <w:tcBorders>
              <w:top w:val="nil"/>
              <w:left w:val="nil"/>
              <w:bottom w:val="nil"/>
              <w:right w:val="nil"/>
            </w:tcBorders>
            <w:shd w:val="clear" w:color="auto" w:fill="auto"/>
            <w:vAlign w:val="center"/>
            <w:hideMark/>
          </w:tcPr>
          <w:p w14:paraId="3E46D93E" w14:textId="68B1F57D" w:rsidR="00E35D5C" w:rsidRDefault="00870F8B" w:rsidP="00870F8B">
            <w:pPr>
              <w:spacing w:before="0" w:after="0"/>
              <w:rPr>
                <w:rFonts w:eastAsia="Times New Roman" w:cs="Open Sans"/>
                <w:color w:val="000000"/>
              </w:rPr>
            </w:pPr>
            <w:r w:rsidRPr="00870F8B">
              <w:rPr>
                <w:rFonts w:eastAsia="Times New Roman" w:cs="Open Sans"/>
                <w:color w:val="000000"/>
              </w:rPr>
              <w:t xml:space="preserve">The Commission activities contributing toward these outcomes are classified as departmental. Departmental activities involve the use of assets, liabilities, income and expenses controlled or incurred by the entity in its own right.  </w:t>
            </w:r>
          </w:p>
          <w:p w14:paraId="13928565" w14:textId="77777777" w:rsidR="00E41692" w:rsidRDefault="00E41692" w:rsidP="00870F8B">
            <w:pPr>
              <w:spacing w:before="0" w:after="0"/>
              <w:rPr>
                <w:rFonts w:eastAsia="Times New Roman" w:cs="Open Sans"/>
                <w:color w:val="000000"/>
              </w:rPr>
            </w:pPr>
          </w:p>
          <w:p w14:paraId="32146D15" w14:textId="42C09617" w:rsidR="00870F8B" w:rsidRPr="00870F8B" w:rsidRDefault="00870F8B" w:rsidP="00870F8B">
            <w:pPr>
              <w:spacing w:before="0" w:after="0"/>
              <w:rPr>
                <w:rFonts w:eastAsia="Times New Roman" w:cs="Open Sans"/>
                <w:color w:val="000000"/>
              </w:rPr>
            </w:pPr>
          </w:p>
        </w:tc>
      </w:tr>
      <w:tr w:rsidR="0031077F" w:rsidRPr="00870F8B" w14:paraId="6C62ADF9" w14:textId="77777777" w:rsidTr="00865B8E">
        <w:trPr>
          <w:trHeight w:val="268"/>
        </w:trPr>
        <w:tc>
          <w:tcPr>
            <w:tcW w:w="7467" w:type="dxa"/>
            <w:tcBorders>
              <w:top w:val="nil"/>
              <w:left w:val="nil"/>
              <w:bottom w:val="nil"/>
              <w:right w:val="nil"/>
            </w:tcBorders>
            <w:shd w:val="clear" w:color="auto" w:fill="auto"/>
            <w:noWrap/>
            <w:vAlign w:val="center"/>
            <w:hideMark/>
          </w:tcPr>
          <w:p w14:paraId="0781F9D5" w14:textId="77777777" w:rsidR="00870F8B" w:rsidRPr="00870F8B" w:rsidRDefault="00870F8B" w:rsidP="00870F8B">
            <w:pPr>
              <w:spacing w:before="0" w:after="0"/>
              <w:rPr>
                <w:rFonts w:eastAsia="Times New Roman" w:cs="Open Sans"/>
                <w:b/>
                <w:bCs/>
                <w:color w:val="009560"/>
                <w:sz w:val="28"/>
                <w:szCs w:val="28"/>
              </w:rPr>
            </w:pPr>
            <w:r w:rsidRPr="00920881">
              <w:rPr>
                <w:rFonts w:eastAsia="Times New Roman" w:cs="Open Sans"/>
                <w:b/>
                <w:color w:val="000000" w:themeColor="text1"/>
                <w:sz w:val="28"/>
                <w:szCs w:val="28"/>
              </w:rPr>
              <w:t>The Basis of Preparation</w:t>
            </w:r>
          </w:p>
        </w:tc>
        <w:tc>
          <w:tcPr>
            <w:tcW w:w="380" w:type="dxa"/>
            <w:tcBorders>
              <w:top w:val="nil"/>
              <w:left w:val="nil"/>
              <w:bottom w:val="nil"/>
              <w:right w:val="nil"/>
            </w:tcBorders>
            <w:shd w:val="clear" w:color="auto" w:fill="auto"/>
            <w:noWrap/>
            <w:vAlign w:val="bottom"/>
            <w:hideMark/>
          </w:tcPr>
          <w:p w14:paraId="205A167B" w14:textId="77777777" w:rsidR="00870F8B" w:rsidRPr="00870F8B" w:rsidRDefault="00870F8B" w:rsidP="00870F8B">
            <w:pPr>
              <w:spacing w:before="0" w:after="0"/>
              <w:rPr>
                <w:rFonts w:ascii="Cambria" w:eastAsia="Times New Roman" w:hAnsi="Cambria" w:cs="Calibri"/>
                <w:b/>
                <w:bCs/>
                <w:color w:val="009560"/>
                <w:sz w:val="18"/>
                <w:szCs w:val="18"/>
              </w:rPr>
            </w:pPr>
          </w:p>
        </w:tc>
        <w:tc>
          <w:tcPr>
            <w:tcW w:w="1394" w:type="dxa"/>
            <w:tcBorders>
              <w:top w:val="nil"/>
              <w:left w:val="nil"/>
              <w:bottom w:val="nil"/>
              <w:right w:val="nil"/>
            </w:tcBorders>
            <w:shd w:val="clear" w:color="auto" w:fill="auto"/>
            <w:noWrap/>
            <w:vAlign w:val="bottom"/>
            <w:hideMark/>
          </w:tcPr>
          <w:p w14:paraId="3B1D25B4"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683C4CFE" w14:textId="77777777" w:rsidR="00870F8B" w:rsidRPr="00870F8B" w:rsidRDefault="00870F8B" w:rsidP="00870F8B">
            <w:pPr>
              <w:spacing w:before="0" w:after="0"/>
              <w:rPr>
                <w:rFonts w:ascii="Times New Roman" w:eastAsia="Times New Roman" w:hAnsi="Times New Roman"/>
                <w:sz w:val="20"/>
                <w:szCs w:val="20"/>
              </w:rPr>
            </w:pPr>
          </w:p>
        </w:tc>
      </w:tr>
      <w:tr w:rsidR="00870F8B" w:rsidRPr="00870F8B" w14:paraId="6CE661D5" w14:textId="77777777" w:rsidTr="00865B8E">
        <w:trPr>
          <w:trHeight w:val="524"/>
        </w:trPr>
        <w:tc>
          <w:tcPr>
            <w:tcW w:w="10466" w:type="dxa"/>
            <w:gridSpan w:val="5"/>
            <w:tcBorders>
              <w:top w:val="nil"/>
              <w:left w:val="nil"/>
              <w:bottom w:val="nil"/>
              <w:right w:val="nil"/>
            </w:tcBorders>
            <w:shd w:val="clear" w:color="auto" w:fill="auto"/>
            <w:hideMark/>
          </w:tcPr>
          <w:p w14:paraId="486885EB" w14:textId="77777777" w:rsidR="00870F8B" w:rsidRPr="00870F8B" w:rsidRDefault="00870F8B" w:rsidP="00221E6B">
            <w:pPr>
              <w:rPr>
                <w:rFonts w:eastAsia="Times New Roman" w:cs="Open Sans"/>
                <w:color w:val="000000"/>
              </w:rPr>
            </w:pPr>
            <w:r w:rsidRPr="00870F8B">
              <w:rPr>
                <w:rFonts w:eastAsia="Times New Roman" w:cs="Open Sans"/>
                <w:color w:val="000000"/>
              </w:rPr>
              <w:t xml:space="preserve">The financial statements are general purpose - simplified disclosure financial statements and are required by section 42 of the </w:t>
            </w:r>
            <w:r w:rsidRPr="00870F8B">
              <w:rPr>
                <w:rFonts w:eastAsia="Times New Roman" w:cs="Open Sans"/>
                <w:i/>
                <w:iCs/>
                <w:color w:val="000000"/>
              </w:rPr>
              <w:t xml:space="preserve">Public Governance, Performance and Accountability Act 2013. </w:t>
            </w:r>
          </w:p>
        </w:tc>
      </w:tr>
      <w:tr w:rsidR="0031077F" w:rsidRPr="00870F8B" w14:paraId="6EC58AAA" w14:textId="77777777" w:rsidTr="00865B8E">
        <w:trPr>
          <w:trHeight w:val="72"/>
        </w:trPr>
        <w:tc>
          <w:tcPr>
            <w:tcW w:w="7467" w:type="dxa"/>
            <w:tcBorders>
              <w:top w:val="nil"/>
              <w:left w:val="nil"/>
              <w:bottom w:val="nil"/>
              <w:right w:val="nil"/>
            </w:tcBorders>
            <w:shd w:val="clear" w:color="auto" w:fill="auto"/>
            <w:vAlign w:val="center"/>
            <w:hideMark/>
          </w:tcPr>
          <w:p w14:paraId="5D4423EF" w14:textId="77777777" w:rsidR="00870F8B" w:rsidRPr="00870F8B" w:rsidRDefault="00870F8B" w:rsidP="00870F8B">
            <w:pPr>
              <w:spacing w:before="0" w:after="0"/>
              <w:rPr>
                <w:rFonts w:eastAsia="Times New Roman" w:cs="Open Sans"/>
                <w:color w:val="000000"/>
              </w:rPr>
            </w:pPr>
          </w:p>
        </w:tc>
        <w:tc>
          <w:tcPr>
            <w:tcW w:w="380" w:type="dxa"/>
            <w:tcBorders>
              <w:top w:val="nil"/>
              <w:left w:val="nil"/>
              <w:bottom w:val="nil"/>
              <w:right w:val="nil"/>
            </w:tcBorders>
            <w:shd w:val="clear" w:color="auto" w:fill="auto"/>
            <w:noWrap/>
            <w:vAlign w:val="bottom"/>
            <w:hideMark/>
          </w:tcPr>
          <w:p w14:paraId="1A2375E6" w14:textId="77777777" w:rsidR="00870F8B" w:rsidRPr="00870F8B" w:rsidRDefault="00870F8B" w:rsidP="00870F8B">
            <w:pPr>
              <w:spacing w:before="0" w:after="0"/>
              <w:rPr>
                <w:rFonts w:ascii="Times New Roman" w:eastAsia="Times New Roman" w:hAnsi="Times New Roman"/>
                <w:sz w:val="20"/>
                <w:szCs w:val="20"/>
              </w:rPr>
            </w:pPr>
          </w:p>
        </w:tc>
        <w:tc>
          <w:tcPr>
            <w:tcW w:w="1394" w:type="dxa"/>
            <w:tcBorders>
              <w:top w:val="nil"/>
              <w:left w:val="nil"/>
              <w:bottom w:val="nil"/>
              <w:right w:val="nil"/>
            </w:tcBorders>
            <w:shd w:val="clear" w:color="auto" w:fill="auto"/>
            <w:noWrap/>
            <w:vAlign w:val="bottom"/>
            <w:hideMark/>
          </w:tcPr>
          <w:p w14:paraId="5D6EA583"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78D06BD4" w14:textId="77777777" w:rsidR="00870F8B" w:rsidRPr="00870F8B" w:rsidRDefault="00870F8B" w:rsidP="00870F8B">
            <w:pPr>
              <w:spacing w:before="0" w:after="0"/>
              <w:rPr>
                <w:rFonts w:ascii="Times New Roman" w:eastAsia="Times New Roman" w:hAnsi="Times New Roman"/>
                <w:sz w:val="20"/>
                <w:szCs w:val="20"/>
              </w:rPr>
            </w:pPr>
          </w:p>
        </w:tc>
      </w:tr>
      <w:tr w:rsidR="0031077F" w:rsidRPr="00870F8B" w14:paraId="055ABC70" w14:textId="77777777" w:rsidTr="00865B8E">
        <w:trPr>
          <w:trHeight w:val="277"/>
        </w:trPr>
        <w:tc>
          <w:tcPr>
            <w:tcW w:w="7467" w:type="dxa"/>
            <w:tcBorders>
              <w:top w:val="nil"/>
              <w:left w:val="nil"/>
              <w:bottom w:val="nil"/>
              <w:right w:val="nil"/>
            </w:tcBorders>
            <w:shd w:val="clear" w:color="auto" w:fill="auto"/>
            <w:vAlign w:val="center"/>
            <w:hideMark/>
          </w:tcPr>
          <w:p w14:paraId="2B659644" w14:textId="366ED4C2" w:rsidR="00870F8B" w:rsidRPr="00870F8B" w:rsidRDefault="00870F8B" w:rsidP="00870F8B">
            <w:pPr>
              <w:spacing w:before="0" w:after="0"/>
              <w:rPr>
                <w:rFonts w:eastAsia="Times New Roman" w:cs="Open Sans"/>
                <w:color w:val="000000"/>
              </w:rPr>
            </w:pPr>
            <w:r w:rsidRPr="00870F8B">
              <w:rPr>
                <w:rFonts w:eastAsia="Times New Roman" w:cs="Open Sans"/>
                <w:color w:val="000000"/>
              </w:rPr>
              <w:t>The financial statements have been prepared in accordance with:</w:t>
            </w:r>
          </w:p>
        </w:tc>
        <w:tc>
          <w:tcPr>
            <w:tcW w:w="380" w:type="dxa"/>
            <w:tcBorders>
              <w:top w:val="nil"/>
              <w:left w:val="nil"/>
              <w:bottom w:val="nil"/>
              <w:right w:val="nil"/>
            </w:tcBorders>
            <w:shd w:val="clear" w:color="auto" w:fill="auto"/>
            <w:noWrap/>
            <w:vAlign w:val="bottom"/>
            <w:hideMark/>
          </w:tcPr>
          <w:p w14:paraId="734287F1" w14:textId="77777777" w:rsidR="00870F8B" w:rsidRPr="00870F8B" w:rsidRDefault="00870F8B" w:rsidP="00870F8B">
            <w:pPr>
              <w:spacing w:before="0" w:after="0"/>
              <w:rPr>
                <w:rFonts w:ascii="Cambria" w:eastAsia="Times New Roman" w:hAnsi="Cambria" w:cs="Calibri"/>
                <w:color w:val="000000"/>
                <w:sz w:val="18"/>
                <w:szCs w:val="18"/>
              </w:rPr>
            </w:pPr>
          </w:p>
        </w:tc>
        <w:tc>
          <w:tcPr>
            <w:tcW w:w="1394" w:type="dxa"/>
            <w:tcBorders>
              <w:top w:val="nil"/>
              <w:left w:val="nil"/>
              <w:bottom w:val="nil"/>
              <w:right w:val="nil"/>
            </w:tcBorders>
            <w:shd w:val="clear" w:color="auto" w:fill="auto"/>
            <w:noWrap/>
            <w:vAlign w:val="bottom"/>
            <w:hideMark/>
          </w:tcPr>
          <w:p w14:paraId="5A660F34"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1862120A" w14:textId="77777777" w:rsidR="00870F8B" w:rsidRPr="00870F8B" w:rsidRDefault="00870F8B" w:rsidP="00870F8B">
            <w:pPr>
              <w:spacing w:before="0" w:after="0"/>
              <w:rPr>
                <w:rFonts w:ascii="Times New Roman" w:eastAsia="Times New Roman" w:hAnsi="Times New Roman"/>
                <w:sz w:val="20"/>
                <w:szCs w:val="20"/>
              </w:rPr>
            </w:pPr>
          </w:p>
        </w:tc>
      </w:tr>
      <w:tr w:rsidR="00870F8B" w:rsidRPr="00870F8B" w14:paraId="4B1AFAD8" w14:textId="77777777" w:rsidTr="00865B8E">
        <w:trPr>
          <w:trHeight w:val="244"/>
        </w:trPr>
        <w:tc>
          <w:tcPr>
            <w:tcW w:w="10466" w:type="dxa"/>
            <w:gridSpan w:val="5"/>
            <w:tcBorders>
              <w:top w:val="nil"/>
              <w:left w:val="nil"/>
              <w:bottom w:val="nil"/>
              <w:right w:val="nil"/>
            </w:tcBorders>
            <w:shd w:val="clear" w:color="auto" w:fill="auto"/>
            <w:hideMark/>
          </w:tcPr>
          <w:p w14:paraId="04FBCE03" w14:textId="5F6A2874" w:rsidR="00870F8B" w:rsidRPr="00870F8B" w:rsidRDefault="00870F8B" w:rsidP="00870F8B">
            <w:pPr>
              <w:spacing w:before="0" w:after="0"/>
              <w:rPr>
                <w:rFonts w:eastAsia="Times New Roman" w:cs="Open Sans"/>
                <w:color w:val="000000"/>
              </w:rPr>
            </w:pPr>
            <w:r w:rsidRPr="00870F8B">
              <w:rPr>
                <w:rFonts w:eastAsia="Times New Roman" w:cs="Open Sans"/>
                <w:color w:val="000000"/>
              </w:rPr>
              <w:t xml:space="preserve">     a) Public Governance, Performance and Accountability (Financial Reporting) Rule </w:t>
            </w:r>
            <w:r w:rsidR="007F493D">
              <w:rPr>
                <w:rFonts w:eastAsia="Times New Roman" w:cs="Open Sans"/>
                <w:color w:val="000000"/>
              </w:rPr>
              <w:t xml:space="preserve"> </w:t>
            </w:r>
            <w:r w:rsidRPr="00870F8B">
              <w:rPr>
                <w:rFonts w:eastAsia="Times New Roman" w:cs="Open Sans"/>
                <w:color w:val="000000"/>
              </w:rPr>
              <w:t xml:space="preserve">2015 (FRR); and  </w:t>
            </w:r>
          </w:p>
        </w:tc>
      </w:tr>
      <w:tr w:rsidR="00870F8B" w:rsidRPr="00870F8B" w14:paraId="1757643D" w14:textId="77777777" w:rsidTr="00865B8E">
        <w:trPr>
          <w:trHeight w:val="629"/>
        </w:trPr>
        <w:tc>
          <w:tcPr>
            <w:tcW w:w="10466" w:type="dxa"/>
            <w:gridSpan w:val="5"/>
            <w:tcBorders>
              <w:top w:val="nil"/>
              <w:left w:val="nil"/>
              <w:bottom w:val="nil"/>
              <w:right w:val="nil"/>
            </w:tcBorders>
            <w:shd w:val="clear" w:color="auto" w:fill="auto"/>
            <w:hideMark/>
          </w:tcPr>
          <w:p w14:paraId="6515FB52" w14:textId="77777777" w:rsidR="00870F8B" w:rsidRPr="00870F8B" w:rsidRDefault="00870F8B" w:rsidP="00870F8B">
            <w:pPr>
              <w:spacing w:before="0" w:after="0"/>
              <w:rPr>
                <w:rFonts w:eastAsia="Times New Roman" w:cs="Open Sans"/>
                <w:color w:val="000000"/>
              </w:rPr>
            </w:pPr>
            <w:r w:rsidRPr="00870F8B">
              <w:rPr>
                <w:rFonts w:eastAsia="Times New Roman" w:cs="Open Sans"/>
                <w:color w:val="000000"/>
              </w:rPr>
              <w:t xml:space="preserve">     b) Australian Accounting Standards and Interpretations – including simplified disclosures for Tier 2 Entities under AASB 1060 issued by the Australian Accounting Standards Board (AASB) that apply for the reporting period.</w:t>
            </w:r>
          </w:p>
        </w:tc>
      </w:tr>
      <w:tr w:rsidR="00870F8B" w:rsidRPr="00870F8B" w14:paraId="377D608B" w14:textId="77777777" w:rsidTr="00865B8E">
        <w:trPr>
          <w:trHeight w:val="1006"/>
        </w:trPr>
        <w:tc>
          <w:tcPr>
            <w:tcW w:w="10466" w:type="dxa"/>
            <w:gridSpan w:val="5"/>
            <w:tcBorders>
              <w:top w:val="nil"/>
              <w:left w:val="nil"/>
              <w:bottom w:val="nil"/>
              <w:right w:val="nil"/>
            </w:tcBorders>
            <w:shd w:val="clear" w:color="auto" w:fill="auto"/>
            <w:hideMark/>
          </w:tcPr>
          <w:p w14:paraId="3914D009" w14:textId="2C32DB13" w:rsidR="00E35D5C" w:rsidRDefault="00E35D5C" w:rsidP="00E35D5C">
            <w:pPr>
              <w:keepNext/>
              <w:keepLines/>
              <w:pageBreakBefore/>
              <w:spacing w:before="0"/>
              <w:outlineLvl w:val="0"/>
              <w:rPr>
                <w:rFonts w:eastAsia="Malgun Gothic"/>
                <w:b/>
                <w:color w:val="0070C0"/>
                <w:spacing w:val="-30"/>
                <w:kern w:val="72"/>
                <w:sz w:val="36"/>
                <w:szCs w:val="36"/>
                <w:lang w:eastAsia="en-US"/>
              </w:rPr>
            </w:pPr>
            <w:r>
              <w:rPr>
                <w:rFonts w:eastAsia="Malgun Gothic"/>
                <w:b/>
                <w:color w:val="0070C0"/>
                <w:spacing w:val="-30"/>
                <w:kern w:val="72"/>
                <w:sz w:val="36"/>
                <w:szCs w:val="36"/>
                <w:lang w:eastAsia="en-US"/>
              </w:rPr>
              <w:t>Overview (continued)</w:t>
            </w:r>
          </w:p>
          <w:p w14:paraId="1C2E4E45" w14:textId="77777777" w:rsidR="00870F8B" w:rsidRPr="00870F8B" w:rsidRDefault="00870F8B" w:rsidP="009009B7">
            <w:pPr>
              <w:spacing w:after="120"/>
              <w:rPr>
                <w:rFonts w:eastAsia="Times New Roman" w:cs="Open Sans"/>
                <w:color w:val="000000"/>
              </w:rPr>
            </w:pPr>
            <w:r w:rsidRPr="00870F8B">
              <w:rPr>
                <w:rFonts w:eastAsia="Times New Roman" w:cs="Open Sans"/>
                <w:color w:val="000000"/>
              </w:rPr>
              <w:t xml:space="preserve">The financial statements have been prepared on an accrual basis and in accordance with the historical cost convention, except for certain assets and liabilities at fair value. Except where stated, no allowance is made for the effect of changing prices on the results or the financial position. The financial statements are presented in Australian dollars. </w:t>
            </w:r>
          </w:p>
        </w:tc>
      </w:tr>
      <w:tr w:rsidR="0031077F" w:rsidRPr="00870F8B" w14:paraId="38CE69C4" w14:textId="77777777" w:rsidTr="00865B8E">
        <w:trPr>
          <w:trHeight w:val="117"/>
        </w:trPr>
        <w:tc>
          <w:tcPr>
            <w:tcW w:w="7467" w:type="dxa"/>
            <w:tcBorders>
              <w:top w:val="nil"/>
              <w:left w:val="nil"/>
              <w:bottom w:val="nil"/>
              <w:right w:val="nil"/>
            </w:tcBorders>
            <w:shd w:val="clear" w:color="auto" w:fill="auto"/>
            <w:noWrap/>
            <w:vAlign w:val="center"/>
            <w:hideMark/>
          </w:tcPr>
          <w:p w14:paraId="5FED862B" w14:textId="77777777" w:rsidR="00870F8B" w:rsidRPr="00920881" w:rsidRDefault="00870F8B" w:rsidP="00870F8B">
            <w:pPr>
              <w:spacing w:before="0" w:after="0"/>
              <w:rPr>
                <w:rFonts w:eastAsia="Times New Roman" w:cs="Open Sans"/>
                <w:color w:val="000000" w:themeColor="text1"/>
                <w:sz w:val="28"/>
                <w:szCs w:val="28"/>
              </w:rPr>
            </w:pPr>
          </w:p>
        </w:tc>
        <w:tc>
          <w:tcPr>
            <w:tcW w:w="380" w:type="dxa"/>
            <w:tcBorders>
              <w:top w:val="nil"/>
              <w:left w:val="nil"/>
              <w:bottom w:val="nil"/>
              <w:right w:val="nil"/>
            </w:tcBorders>
            <w:shd w:val="clear" w:color="auto" w:fill="auto"/>
            <w:noWrap/>
            <w:vAlign w:val="bottom"/>
            <w:hideMark/>
          </w:tcPr>
          <w:p w14:paraId="3640F903" w14:textId="77777777" w:rsidR="00870F8B" w:rsidRPr="00870F8B" w:rsidRDefault="00870F8B" w:rsidP="00870F8B">
            <w:pPr>
              <w:spacing w:before="0" w:after="0"/>
              <w:rPr>
                <w:rFonts w:ascii="Times New Roman" w:eastAsia="Times New Roman" w:hAnsi="Times New Roman"/>
                <w:sz w:val="20"/>
                <w:szCs w:val="20"/>
              </w:rPr>
            </w:pPr>
          </w:p>
        </w:tc>
        <w:tc>
          <w:tcPr>
            <w:tcW w:w="1394" w:type="dxa"/>
            <w:tcBorders>
              <w:top w:val="nil"/>
              <w:left w:val="nil"/>
              <w:bottom w:val="nil"/>
              <w:right w:val="nil"/>
            </w:tcBorders>
            <w:shd w:val="clear" w:color="auto" w:fill="auto"/>
            <w:noWrap/>
            <w:vAlign w:val="bottom"/>
            <w:hideMark/>
          </w:tcPr>
          <w:p w14:paraId="759DB650"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3E680D2E" w14:textId="77777777" w:rsidR="00870F8B" w:rsidRPr="00870F8B" w:rsidRDefault="00870F8B" w:rsidP="00870F8B">
            <w:pPr>
              <w:spacing w:before="0" w:after="0"/>
              <w:rPr>
                <w:rFonts w:ascii="Times New Roman" w:eastAsia="Times New Roman" w:hAnsi="Times New Roman"/>
                <w:sz w:val="20"/>
                <w:szCs w:val="20"/>
              </w:rPr>
            </w:pPr>
          </w:p>
        </w:tc>
      </w:tr>
      <w:tr w:rsidR="0031077F" w:rsidRPr="00870F8B" w14:paraId="19A217C2" w14:textId="77777777" w:rsidTr="00865B8E">
        <w:trPr>
          <w:trHeight w:val="241"/>
        </w:trPr>
        <w:tc>
          <w:tcPr>
            <w:tcW w:w="7467" w:type="dxa"/>
            <w:tcBorders>
              <w:top w:val="nil"/>
              <w:left w:val="nil"/>
              <w:bottom w:val="nil"/>
              <w:right w:val="nil"/>
            </w:tcBorders>
            <w:shd w:val="clear" w:color="auto" w:fill="auto"/>
            <w:noWrap/>
            <w:vAlign w:val="center"/>
            <w:hideMark/>
          </w:tcPr>
          <w:p w14:paraId="61BC45B0" w14:textId="77777777" w:rsidR="00870F8B" w:rsidRPr="00920881" w:rsidRDefault="00870F8B" w:rsidP="009009B7">
            <w:pPr>
              <w:spacing w:before="120"/>
              <w:rPr>
                <w:rFonts w:eastAsia="Times New Roman" w:cs="Open Sans"/>
                <w:b/>
                <w:color w:val="000000" w:themeColor="text1"/>
                <w:sz w:val="28"/>
                <w:szCs w:val="28"/>
              </w:rPr>
            </w:pPr>
            <w:r w:rsidRPr="00920881">
              <w:rPr>
                <w:rFonts w:eastAsia="Times New Roman" w:cs="Open Sans"/>
                <w:b/>
                <w:color w:val="000000" w:themeColor="text1"/>
                <w:sz w:val="28"/>
                <w:szCs w:val="28"/>
              </w:rPr>
              <w:t>Going Concern Basis of Accounting</w:t>
            </w:r>
          </w:p>
        </w:tc>
        <w:tc>
          <w:tcPr>
            <w:tcW w:w="380" w:type="dxa"/>
            <w:tcBorders>
              <w:top w:val="nil"/>
              <w:left w:val="nil"/>
              <w:bottom w:val="nil"/>
              <w:right w:val="nil"/>
            </w:tcBorders>
            <w:shd w:val="clear" w:color="auto" w:fill="auto"/>
            <w:noWrap/>
            <w:vAlign w:val="bottom"/>
            <w:hideMark/>
          </w:tcPr>
          <w:p w14:paraId="0ECA67B4" w14:textId="77777777" w:rsidR="00870F8B" w:rsidRPr="00870F8B" w:rsidRDefault="00870F8B" w:rsidP="00870F8B">
            <w:pPr>
              <w:spacing w:before="0" w:after="0"/>
              <w:rPr>
                <w:rFonts w:ascii="Cambria" w:eastAsia="Times New Roman" w:hAnsi="Cambria" w:cs="Calibri"/>
                <w:b/>
                <w:bCs/>
                <w:color w:val="009560"/>
                <w:sz w:val="18"/>
                <w:szCs w:val="18"/>
              </w:rPr>
            </w:pPr>
          </w:p>
        </w:tc>
        <w:tc>
          <w:tcPr>
            <w:tcW w:w="1394" w:type="dxa"/>
            <w:tcBorders>
              <w:top w:val="nil"/>
              <w:left w:val="nil"/>
              <w:bottom w:val="nil"/>
              <w:right w:val="nil"/>
            </w:tcBorders>
            <w:shd w:val="clear" w:color="auto" w:fill="auto"/>
            <w:noWrap/>
            <w:vAlign w:val="bottom"/>
            <w:hideMark/>
          </w:tcPr>
          <w:p w14:paraId="05F9140D"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3F82D7EB" w14:textId="77777777" w:rsidR="00870F8B" w:rsidRPr="00870F8B" w:rsidRDefault="00870F8B" w:rsidP="00870F8B">
            <w:pPr>
              <w:spacing w:before="0" w:after="0"/>
              <w:rPr>
                <w:rFonts w:ascii="Times New Roman" w:eastAsia="Times New Roman" w:hAnsi="Times New Roman"/>
                <w:sz w:val="20"/>
                <w:szCs w:val="20"/>
              </w:rPr>
            </w:pPr>
          </w:p>
        </w:tc>
      </w:tr>
      <w:tr w:rsidR="0031077F" w:rsidRPr="00870F8B" w14:paraId="3E9D31B0" w14:textId="77777777" w:rsidTr="00865B8E">
        <w:trPr>
          <w:trHeight w:val="117"/>
        </w:trPr>
        <w:tc>
          <w:tcPr>
            <w:tcW w:w="7467" w:type="dxa"/>
            <w:tcBorders>
              <w:top w:val="nil"/>
              <w:left w:val="nil"/>
              <w:bottom w:val="nil"/>
              <w:right w:val="nil"/>
            </w:tcBorders>
            <w:shd w:val="clear" w:color="auto" w:fill="auto"/>
            <w:noWrap/>
            <w:vAlign w:val="center"/>
            <w:hideMark/>
          </w:tcPr>
          <w:p w14:paraId="7A762897" w14:textId="77777777" w:rsidR="00870F8B" w:rsidRPr="00870F8B" w:rsidRDefault="00870F8B" w:rsidP="00870F8B">
            <w:pPr>
              <w:spacing w:before="0" w:after="0"/>
              <w:rPr>
                <w:rFonts w:eastAsia="Times New Roman" w:cs="Open Sans"/>
              </w:rPr>
            </w:pPr>
          </w:p>
        </w:tc>
        <w:tc>
          <w:tcPr>
            <w:tcW w:w="380" w:type="dxa"/>
            <w:tcBorders>
              <w:top w:val="nil"/>
              <w:left w:val="nil"/>
              <w:bottom w:val="nil"/>
              <w:right w:val="nil"/>
            </w:tcBorders>
            <w:shd w:val="clear" w:color="auto" w:fill="auto"/>
            <w:noWrap/>
            <w:vAlign w:val="bottom"/>
            <w:hideMark/>
          </w:tcPr>
          <w:p w14:paraId="22003520" w14:textId="77777777" w:rsidR="00870F8B" w:rsidRPr="00870F8B" w:rsidRDefault="00870F8B" w:rsidP="00870F8B">
            <w:pPr>
              <w:spacing w:before="0" w:after="0"/>
              <w:rPr>
                <w:rFonts w:ascii="Times New Roman" w:eastAsia="Times New Roman" w:hAnsi="Times New Roman"/>
                <w:sz w:val="20"/>
                <w:szCs w:val="20"/>
              </w:rPr>
            </w:pPr>
          </w:p>
        </w:tc>
        <w:tc>
          <w:tcPr>
            <w:tcW w:w="1394" w:type="dxa"/>
            <w:tcBorders>
              <w:top w:val="nil"/>
              <w:left w:val="nil"/>
              <w:bottom w:val="nil"/>
              <w:right w:val="nil"/>
            </w:tcBorders>
            <w:shd w:val="clear" w:color="auto" w:fill="auto"/>
            <w:noWrap/>
            <w:vAlign w:val="bottom"/>
            <w:hideMark/>
          </w:tcPr>
          <w:p w14:paraId="7D02C14C"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6DBE750C" w14:textId="77777777" w:rsidR="00870F8B" w:rsidRPr="00870F8B" w:rsidRDefault="00870F8B" w:rsidP="00870F8B">
            <w:pPr>
              <w:spacing w:before="0" w:after="0"/>
              <w:rPr>
                <w:rFonts w:ascii="Times New Roman" w:eastAsia="Times New Roman" w:hAnsi="Times New Roman"/>
                <w:sz w:val="20"/>
                <w:szCs w:val="20"/>
              </w:rPr>
            </w:pPr>
          </w:p>
        </w:tc>
      </w:tr>
      <w:tr w:rsidR="00870F8B" w:rsidRPr="00870F8B" w14:paraId="11BAC37C" w14:textId="77777777" w:rsidTr="00865B8E">
        <w:trPr>
          <w:trHeight w:val="705"/>
        </w:trPr>
        <w:tc>
          <w:tcPr>
            <w:tcW w:w="10466" w:type="dxa"/>
            <w:gridSpan w:val="5"/>
            <w:tcBorders>
              <w:top w:val="nil"/>
              <w:left w:val="nil"/>
              <w:bottom w:val="nil"/>
              <w:right w:val="nil"/>
            </w:tcBorders>
            <w:shd w:val="clear" w:color="auto" w:fill="auto"/>
            <w:hideMark/>
          </w:tcPr>
          <w:p w14:paraId="2F880F2B" w14:textId="77777777" w:rsidR="00870F8B" w:rsidRPr="00870F8B" w:rsidRDefault="00870F8B" w:rsidP="00870F8B">
            <w:pPr>
              <w:spacing w:before="0" w:after="0"/>
              <w:rPr>
                <w:rFonts w:eastAsia="Times New Roman" w:cs="Open Sans"/>
                <w:color w:val="000000"/>
              </w:rPr>
            </w:pPr>
            <w:r w:rsidRPr="00870F8B">
              <w:rPr>
                <w:rFonts w:eastAsia="Times New Roman" w:cs="Open Sans"/>
                <w:color w:val="000000"/>
              </w:rPr>
              <w:t>The financial statements have been prepared on a going concern basis under the Australian Accounting Standards which assumes that the Commission will realise assets and settle liabilities in the ordinary course of business, and amounts have been recognised on this basis.</w:t>
            </w:r>
          </w:p>
        </w:tc>
      </w:tr>
      <w:tr w:rsidR="0031077F" w:rsidRPr="00870F8B" w14:paraId="48147321" w14:textId="77777777" w:rsidTr="00865B8E">
        <w:trPr>
          <w:trHeight w:val="117"/>
        </w:trPr>
        <w:tc>
          <w:tcPr>
            <w:tcW w:w="7467" w:type="dxa"/>
            <w:tcBorders>
              <w:top w:val="nil"/>
              <w:left w:val="nil"/>
              <w:bottom w:val="nil"/>
              <w:right w:val="nil"/>
            </w:tcBorders>
            <w:shd w:val="clear" w:color="auto" w:fill="auto"/>
            <w:noWrap/>
            <w:vAlign w:val="center"/>
            <w:hideMark/>
          </w:tcPr>
          <w:p w14:paraId="44EA1DE0" w14:textId="77777777" w:rsidR="00870F8B" w:rsidRPr="00870F8B" w:rsidRDefault="00870F8B" w:rsidP="00870F8B">
            <w:pPr>
              <w:spacing w:before="0" w:after="0"/>
              <w:rPr>
                <w:rFonts w:eastAsia="Times New Roman" w:cs="Open Sans"/>
                <w:color w:val="000000"/>
              </w:rPr>
            </w:pPr>
          </w:p>
        </w:tc>
        <w:tc>
          <w:tcPr>
            <w:tcW w:w="380" w:type="dxa"/>
            <w:tcBorders>
              <w:top w:val="nil"/>
              <w:left w:val="nil"/>
              <w:bottom w:val="nil"/>
              <w:right w:val="nil"/>
            </w:tcBorders>
            <w:shd w:val="clear" w:color="auto" w:fill="auto"/>
            <w:noWrap/>
            <w:vAlign w:val="bottom"/>
            <w:hideMark/>
          </w:tcPr>
          <w:p w14:paraId="6488EC32" w14:textId="77777777" w:rsidR="00870F8B" w:rsidRPr="00870F8B" w:rsidRDefault="00870F8B" w:rsidP="00870F8B">
            <w:pPr>
              <w:spacing w:before="0" w:after="0"/>
              <w:rPr>
                <w:rFonts w:ascii="Times New Roman" w:eastAsia="Times New Roman" w:hAnsi="Times New Roman"/>
                <w:sz w:val="20"/>
                <w:szCs w:val="20"/>
              </w:rPr>
            </w:pPr>
          </w:p>
        </w:tc>
        <w:tc>
          <w:tcPr>
            <w:tcW w:w="1394" w:type="dxa"/>
            <w:tcBorders>
              <w:top w:val="nil"/>
              <w:left w:val="nil"/>
              <w:bottom w:val="nil"/>
              <w:right w:val="nil"/>
            </w:tcBorders>
            <w:shd w:val="clear" w:color="auto" w:fill="auto"/>
            <w:noWrap/>
            <w:vAlign w:val="bottom"/>
            <w:hideMark/>
          </w:tcPr>
          <w:p w14:paraId="73DA217D"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1243A4C2" w14:textId="77777777" w:rsidR="00870F8B" w:rsidRPr="00870F8B" w:rsidRDefault="00870F8B" w:rsidP="00870F8B">
            <w:pPr>
              <w:spacing w:before="0" w:after="0"/>
              <w:rPr>
                <w:rFonts w:ascii="Times New Roman" w:eastAsia="Times New Roman" w:hAnsi="Times New Roman"/>
                <w:sz w:val="20"/>
                <w:szCs w:val="20"/>
              </w:rPr>
            </w:pPr>
          </w:p>
        </w:tc>
      </w:tr>
      <w:tr w:rsidR="00526AFA" w:rsidRPr="00870F8B" w14:paraId="11AF4CB8" w14:textId="77777777" w:rsidTr="00865B8E">
        <w:trPr>
          <w:trHeight w:val="569"/>
        </w:trPr>
        <w:tc>
          <w:tcPr>
            <w:tcW w:w="10466" w:type="dxa"/>
            <w:gridSpan w:val="5"/>
            <w:tcBorders>
              <w:top w:val="nil"/>
              <w:left w:val="nil"/>
              <w:bottom w:val="nil"/>
              <w:right w:val="nil"/>
            </w:tcBorders>
            <w:shd w:val="clear" w:color="auto" w:fill="auto"/>
            <w:vAlign w:val="center"/>
            <w:hideMark/>
          </w:tcPr>
          <w:p w14:paraId="53918BDC" w14:textId="77777777" w:rsidR="00870F8B" w:rsidRPr="00870F8B" w:rsidRDefault="00870F8B" w:rsidP="00870F8B">
            <w:pPr>
              <w:spacing w:before="0" w:after="0"/>
              <w:rPr>
                <w:rFonts w:eastAsia="Times New Roman" w:cs="Open Sans"/>
                <w:color w:val="000000"/>
              </w:rPr>
            </w:pPr>
            <w:r w:rsidRPr="00870F8B">
              <w:rPr>
                <w:rFonts w:eastAsia="Times New Roman" w:cs="Open Sans"/>
                <w:color w:val="000000"/>
              </w:rPr>
              <w:t xml:space="preserve">The Commission is a national independent statutory body established under the </w:t>
            </w:r>
            <w:r w:rsidRPr="00870F8B">
              <w:rPr>
                <w:rFonts w:eastAsia="Times New Roman" w:cs="Open Sans"/>
                <w:i/>
                <w:iCs/>
                <w:color w:val="000000"/>
              </w:rPr>
              <w:t>Australian Human Rights Commission Act 1986</w:t>
            </w:r>
            <w:r w:rsidRPr="00870F8B">
              <w:rPr>
                <w:rFonts w:eastAsia="Times New Roman" w:cs="Open Sans"/>
                <w:color w:val="000000"/>
              </w:rPr>
              <w:t>.  It would require legislative change to either cease or wind-up operations.</w:t>
            </w:r>
          </w:p>
        </w:tc>
      </w:tr>
      <w:tr w:rsidR="00452B54" w:rsidRPr="00870F8B" w14:paraId="1DF69054" w14:textId="77777777" w:rsidTr="00865B8E">
        <w:trPr>
          <w:trHeight w:val="147"/>
        </w:trPr>
        <w:tc>
          <w:tcPr>
            <w:tcW w:w="7467" w:type="dxa"/>
            <w:tcBorders>
              <w:top w:val="nil"/>
              <w:left w:val="nil"/>
              <w:bottom w:val="nil"/>
              <w:right w:val="nil"/>
            </w:tcBorders>
            <w:shd w:val="clear" w:color="auto" w:fill="auto"/>
            <w:vAlign w:val="bottom"/>
            <w:hideMark/>
          </w:tcPr>
          <w:p w14:paraId="0D1EE180" w14:textId="77777777" w:rsidR="00870F8B" w:rsidRPr="00870F8B" w:rsidRDefault="00870F8B" w:rsidP="00870F8B">
            <w:pPr>
              <w:spacing w:before="0" w:after="0"/>
              <w:rPr>
                <w:rFonts w:eastAsia="Times New Roman" w:cs="Open Sans"/>
                <w:color w:val="000000"/>
              </w:rPr>
            </w:pPr>
          </w:p>
        </w:tc>
        <w:tc>
          <w:tcPr>
            <w:tcW w:w="380" w:type="dxa"/>
            <w:tcBorders>
              <w:top w:val="nil"/>
              <w:left w:val="nil"/>
              <w:bottom w:val="nil"/>
              <w:right w:val="nil"/>
            </w:tcBorders>
            <w:shd w:val="clear" w:color="auto" w:fill="auto"/>
            <w:noWrap/>
            <w:vAlign w:val="bottom"/>
            <w:hideMark/>
          </w:tcPr>
          <w:p w14:paraId="74BD96E1" w14:textId="77777777" w:rsidR="00870F8B" w:rsidRPr="00870F8B" w:rsidRDefault="00870F8B" w:rsidP="00870F8B">
            <w:pPr>
              <w:spacing w:before="0" w:after="0"/>
              <w:rPr>
                <w:rFonts w:ascii="Times New Roman" w:eastAsia="Times New Roman" w:hAnsi="Times New Roman"/>
                <w:sz w:val="20"/>
                <w:szCs w:val="20"/>
              </w:rPr>
            </w:pPr>
          </w:p>
        </w:tc>
        <w:tc>
          <w:tcPr>
            <w:tcW w:w="1394" w:type="dxa"/>
            <w:tcBorders>
              <w:top w:val="nil"/>
              <w:left w:val="nil"/>
              <w:bottom w:val="nil"/>
              <w:right w:val="nil"/>
            </w:tcBorders>
            <w:shd w:val="clear" w:color="auto" w:fill="auto"/>
            <w:noWrap/>
            <w:vAlign w:val="bottom"/>
            <w:hideMark/>
          </w:tcPr>
          <w:p w14:paraId="28523C76" w14:textId="77777777" w:rsidR="00870F8B" w:rsidRPr="00870F8B" w:rsidRDefault="00870F8B" w:rsidP="00870F8B">
            <w:pPr>
              <w:spacing w:before="0" w:after="0"/>
              <w:rPr>
                <w:rFonts w:ascii="Times New Roman" w:eastAsia="Times New Roman" w:hAnsi="Times New Roman"/>
                <w:sz w:val="20"/>
                <w:szCs w:val="20"/>
              </w:rPr>
            </w:pPr>
          </w:p>
        </w:tc>
        <w:tc>
          <w:tcPr>
            <w:tcW w:w="1224" w:type="dxa"/>
            <w:gridSpan w:val="2"/>
            <w:tcBorders>
              <w:top w:val="nil"/>
              <w:left w:val="nil"/>
              <w:bottom w:val="nil"/>
              <w:right w:val="nil"/>
            </w:tcBorders>
            <w:shd w:val="clear" w:color="auto" w:fill="auto"/>
            <w:noWrap/>
            <w:vAlign w:val="bottom"/>
            <w:hideMark/>
          </w:tcPr>
          <w:p w14:paraId="75E6451E" w14:textId="77777777" w:rsidR="00870F8B" w:rsidRPr="00870F8B" w:rsidRDefault="00870F8B" w:rsidP="00870F8B">
            <w:pPr>
              <w:spacing w:before="0" w:after="0"/>
              <w:rPr>
                <w:rFonts w:ascii="Times New Roman" w:eastAsia="Times New Roman" w:hAnsi="Times New Roman"/>
                <w:sz w:val="20"/>
                <w:szCs w:val="20"/>
              </w:rPr>
            </w:pPr>
          </w:p>
        </w:tc>
      </w:tr>
      <w:tr w:rsidR="002178E9" w:rsidRPr="00870F8B" w14:paraId="47B5B1E3" w14:textId="77777777" w:rsidTr="00865B8E">
        <w:trPr>
          <w:trHeight w:val="147"/>
        </w:trPr>
        <w:tc>
          <w:tcPr>
            <w:tcW w:w="10466" w:type="dxa"/>
            <w:gridSpan w:val="5"/>
            <w:tcBorders>
              <w:top w:val="nil"/>
              <w:left w:val="nil"/>
              <w:bottom w:val="nil"/>
              <w:right w:val="nil"/>
            </w:tcBorders>
            <w:shd w:val="clear" w:color="auto" w:fill="auto"/>
            <w:vAlign w:val="bottom"/>
          </w:tcPr>
          <w:p w14:paraId="60982A37" w14:textId="77777777" w:rsidR="002178E9" w:rsidRDefault="002178E9" w:rsidP="00870F8B">
            <w:pPr>
              <w:spacing w:before="0" w:after="0"/>
              <w:rPr>
                <w:rFonts w:eastAsia="Times New Roman" w:cs="Open Sans"/>
              </w:rPr>
            </w:pPr>
            <w:r w:rsidRPr="00870F8B">
              <w:rPr>
                <w:rFonts w:eastAsia="Times New Roman" w:cs="Open Sans"/>
              </w:rPr>
              <w:t xml:space="preserve">In 2021-22 the Attorney-General’s Department established a tripartite steering committee, in conjunction with the Commission and the Department of Finance to support the development of options and the implementation of strategies to transition the Commission to a sustainable financial footing. To this end the financial management of the organisation has been significantly strengthened. A Director, Corporate Services role with oversight of Finance, Human resources and ICT has been created and a new CFO appointed. The budget management process has been improved by the establishment of budget reporting standards and thresholds for budget variances and commentary. New financial reporting processes have been implemented and budget monitoring mechanisms have been enhanced with the establishment of a Budget Steering Committee to regularly review financial statements and budget variance reports and take appropriate corrective action, where required. </w:t>
            </w:r>
          </w:p>
          <w:p w14:paraId="08733B46" w14:textId="1C6B6F43" w:rsidR="00AB1391" w:rsidRPr="00870F8B" w:rsidRDefault="00AB1391" w:rsidP="00870F8B">
            <w:pPr>
              <w:spacing w:before="0" w:after="0"/>
              <w:rPr>
                <w:rFonts w:ascii="Times New Roman" w:eastAsia="Times New Roman" w:hAnsi="Times New Roman"/>
                <w:sz w:val="20"/>
                <w:szCs w:val="20"/>
              </w:rPr>
            </w:pPr>
          </w:p>
        </w:tc>
      </w:tr>
    </w:tbl>
    <w:p w14:paraId="1F6290E1" w14:textId="77777777" w:rsidR="00576BB1" w:rsidRDefault="00576BB1">
      <w:r>
        <w:br w:type="page"/>
      </w:r>
    </w:p>
    <w:tbl>
      <w:tblPr>
        <w:tblW w:w="10236" w:type="dxa"/>
        <w:tblInd w:w="-709" w:type="dxa"/>
        <w:tblLook w:val="04A0" w:firstRow="1" w:lastRow="0" w:firstColumn="1" w:lastColumn="0" w:noHBand="0" w:noVBand="1"/>
      </w:tblPr>
      <w:tblGrid>
        <w:gridCol w:w="4046"/>
        <w:gridCol w:w="1014"/>
        <w:gridCol w:w="1795"/>
        <w:gridCol w:w="1464"/>
        <w:gridCol w:w="1610"/>
        <w:gridCol w:w="307"/>
      </w:tblGrid>
      <w:tr w:rsidR="00870F8B" w:rsidRPr="00870F8B" w14:paraId="350DE0B4" w14:textId="77777777" w:rsidTr="00865B8E">
        <w:trPr>
          <w:trHeight w:val="2220"/>
        </w:trPr>
        <w:tc>
          <w:tcPr>
            <w:tcW w:w="10236" w:type="dxa"/>
            <w:gridSpan w:val="6"/>
            <w:tcBorders>
              <w:top w:val="nil"/>
              <w:left w:val="nil"/>
              <w:bottom w:val="nil"/>
              <w:right w:val="nil"/>
            </w:tcBorders>
            <w:shd w:val="clear" w:color="auto" w:fill="auto"/>
            <w:hideMark/>
          </w:tcPr>
          <w:p w14:paraId="374BC72A" w14:textId="1735FFA9" w:rsidR="00C012F9" w:rsidRDefault="00C012F9" w:rsidP="0039105C">
            <w:pPr>
              <w:spacing w:before="0"/>
              <w:rPr>
                <w:rFonts w:eastAsia="Malgun Gothic"/>
                <w:b/>
                <w:color w:val="0070C0"/>
                <w:spacing w:val="-30"/>
                <w:kern w:val="72"/>
                <w:sz w:val="36"/>
                <w:szCs w:val="36"/>
                <w:lang w:eastAsia="en-US"/>
              </w:rPr>
            </w:pPr>
            <w:r>
              <w:rPr>
                <w:rFonts w:eastAsia="Malgun Gothic"/>
                <w:b/>
                <w:color w:val="0070C0"/>
                <w:spacing w:val="-30"/>
                <w:kern w:val="72"/>
                <w:sz w:val="36"/>
                <w:szCs w:val="36"/>
                <w:lang w:eastAsia="en-US"/>
              </w:rPr>
              <w:t>Overview (continued)</w:t>
            </w:r>
          </w:p>
          <w:p w14:paraId="2307E558" w14:textId="77777777" w:rsidR="0040400C" w:rsidRDefault="0040400C" w:rsidP="00870F8B">
            <w:pPr>
              <w:spacing w:before="0"/>
              <w:rPr>
                <w:rFonts w:eastAsia="Times New Roman" w:cs="Open Sans"/>
              </w:rPr>
            </w:pPr>
            <w:r w:rsidRPr="0040400C">
              <w:rPr>
                <w:rFonts w:eastAsia="Times New Roman" w:cs="Open Sans"/>
              </w:rPr>
              <w:t>In 2021-22 the Commission received an equity injection of $16.050 million to return the Commission to a financially sustainable footing. As at 30 June 2022 the Commission’s full time equivalent staffing level for core activities was 92 (June 2021: 121). The equity injection was used to replenish the cash reserves in relation to previous overspends, to meet the redundancy commitments of the organisation and support the Commission’s operations to 30 June 2022. As agreed at the tripartite steering committee the Commission will continue to draw on the equity injection to fund the Commission at the current resourcing level pending the Government’s consideration in 2022-23 of the appropriate level of ongoing resourcing for the Commission. The Commission has prepared cashflow forecasts which indicate that at current resourcing levels it will have sufficient cash to fund its operations for at least 19 months from the date of signing these financial statements. If no additional funding is secured the Commission will further reduce staffing to a level that is commensurate with available funding.</w:t>
            </w:r>
            <w:r w:rsidRPr="0040400C">
              <w:rPr>
                <w:rFonts w:eastAsia="Times New Roman" w:cs="Open Sans"/>
              </w:rPr>
              <w:tab/>
            </w:r>
            <w:r w:rsidRPr="0040400C">
              <w:rPr>
                <w:rFonts w:eastAsia="Times New Roman" w:cs="Open Sans"/>
              </w:rPr>
              <w:tab/>
            </w:r>
          </w:p>
          <w:p w14:paraId="367C17F1" w14:textId="60E23AF9" w:rsidR="00033966" w:rsidRPr="00033966" w:rsidRDefault="00033966" w:rsidP="00033966">
            <w:pPr>
              <w:rPr>
                <w:rFonts w:eastAsia="Times New Roman" w:cs="Open Sans"/>
              </w:rPr>
            </w:pPr>
            <w:r w:rsidRPr="00033966">
              <w:rPr>
                <w:rFonts w:eastAsia="Times New Roman" w:cs="Open Sans"/>
                <w:b/>
                <w:bCs/>
              </w:rPr>
              <w:t>Prior period error</w:t>
            </w:r>
          </w:p>
          <w:p w14:paraId="170BA6E2" w14:textId="45C9A04D" w:rsidR="0040400C" w:rsidRPr="00870F8B" w:rsidRDefault="00033966" w:rsidP="00870F8B">
            <w:pPr>
              <w:spacing w:before="0"/>
              <w:rPr>
                <w:rFonts w:eastAsia="Times New Roman" w:cs="Open Sans"/>
              </w:rPr>
            </w:pPr>
            <w:r w:rsidRPr="00033966">
              <w:rPr>
                <w:rFonts w:eastAsia="Times New Roman" w:cs="Open Sans"/>
              </w:rPr>
              <w:t xml:space="preserve">In 2021–22, the Commission refunded $2.3 million of unspent project funds received for the supply of domestic and international human rights technical assistance programs. The funds were recognised as revenue in accordance with AASB 1004 </w:t>
            </w:r>
            <w:r w:rsidRPr="00033966">
              <w:rPr>
                <w:rFonts w:eastAsia="Times New Roman" w:cs="Open Sans"/>
                <w:i/>
                <w:iCs/>
              </w:rPr>
              <w:t>Contributions</w:t>
            </w:r>
            <w:r w:rsidRPr="00033966">
              <w:rPr>
                <w:rFonts w:eastAsia="Times New Roman" w:cs="Open Sans"/>
              </w:rPr>
              <w:t xml:space="preserve"> which was the accounting standard that applied when the funds were received in 2016-17 and 2017-18. The balance of 'Other payables' as at 30 June 2021 omitted in error the liability for the refund owing at the conclusion of the contract as required under the current accounting standard AASB 15 </w:t>
            </w:r>
            <w:r w:rsidRPr="00033966">
              <w:rPr>
                <w:rFonts w:eastAsia="Times New Roman" w:cs="Open Sans"/>
                <w:i/>
                <w:iCs/>
              </w:rPr>
              <w:t>Revenue from Contracts with Customers.</w:t>
            </w:r>
          </w:p>
        </w:tc>
      </w:tr>
      <w:tr w:rsidR="007D40E1" w:rsidRPr="00672362" w14:paraId="25E40A86" w14:textId="77777777" w:rsidTr="00865B8E">
        <w:trPr>
          <w:gridAfter w:val="1"/>
          <w:wAfter w:w="308" w:type="dxa"/>
          <w:trHeight w:val="466"/>
        </w:trPr>
        <w:tc>
          <w:tcPr>
            <w:tcW w:w="4046" w:type="dxa"/>
            <w:tcBorders>
              <w:top w:val="nil"/>
              <w:left w:val="nil"/>
              <w:bottom w:val="nil"/>
              <w:right w:val="nil"/>
            </w:tcBorders>
            <w:shd w:val="clear" w:color="000000" w:fill="FFFFFF"/>
            <w:noWrap/>
            <w:vAlign w:val="bottom"/>
            <w:hideMark/>
          </w:tcPr>
          <w:p w14:paraId="23645091"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013" w:type="dxa"/>
            <w:tcBorders>
              <w:top w:val="nil"/>
              <w:left w:val="nil"/>
              <w:bottom w:val="nil"/>
              <w:right w:val="nil"/>
            </w:tcBorders>
            <w:shd w:val="clear" w:color="000000" w:fill="FFFFFF"/>
            <w:hideMark/>
          </w:tcPr>
          <w:p w14:paraId="5A73A317"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nil"/>
              <w:right w:val="nil"/>
            </w:tcBorders>
            <w:shd w:val="clear" w:color="000000" w:fill="FFFFFF"/>
            <w:hideMark/>
          </w:tcPr>
          <w:p w14:paraId="21449B96"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2021</w:t>
            </w:r>
          </w:p>
        </w:tc>
        <w:tc>
          <w:tcPr>
            <w:tcW w:w="1464" w:type="dxa"/>
            <w:tcBorders>
              <w:top w:val="nil"/>
              <w:left w:val="nil"/>
              <w:bottom w:val="nil"/>
              <w:right w:val="nil"/>
            </w:tcBorders>
            <w:shd w:val="clear" w:color="000000" w:fill="FFFFFF"/>
            <w:hideMark/>
          </w:tcPr>
          <w:p w14:paraId="60118CC7"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Adjustment</w:t>
            </w:r>
          </w:p>
        </w:tc>
        <w:tc>
          <w:tcPr>
            <w:tcW w:w="1610" w:type="dxa"/>
            <w:tcBorders>
              <w:top w:val="nil"/>
              <w:left w:val="nil"/>
              <w:bottom w:val="nil"/>
              <w:right w:val="nil"/>
            </w:tcBorders>
            <w:shd w:val="clear" w:color="000000" w:fill="FFFFFF"/>
            <w:vAlign w:val="bottom"/>
            <w:hideMark/>
          </w:tcPr>
          <w:p w14:paraId="1C528C7B"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2021 restated</w:t>
            </w:r>
          </w:p>
        </w:tc>
      </w:tr>
      <w:tr w:rsidR="007D40E1" w:rsidRPr="00672362" w14:paraId="294503BD" w14:textId="77777777" w:rsidTr="00865B8E">
        <w:trPr>
          <w:gridAfter w:val="1"/>
          <w:wAfter w:w="308" w:type="dxa"/>
          <w:trHeight w:val="260"/>
        </w:trPr>
        <w:tc>
          <w:tcPr>
            <w:tcW w:w="4046" w:type="dxa"/>
            <w:tcBorders>
              <w:top w:val="nil"/>
              <w:left w:val="nil"/>
              <w:bottom w:val="single" w:sz="8" w:space="0" w:color="009560"/>
              <w:right w:val="nil"/>
            </w:tcBorders>
            <w:shd w:val="clear" w:color="000000" w:fill="FFFFFF"/>
            <w:hideMark/>
          </w:tcPr>
          <w:p w14:paraId="3874873A"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013" w:type="dxa"/>
            <w:tcBorders>
              <w:top w:val="nil"/>
              <w:left w:val="nil"/>
              <w:bottom w:val="single" w:sz="8" w:space="0" w:color="009560"/>
              <w:right w:val="nil"/>
            </w:tcBorders>
            <w:shd w:val="clear" w:color="000000" w:fill="FFFFFF"/>
            <w:hideMark/>
          </w:tcPr>
          <w:p w14:paraId="6974A006"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single" w:sz="8" w:space="0" w:color="009560"/>
              <w:right w:val="nil"/>
            </w:tcBorders>
            <w:shd w:val="clear" w:color="000000" w:fill="FFFFFF"/>
            <w:hideMark/>
          </w:tcPr>
          <w:p w14:paraId="3A2BEBDC"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$’000</w:t>
            </w:r>
          </w:p>
        </w:tc>
        <w:tc>
          <w:tcPr>
            <w:tcW w:w="1464" w:type="dxa"/>
            <w:tcBorders>
              <w:top w:val="nil"/>
              <w:left w:val="nil"/>
              <w:bottom w:val="single" w:sz="8" w:space="0" w:color="009560"/>
              <w:right w:val="nil"/>
            </w:tcBorders>
            <w:shd w:val="clear" w:color="000000" w:fill="FFFFFF"/>
            <w:hideMark/>
          </w:tcPr>
          <w:p w14:paraId="42041D0E"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c>
          <w:tcPr>
            <w:tcW w:w="1610" w:type="dxa"/>
            <w:tcBorders>
              <w:top w:val="nil"/>
              <w:left w:val="nil"/>
              <w:bottom w:val="single" w:sz="8" w:space="0" w:color="009560"/>
              <w:right w:val="nil"/>
            </w:tcBorders>
            <w:shd w:val="clear" w:color="000000" w:fill="FFFFFF"/>
            <w:hideMark/>
          </w:tcPr>
          <w:p w14:paraId="32DB7C87"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$’000</w:t>
            </w:r>
          </w:p>
        </w:tc>
      </w:tr>
      <w:tr w:rsidR="007D40E1" w:rsidRPr="00672362" w14:paraId="052CE23C" w14:textId="77777777" w:rsidTr="00865B8E">
        <w:trPr>
          <w:gridAfter w:val="1"/>
          <w:wAfter w:w="308" w:type="dxa"/>
          <w:trHeight w:val="233"/>
        </w:trPr>
        <w:tc>
          <w:tcPr>
            <w:tcW w:w="4046" w:type="dxa"/>
            <w:tcBorders>
              <w:top w:val="nil"/>
              <w:left w:val="nil"/>
              <w:bottom w:val="nil"/>
              <w:right w:val="nil"/>
            </w:tcBorders>
            <w:shd w:val="clear" w:color="000000" w:fill="FFFFFF"/>
            <w:noWrap/>
            <w:vAlign w:val="bottom"/>
            <w:hideMark/>
          </w:tcPr>
          <w:p w14:paraId="57AD2214"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013" w:type="dxa"/>
            <w:tcBorders>
              <w:top w:val="nil"/>
              <w:left w:val="nil"/>
              <w:bottom w:val="nil"/>
              <w:right w:val="nil"/>
            </w:tcBorders>
            <w:shd w:val="clear" w:color="000000" w:fill="FFFFFF"/>
            <w:noWrap/>
            <w:vAlign w:val="bottom"/>
            <w:hideMark/>
          </w:tcPr>
          <w:p w14:paraId="280150DA"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nil"/>
              <w:right w:val="nil"/>
            </w:tcBorders>
            <w:shd w:val="clear" w:color="000000" w:fill="FFFFFF"/>
            <w:noWrap/>
            <w:vAlign w:val="bottom"/>
            <w:hideMark/>
          </w:tcPr>
          <w:p w14:paraId="55879123"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464" w:type="dxa"/>
            <w:tcBorders>
              <w:top w:val="nil"/>
              <w:left w:val="nil"/>
              <w:bottom w:val="nil"/>
              <w:right w:val="nil"/>
            </w:tcBorders>
            <w:shd w:val="clear" w:color="000000" w:fill="FFFFFF"/>
            <w:noWrap/>
            <w:vAlign w:val="bottom"/>
            <w:hideMark/>
          </w:tcPr>
          <w:p w14:paraId="4CD7D2AA"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c>
          <w:tcPr>
            <w:tcW w:w="1610" w:type="dxa"/>
            <w:tcBorders>
              <w:top w:val="nil"/>
              <w:left w:val="nil"/>
              <w:bottom w:val="nil"/>
              <w:right w:val="nil"/>
            </w:tcBorders>
            <w:shd w:val="clear" w:color="000000" w:fill="FFFFFF"/>
            <w:noWrap/>
            <w:vAlign w:val="bottom"/>
            <w:hideMark/>
          </w:tcPr>
          <w:p w14:paraId="0EB9B3A1"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31077F" w:rsidRPr="00672362" w14:paraId="12544979" w14:textId="77777777" w:rsidTr="00865B8E">
        <w:trPr>
          <w:gridAfter w:val="1"/>
          <w:wAfter w:w="307" w:type="dxa"/>
          <w:trHeight w:val="233"/>
        </w:trPr>
        <w:tc>
          <w:tcPr>
            <w:tcW w:w="5060" w:type="dxa"/>
            <w:gridSpan w:val="2"/>
            <w:tcBorders>
              <w:top w:val="nil"/>
              <w:left w:val="nil"/>
              <w:bottom w:val="nil"/>
              <w:right w:val="nil"/>
            </w:tcBorders>
            <w:shd w:val="clear" w:color="000000" w:fill="FFFFFF"/>
            <w:noWrap/>
            <w:vAlign w:val="bottom"/>
            <w:hideMark/>
          </w:tcPr>
          <w:p w14:paraId="25EFDADC" w14:textId="77777777" w:rsidR="00672362" w:rsidRPr="009009B7" w:rsidRDefault="00672362" w:rsidP="00672362">
            <w:pPr>
              <w:spacing w:before="0" w:after="0"/>
              <w:rPr>
                <w:rFonts w:eastAsia="Times New Roman" w:cs="Open Sans"/>
                <w:b/>
                <w:sz w:val="20"/>
                <w:szCs w:val="20"/>
              </w:rPr>
            </w:pPr>
            <w:r w:rsidRPr="009009B7">
              <w:rPr>
                <w:rFonts w:eastAsia="Times New Roman" w:cs="Open Sans"/>
                <w:b/>
                <w:sz w:val="20"/>
                <w:szCs w:val="20"/>
              </w:rPr>
              <w:t>Statement of Comprehensive Income (extract)</w:t>
            </w:r>
          </w:p>
        </w:tc>
        <w:tc>
          <w:tcPr>
            <w:tcW w:w="1795" w:type="dxa"/>
            <w:tcBorders>
              <w:top w:val="nil"/>
              <w:left w:val="nil"/>
              <w:bottom w:val="nil"/>
              <w:right w:val="nil"/>
            </w:tcBorders>
            <w:shd w:val="clear" w:color="000000" w:fill="FFFFFF"/>
            <w:noWrap/>
            <w:vAlign w:val="bottom"/>
            <w:hideMark/>
          </w:tcPr>
          <w:p w14:paraId="7DABF333"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464" w:type="dxa"/>
            <w:tcBorders>
              <w:top w:val="nil"/>
              <w:left w:val="nil"/>
              <w:bottom w:val="nil"/>
              <w:right w:val="nil"/>
            </w:tcBorders>
            <w:shd w:val="clear" w:color="000000" w:fill="FFFFFF"/>
            <w:noWrap/>
            <w:vAlign w:val="bottom"/>
            <w:hideMark/>
          </w:tcPr>
          <w:p w14:paraId="489DDE18"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c>
          <w:tcPr>
            <w:tcW w:w="1610" w:type="dxa"/>
            <w:tcBorders>
              <w:top w:val="nil"/>
              <w:left w:val="nil"/>
              <w:bottom w:val="nil"/>
              <w:right w:val="nil"/>
            </w:tcBorders>
            <w:shd w:val="clear" w:color="000000" w:fill="FFFFFF"/>
            <w:noWrap/>
            <w:vAlign w:val="bottom"/>
            <w:hideMark/>
          </w:tcPr>
          <w:p w14:paraId="6B5E0E37"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6A491ABF" w14:textId="77777777" w:rsidTr="00865B8E">
        <w:trPr>
          <w:gridAfter w:val="1"/>
          <w:wAfter w:w="308" w:type="dxa"/>
          <w:trHeight w:val="233"/>
        </w:trPr>
        <w:tc>
          <w:tcPr>
            <w:tcW w:w="4046" w:type="dxa"/>
            <w:tcBorders>
              <w:top w:val="nil"/>
              <w:left w:val="nil"/>
              <w:bottom w:val="nil"/>
              <w:right w:val="nil"/>
            </w:tcBorders>
            <w:shd w:val="clear" w:color="000000" w:fill="FFFFFF"/>
            <w:noWrap/>
            <w:vAlign w:val="bottom"/>
            <w:hideMark/>
          </w:tcPr>
          <w:p w14:paraId="4693533D"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Expenses</w:t>
            </w:r>
          </w:p>
        </w:tc>
        <w:tc>
          <w:tcPr>
            <w:tcW w:w="1013" w:type="dxa"/>
            <w:tcBorders>
              <w:top w:val="nil"/>
              <w:left w:val="nil"/>
              <w:bottom w:val="nil"/>
              <w:right w:val="nil"/>
            </w:tcBorders>
            <w:shd w:val="clear" w:color="000000" w:fill="FFFFFF"/>
            <w:noWrap/>
            <w:vAlign w:val="bottom"/>
            <w:hideMark/>
          </w:tcPr>
          <w:p w14:paraId="1CED326A"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nil"/>
              <w:right w:val="nil"/>
            </w:tcBorders>
            <w:shd w:val="clear" w:color="000000" w:fill="FFFFFF"/>
            <w:noWrap/>
            <w:vAlign w:val="bottom"/>
            <w:hideMark/>
          </w:tcPr>
          <w:p w14:paraId="52B3CB86"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464" w:type="dxa"/>
            <w:tcBorders>
              <w:top w:val="nil"/>
              <w:left w:val="nil"/>
              <w:bottom w:val="nil"/>
              <w:right w:val="nil"/>
            </w:tcBorders>
            <w:shd w:val="clear" w:color="000000" w:fill="FFFFFF"/>
            <w:noWrap/>
            <w:vAlign w:val="bottom"/>
            <w:hideMark/>
          </w:tcPr>
          <w:p w14:paraId="5693A44D"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610" w:type="dxa"/>
            <w:tcBorders>
              <w:top w:val="nil"/>
              <w:left w:val="nil"/>
              <w:bottom w:val="nil"/>
              <w:right w:val="nil"/>
            </w:tcBorders>
            <w:shd w:val="clear" w:color="000000" w:fill="FFFFFF"/>
            <w:noWrap/>
            <w:vAlign w:val="bottom"/>
            <w:hideMark/>
          </w:tcPr>
          <w:p w14:paraId="791308E4"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31077F" w:rsidRPr="00672362" w14:paraId="3400A3A4" w14:textId="77777777" w:rsidTr="00865B8E">
        <w:trPr>
          <w:gridAfter w:val="1"/>
          <w:wAfter w:w="308" w:type="dxa"/>
          <w:trHeight w:val="233"/>
        </w:trPr>
        <w:tc>
          <w:tcPr>
            <w:tcW w:w="4046" w:type="dxa"/>
            <w:tcBorders>
              <w:top w:val="nil"/>
              <w:left w:val="nil"/>
              <w:bottom w:val="nil"/>
              <w:right w:val="nil"/>
            </w:tcBorders>
            <w:shd w:val="clear" w:color="auto" w:fill="auto"/>
            <w:noWrap/>
            <w:vAlign w:val="bottom"/>
            <w:hideMark/>
          </w:tcPr>
          <w:p w14:paraId="1193FE69" w14:textId="77777777" w:rsidR="00672362" w:rsidRPr="009009B7" w:rsidRDefault="00672362" w:rsidP="00672362">
            <w:pPr>
              <w:spacing w:before="0" w:after="0"/>
              <w:ind w:firstLineChars="200" w:firstLine="400"/>
              <w:rPr>
                <w:rFonts w:eastAsia="Times New Roman" w:cs="Open Sans"/>
                <w:color w:val="000000"/>
                <w:sz w:val="20"/>
                <w:szCs w:val="20"/>
              </w:rPr>
            </w:pPr>
            <w:r w:rsidRPr="009009B7">
              <w:rPr>
                <w:rFonts w:eastAsia="Times New Roman" w:cs="Open Sans"/>
                <w:color w:val="000000"/>
                <w:sz w:val="20"/>
                <w:szCs w:val="20"/>
              </w:rPr>
              <w:t>Suppliers</w:t>
            </w:r>
          </w:p>
        </w:tc>
        <w:tc>
          <w:tcPr>
            <w:tcW w:w="1013" w:type="dxa"/>
            <w:tcBorders>
              <w:top w:val="nil"/>
              <w:left w:val="nil"/>
              <w:bottom w:val="nil"/>
              <w:right w:val="nil"/>
            </w:tcBorders>
            <w:shd w:val="clear" w:color="000000" w:fill="FFFFFF"/>
            <w:noWrap/>
            <w:vAlign w:val="bottom"/>
            <w:hideMark/>
          </w:tcPr>
          <w:p w14:paraId="7593C0A2"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nil"/>
              <w:right w:val="nil"/>
            </w:tcBorders>
            <w:shd w:val="clear" w:color="000000" w:fill="FFFFFF"/>
            <w:noWrap/>
            <w:vAlign w:val="bottom"/>
            <w:hideMark/>
          </w:tcPr>
          <w:p w14:paraId="4051F36C"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4,394 </w:t>
            </w:r>
          </w:p>
        </w:tc>
        <w:tc>
          <w:tcPr>
            <w:tcW w:w="1464" w:type="dxa"/>
            <w:tcBorders>
              <w:top w:val="nil"/>
              <w:left w:val="nil"/>
              <w:bottom w:val="nil"/>
              <w:right w:val="nil"/>
            </w:tcBorders>
            <w:shd w:val="clear" w:color="000000" w:fill="FFFFFF"/>
            <w:noWrap/>
            <w:vAlign w:val="bottom"/>
            <w:hideMark/>
          </w:tcPr>
          <w:p w14:paraId="22F457B8"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2,338 </w:t>
            </w:r>
          </w:p>
        </w:tc>
        <w:tc>
          <w:tcPr>
            <w:tcW w:w="1610" w:type="dxa"/>
            <w:tcBorders>
              <w:top w:val="nil"/>
              <w:left w:val="nil"/>
              <w:bottom w:val="nil"/>
              <w:right w:val="nil"/>
            </w:tcBorders>
            <w:shd w:val="clear" w:color="000000" w:fill="FFFFFF"/>
            <w:noWrap/>
            <w:vAlign w:val="bottom"/>
            <w:hideMark/>
          </w:tcPr>
          <w:p w14:paraId="12D5ED63"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xml:space="preserve">6,732 </w:t>
            </w:r>
          </w:p>
        </w:tc>
      </w:tr>
      <w:tr w:rsidR="007D40E1" w:rsidRPr="00672362" w14:paraId="65DFB7C0" w14:textId="77777777" w:rsidTr="00865B8E">
        <w:trPr>
          <w:gridAfter w:val="1"/>
          <w:wAfter w:w="308" w:type="dxa"/>
          <w:trHeight w:val="233"/>
        </w:trPr>
        <w:tc>
          <w:tcPr>
            <w:tcW w:w="4046" w:type="dxa"/>
            <w:tcBorders>
              <w:top w:val="nil"/>
              <w:left w:val="nil"/>
              <w:bottom w:val="nil"/>
              <w:right w:val="nil"/>
            </w:tcBorders>
            <w:shd w:val="clear" w:color="000000" w:fill="FFFFFF"/>
            <w:noWrap/>
            <w:vAlign w:val="bottom"/>
            <w:hideMark/>
          </w:tcPr>
          <w:p w14:paraId="179298A8"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Total expenses</w:t>
            </w:r>
          </w:p>
        </w:tc>
        <w:tc>
          <w:tcPr>
            <w:tcW w:w="1013" w:type="dxa"/>
            <w:tcBorders>
              <w:top w:val="nil"/>
              <w:left w:val="nil"/>
              <w:bottom w:val="nil"/>
              <w:right w:val="nil"/>
            </w:tcBorders>
            <w:shd w:val="clear" w:color="000000" w:fill="FFFFFF"/>
            <w:noWrap/>
            <w:vAlign w:val="bottom"/>
            <w:hideMark/>
          </w:tcPr>
          <w:p w14:paraId="6DF722D8"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nil"/>
              <w:right w:val="nil"/>
            </w:tcBorders>
            <w:shd w:val="clear" w:color="000000" w:fill="FFFFFF"/>
            <w:noWrap/>
            <w:vAlign w:val="bottom"/>
            <w:hideMark/>
          </w:tcPr>
          <w:p w14:paraId="3D00B30D"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29,354 </w:t>
            </w:r>
          </w:p>
        </w:tc>
        <w:tc>
          <w:tcPr>
            <w:tcW w:w="1464" w:type="dxa"/>
            <w:tcBorders>
              <w:top w:val="nil"/>
              <w:left w:val="nil"/>
              <w:bottom w:val="nil"/>
              <w:right w:val="nil"/>
            </w:tcBorders>
            <w:shd w:val="clear" w:color="000000" w:fill="FFFFFF"/>
            <w:noWrap/>
            <w:vAlign w:val="bottom"/>
            <w:hideMark/>
          </w:tcPr>
          <w:p w14:paraId="5EE1D9DB"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2,338 </w:t>
            </w:r>
          </w:p>
        </w:tc>
        <w:tc>
          <w:tcPr>
            <w:tcW w:w="1610" w:type="dxa"/>
            <w:tcBorders>
              <w:top w:val="nil"/>
              <w:left w:val="nil"/>
              <w:bottom w:val="nil"/>
              <w:right w:val="nil"/>
            </w:tcBorders>
            <w:shd w:val="clear" w:color="000000" w:fill="FFFFFF"/>
            <w:noWrap/>
            <w:vAlign w:val="bottom"/>
            <w:hideMark/>
          </w:tcPr>
          <w:p w14:paraId="196F8220"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xml:space="preserve">31,692 </w:t>
            </w:r>
          </w:p>
        </w:tc>
      </w:tr>
      <w:tr w:rsidR="007D40E1" w:rsidRPr="00672362" w14:paraId="201DB902" w14:textId="77777777" w:rsidTr="00865B8E">
        <w:trPr>
          <w:gridAfter w:val="1"/>
          <w:wAfter w:w="308" w:type="dxa"/>
          <w:trHeight w:val="233"/>
        </w:trPr>
        <w:tc>
          <w:tcPr>
            <w:tcW w:w="4046" w:type="dxa"/>
            <w:tcBorders>
              <w:top w:val="nil"/>
              <w:left w:val="nil"/>
              <w:bottom w:val="nil"/>
              <w:right w:val="nil"/>
            </w:tcBorders>
            <w:shd w:val="clear" w:color="000000" w:fill="FFFFFF"/>
            <w:noWrap/>
            <w:vAlign w:val="bottom"/>
            <w:hideMark/>
          </w:tcPr>
          <w:p w14:paraId="52992E72"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Net cost of services</w:t>
            </w:r>
          </w:p>
        </w:tc>
        <w:tc>
          <w:tcPr>
            <w:tcW w:w="1013" w:type="dxa"/>
            <w:tcBorders>
              <w:top w:val="nil"/>
              <w:left w:val="nil"/>
              <w:bottom w:val="nil"/>
              <w:right w:val="nil"/>
            </w:tcBorders>
            <w:shd w:val="clear" w:color="000000" w:fill="FFFFFF"/>
            <w:noWrap/>
            <w:vAlign w:val="bottom"/>
            <w:hideMark/>
          </w:tcPr>
          <w:p w14:paraId="5997A241"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nil"/>
              <w:right w:val="nil"/>
            </w:tcBorders>
            <w:shd w:val="clear" w:color="000000" w:fill="FFFFFF"/>
            <w:noWrap/>
            <w:vAlign w:val="bottom"/>
            <w:hideMark/>
          </w:tcPr>
          <w:p w14:paraId="29388576"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(21,241)</w:t>
            </w:r>
          </w:p>
        </w:tc>
        <w:tc>
          <w:tcPr>
            <w:tcW w:w="1464" w:type="dxa"/>
            <w:tcBorders>
              <w:top w:val="nil"/>
              <w:left w:val="nil"/>
              <w:bottom w:val="nil"/>
              <w:right w:val="nil"/>
            </w:tcBorders>
            <w:shd w:val="clear" w:color="000000" w:fill="FFFFFF"/>
            <w:noWrap/>
            <w:vAlign w:val="bottom"/>
            <w:hideMark/>
          </w:tcPr>
          <w:p w14:paraId="7864BE48"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610" w:type="dxa"/>
            <w:tcBorders>
              <w:top w:val="nil"/>
              <w:left w:val="nil"/>
              <w:bottom w:val="nil"/>
              <w:right w:val="nil"/>
            </w:tcBorders>
            <w:shd w:val="clear" w:color="000000" w:fill="FFFFFF"/>
            <w:noWrap/>
            <w:vAlign w:val="bottom"/>
            <w:hideMark/>
          </w:tcPr>
          <w:p w14:paraId="4BE4B5C2"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(23,579)</w:t>
            </w:r>
          </w:p>
        </w:tc>
      </w:tr>
      <w:tr w:rsidR="0031077F" w:rsidRPr="00672362" w14:paraId="607BAA65" w14:textId="77777777" w:rsidTr="00865B8E">
        <w:trPr>
          <w:gridAfter w:val="1"/>
          <w:wAfter w:w="307" w:type="dxa"/>
          <w:trHeight w:val="233"/>
        </w:trPr>
        <w:tc>
          <w:tcPr>
            <w:tcW w:w="5060" w:type="dxa"/>
            <w:gridSpan w:val="2"/>
            <w:tcBorders>
              <w:top w:val="nil"/>
              <w:left w:val="nil"/>
              <w:bottom w:val="nil"/>
              <w:right w:val="nil"/>
            </w:tcBorders>
            <w:shd w:val="clear" w:color="000000" w:fill="FFFFFF"/>
            <w:noWrap/>
            <w:vAlign w:val="bottom"/>
            <w:hideMark/>
          </w:tcPr>
          <w:p w14:paraId="2F4F39ED"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Deficit attributable to the Australian Government</w:t>
            </w:r>
          </w:p>
        </w:tc>
        <w:tc>
          <w:tcPr>
            <w:tcW w:w="1795" w:type="dxa"/>
            <w:tcBorders>
              <w:top w:val="nil"/>
              <w:left w:val="nil"/>
              <w:bottom w:val="nil"/>
              <w:right w:val="nil"/>
            </w:tcBorders>
            <w:shd w:val="clear" w:color="000000" w:fill="FFFFFF"/>
            <w:noWrap/>
            <w:vAlign w:val="bottom"/>
            <w:hideMark/>
          </w:tcPr>
          <w:p w14:paraId="0D6DF56B"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(4,726)</w:t>
            </w:r>
          </w:p>
        </w:tc>
        <w:tc>
          <w:tcPr>
            <w:tcW w:w="1464" w:type="dxa"/>
            <w:tcBorders>
              <w:top w:val="nil"/>
              <w:left w:val="nil"/>
              <w:bottom w:val="nil"/>
              <w:right w:val="nil"/>
            </w:tcBorders>
            <w:shd w:val="clear" w:color="000000" w:fill="FFFFFF"/>
            <w:noWrap/>
            <w:vAlign w:val="bottom"/>
            <w:hideMark/>
          </w:tcPr>
          <w:p w14:paraId="4E6CC5D0"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610" w:type="dxa"/>
            <w:tcBorders>
              <w:top w:val="nil"/>
              <w:left w:val="nil"/>
              <w:bottom w:val="nil"/>
              <w:right w:val="nil"/>
            </w:tcBorders>
            <w:shd w:val="clear" w:color="000000" w:fill="FFFFFF"/>
            <w:noWrap/>
            <w:vAlign w:val="bottom"/>
            <w:hideMark/>
          </w:tcPr>
          <w:p w14:paraId="3DEDA264"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(7,064)</w:t>
            </w:r>
          </w:p>
        </w:tc>
      </w:tr>
      <w:tr w:rsidR="007D40E1" w:rsidRPr="00672362" w14:paraId="0CCBEBC6" w14:textId="77777777" w:rsidTr="00865B8E">
        <w:trPr>
          <w:gridAfter w:val="1"/>
          <w:wAfter w:w="308" w:type="dxa"/>
          <w:trHeight w:val="233"/>
        </w:trPr>
        <w:tc>
          <w:tcPr>
            <w:tcW w:w="4046" w:type="dxa"/>
            <w:tcBorders>
              <w:top w:val="nil"/>
              <w:left w:val="nil"/>
              <w:bottom w:val="nil"/>
              <w:right w:val="nil"/>
            </w:tcBorders>
            <w:shd w:val="clear" w:color="000000" w:fill="FFFFFF"/>
            <w:noWrap/>
            <w:vAlign w:val="bottom"/>
            <w:hideMark/>
          </w:tcPr>
          <w:p w14:paraId="0344DD41"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Total comprehensive loss</w:t>
            </w:r>
          </w:p>
        </w:tc>
        <w:tc>
          <w:tcPr>
            <w:tcW w:w="1013" w:type="dxa"/>
            <w:tcBorders>
              <w:top w:val="nil"/>
              <w:left w:val="nil"/>
              <w:bottom w:val="nil"/>
              <w:right w:val="nil"/>
            </w:tcBorders>
            <w:shd w:val="clear" w:color="000000" w:fill="FFFFFF"/>
            <w:noWrap/>
            <w:vAlign w:val="bottom"/>
            <w:hideMark/>
          </w:tcPr>
          <w:p w14:paraId="03E8C40F"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nil"/>
              <w:right w:val="nil"/>
            </w:tcBorders>
            <w:shd w:val="clear" w:color="000000" w:fill="FFFFFF"/>
            <w:noWrap/>
            <w:vAlign w:val="bottom"/>
            <w:hideMark/>
          </w:tcPr>
          <w:p w14:paraId="13B624D5"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(2,911)</w:t>
            </w:r>
          </w:p>
        </w:tc>
        <w:tc>
          <w:tcPr>
            <w:tcW w:w="1464" w:type="dxa"/>
            <w:tcBorders>
              <w:top w:val="nil"/>
              <w:left w:val="nil"/>
              <w:bottom w:val="nil"/>
              <w:right w:val="nil"/>
            </w:tcBorders>
            <w:shd w:val="clear" w:color="000000" w:fill="FFFFFF"/>
            <w:noWrap/>
            <w:vAlign w:val="bottom"/>
            <w:hideMark/>
          </w:tcPr>
          <w:p w14:paraId="4DAFBE62"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610" w:type="dxa"/>
            <w:tcBorders>
              <w:top w:val="nil"/>
              <w:left w:val="nil"/>
              <w:bottom w:val="nil"/>
              <w:right w:val="nil"/>
            </w:tcBorders>
            <w:shd w:val="clear" w:color="000000" w:fill="FFFFFF"/>
            <w:noWrap/>
            <w:vAlign w:val="bottom"/>
            <w:hideMark/>
          </w:tcPr>
          <w:p w14:paraId="6A279D56"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(5,249)</w:t>
            </w:r>
          </w:p>
        </w:tc>
      </w:tr>
      <w:tr w:rsidR="007D40E1" w:rsidRPr="00672362" w14:paraId="775914FD" w14:textId="77777777" w:rsidTr="00865B8E">
        <w:trPr>
          <w:gridAfter w:val="1"/>
          <w:wAfter w:w="308" w:type="dxa"/>
          <w:trHeight w:val="233"/>
        </w:trPr>
        <w:tc>
          <w:tcPr>
            <w:tcW w:w="4046" w:type="dxa"/>
            <w:tcBorders>
              <w:top w:val="nil"/>
              <w:left w:val="nil"/>
              <w:bottom w:val="nil"/>
              <w:right w:val="nil"/>
            </w:tcBorders>
            <w:shd w:val="clear" w:color="000000" w:fill="FFFFFF"/>
            <w:noWrap/>
            <w:vAlign w:val="bottom"/>
            <w:hideMark/>
          </w:tcPr>
          <w:p w14:paraId="0620C441"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013" w:type="dxa"/>
            <w:tcBorders>
              <w:top w:val="nil"/>
              <w:left w:val="nil"/>
              <w:bottom w:val="nil"/>
              <w:right w:val="nil"/>
            </w:tcBorders>
            <w:shd w:val="clear" w:color="000000" w:fill="FFFFFF"/>
            <w:noWrap/>
            <w:vAlign w:val="bottom"/>
            <w:hideMark/>
          </w:tcPr>
          <w:p w14:paraId="3215A35E"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95" w:type="dxa"/>
            <w:tcBorders>
              <w:top w:val="nil"/>
              <w:left w:val="nil"/>
              <w:bottom w:val="nil"/>
              <w:right w:val="nil"/>
            </w:tcBorders>
            <w:shd w:val="clear" w:color="000000" w:fill="FFFFFF"/>
            <w:noWrap/>
            <w:vAlign w:val="bottom"/>
            <w:hideMark/>
          </w:tcPr>
          <w:p w14:paraId="03291801"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464" w:type="dxa"/>
            <w:tcBorders>
              <w:top w:val="nil"/>
              <w:left w:val="nil"/>
              <w:bottom w:val="nil"/>
              <w:right w:val="nil"/>
            </w:tcBorders>
            <w:shd w:val="clear" w:color="000000" w:fill="FFFFFF"/>
            <w:noWrap/>
            <w:vAlign w:val="bottom"/>
            <w:hideMark/>
          </w:tcPr>
          <w:p w14:paraId="5A8AA372"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c>
          <w:tcPr>
            <w:tcW w:w="1610" w:type="dxa"/>
            <w:tcBorders>
              <w:top w:val="nil"/>
              <w:left w:val="nil"/>
              <w:bottom w:val="nil"/>
              <w:right w:val="nil"/>
            </w:tcBorders>
            <w:shd w:val="clear" w:color="000000" w:fill="FFFFFF"/>
            <w:noWrap/>
            <w:vAlign w:val="bottom"/>
            <w:hideMark/>
          </w:tcPr>
          <w:p w14:paraId="13AD3864"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bl>
    <w:p w14:paraId="70457705" w14:textId="77777777" w:rsidR="00C012F9" w:rsidRDefault="00C012F9">
      <w:r>
        <w:br w:type="page"/>
      </w:r>
    </w:p>
    <w:tbl>
      <w:tblPr>
        <w:tblW w:w="10011" w:type="dxa"/>
        <w:tblInd w:w="-709" w:type="dxa"/>
        <w:tblLayout w:type="fixed"/>
        <w:tblLook w:val="04A0" w:firstRow="1" w:lastRow="0" w:firstColumn="1" w:lastColumn="0" w:noHBand="0" w:noVBand="1"/>
      </w:tblPr>
      <w:tblGrid>
        <w:gridCol w:w="219"/>
        <w:gridCol w:w="3676"/>
        <w:gridCol w:w="220"/>
        <w:gridCol w:w="761"/>
        <w:gridCol w:w="220"/>
        <w:gridCol w:w="1200"/>
        <w:gridCol w:w="211"/>
        <w:gridCol w:w="101"/>
        <w:gridCol w:w="573"/>
        <w:gridCol w:w="783"/>
        <w:gridCol w:w="217"/>
        <w:gridCol w:w="1432"/>
        <w:gridCol w:w="150"/>
        <w:gridCol w:w="248"/>
      </w:tblGrid>
      <w:tr w:rsidR="00452B54" w:rsidRPr="00672362" w14:paraId="07A328A0" w14:textId="77777777" w:rsidTr="00865B8E">
        <w:trPr>
          <w:gridAfter w:val="1"/>
          <w:wAfter w:w="245" w:type="dxa"/>
          <w:trHeight w:val="240"/>
        </w:trPr>
        <w:tc>
          <w:tcPr>
            <w:tcW w:w="9766" w:type="dxa"/>
            <w:gridSpan w:val="13"/>
            <w:tcBorders>
              <w:top w:val="nil"/>
              <w:left w:val="nil"/>
              <w:bottom w:val="nil"/>
            </w:tcBorders>
            <w:shd w:val="clear" w:color="000000" w:fill="FFFFFF"/>
            <w:noWrap/>
            <w:vAlign w:val="bottom"/>
          </w:tcPr>
          <w:p w14:paraId="0DF1930E" w14:textId="48F8D086" w:rsidR="00C012F9" w:rsidRPr="009009B7" w:rsidRDefault="00C012F9" w:rsidP="0039105C">
            <w:pPr>
              <w:spacing w:before="0" w:after="0"/>
              <w:rPr>
                <w:rFonts w:eastAsia="Times New Roman" w:cs="Open Sans"/>
                <w:b/>
                <w:sz w:val="20"/>
                <w:szCs w:val="20"/>
              </w:rPr>
            </w:pPr>
            <w:r>
              <w:rPr>
                <w:rFonts w:eastAsia="Malgun Gothic"/>
                <w:b/>
                <w:color w:val="0070C0"/>
                <w:spacing w:val="-30"/>
                <w:kern w:val="72"/>
                <w:sz w:val="36"/>
                <w:szCs w:val="36"/>
                <w:lang w:eastAsia="en-US"/>
              </w:rPr>
              <w:t>Overview (continued)</w:t>
            </w:r>
          </w:p>
        </w:tc>
      </w:tr>
      <w:tr w:rsidR="007D40E1" w:rsidRPr="00672362" w14:paraId="57C79C3D" w14:textId="77777777" w:rsidTr="00865B8E">
        <w:trPr>
          <w:gridAfter w:val="2"/>
          <w:wAfter w:w="395" w:type="dxa"/>
          <w:trHeight w:val="480"/>
        </w:trPr>
        <w:tc>
          <w:tcPr>
            <w:tcW w:w="4118" w:type="dxa"/>
            <w:gridSpan w:val="3"/>
            <w:tcBorders>
              <w:top w:val="nil"/>
              <w:left w:val="nil"/>
              <w:bottom w:val="nil"/>
              <w:right w:val="nil"/>
            </w:tcBorders>
            <w:shd w:val="clear" w:color="000000" w:fill="FFFFFF"/>
            <w:noWrap/>
            <w:vAlign w:val="bottom"/>
            <w:hideMark/>
          </w:tcPr>
          <w:p w14:paraId="482BB39D" w14:textId="38324F0C" w:rsidR="00C012F9" w:rsidRPr="009009B7" w:rsidRDefault="00C012F9">
            <w:pPr>
              <w:spacing w:before="0" w:after="0"/>
              <w:rPr>
                <w:rFonts w:eastAsia="Times New Roman" w:cs="Open Sans"/>
                <w:sz w:val="20"/>
                <w:szCs w:val="20"/>
              </w:rPr>
            </w:pPr>
          </w:p>
        </w:tc>
        <w:tc>
          <w:tcPr>
            <w:tcW w:w="981" w:type="dxa"/>
            <w:gridSpan w:val="2"/>
            <w:tcBorders>
              <w:top w:val="nil"/>
              <w:left w:val="nil"/>
              <w:bottom w:val="nil"/>
              <w:right w:val="nil"/>
            </w:tcBorders>
            <w:shd w:val="clear" w:color="000000" w:fill="FFFFFF"/>
            <w:hideMark/>
          </w:tcPr>
          <w:p w14:paraId="4F9665A0" w14:textId="77777777" w:rsidR="00C012F9" w:rsidRPr="009009B7" w:rsidRDefault="00C012F9">
            <w:pPr>
              <w:spacing w:before="0" w:after="0"/>
              <w:rPr>
                <w:rFonts w:eastAsia="Times New Roman" w:cs="Open Sans"/>
                <w:sz w:val="20"/>
                <w:szCs w:val="20"/>
              </w:rPr>
            </w:pPr>
            <w:r w:rsidRPr="009009B7">
              <w:rPr>
                <w:rFonts w:eastAsia="Times New Roman" w:cs="Open Sans"/>
                <w:sz w:val="20"/>
                <w:szCs w:val="20"/>
              </w:rPr>
              <w:t> </w:t>
            </w:r>
          </w:p>
        </w:tc>
        <w:tc>
          <w:tcPr>
            <w:tcW w:w="1411" w:type="dxa"/>
            <w:gridSpan w:val="2"/>
            <w:tcBorders>
              <w:top w:val="nil"/>
              <w:left w:val="nil"/>
              <w:bottom w:val="nil"/>
              <w:right w:val="nil"/>
            </w:tcBorders>
            <w:shd w:val="clear" w:color="000000" w:fill="FFFFFF"/>
            <w:hideMark/>
          </w:tcPr>
          <w:p w14:paraId="57C591ED" w14:textId="77777777" w:rsidR="00C012F9" w:rsidRPr="009009B7" w:rsidRDefault="00C012F9">
            <w:pPr>
              <w:spacing w:before="0" w:after="0"/>
              <w:jc w:val="right"/>
              <w:rPr>
                <w:rFonts w:eastAsia="Times New Roman" w:cs="Open Sans"/>
                <w:sz w:val="20"/>
                <w:szCs w:val="20"/>
              </w:rPr>
            </w:pPr>
            <w:r w:rsidRPr="009009B7">
              <w:rPr>
                <w:rFonts w:eastAsia="Times New Roman" w:cs="Open Sans"/>
                <w:sz w:val="20"/>
                <w:szCs w:val="20"/>
              </w:rPr>
              <w:t>2021</w:t>
            </w:r>
          </w:p>
        </w:tc>
        <w:tc>
          <w:tcPr>
            <w:tcW w:w="1674" w:type="dxa"/>
            <w:gridSpan w:val="4"/>
            <w:tcBorders>
              <w:top w:val="nil"/>
              <w:left w:val="nil"/>
              <w:bottom w:val="nil"/>
              <w:right w:val="nil"/>
            </w:tcBorders>
            <w:shd w:val="clear" w:color="000000" w:fill="FFFFFF"/>
            <w:hideMark/>
          </w:tcPr>
          <w:p w14:paraId="517C1307" w14:textId="77777777" w:rsidR="00C012F9" w:rsidRPr="009009B7" w:rsidRDefault="00C012F9">
            <w:pPr>
              <w:spacing w:before="0" w:after="0"/>
              <w:jc w:val="right"/>
              <w:rPr>
                <w:rFonts w:eastAsia="Times New Roman" w:cs="Open Sans"/>
                <w:sz w:val="20"/>
                <w:szCs w:val="20"/>
              </w:rPr>
            </w:pPr>
            <w:r w:rsidRPr="009009B7">
              <w:rPr>
                <w:rFonts w:eastAsia="Times New Roman" w:cs="Open Sans"/>
                <w:sz w:val="20"/>
                <w:szCs w:val="20"/>
              </w:rPr>
              <w:t>Adjustment</w:t>
            </w:r>
          </w:p>
        </w:tc>
        <w:tc>
          <w:tcPr>
            <w:tcW w:w="1432" w:type="dxa"/>
            <w:tcBorders>
              <w:top w:val="nil"/>
              <w:left w:val="nil"/>
              <w:bottom w:val="nil"/>
              <w:right w:val="nil"/>
            </w:tcBorders>
            <w:shd w:val="clear" w:color="000000" w:fill="FFFFFF"/>
            <w:vAlign w:val="bottom"/>
            <w:hideMark/>
          </w:tcPr>
          <w:p w14:paraId="0B22CE6F" w14:textId="77777777" w:rsidR="00C33190" w:rsidRDefault="00C012F9">
            <w:pPr>
              <w:spacing w:before="0" w:after="0"/>
              <w:jc w:val="right"/>
              <w:rPr>
                <w:rFonts w:eastAsia="Times New Roman" w:cs="Open Sans"/>
                <w:b/>
                <w:sz w:val="20"/>
                <w:szCs w:val="20"/>
              </w:rPr>
            </w:pPr>
            <w:r w:rsidRPr="009009B7">
              <w:rPr>
                <w:rFonts w:eastAsia="Times New Roman" w:cs="Open Sans"/>
                <w:b/>
                <w:sz w:val="20"/>
                <w:szCs w:val="20"/>
              </w:rPr>
              <w:t>2021</w:t>
            </w:r>
          </w:p>
          <w:p w14:paraId="1FF2DCE5" w14:textId="4CA9049D" w:rsidR="00C012F9" w:rsidRPr="009009B7" w:rsidRDefault="00C012F9">
            <w:pPr>
              <w:spacing w:before="0" w:after="0"/>
              <w:jc w:val="right"/>
              <w:rPr>
                <w:rFonts w:eastAsia="Times New Roman" w:cs="Open Sans"/>
                <w:b/>
                <w:sz w:val="20"/>
                <w:szCs w:val="20"/>
              </w:rPr>
            </w:pPr>
            <w:r w:rsidRPr="009009B7">
              <w:rPr>
                <w:rFonts w:eastAsia="Times New Roman" w:cs="Open Sans"/>
                <w:b/>
                <w:sz w:val="20"/>
                <w:szCs w:val="20"/>
              </w:rPr>
              <w:t>restated</w:t>
            </w:r>
          </w:p>
        </w:tc>
      </w:tr>
      <w:tr w:rsidR="007D40E1" w:rsidRPr="00672362" w14:paraId="493FC6AE" w14:textId="77777777" w:rsidTr="00865B8E">
        <w:trPr>
          <w:gridBefore w:val="1"/>
          <w:gridAfter w:val="2"/>
          <w:wBefore w:w="220" w:type="dxa"/>
          <w:wAfter w:w="395" w:type="dxa"/>
          <w:trHeight w:val="268"/>
        </w:trPr>
        <w:tc>
          <w:tcPr>
            <w:tcW w:w="3898" w:type="dxa"/>
            <w:gridSpan w:val="2"/>
            <w:tcBorders>
              <w:top w:val="nil"/>
              <w:left w:val="nil"/>
              <w:bottom w:val="single" w:sz="8" w:space="0" w:color="009560"/>
              <w:right w:val="nil"/>
            </w:tcBorders>
            <w:shd w:val="clear" w:color="000000" w:fill="FFFFFF"/>
            <w:hideMark/>
          </w:tcPr>
          <w:p w14:paraId="7E26C82F" w14:textId="77777777" w:rsidR="00C012F9" w:rsidRPr="009009B7" w:rsidRDefault="00C012F9">
            <w:pPr>
              <w:spacing w:before="0" w:after="0"/>
              <w:rPr>
                <w:rFonts w:eastAsia="Times New Roman" w:cs="Open Sans"/>
                <w:sz w:val="20"/>
                <w:szCs w:val="20"/>
              </w:rPr>
            </w:pPr>
            <w:r w:rsidRPr="009009B7">
              <w:rPr>
                <w:rFonts w:eastAsia="Times New Roman" w:cs="Open Sans"/>
                <w:sz w:val="20"/>
                <w:szCs w:val="20"/>
              </w:rPr>
              <w:t> </w:t>
            </w:r>
          </w:p>
        </w:tc>
        <w:tc>
          <w:tcPr>
            <w:tcW w:w="981" w:type="dxa"/>
            <w:gridSpan w:val="2"/>
            <w:tcBorders>
              <w:top w:val="nil"/>
              <w:left w:val="nil"/>
              <w:bottom w:val="single" w:sz="8" w:space="0" w:color="009560"/>
              <w:right w:val="nil"/>
            </w:tcBorders>
            <w:shd w:val="clear" w:color="000000" w:fill="FFFFFF"/>
            <w:hideMark/>
          </w:tcPr>
          <w:p w14:paraId="30DAA87D" w14:textId="77777777" w:rsidR="00C012F9" w:rsidRPr="009009B7" w:rsidRDefault="00C012F9">
            <w:pPr>
              <w:spacing w:before="0" w:after="0"/>
              <w:rPr>
                <w:rFonts w:eastAsia="Times New Roman" w:cs="Open Sans"/>
                <w:sz w:val="20"/>
                <w:szCs w:val="20"/>
              </w:rPr>
            </w:pPr>
            <w:r w:rsidRPr="009009B7">
              <w:rPr>
                <w:rFonts w:eastAsia="Times New Roman" w:cs="Open Sans"/>
                <w:sz w:val="20"/>
                <w:szCs w:val="20"/>
              </w:rPr>
              <w:t> </w:t>
            </w:r>
          </w:p>
        </w:tc>
        <w:tc>
          <w:tcPr>
            <w:tcW w:w="1411" w:type="dxa"/>
            <w:gridSpan w:val="2"/>
            <w:tcBorders>
              <w:top w:val="nil"/>
              <w:left w:val="nil"/>
              <w:bottom w:val="single" w:sz="8" w:space="0" w:color="009560"/>
              <w:right w:val="nil"/>
            </w:tcBorders>
            <w:shd w:val="clear" w:color="000000" w:fill="FFFFFF"/>
            <w:hideMark/>
          </w:tcPr>
          <w:p w14:paraId="4F7E8F29" w14:textId="77777777" w:rsidR="00C012F9" w:rsidRPr="009009B7" w:rsidRDefault="00C012F9">
            <w:pPr>
              <w:spacing w:before="0" w:after="0"/>
              <w:jc w:val="right"/>
              <w:rPr>
                <w:rFonts w:eastAsia="Times New Roman" w:cs="Open Sans"/>
                <w:sz w:val="20"/>
                <w:szCs w:val="20"/>
              </w:rPr>
            </w:pPr>
            <w:r w:rsidRPr="009009B7">
              <w:rPr>
                <w:rFonts w:eastAsia="Times New Roman" w:cs="Open Sans"/>
                <w:sz w:val="20"/>
                <w:szCs w:val="20"/>
              </w:rPr>
              <w:t>$’000</w:t>
            </w:r>
          </w:p>
        </w:tc>
        <w:tc>
          <w:tcPr>
            <w:tcW w:w="1674" w:type="dxa"/>
            <w:gridSpan w:val="4"/>
            <w:tcBorders>
              <w:top w:val="nil"/>
              <w:left w:val="nil"/>
              <w:bottom w:val="single" w:sz="8" w:space="0" w:color="009560"/>
              <w:right w:val="nil"/>
            </w:tcBorders>
            <w:shd w:val="clear" w:color="000000" w:fill="FFFFFF"/>
            <w:hideMark/>
          </w:tcPr>
          <w:p w14:paraId="45470A3C" w14:textId="77777777" w:rsidR="00C012F9" w:rsidRPr="009009B7" w:rsidRDefault="00C012F9">
            <w:pPr>
              <w:spacing w:before="0" w:after="0"/>
              <w:jc w:val="right"/>
              <w:rPr>
                <w:rFonts w:eastAsia="Times New Roman" w:cs="Open Sans"/>
                <w:b/>
                <w:sz w:val="20"/>
                <w:szCs w:val="20"/>
              </w:rPr>
            </w:pPr>
            <w:r w:rsidRPr="009009B7">
              <w:rPr>
                <w:rFonts w:eastAsia="Times New Roman" w:cs="Open Sans"/>
                <w:b/>
                <w:sz w:val="20"/>
                <w:szCs w:val="20"/>
              </w:rPr>
              <w:t> </w:t>
            </w:r>
          </w:p>
        </w:tc>
        <w:tc>
          <w:tcPr>
            <w:tcW w:w="1432" w:type="dxa"/>
            <w:tcBorders>
              <w:top w:val="nil"/>
              <w:left w:val="nil"/>
              <w:bottom w:val="single" w:sz="8" w:space="0" w:color="009560"/>
              <w:right w:val="nil"/>
            </w:tcBorders>
            <w:shd w:val="clear" w:color="000000" w:fill="FFFFFF"/>
            <w:vAlign w:val="bottom"/>
            <w:hideMark/>
          </w:tcPr>
          <w:p w14:paraId="516080AE" w14:textId="77777777" w:rsidR="00C012F9" w:rsidRPr="009009B7" w:rsidRDefault="00C012F9" w:rsidP="00C33190">
            <w:pPr>
              <w:spacing w:before="0" w:after="0"/>
              <w:jc w:val="right"/>
              <w:rPr>
                <w:rFonts w:eastAsia="Times New Roman" w:cs="Open Sans"/>
                <w:b/>
                <w:sz w:val="20"/>
                <w:szCs w:val="20"/>
              </w:rPr>
            </w:pPr>
            <w:r w:rsidRPr="009009B7">
              <w:rPr>
                <w:rFonts w:eastAsia="Times New Roman" w:cs="Open Sans"/>
                <w:b/>
                <w:sz w:val="20"/>
                <w:szCs w:val="20"/>
              </w:rPr>
              <w:t>$’000</w:t>
            </w:r>
          </w:p>
        </w:tc>
      </w:tr>
      <w:tr w:rsidR="007D40E1" w:rsidRPr="00672362" w14:paraId="67F4C937"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2F8724BF" w14:textId="621F677C" w:rsidR="00672362" w:rsidRPr="009009B7" w:rsidRDefault="00672362" w:rsidP="00672362">
            <w:pPr>
              <w:spacing w:before="0" w:after="0"/>
              <w:rPr>
                <w:rFonts w:eastAsia="Times New Roman" w:cs="Open Sans"/>
                <w:b/>
                <w:color w:val="000000"/>
                <w:sz w:val="20"/>
                <w:szCs w:val="20"/>
              </w:rPr>
            </w:pPr>
            <w:r w:rsidRPr="009009B7">
              <w:rPr>
                <w:rFonts w:eastAsia="Times New Roman" w:cs="Open Sans"/>
                <w:b/>
                <w:color w:val="000000"/>
                <w:sz w:val="20"/>
                <w:szCs w:val="20"/>
              </w:rPr>
              <w:t>Statement of financial position (extract)</w:t>
            </w:r>
          </w:p>
        </w:tc>
        <w:tc>
          <w:tcPr>
            <w:tcW w:w="981" w:type="dxa"/>
            <w:gridSpan w:val="2"/>
            <w:tcBorders>
              <w:top w:val="nil"/>
              <w:left w:val="nil"/>
              <w:bottom w:val="nil"/>
              <w:right w:val="nil"/>
            </w:tcBorders>
            <w:shd w:val="clear" w:color="000000" w:fill="FFFFFF"/>
            <w:noWrap/>
            <w:vAlign w:val="bottom"/>
            <w:hideMark/>
          </w:tcPr>
          <w:p w14:paraId="6E999085"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hideMark/>
          </w:tcPr>
          <w:p w14:paraId="144A360E" w14:textId="77777777" w:rsidR="00672362" w:rsidRPr="009009B7" w:rsidRDefault="00672362" w:rsidP="00672362">
            <w:pPr>
              <w:spacing w:before="0" w:after="0"/>
              <w:rPr>
                <w:rFonts w:eastAsia="Times New Roman" w:cs="Open Sans"/>
                <w:i/>
                <w:sz w:val="20"/>
                <w:szCs w:val="20"/>
              </w:rPr>
            </w:pPr>
            <w:r w:rsidRPr="009009B7">
              <w:rPr>
                <w:rFonts w:eastAsia="Times New Roman" w:cs="Open Sans"/>
                <w:i/>
                <w:sz w:val="20"/>
                <w:szCs w:val="20"/>
              </w:rPr>
              <w:t> </w:t>
            </w:r>
          </w:p>
        </w:tc>
        <w:tc>
          <w:tcPr>
            <w:tcW w:w="1356" w:type="dxa"/>
            <w:gridSpan w:val="2"/>
            <w:tcBorders>
              <w:top w:val="nil"/>
              <w:left w:val="nil"/>
              <w:bottom w:val="nil"/>
              <w:right w:val="nil"/>
            </w:tcBorders>
            <w:shd w:val="clear" w:color="000000" w:fill="FFFFFF"/>
            <w:hideMark/>
          </w:tcPr>
          <w:p w14:paraId="7E0874C0" w14:textId="77777777" w:rsidR="00672362" w:rsidRPr="009009B7" w:rsidRDefault="00672362" w:rsidP="00672362">
            <w:pPr>
              <w:spacing w:before="0" w:after="0"/>
              <w:rPr>
                <w:rFonts w:eastAsia="Times New Roman" w:cs="Open Sans"/>
                <w:b/>
                <w:i/>
                <w:sz w:val="20"/>
                <w:szCs w:val="20"/>
              </w:rPr>
            </w:pPr>
            <w:r w:rsidRPr="009009B7">
              <w:rPr>
                <w:rFonts w:eastAsia="Times New Roman" w:cs="Open Sans"/>
                <w:b/>
                <w:i/>
                <w:sz w:val="20"/>
                <w:szCs w:val="20"/>
              </w:rPr>
              <w:t> </w:t>
            </w:r>
          </w:p>
        </w:tc>
        <w:tc>
          <w:tcPr>
            <w:tcW w:w="1796" w:type="dxa"/>
            <w:gridSpan w:val="3"/>
            <w:tcBorders>
              <w:top w:val="nil"/>
              <w:left w:val="nil"/>
              <w:bottom w:val="nil"/>
              <w:right w:val="nil"/>
            </w:tcBorders>
            <w:shd w:val="clear" w:color="000000" w:fill="FFFFFF"/>
            <w:noWrap/>
            <w:vAlign w:val="bottom"/>
            <w:hideMark/>
          </w:tcPr>
          <w:p w14:paraId="2573D666"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2ED2DDCD"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34D82BBB"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LIABILITIES</w:t>
            </w:r>
          </w:p>
        </w:tc>
        <w:tc>
          <w:tcPr>
            <w:tcW w:w="981" w:type="dxa"/>
            <w:gridSpan w:val="2"/>
            <w:tcBorders>
              <w:top w:val="nil"/>
              <w:left w:val="nil"/>
              <w:bottom w:val="nil"/>
              <w:right w:val="nil"/>
            </w:tcBorders>
            <w:shd w:val="clear" w:color="000000" w:fill="FFFFFF"/>
            <w:noWrap/>
            <w:vAlign w:val="bottom"/>
            <w:hideMark/>
          </w:tcPr>
          <w:p w14:paraId="64127C39"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hideMark/>
          </w:tcPr>
          <w:p w14:paraId="34348800" w14:textId="77777777" w:rsidR="00672362" w:rsidRPr="009009B7" w:rsidRDefault="00672362" w:rsidP="00672362">
            <w:pPr>
              <w:spacing w:before="0" w:after="0"/>
              <w:rPr>
                <w:rFonts w:eastAsia="Times New Roman" w:cs="Open Sans"/>
                <w:i/>
                <w:sz w:val="20"/>
                <w:szCs w:val="20"/>
              </w:rPr>
            </w:pPr>
            <w:r w:rsidRPr="009009B7">
              <w:rPr>
                <w:rFonts w:eastAsia="Times New Roman" w:cs="Open Sans"/>
                <w:i/>
                <w:sz w:val="20"/>
                <w:szCs w:val="20"/>
              </w:rPr>
              <w:t> </w:t>
            </w:r>
          </w:p>
        </w:tc>
        <w:tc>
          <w:tcPr>
            <w:tcW w:w="1356" w:type="dxa"/>
            <w:gridSpan w:val="2"/>
            <w:tcBorders>
              <w:top w:val="nil"/>
              <w:left w:val="nil"/>
              <w:bottom w:val="nil"/>
              <w:right w:val="nil"/>
            </w:tcBorders>
            <w:shd w:val="clear" w:color="000000" w:fill="FFFFFF"/>
            <w:hideMark/>
          </w:tcPr>
          <w:p w14:paraId="5E52340D" w14:textId="77777777" w:rsidR="00672362" w:rsidRPr="009009B7" w:rsidRDefault="00672362" w:rsidP="00672362">
            <w:pPr>
              <w:spacing w:before="0" w:after="0"/>
              <w:rPr>
                <w:rFonts w:eastAsia="Times New Roman" w:cs="Open Sans"/>
                <w:b/>
                <w:i/>
                <w:sz w:val="20"/>
                <w:szCs w:val="20"/>
              </w:rPr>
            </w:pPr>
            <w:r w:rsidRPr="009009B7">
              <w:rPr>
                <w:rFonts w:eastAsia="Times New Roman" w:cs="Open Sans"/>
                <w:b/>
                <w:i/>
                <w:sz w:val="20"/>
                <w:szCs w:val="20"/>
              </w:rPr>
              <w:t> </w:t>
            </w:r>
          </w:p>
        </w:tc>
        <w:tc>
          <w:tcPr>
            <w:tcW w:w="1796" w:type="dxa"/>
            <w:gridSpan w:val="3"/>
            <w:tcBorders>
              <w:top w:val="nil"/>
              <w:left w:val="nil"/>
              <w:bottom w:val="nil"/>
              <w:right w:val="nil"/>
            </w:tcBorders>
            <w:shd w:val="clear" w:color="000000" w:fill="FFFFFF"/>
            <w:noWrap/>
            <w:vAlign w:val="bottom"/>
            <w:hideMark/>
          </w:tcPr>
          <w:p w14:paraId="12A3BE94"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114D69D8"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6A93D77D"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Payables</w:t>
            </w:r>
          </w:p>
        </w:tc>
        <w:tc>
          <w:tcPr>
            <w:tcW w:w="981" w:type="dxa"/>
            <w:gridSpan w:val="2"/>
            <w:tcBorders>
              <w:top w:val="nil"/>
              <w:left w:val="nil"/>
              <w:bottom w:val="nil"/>
              <w:right w:val="nil"/>
            </w:tcBorders>
            <w:shd w:val="clear" w:color="000000" w:fill="FFFFFF"/>
            <w:noWrap/>
            <w:vAlign w:val="bottom"/>
            <w:hideMark/>
          </w:tcPr>
          <w:p w14:paraId="44BEC454"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hideMark/>
          </w:tcPr>
          <w:p w14:paraId="657EB643" w14:textId="77777777" w:rsidR="00672362" w:rsidRPr="009009B7" w:rsidRDefault="00672362" w:rsidP="00672362">
            <w:pPr>
              <w:spacing w:before="0" w:after="0"/>
              <w:rPr>
                <w:rFonts w:eastAsia="Times New Roman" w:cs="Open Sans"/>
                <w:i/>
                <w:sz w:val="20"/>
                <w:szCs w:val="20"/>
              </w:rPr>
            </w:pPr>
            <w:r w:rsidRPr="009009B7">
              <w:rPr>
                <w:rFonts w:eastAsia="Times New Roman" w:cs="Open Sans"/>
                <w:i/>
                <w:sz w:val="20"/>
                <w:szCs w:val="20"/>
              </w:rPr>
              <w:t> </w:t>
            </w:r>
          </w:p>
        </w:tc>
        <w:tc>
          <w:tcPr>
            <w:tcW w:w="1356" w:type="dxa"/>
            <w:gridSpan w:val="2"/>
            <w:tcBorders>
              <w:top w:val="nil"/>
              <w:left w:val="nil"/>
              <w:bottom w:val="nil"/>
              <w:right w:val="nil"/>
            </w:tcBorders>
            <w:shd w:val="clear" w:color="000000" w:fill="FFFFFF"/>
            <w:hideMark/>
          </w:tcPr>
          <w:p w14:paraId="492309D2" w14:textId="77777777" w:rsidR="00672362" w:rsidRPr="009009B7" w:rsidRDefault="00672362" w:rsidP="00672362">
            <w:pPr>
              <w:spacing w:before="0" w:after="0"/>
              <w:rPr>
                <w:rFonts w:eastAsia="Times New Roman" w:cs="Open Sans"/>
                <w:i/>
                <w:sz w:val="20"/>
                <w:szCs w:val="20"/>
              </w:rPr>
            </w:pPr>
            <w:r w:rsidRPr="009009B7">
              <w:rPr>
                <w:rFonts w:eastAsia="Times New Roman" w:cs="Open Sans"/>
                <w:i/>
                <w:sz w:val="20"/>
                <w:szCs w:val="20"/>
              </w:rPr>
              <w:t> </w:t>
            </w:r>
          </w:p>
        </w:tc>
        <w:tc>
          <w:tcPr>
            <w:tcW w:w="1796" w:type="dxa"/>
            <w:gridSpan w:val="3"/>
            <w:tcBorders>
              <w:top w:val="nil"/>
              <w:left w:val="nil"/>
              <w:bottom w:val="nil"/>
              <w:right w:val="nil"/>
            </w:tcBorders>
            <w:shd w:val="clear" w:color="000000" w:fill="FFFFFF"/>
            <w:noWrap/>
            <w:vAlign w:val="bottom"/>
            <w:hideMark/>
          </w:tcPr>
          <w:p w14:paraId="603CA331"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7FE782BB"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61E22B2E" w14:textId="77777777" w:rsidR="00672362" w:rsidRPr="009009B7" w:rsidRDefault="00672362" w:rsidP="00672362">
            <w:pPr>
              <w:spacing w:before="0" w:after="0"/>
              <w:ind w:firstLineChars="200" w:firstLine="400"/>
              <w:rPr>
                <w:rFonts w:eastAsia="Times New Roman" w:cs="Open Sans"/>
                <w:color w:val="000000"/>
                <w:sz w:val="20"/>
                <w:szCs w:val="20"/>
              </w:rPr>
            </w:pPr>
            <w:r w:rsidRPr="009009B7">
              <w:rPr>
                <w:rFonts w:eastAsia="Times New Roman" w:cs="Open Sans"/>
                <w:color w:val="000000"/>
                <w:sz w:val="20"/>
                <w:szCs w:val="20"/>
              </w:rPr>
              <w:t>Other payables</w:t>
            </w:r>
          </w:p>
        </w:tc>
        <w:tc>
          <w:tcPr>
            <w:tcW w:w="981" w:type="dxa"/>
            <w:gridSpan w:val="2"/>
            <w:tcBorders>
              <w:top w:val="nil"/>
              <w:left w:val="nil"/>
              <w:bottom w:val="nil"/>
              <w:right w:val="nil"/>
            </w:tcBorders>
            <w:shd w:val="clear" w:color="000000" w:fill="FFFFFF"/>
            <w:noWrap/>
            <w:vAlign w:val="bottom"/>
            <w:hideMark/>
          </w:tcPr>
          <w:p w14:paraId="3C9F67E4"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4A616A0C"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6,599 </w:t>
            </w:r>
          </w:p>
        </w:tc>
        <w:tc>
          <w:tcPr>
            <w:tcW w:w="1356" w:type="dxa"/>
            <w:gridSpan w:val="2"/>
            <w:tcBorders>
              <w:top w:val="nil"/>
              <w:left w:val="nil"/>
              <w:bottom w:val="nil"/>
              <w:right w:val="nil"/>
            </w:tcBorders>
            <w:shd w:val="clear" w:color="000000" w:fill="FFFFFF"/>
            <w:noWrap/>
            <w:vAlign w:val="bottom"/>
            <w:hideMark/>
          </w:tcPr>
          <w:p w14:paraId="162E2E7F"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2,338 </w:t>
            </w:r>
          </w:p>
        </w:tc>
        <w:tc>
          <w:tcPr>
            <w:tcW w:w="1796" w:type="dxa"/>
            <w:gridSpan w:val="3"/>
            <w:tcBorders>
              <w:top w:val="nil"/>
              <w:left w:val="nil"/>
              <w:bottom w:val="nil"/>
              <w:right w:val="nil"/>
            </w:tcBorders>
            <w:shd w:val="clear" w:color="000000" w:fill="FFFFFF"/>
            <w:noWrap/>
            <w:vAlign w:val="bottom"/>
            <w:hideMark/>
          </w:tcPr>
          <w:p w14:paraId="04BA7357"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xml:space="preserve">8,937 </w:t>
            </w:r>
          </w:p>
        </w:tc>
      </w:tr>
      <w:tr w:rsidR="007D40E1" w:rsidRPr="00672362" w14:paraId="7B7FCBB7"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6F8F2DA0"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Total payables</w:t>
            </w:r>
          </w:p>
        </w:tc>
        <w:tc>
          <w:tcPr>
            <w:tcW w:w="981" w:type="dxa"/>
            <w:gridSpan w:val="2"/>
            <w:tcBorders>
              <w:top w:val="nil"/>
              <w:left w:val="nil"/>
              <w:bottom w:val="nil"/>
              <w:right w:val="nil"/>
            </w:tcBorders>
            <w:shd w:val="clear" w:color="000000" w:fill="FFFFFF"/>
            <w:noWrap/>
            <w:vAlign w:val="bottom"/>
            <w:hideMark/>
          </w:tcPr>
          <w:p w14:paraId="62D65054"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52D4946F"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8,366 </w:t>
            </w:r>
          </w:p>
        </w:tc>
        <w:tc>
          <w:tcPr>
            <w:tcW w:w="1356" w:type="dxa"/>
            <w:gridSpan w:val="2"/>
            <w:tcBorders>
              <w:top w:val="nil"/>
              <w:left w:val="nil"/>
              <w:bottom w:val="nil"/>
              <w:right w:val="nil"/>
            </w:tcBorders>
            <w:shd w:val="clear" w:color="000000" w:fill="FFFFFF"/>
            <w:noWrap/>
            <w:vAlign w:val="bottom"/>
            <w:hideMark/>
          </w:tcPr>
          <w:p w14:paraId="404F5212"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2,338 </w:t>
            </w:r>
          </w:p>
        </w:tc>
        <w:tc>
          <w:tcPr>
            <w:tcW w:w="1796" w:type="dxa"/>
            <w:gridSpan w:val="3"/>
            <w:tcBorders>
              <w:top w:val="nil"/>
              <w:left w:val="nil"/>
              <w:bottom w:val="nil"/>
              <w:right w:val="nil"/>
            </w:tcBorders>
            <w:shd w:val="clear" w:color="000000" w:fill="FFFFFF"/>
            <w:noWrap/>
            <w:vAlign w:val="bottom"/>
            <w:hideMark/>
          </w:tcPr>
          <w:p w14:paraId="3E0C5E05"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xml:space="preserve">10,704 </w:t>
            </w:r>
          </w:p>
        </w:tc>
      </w:tr>
      <w:tr w:rsidR="007D40E1" w:rsidRPr="00672362" w14:paraId="6B4CFFE8"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70B72CE1"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Total liabilities</w:t>
            </w:r>
          </w:p>
        </w:tc>
        <w:tc>
          <w:tcPr>
            <w:tcW w:w="981" w:type="dxa"/>
            <w:gridSpan w:val="2"/>
            <w:tcBorders>
              <w:top w:val="nil"/>
              <w:left w:val="nil"/>
              <w:bottom w:val="nil"/>
              <w:right w:val="nil"/>
            </w:tcBorders>
            <w:shd w:val="clear" w:color="000000" w:fill="FFFFFF"/>
            <w:noWrap/>
            <w:vAlign w:val="bottom"/>
            <w:hideMark/>
          </w:tcPr>
          <w:p w14:paraId="3E41A841"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77E08A78"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13,271 </w:t>
            </w:r>
          </w:p>
        </w:tc>
        <w:tc>
          <w:tcPr>
            <w:tcW w:w="1356" w:type="dxa"/>
            <w:gridSpan w:val="2"/>
            <w:tcBorders>
              <w:top w:val="nil"/>
              <w:left w:val="nil"/>
              <w:bottom w:val="nil"/>
              <w:right w:val="nil"/>
            </w:tcBorders>
            <w:shd w:val="clear" w:color="000000" w:fill="FFFFFF"/>
            <w:noWrap/>
            <w:vAlign w:val="bottom"/>
            <w:hideMark/>
          </w:tcPr>
          <w:p w14:paraId="7C2D1B05"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xml:space="preserve">2,338 </w:t>
            </w:r>
          </w:p>
        </w:tc>
        <w:tc>
          <w:tcPr>
            <w:tcW w:w="1796" w:type="dxa"/>
            <w:gridSpan w:val="3"/>
            <w:tcBorders>
              <w:top w:val="nil"/>
              <w:left w:val="nil"/>
              <w:bottom w:val="nil"/>
              <w:right w:val="nil"/>
            </w:tcBorders>
            <w:shd w:val="clear" w:color="000000" w:fill="FFFFFF"/>
            <w:noWrap/>
            <w:vAlign w:val="bottom"/>
            <w:hideMark/>
          </w:tcPr>
          <w:p w14:paraId="697291B7"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xml:space="preserve">15,609 </w:t>
            </w:r>
          </w:p>
        </w:tc>
      </w:tr>
      <w:tr w:rsidR="007D40E1" w:rsidRPr="00672362" w14:paraId="408333F1"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04024CBD"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Net liabilities</w:t>
            </w:r>
          </w:p>
        </w:tc>
        <w:tc>
          <w:tcPr>
            <w:tcW w:w="981" w:type="dxa"/>
            <w:gridSpan w:val="2"/>
            <w:tcBorders>
              <w:top w:val="nil"/>
              <w:left w:val="nil"/>
              <w:bottom w:val="nil"/>
              <w:right w:val="nil"/>
            </w:tcBorders>
            <w:shd w:val="clear" w:color="000000" w:fill="FFFFFF"/>
            <w:noWrap/>
            <w:vAlign w:val="bottom"/>
            <w:hideMark/>
          </w:tcPr>
          <w:p w14:paraId="6746A009"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1B766E03"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(5,436)</w:t>
            </w:r>
          </w:p>
        </w:tc>
        <w:tc>
          <w:tcPr>
            <w:tcW w:w="1356" w:type="dxa"/>
            <w:gridSpan w:val="2"/>
            <w:tcBorders>
              <w:top w:val="nil"/>
              <w:left w:val="nil"/>
              <w:bottom w:val="nil"/>
              <w:right w:val="nil"/>
            </w:tcBorders>
            <w:shd w:val="clear" w:color="000000" w:fill="FFFFFF"/>
            <w:noWrap/>
            <w:vAlign w:val="bottom"/>
            <w:hideMark/>
          </w:tcPr>
          <w:p w14:paraId="29671C6B"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796" w:type="dxa"/>
            <w:gridSpan w:val="3"/>
            <w:tcBorders>
              <w:top w:val="nil"/>
              <w:left w:val="nil"/>
              <w:bottom w:val="nil"/>
              <w:right w:val="nil"/>
            </w:tcBorders>
            <w:shd w:val="clear" w:color="000000" w:fill="FFFFFF"/>
            <w:noWrap/>
            <w:vAlign w:val="bottom"/>
            <w:hideMark/>
          </w:tcPr>
          <w:p w14:paraId="73B9F89A"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(7,774)</w:t>
            </w:r>
          </w:p>
        </w:tc>
      </w:tr>
      <w:tr w:rsidR="007D40E1" w:rsidRPr="00672362" w14:paraId="0D138B01"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046C721B" w14:textId="77777777" w:rsidR="00672362" w:rsidRPr="009009B7" w:rsidRDefault="00672362" w:rsidP="00672362">
            <w:pPr>
              <w:spacing w:before="0" w:after="0"/>
              <w:jc w:val="right"/>
              <w:rPr>
                <w:rFonts w:eastAsia="Times New Roman" w:cs="Open Sans"/>
                <w:b/>
                <w:sz w:val="20"/>
                <w:szCs w:val="20"/>
              </w:rPr>
            </w:pPr>
          </w:p>
        </w:tc>
        <w:tc>
          <w:tcPr>
            <w:tcW w:w="981" w:type="dxa"/>
            <w:gridSpan w:val="2"/>
            <w:tcBorders>
              <w:top w:val="nil"/>
              <w:left w:val="nil"/>
              <w:bottom w:val="nil"/>
              <w:right w:val="nil"/>
            </w:tcBorders>
            <w:shd w:val="clear" w:color="000000" w:fill="FFFFFF"/>
            <w:noWrap/>
            <w:vAlign w:val="bottom"/>
            <w:hideMark/>
          </w:tcPr>
          <w:p w14:paraId="4F622935"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03D3C753"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356" w:type="dxa"/>
            <w:gridSpan w:val="2"/>
            <w:tcBorders>
              <w:top w:val="nil"/>
              <w:left w:val="nil"/>
              <w:bottom w:val="nil"/>
              <w:right w:val="nil"/>
            </w:tcBorders>
            <w:shd w:val="clear" w:color="000000" w:fill="FFFFFF"/>
            <w:noWrap/>
            <w:vAlign w:val="bottom"/>
            <w:hideMark/>
          </w:tcPr>
          <w:p w14:paraId="6E92724C"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796" w:type="dxa"/>
            <w:gridSpan w:val="3"/>
            <w:tcBorders>
              <w:top w:val="nil"/>
              <w:left w:val="nil"/>
              <w:bottom w:val="nil"/>
              <w:right w:val="nil"/>
            </w:tcBorders>
            <w:shd w:val="clear" w:color="000000" w:fill="FFFFFF"/>
            <w:noWrap/>
            <w:vAlign w:val="bottom"/>
            <w:hideMark/>
          </w:tcPr>
          <w:p w14:paraId="0337C1D4"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40217949"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41C8668E"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TOTAL EQUITY</w:t>
            </w:r>
          </w:p>
        </w:tc>
        <w:tc>
          <w:tcPr>
            <w:tcW w:w="981" w:type="dxa"/>
            <w:gridSpan w:val="2"/>
            <w:tcBorders>
              <w:top w:val="nil"/>
              <w:left w:val="nil"/>
              <w:bottom w:val="nil"/>
              <w:right w:val="nil"/>
            </w:tcBorders>
            <w:shd w:val="clear" w:color="000000" w:fill="FFFFFF"/>
            <w:noWrap/>
            <w:vAlign w:val="bottom"/>
            <w:hideMark/>
          </w:tcPr>
          <w:p w14:paraId="4013211B"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38E9D6F6"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356" w:type="dxa"/>
            <w:gridSpan w:val="2"/>
            <w:tcBorders>
              <w:top w:val="nil"/>
              <w:left w:val="nil"/>
              <w:bottom w:val="nil"/>
              <w:right w:val="nil"/>
            </w:tcBorders>
            <w:shd w:val="clear" w:color="000000" w:fill="FFFFFF"/>
            <w:noWrap/>
            <w:vAlign w:val="bottom"/>
            <w:hideMark/>
          </w:tcPr>
          <w:p w14:paraId="7DE86026"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796" w:type="dxa"/>
            <w:gridSpan w:val="3"/>
            <w:tcBorders>
              <w:top w:val="nil"/>
              <w:left w:val="nil"/>
              <w:bottom w:val="nil"/>
              <w:right w:val="nil"/>
            </w:tcBorders>
            <w:shd w:val="clear" w:color="000000" w:fill="FFFFFF"/>
            <w:noWrap/>
            <w:vAlign w:val="bottom"/>
            <w:hideMark/>
          </w:tcPr>
          <w:p w14:paraId="56BD8844"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27AAB5B9"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5F36C487" w14:textId="77777777" w:rsidR="00672362" w:rsidRPr="009009B7" w:rsidRDefault="00672362" w:rsidP="00672362">
            <w:pPr>
              <w:spacing w:before="0" w:after="0"/>
              <w:ind w:firstLineChars="200" w:firstLine="400"/>
              <w:rPr>
                <w:rFonts w:eastAsia="Times New Roman" w:cs="Open Sans"/>
                <w:color w:val="000000"/>
                <w:sz w:val="20"/>
                <w:szCs w:val="20"/>
              </w:rPr>
            </w:pPr>
            <w:r w:rsidRPr="009009B7">
              <w:rPr>
                <w:rFonts w:eastAsia="Times New Roman" w:cs="Open Sans"/>
                <w:color w:val="000000"/>
                <w:sz w:val="20"/>
                <w:szCs w:val="20"/>
              </w:rPr>
              <w:t>Accumulated losses</w:t>
            </w:r>
          </w:p>
        </w:tc>
        <w:tc>
          <w:tcPr>
            <w:tcW w:w="981" w:type="dxa"/>
            <w:gridSpan w:val="2"/>
            <w:tcBorders>
              <w:top w:val="nil"/>
              <w:left w:val="nil"/>
              <w:bottom w:val="nil"/>
              <w:right w:val="nil"/>
            </w:tcBorders>
            <w:shd w:val="clear" w:color="000000" w:fill="FFFFFF"/>
            <w:noWrap/>
            <w:vAlign w:val="bottom"/>
            <w:hideMark/>
          </w:tcPr>
          <w:p w14:paraId="531E552B"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4DB64290"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(10,399)</w:t>
            </w:r>
          </w:p>
        </w:tc>
        <w:tc>
          <w:tcPr>
            <w:tcW w:w="1356" w:type="dxa"/>
            <w:gridSpan w:val="2"/>
            <w:tcBorders>
              <w:top w:val="nil"/>
              <w:left w:val="nil"/>
              <w:bottom w:val="nil"/>
              <w:right w:val="nil"/>
            </w:tcBorders>
            <w:shd w:val="clear" w:color="000000" w:fill="FFFFFF"/>
            <w:noWrap/>
            <w:vAlign w:val="bottom"/>
            <w:hideMark/>
          </w:tcPr>
          <w:p w14:paraId="64247663"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796" w:type="dxa"/>
            <w:gridSpan w:val="3"/>
            <w:tcBorders>
              <w:top w:val="nil"/>
              <w:left w:val="nil"/>
              <w:bottom w:val="nil"/>
              <w:right w:val="nil"/>
            </w:tcBorders>
            <w:shd w:val="clear" w:color="000000" w:fill="FFFFFF"/>
            <w:noWrap/>
            <w:vAlign w:val="bottom"/>
            <w:hideMark/>
          </w:tcPr>
          <w:p w14:paraId="65DE9944"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(12,737)</w:t>
            </w:r>
          </w:p>
        </w:tc>
      </w:tr>
      <w:tr w:rsidR="007D40E1" w:rsidRPr="00672362" w14:paraId="2452BA8B"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5B0A42E3"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Total equity</w:t>
            </w:r>
          </w:p>
        </w:tc>
        <w:tc>
          <w:tcPr>
            <w:tcW w:w="981" w:type="dxa"/>
            <w:gridSpan w:val="2"/>
            <w:tcBorders>
              <w:top w:val="nil"/>
              <w:left w:val="nil"/>
              <w:bottom w:val="nil"/>
              <w:right w:val="nil"/>
            </w:tcBorders>
            <w:shd w:val="clear" w:color="000000" w:fill="FFFFFF"/>
            <w:noWrap/>
            <w:vAlign w:val="bottom"/>
            <w:hideMark/>
          </w:tcPr>
          <w:p w14:paraId="33B4DFA6"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3CF4AD56"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(5,436)</w:t>
            </w:r>
          </w:p>
        </w:tc>
        <w:tc>
          <w:tcPr>
            <w:tcW w:w="1356" w:type="dxa"/>
            <w:gridSpan w:val="2"/>
            <w:tcBorders>
              <w:top w:val="nil"/>
              <w:left w:val="nil"/>
              <w:bottom w:val="nil"/>
              <w:right w:val="nil"/>
            </w:tcBorders>
            <w:shd w:val="clear" w:color="000000" w:fill="FFFFFF"/>
            <w:noWrap/>
            <w:vAlign w:val="bottom"/>
            <w:hideMark/>
          </w:tcPr>
          <w:p w14:paraId="11AA8167"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796" w:type="dxa"/>
            <w:gridSpan w:val="3"/>
            <w:tcBorders>
              <w:top w:val="nil"/>
              <w:left w:val="nil"/>
              <w:bottom w:val="nil"/>
              <w:right w:val="nil"/>
            </w:tcBorders>
            <w:shd w:val="clear" w:color="000000" w:fill="FFFFFF"/>
            <w:noWrap/>
            <w:vAlign w:val="bottom"/>
            <w:hideMark/>
          </w:tcPr>
          <w:p w14:paraId="553318FE"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(7,774)</w:t>
            </w:r>
          </w:p>
        </w:tc>
      </w:tr>
      <w:tr w:rsidR="007D40E1" w:rsidRPr="00672362" w14:paraId="6D1A1F6E"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14CB1A0D" w14:textId="77777777" w:rsidR="00672362" w:rsidRPr="009009B7" w:rsidRDefault="00672362" w:rsidP="00672362">
            <w:pPr>
              <w:spacing w:before="0" w:after="0"/>
              <w:jc w:val="right"/>
              <w:rPr>
                <w:rFonts w:eastAsia="Times New Roman" w:cs="Open Sans"/>
                <w:b/>
                <w:sz w:val="20"/>
                <w:szCs w:val="20"/>
              </w:rPr>
            </w:pPr>
          </w:p>
        </w:tc>
        <w:tc>
          <w:tcPr>
            <w:tcW w:w="981" w:type="dxa"/>
            <w:gridSpan w:val="2"/>
            <w:tcBorders>
              <w:top w:val="nil"/>
              <w:left w:val="nil"/>
              <w:bottom w:val="nil"/>
              <w:right w:val="nil"/>
            </w:tcBorders>
            <w:shd w:val="clear" w:color="000000" w:fill="FFFFFF"/>
            <w:noWrap/>
            <w:vAlign w:val="bottom"/>
            <w:hideMark/>
          </w:tcPr>
          <w:p w14:paraId="4EB31700"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47863045"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356" w:type="dxa"/>
            <w:gridSpan w:val="2"/>
            <w:tcBorders>
              <w:top w:val="nil"/>
              <w:left w:val="nil"/>
              <w:bottom w:val="nil"/>
              <w:right w:val="nil"/>
            </w:tcBorders>
            <w:shd w:val="clear" w:color="000000" w:fill="FFFFFF"/>
            <w:noWrap/>
            <w:vAlign w:val="bottom"/>
            <w:hideMark/>
          </w:tcPr>
          <w:p w14:paraId="01F695AC"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796" w:type="dxa"/>
            <w:gridSpan w:val="3"/>
            <w:tcBorders>
              <w:top w:val="nil"/>
              <w:left w:val="nil"/>
              <w:bottom w:val="nil"/>
              <w:right w:val="nil"/>
            </w:tcBorders>
            <w:shd w:val="clear" w:color="000000" w:fill="FFFFFF"/>
            <w:noWrap/>
            <w:vAlign w:val="bottom"/>
            <w:hideMark/>
          </w:tcPr>
          <w:p w14:paraId="6BD8895A"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5D662473"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1E34B8B9" w14:textId="77777777" w:rsidR="00672362" w:rsidRPr="009009B7" w:rsidRDefault="00672362" w:rsidP="00672362">
            <w:pPr>
              <w:spacing w:before="0" w:after="0"/>
              <w:rPr>
                <w:rFonts w:eastAsia="Times New Roman" w:cs="Open Sans"/>
                <w:b/>
                <w:color w:val="000000"/>
                <w:sz w:val="20"/>
                <w:szCs w:val="20"/>
              </w:rPr>
            </w:pPr>
            <w:r w:rsidRPr="009009B7">
              <w:rPr>
                <w:rFonts w:eastAsia="Times New Roman" w:cs="Open Sans"/>
                <w:b/>
                <w:color w:val="000000"/>
                <w:sz w:val="20"/>
                <w:szCs w:val="20"/>
              </w:rPr>
              <w:t>Statement of changes in equity (extract)</w:t>
            </w:r>
          </w:p>
        </w:tc>
        <w:tc>
          <w:tcPr>
            <w:tcW w:w="981" w:type="dxa"/>
            <w:gridSpan w:val="2"/>
            <w:tcBorders>
              <w:top w:val="nil"/>
              <w:left w:val="nil"/>
              <w:bottom w:val="nil"/>
              <w:right w:val="nil"/>
            </w:tcBorders>
            <w:shd w:val="clear" w:color="000000" w:fill="FFFFFF"/>
            <w:noWrap/>
            <w:vAlign w:val="bottom"/>
            <w:hideMark/>
          </w:tcPr>
          <w:p w14:paraId="679F4B20"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6511F41F"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356" w:type="dxa"/>
            <w:gridSpan w:val="2"/>
            <w:tcBorders>
              <w:top w:val="nil"/>
              <w:left w:val="nil"/>
              <w:bottom w:val="nil"/>
              <w:right w:val="nil"/>
            </w:tcBorders>
            <w:shd w:val="clear" w:color="000000" w:fill="FFFFFF"/>
            <w:noWrap/>
            <w:vAlign w:val="bottom"/>
            <w:hideMark/>
          </w:tcPr>
          <w:p w14:paraId="7CCF3FDF"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796" w:type="dxa"/>
            <w:gridSpan w:val="3"/>
            <w:tcBorders>
              <w:top w:val="nil"/>
              <w:left w:val="nil"/>
              <w:bottom w:val="nil"/>
              <w:right w:val="nil"/>
            </w:tcBorders>
            <w:shd w:val="clear" w:color="000000" w:fill="FFFFFF"/>
            <w:noWrap/>
            <w:vAlign w:val="bottom"/>
            <w:hideMark/>
          </w:tcPr>
          <w:p w14:paraId="35D23C75"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0D79FA74"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329148B6"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ACCUMULATED LOSSES</w:t>
            </w:r>
          </w:p>
        </w:tc>
        <w:tc>
          <w:tcPr>
            <w:tcW w:w="981" w:type="dxa"/>
            <w:gridSpan w:val="2"/>
            <w:tcBorders>
              <w:top w:val="nil"/>
              <w:left w:val="nil"/>
              <w:bottom w:val="nil"/>
              <w:right w:val="nil"/>
            </w:tcBorders>
            <w:shd w:val="clear" w:color="000000" w:fill="FFFFFF"/>
            <w:noWrap/>
            <w:vAlign w:val="bottom"/>
            <w:hideMark/>
          </w:tcPr>
          <w:p w14:paraId="0A9F4E67"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1C8F888E"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356" w:type="dxa"/>
            <w:gridSpan w:val="2"/>
            <w:tcBorders>
              <w:top w:val="nil"/>
              <w:left w:val="nil"/>
              <w:bottom w:val="nil"/>
              <w:right w:val="nil"/>
            </w:tcBorders>
            <w:shd w:val="clear" w:color="000000" w:fill="FFFFFF"/>
            <w:noWrap/>
            <w:vAlign w:val="bottom"/>
            <w:hideMark/>
          </w:tcPr>
          <w:p w14:paraId="49767FD5"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796" w:type="dxa"/>
            <w:gridSpan w:val="3"/>
            <w:tcBorders>
              <w:top w:val="nil"/>
              <w:left w:val="nil"/>
              <w:bottom w:val="nil"/>
              <w:right w:val="nil"/>
            </w:tcBorders>
            <w:shd w:val="clear" w:color="000000" w:fill="FFFFFF"/>
            <w:noWrap/>
            <w:vAlign w:val="bottom"/>
            <w:hideMark/>
          </w:tcPr>
          <w:p w14:paraId="6212FCD2"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70FD43DA"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1B89F8C7"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Comprehensive income</w:t>
            </w:r>
          </w:p>
        </w:tc>
        <w:tc>
          <w:tcPr>
            <w:tcW w:w="981" w:type="dxa"/>
            <w:gridSpan w:val="2"/>
            <w:tcBorders>
              <w:top w:val="nil"/>
              <w:left w:val="nil"/>
              <w:bottom w:val="nil"/>
              <w:right w:val="nil"/>
            </w:tcBorders>
            <w:shd w:val="clear" w:color="000000" w:fill="FFFFFF"/>
            <w:noWrap/>
            <w:vAlign w:val="bottom"/>
            <w:hideMark/>
          </w:tcPr>
          <w:p w14:paraId="1719AC75"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4EF9C6E4"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356" w:type="dxa"/>
            <w:gridSpan w:val="2"/>
            <w:tcBorders>
              <w:top w:val="nil"/>
              <w:left w:val="nil"/>
              <w:bottom w:val="nil"/>
              <w:right w:val="nil"/>
            </w:tcBorders>
            <w:shd w:val="clear" w:color="000000" w:fill="FFFFFF"/>
            <w:noWrap/>
            <w:vAlign w:val="bottom"/>
            <w:hideMark/>
          </w:tcPr>
          <w:p w14:paraId="5F4FF01E"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 </w:t>
            </w:r>
          </w:p>
        </w:tc>
        <w:tc>
          <w:tcPr>
            <w:tcW w:w="1796" w:type="dxa"/>
            <w:gridSpan w:val="3"/>
            <w:tcBorders>
              <w:top w:val="nil"/>
              <w:left w:val="nil"/>
              <w:bottom w:val="nil"/>
              <w:right w:val="nil"/>
            </w:tcBorders>
            <w:shd w:val="clear" w:color="000000" w:fill="FFFFFF"/>
            <w:noWrap/>
            <w:vAlign w:val="bottom"/>
            <w:hideMark/>
          </w:tcPr>
          <w:p w14:paraId="18BBA031"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7D40E1" w:rsidRPr="00672362" w14:paraId="13FDA75D"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3F20EA0C" w14:textId="77777777" w:rsidR="00672362" w:rsidRPr="009009B7" w:rsidRDefault="00672362" w:rsidP="00672362">
            <w:pPr>
              <w:spacing w:before="0" w:after="0"/>
              <w:ind w:firstLineChars="200" w:firstLine="400"/>
              <w:rPr>
                <w:rFonts w:eastAsia="Times New Roman" w:cs="Open Sans"/>
                <w:color w:val="000000"/>
                <w:sz w:val="20"/>
                <w:szCs w:val="20"/>
              </w:rPr>
            </w:pPr>
            <w:r w:rsidRPr="009009B7">
              <w:rPr>
                <w:rFonts w:eastAsia="Times New Roman" w:cs="Open Sans"/>
                <w:color w:val="000000"/>
                <w:sz w:val="20"/>
                <w:szCs w:val="20"/>
              </w:rPr>
              <w:t>Deficit for the period</w:t>
            </w:r>
          </w:p>
        </w:tc>
        <w:tc>
          <w:tcPr>
            <w:tcW w:w="981" w:type="dxa"/>
            <w:gridSpan w:val="2"/>
            <w:tcBorders>
              <w:top w:val="nil"/>
              <w:left w:val="nil"/>
              <w:bottom w:val="nil"/>
              <w:right w:val="nil"/>
            </w:tcBorders>
            <w:shd w:val="clear" w:color="000000" w:fill="FFFFFF"/>
            <w:noWrap/>
            <w:vAlign w:val="bottom"/>
            <w:hideMark/>
          </w:tcPr>
          <w:p w14:paraId="6CBF9EE8"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000000" w:fill="FFFFFF"/>
            <w:noWrap/>
            <w:vAlign w:val="bottom"/>
            <w:hideMark/>
          </w:tcPr>
          <w:p w14:paraId="0E400E3D"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(4,726)</w:t>
            </w:r>
          </w:p>
        </w:tc>
        <w:tc>
          <w:tcPr>
            <w:tcW w:w="1356" w:type="dxa"/>
            <w:gridSpan w:val="2"/>
            <w:tcBorders>
              <w:top w:val="nil"/>
              <w:left w:val="nil"/>
              <w:bottom w:val="nil"/>
              <w:right w:val="nil"/>
            </w:tcBorders>
            <w:shd w:val="clear" w:color="000000" w:fill="FFFFFF"/>
            <w:noWrap/>
            <w:vAlign w:val="bottom"/>
            <w:hideMark/>
          </w:tcPr>
          <w:p w14:paraId="4A6EF9A0"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796" w:type="dxa"/>
            <w:gridSpan w:val="3"/>
            <w:tcBorders>
              <w:top w:val="nil"/>
              <w:left w:val="nil"/>
              <w:bottom w:val="nil"/>
              <w:right w:val="nil"/>
            </w:tcBorders>
            <w:shd w:val="clear" w:color="000000" w:fill="FFFFFF"/>
            <w:noWrap/>
            <w:vAlign w:val="bottom"/>
            <w:hideMark/>
          </w:tcPr>
          <w:p w14:paraId="1E6B4332"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(7,064)</w:t>
            </w:r>
          </w:p>
        </w:tc>
      </w:tr>
      <w:tr w:rsidR="00452B54" w:rsidRPr="00672362" w14:paraId="4797335F"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050A583B"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Closing balance as at 30 June</w:t>
            </w:r>
          </w:p>
        </w:tc>
        <w:tc>
          <w:tcPr>
            <w:tcW w:w="981" w:type="dxa"/>
            <w:gridSpan w:val="2"/>
            <w:tcBorders>
              <w:top w:val="nil"/>
              <w:left w:val="nil"/>
              <w:bottom w:val="nil"/>
              <w:right w:val="nil"/>
            </w:tcBorders>
            <w:shd w:val="clear" w:color="000000" w:fill="FFFFFF"/>
            <w:noWrap/>
            <w:vAlign w:val="bottom"/>
            <w:hideMark/>
          </w:tcPr>
          <w:p w14:paraId="78E780CF"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auto" w:fill="auto"/>
            <w:noWrap/>
            <w:vAlign w:val="bottom"/>
            <w:hideMark/>
          </w:tcPr>
          <w:p w14:paraId="644579F0" w14:textId="55C4FFCE"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(10,399)</w:t>
            </w:r>
          </w:p>
        </w:tc>
        <w:tc>
          <w:tcPr>
            <w:tcW w:w="1356" w:type="dxa"/>
            <w:gridSpan w:val="2"/>
            <w:tcBorders>
              <w:top w:val="nil"/>
              <w:left w:val="nil"/>
              <w:bottom w:val="nil"/>
              <w:right w:val="nil"/>
            </w:tcBorders>
            <w:shd w:val="clear" w:color="auto" w:fill="auto"/>
            <w:noWrap/>
            <w:vAlign w:val="bottom"/>
            <w:hideMark/>
          </w:tcPr>
          <w:p w14:paraId="5863C606"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796" w:type="dxa"/>
            <w:gridSpan w:val="3"/>
            <w:tcBorders>
              <w:top w:val="nil"/>
              <w:left w:val="nil"/>
              <w:bottom w:val="nil"/>
              <w:right w:val="nil"/>
            </w:tcBorders>
            <w:shd w:val="clear" w:color="000000" w:fill="FFFFFF"/>
            <w:noWrap/>
            <w:vAlign w:val="bottom"/>
            <w:hideMark/>
          </w:tcPr>
          <w:p w14:paraId="06B0CC38"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(12,737)</w:t>
            </w:r>
          </w:p>
        </w:tc>
      </w:tr>
      <w:tr w:rsidR="00452B54" w:rsidRPr="00672362" w14:paraId="654F36D3"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0E9A91BD" w14:textId="77777777" w:rsidR="00672362" w:rsidRPr="009009B7" w:rsidRDefault="00672362" w:rsidP="00672362">
            <w:pPr>
              <w:spacing w:before="0" w:after="0"/>
              <w:jc w:val="right"/>
              <w:rPr>
                <w:rFonts w:eastAsia="Times New Roman" w:cs="Open Sans"/>
                <w:b/>
                <w:sz w:val="20"/>
                <w:szCs w:val="20"/>
              </w:rPr>
            </w:pPr>
          </w:p>
        </w:tc>
        <w:tc>
          <w:tcPr>
            <w:tcW w:w="981" w:type="dxa"/>
            <w:gridSpan w:val="2"/>
            <w:tcBorders>
              <w:top w:val="nil"/>
              <w:left w:val="nil"/>
              <w:bottom w:val="nil"/>
              <w:right w:val="nil"/>
            </w:tcBorders>
            <w:shd w:val="clear" w:color="000000" w:fill="FFFFFF"/>
            <w:noWrap/>
            <w:vAlign w:val="bottom"/>
            <w:hideMark/>
          </w:tcPr>
          <w:p w14:paraId="5AD5CB69"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auto" w:fill="auto"/>
            <w:noWrap/>
            <w:vAlign w:val="bottom"/>
            <w:hideMark/>
          </w:tcPr>
          <w:p w14:paraId="56E96D7C" w14:textId="77777777" w:rsidR="00672362" w:rsidRPr="009009B7" w:rsidRDefault="00672362" w:rsidP="00672362">
            <w:pPr>
              <w:spacing w:before="0" w:after="0"/>
              <w:rPr>
                <w:rFonts w:eastAsia="Times New Roman" w:cs="Open Sans"/>
                <w:sz w:val="20"/>
                <w:szCs w:val="20"/>
              </w:rPr>
            </w:pPr>
          </w:p>
        </w:tc>
        <w:tc>
          <w:tcPr>
            <w:tcW w:w="1356" w:type="dxa"/>
            <w:gridSpan w:val="2"/>
            <w:tcBorders>
              <w:top w:val="nil"/>
              <w:left w:val="nil"/>
              <w:bottom w:val="nil"/>
              <w:right w:val="nil"/>
            </w:tcBorders>
            <w:shd w:val="clear" w:color="auto" w:fill="auto"/>
            <w:noWrap/>
            <w:vAlign w:val="bottom"/>
            <w:hideMark/>
          </w:tcPr>
          <w:p w14:paraId="541A0EEE" w14:textId="77777777" w:rsidR="00672362" w:rsidRPr="009009B7" w:rsidRDefault="00672362" w:rsidP="00672362">
            <w:pPr>
              <w:spacing w:before="0" w:after="0"/>
              <w:jc w:val="right"/>
              <w:rPr>
                <w:rFonts w:eastAsia="Times New Roman" w:cs="Open Sans"/>
                <w:sz w:val="20"/>
                <w:szCs w:val="20"/>
              </w:rPr>
            </w:pPr>
          </w:p>
        </w:tc>
        <w:tc>
          <w:tcPr>
            <w:tcW w:w="1796" w:type="dxa"/>
            <w:gridSpan w:val="3"/>
            <w:tcBorders>
              <w:top w:val="nil"/>
              <w:left w:val="nil"/>
              <w:bottom w:val="nil"/>
              <w:right w:val="nil"/>
            </w:tcBorders>
            <w:shd w:val="clear" w:color="000000" w:fill="FFFFFF"/>
            <w:noWrap/>
            <w:vAlign w:val="bottom"/>
            <w:hideMark/>
          </w:tcPr>
          <w:p w14:paraId="06BB94FC"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452B54" w:rsidRPr="00672362" w14:paraId="761B830D"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2AF72E18"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TOTAL EQUITY</w:t>
            </w:r>
          </w:p>
        </w:tc>
        <w:tc>
          <w:tcPr>
            <w:tcW w:w="981" w:type="dxa"/>
            <w:gridSpan w:val="2"/>
            <w:tcBorders>
              <w:top w:val="nil"/>
              <w:left w:val="nil"/>
              <w:bottom w:val="nil"/>
              <w:right w:val="nil"/>
            </w:tcBorders>
            <w:shd w:val="clear" w:color="000000" w:fill="FFFFFF"/>
            <w:noWrap/>
            <w:vAlign w:val="bottom"/>
            <w:hideMark/>
          </w:tcPr>
          <w:p w14:paraId="67B028B5"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auto" w:fill="auto"/>
            <w:noWrap/>
            <w:vAlign w:val="bottom"/>
            <w:hideMark/>
          </w:tcPr>
          <w:p w14:paraId="6C16875C" w14:textId="77777777" w:rsidR="00672362" w:rsidRPr="009009B7" w:rsidRDefault="00672362" w:rsidP="00672362">
            <w:pPr>
              <w:spacing w:before="0" w:after="0"/>
              <w:rPr>
                <w:rFonts w:eastAsia="Times New Roman" w:cs="Open Sans"/>
                <w:sz w:val="20"/>
                <w:szCs w:val="20"/>
              </w:rPr>
            </w:pPr>
          </w:p>
        </w:tc>
        <w:tc>
          <w:tcPr>
            <w:tcW w:w="1356" w:type="dxa"/>
            <w:gridSpan w:val="2"/>
            <w:tcBorders>
              <w:top w:val="nil"/>
              <w:left w:val="nil"/>
              <w:bottom w:val="nil"/>
              <w:right w:val="nil"/>
            </w:tcBorders>
            <w:shd w:val="clear" w:color="auto" w:fill="auto"/>
            <w:noWrap/>
            <w:vAlign w:val="bottom"/>
            <w:hideMark/>
          </w:tcPr>
          <w:p w14:paraId="3753CBEF" w14:textId="77777777" w:rsidR="00672362" w:rsidRPr="009009B7" w:rsidRDefault="00672362" w:rsidP="00672362">
            <w:pPr>
              <w:spacing w:before="0" w:after="0"/>
              <w:jc w:val="right"/>
              <w:rPr>
                <w:rFonts w:eastAsia="Times New Roman" w:cs="Open Sans"/>
                <w:sz w:val="20"/>
                <w:szCs w:val="20"/>
              </w:rPr>
            </w:pPr>
          </w:p>
        </w:tc>
        <w:tc>
          <w:tcPr>
            <w:tcW w:w="1796" w:type="dxa"/>
            <w:gridSpan w:val="3"/>
            <w:tcBorders>
              <w:top w:val="nil"/>
              <w:left w:val="nil"/>
              <w:bottom w:val="nil"/>
              <w:right w:val="nil"/>
            </w:tcBorders>
            <w:shd w:val="clear" w:color="000000" w:fill="FFFFFF"/>
            <w:noWrap/>
            <w:vAlign w:val="bottom"/>
            <w:hideMark/>
          </w:tcPr>
          <w:p w14:paraId="24C35EE0"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452B54" w:rsidRPr="00672362" w14:paraId="0862F7CD"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187F7519"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Comprehensive income</w:t>
            </w:r>
          </w:p>
        </w:tc>
        <w:tc>
          <w:tcPr>
            <w:tcW w:w="981" w:type="dxa"/>
            <w:gridSpan w:val="2"/>
            <w:tcBorders>
              <w:top w:val="nil"/>
              <w:left w:val="nil"/>
              <w:bottom w:val="nil"/>
              <w:right w:val="nil"/>
            </w:tcBorders>
            <w:shd w:val="clear" w:color="000000" w:fill="FFFFFF"/>
            <w:noWrap/>
            <w:vAlign w:val="bottom"/>
            <w:hideMark/>
          </w:tcPr>
          <w:p w14:paraId="6CBBFECB"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auto" w:fill="auto"/>
            <w:noWrap/>
            <w:vAlign w:val="bottom"/>
            <w:hideMark/>
          </w:tcPr>
          <w:p w14:paraId="032AB33A" w14:textId="77777777" w:rsidR="00672362" w:rsidRPr="009009B7" w:rsidRDefault="00672362" w:rsidP="00672362">
            <w:pPr>
              <w:spacing w:before="0" w:after="0"/>
              <w:rPr>
                <w:rFonts w:eastAsia="Times New Roman" w:cs="Open Sans"/>
                <w:sz w:val="20"/>
                <w:szCs w:val="20"/>
              </w:rPr>
            </w:pPr>
          </w:p>
        </w:tc>
        <w:tc>
          <w:tcPr>
            <w:tcW w:w="1356" w:type="dxa"/>
            <w:gridSpan w:val="2"/>
            <w:tcBorders>
              <w:top w:val="nil"/>
              <w:left w:val="nil"/>
              <w:bottom w:val="nil"/>
              <w:right w:val="nil"/>
            </w:tcBorders>
            <w:shd w:val="clear" w:color="auto" w:fill="auto"/>
            <w:noWrap/>
            <w:vAlign w:val="bottom"/>
            <w:hideMark/>
          </w:tcPr>
          <w:p w14:paraId="182A66C1" w14:textId="77777777" w:rsidR="00672362" w:rsidRPr="009009B7" w:rsidRDefault="00672362" w:rsidP="00672362">
            <w:pPr>
              <w:spacing w:before="0" w:after="0"/>
              <w:jc w:val="right"/>
              <w:rPr>
                <w:rFonts w:eastAsia="Times New Roman" w:cs="Open Sans"/>
                <w:sz w:val="20"/>
                <w:szCs w:val="20"/>
              </w:rPr>
            </w:pPr>
          </w:p>
        </w:tc>
        <w:tc>
          <w:tcPr>
            <w:tcW w:w="1796" w:type="dxa"/>
            <w:gridSpan w:val="3"/>
            <w:tcBorders>
              <w:top w:val="nil"/>
              <w:left w:val="nil"/>
              <w:bottom w:val="nil"/>
              <w:right w:val="nil"/>
            </w:tcBorders>
            <w:shd w:val="clear" w:color="000000" w:fill="FFFFFF"/>
            <w:noWrap/>
            <w:vAlign w:val="bottom"/>
            <w:hideMark/>
          </w:tcPr>
          <w:p w14:paraId="2DB4B3D0"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 </w:t>
            </w:r>
          </w:p>
        </w:tc>
      </w:tr>
      <w:tr w:rsidR="00452B54" w:rsidRPr="00672362" w14:paraId="45CB83D4"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57C920A7" w14:textId="77777777" w:rsidR="00672362" w:rsidRPr="009009B7" w:rsidRDefault="00672362" w:rsidP="00672362">
            <w:pPr>
              <w:spacing w:before="0" w:after="0"/>
              <w:ind w:firstLineChars="200" w:firstLine="400"/>
              <w:rPr>
                <w:rFonts w:eastAsia="Times New Roman" w:cs="Open Sans"/>
                <w:color w:val="000000"/>
                <w:sz w:val="20"/>
                <w:szCs w:val="20"/>
              </w:rPr>
            </w:pPr>
            <w:r w:rsidRPr="009009B7">
              <w:rPr>
                <w:rFonts w:eastAsia="Times New Roman" w:cs="Open Sans"/>
                <w:color w:val="000000"/>
                <w:sz w:val="20"/>
                <w:szCs w:val="20"/>
              </w:rPr>
              <w:t>Deficit for the period</w:t>
            </w:r>
          </w:p>
        </w:tc>
        <w:tc>
          <w:tcPr>
            <w:tcW w:w="981" w:type="dxa"/>
            <w:gridSpan w:val="2"/>
            <w:tcBorders>
              <w:top w:val="nil"/>
              <w:left w:val="nil"/>
              <w:bottom w:val="nil"/>
              <w:right w:val="nil"/>
            </w:tcBorders>
            <w:shd w:val="clear" w:color="000000" w:fill="FFFFFF"/>
            <w:noWrap/>
            <w:vAlign w:val="bottom"/>
            <w:hideMark/>
          </w:tcPr>
          <w:p w14:paraId="59F694D0"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auto" w:fill="auto"/>
            <w:noWrap/>
            <w:vAlign w:val="bottom"/>
            <w:hideMark/>
          </w:tcPr>
          <w:p w14:paraId="63B7C9D9"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(4,726)</w:t>
            </w:r>
          </w:p>
        </w:tc>
        <w:tc>
          <w:tcPr>
            <w:tcW w:w="1356" w:type="dxa"/>
            <w:gridSpan w:val="2"/>
            <w:tcBorders>
              <w:top w:val="nil"/>
              <w:left w:val="nil"/>
              <w:bottom w:val="nil"/>
              <w:right w:val="nil"/>
            </w:tcBorders>
            <w:shd w:val="clear" w:color="auto" w:fill="auto"/>
            <w:noWrap/>
            <w:vAlign w:val="bottom"/>
            <w:hideMark/>
          </w:tcPr>
          <w:p w14:paraId="1CC78551"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796" w:type="dxa"/>
            <w:gridSpan w:val="3"/>
            <w:tcBorders>
              <w:top w:val="nil"/>
              <w:left w:val="nil"/>
              <w:bottom w:val="nil"/>
              <w:right w:val="nil"/>
            </w:tcBorders>
            <w:shd w:val="clear" w:color="000000" w:fill="FFFFFF"/>
            <w:noWrap/>
            <w:vAlign w:val="bottom"/>
            <w:hideMark/>
          </w:tcPr>
          <w:p w14:paraId="2D523517"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(7,064)</w:t>
            </w:r>
          </w:p>
        </w:tc>
      </w:tr>
      <w:tr w:rsidR="00452B54" w:rsidRPr="00672362" w14:paraId="79449ED1"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2B8D3901"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Total comprehensive income</w:t>
            </w:r>
          </w:p>
        </w:tc>
        <w:tc>
          <w:tcPr>
            <w:tcW w:w="981" w:type="dxa"/>
            <w:gridSpan w:val="2"/>
            <w:tcBorders>
              <w:top w:val="nil"/>
              <w:left w:val="nil"/>
              <w:bottom w:val="nil"/>
              <w:right w:val="nil"/>
            </w:tcBorders>
            <w:shd w:val="clear" w:color="000000" w:fill="FFFFFF"/>
            <w:noWrap/>
            <w:vAlign w:val="bottom"/>
            <w:hideMark/>
          </w:tcPr>
          <w:p w14:paraId="63D09ECC"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auto" w:fill="auto"/>
            <w:noWrap/>
            <w:vAlign w:val="bottom"/>
            <w:hideMark/>
          </w:tcPr>
          <w:p w14:paraId="5568E43B"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(2,911)</w:t>
            </w:r>
          </w:p>
        </w:tc>
        <w:tc>
          <w:tcPr>
            <w:tcW w:w="1356" w:type="dxa"/>
            <w:gridSpan w:val="2"/>
            <w:tcBorders>
              <w:top w:val="nil"/>
              <w:left w:val="nil"/>
              <w:bottom w:val="nil"/>
              <w:right w:val="nil"/>
            </w:tcBorders>
            <w:shd w:val="clear" w:color="auto" w:fill="auto"/>
            <w:noWrap/>
            <w:vAlign w:val="bottom"/>
            <w:hideMark/>
          </w:tcPr>
          <w:p w14:paraId="34088965"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796" w:type="dxa"/>
            <w:gridSpan w:val="3"/>
            <w:tcBorders>
              <w:top w:val="nil"/>
              <w:left w:val="nil"/>
              <w:bottom w:val="nil"/>
              <w:right w:val="nil"/>
            </w:tcBorders>
            <w:shd w:val="clear" w:color="000000" w:fill="FFFFFF"/>
            <w:noWrap/>
            <w:vAlign w:val="bottom"/>
            <w:hideMark/>
          </w:tcPr>
          <w:p w14:paraId="468BB8FD"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(5,249)</w:t>
            </w:r>
          </w:p>
        </w:tc>
      </w:tr>
      <w:tr w:rsidR="00452B54" w:rsidRPr="00672362" w14:paraId="69C5DBB2" w14:textId="77777777" w:rsidTr="00865B8E">
        <w:trPr>
          <w:gridBefore w:val="1"/>
          <w:gridAfter w:val="1"/>
          <w:wBefore w:w="220" w:type="dxa"/>
          <w:wAfter w:w="248" w:type="dxa"/>
          <w:trHeight w:val="240"/>
        </w:trPr>
        <w:tc>
          <w:tcPr>
            <w:tcW w:w="3678" w:type="dxa"/>
            <w:tcBorders>
              <w:top w:val="nil"/>
              <w:left w:val="nil"/>
              <w:bottom w:val="nil"/>
              <w:right w:val="nil"/>
            </w:tcBorders>
            <w:shd w:val="clear" w:color="auto" w:fill="auto"/>
            <w:noWrap/>
            <w:vAlign w:val="bottom"/>
            <w:hideMark/>
          </w:tcPr>
          <w:p w14:paraId="588DC11E" w14:textId="77777777" w:rsidR="00672362" w:rsidRPr="009009B7" w:rsidRDefault="00672362" w:rsidP="00672362">
            <w:pPr>
              <w:spacing w:before="0" w:after="0"/>
              <w:rPr>
                <w:rFonts w:eastAsia="Times New Roman" w:cs="Open Sans"/>
                <w:color w:val="000000"/>
                <w:sz w:val="20"/>
                <w:szCs w:val="20"/>
              </w:rPr>
            </w:pPr>
            <w:r w:rsidRPr="009009B7">
              <w:rPr>
                <w:rFonts w:eastAsia="Times New Roman" w:cs="Open Sans"/>
                <w:color w:val="000000"/>
                <w:sz w:val="20"/>
                <w:szCs w:val="20"/>
              </w:rPr>
              <w:t>Closing balance as at 30 June</w:t>
            </w:r>
          </w:p>
        </w:tc>
        <w:tc>
          <w:tcPr>
            <w:tcW w:w="981" w:type="dxa"/>
            <w:gridSpan w:val="2"/>
            <w:tcBorders>
              <w:top w:val="nil"/>
              <w:left w:val="nil"/>
              <w:bottom w:val="nil"/>
              <w:right w:val="nil"/>
            </w:tcBorders>
            <w:shd w:val="clear" w:color="000000" w:fill="FFFFFF"/>
            <w:noWrap/>
            <w:vAlign w:val="bottom"/>
            <w:hideMark/>
          </w:tcPr>
          <w:p w14:paraId="51368C37" w14:textId="77777777" w:rsidR="00672362" w:rsidRPr="009009B7" w:rsidRDefault="00672362" w:rsidP="00672362">
            <w:pPr>
              <w:spacing w:before="0" w:after="0"/>
              <w:rPr>
                <w:rFonts w:eastAsia="Times New Roman" w:cs="Open Sans"/>
                <w:sz w:val="20"/>
                <w:szCs w:val="20"/>
              </w:rPr>
            </w:pPr>
            <w:r w:rsidRPr="009009B7">
              <w:rPr>
                <w:rFonts w:eastAsia="Times New Roman" w:cs="Open Sans"/>
                <w:sz w:val="20"/>
                <w:szCs w:val="20"/>
              </w:rPr>
              <w:t> </w:t>
            </w:r>
          </w:p>
        </w:tc>
        <w:tc>
          <w:tcPr>
            <w:tcW w:w="1732" w:type="dxa"/>
            <w:gridSpan w:val="4"/>
            <w:tcBorders>
              <w:top w:val="nil"/>
              <w:left w:val="nil"/>
              <w:bottom w:val="nil"/>
              <w:right w:val="nil"/>
            </w:tcBorders>
            <w:shd w:val="clear" w:color="auto" w:fill="auto"/>
            <w:noWrap/>
            <w:vAlign w:val="bottom"/>
            <w:hideMark/>
          </w:tcPr>
          <w:p w14:paraId="34ADFE89"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(5,436)</w:t>
            </w:r>
          </w:p>
        </w:tc>
        <w:tc>
          <w:tcPr>
            <w:tcW w:w="1356" w:type="dxa"/>
            <w:gridSpan w:val="2"/>
            <w:tcBorders>
              <w:top w:val="nil"/>
              <w:left w:val="nil"/>
              <w:bottom w:val="nil"/>
              <w:right w:val="nil"/>
            </w:tcBorders>
            <w:shd w:val="clear" w:color="auto" w:fill="auto"/>
            <w:noWrap/>
            <w:vAlign w:val="bottom"/>
            <w:hideMark/>
          </w:tcPr>
          <w:p w14:paraId="120A9E78" w14:textId="77777777" w:rsidR="00672362" w:rsidRPr="009009B7" w:rsidRDefault="00672362" w:rsidP="00672362">
            <w:pPr>
              <w:spacing w:before="0" w:after="0"/>
              <w:jc w:val="right"/>
              <w:rPr>
                <w:rFonts w:eastAsia="Times New Roman" w:cs="Open Sans"/>
                <w:sz w:val="20"/>
                <w:szCs w:val="20"/>
              </w:rPr>
            </w:pPr>
            <w:r w:rsidRPr="009009B7">
              <w:rPr>
                <w:rFonts w:eastAsia="Times New Roman" w:cs="Open Sans"/>
                <w:sz w:val="20"/>
                <w:szCs w:val="20"/>
              </w:rPr>
              <w:t>(2,338)</w:t>
            </w:r>
          </w:p>
        </w:tc>
        <w:tc>
          <w:tcPr>
            <w:tcW w:w="1796" w:type="dxa"/>
            <w:gridSpan w:val="3"/>
            <w:tcBorders>
              <w:top w:val="nil"/>
              <w:left w:val="nil"/>
              <w:bottom w:val="nil"/>
              <w:right w:val="nil"/>
            </w:tcBorders>
            <w:shd w:val="clear" w:color="000000" w:fill="FFFFFF"/>
            <w:noWrap/>
            <w:vAlign w:val="bottom"/>
            <w:hideMark/>
          </w:tcPr>
          <w:p w14:paraId="3C6E2D1F" w14:textId="77777777" w:rsidR="00672362" w:rsidRPr="009009B7" w:rsidRDefault="00672362" w:rsidP="00672362">
            <w:pPr>
              <w:spacing w:before="0" w:after="0"/>
              <w:jc w:val="right"/>
              <w:rPr>
                <w:rFonts w:eastAsia="Times New Roman" w:cs="Open Sans"/>
                <w:b/>
                <w:sz w:val="20"/>
                <w:szCs w:val="20"/>
              </w:rPr>
            </w:pPr>
            <w:r w:rsidRPr="009009B7">
              <w:rPr>
                <w:rFonts w:eastAsia="Times New Roman" w:cs="Open Sans"/>
                <w:b/>
                <w:sz w:val="20"/>
                <w:szCs w:val="20"/>
              </w:rPr>
              <w:t>(7,774)</w:t>
            </w:r>
          </w:p>
        </w:tc>
      </w:tr>
      <w:tr w:rsidR="0031077F" w:rsidRPr="00672362" w14:paraId="51232A12" w14:textId="77777777" w:rsidTr="00865B8E">
        <w:trPr>
          <w:gridBefore w:val="1"/>
          <w:gridAfter w:val="1"/>
          <w:wBefore w:w="220" w:type="dxa"/>
          <w:wAfter w:w="248" w:type="dxa"/>
          <w:trHeight w:val="284"/>
        </w:trPr>
        <w:tc>
          <w:tcPr>
            <w:tcW w:w="3678" w:type="dxa"/>
            <w:tcBorders>
              <w:top w:val="nil"/>
              <w:left w:val="nil"/>
              <w:bottom w:val="nil"/>
              <w:right w:val="nil"/>
            </w:tcBorders>
            <w:shd w:val="clear" w:color="auto" w:fill="auto"/>
            <w:noWrap/>
            <w:vAlign w:val="center"/>
            <w:hideMark/>
          </w:tcPr>
          <w:p w14:paraId="668A28E8" w14:textId="77777777" w:rsidR="00672362" w:rsidRPr="00672362" w:rsidRDefault="00672362" w:rsidP="00672362">
            <w:pPr>
              <w:spacing w:before="0" w:after="0"/>
              <w:jc w:val="right"/>
              <w:rPr>
                <w:rFonts w:eastAsia="Times New Roman" w:cs="Open Sans"/>
                <w:b/>
                <w:bCs/>
                <w:sz w:val="22"/>
                <w:szCs w:val="22"/>
              </w:rPr>
            </w:pPr>
          </w:p>
        </w:tc>
        <w:tc>
          <w:tcPr>
            <w:tcW w:w="981" w:type="dxa"/>
            <w:gridSpan w:val="2"/>
            <w:tcBorders>
              <w:top w:val="nil"/>
              <w:left w:val="nil"/>
              <w:bottom w:val="nil"/>
              <w:right w:val="nil"/>
            </w:tcBorders>
            <w:shd w:val="clear" w:color="auto" w:fill="auto"/>
            <w:noWrap/>
            <w:vAlign w:val="center"/>
            <w:hideMark/>
          </w:tcPr>
          <w:p w14:paraId="5D50460A" w14:textId="77777777" w:rsidR="00672362" w:rsidRPr="00672362" w:rsidRDefault="00672362" w:rsidP="00672362">
            <w:pPr>
              <w:spacing w:before="0" w:after="0"/>
              <w:rPr>
                <w:rFonts w:eastAsia="Times New Roman" w:cs="Open Sans"/>
                <w:sz w:val="22"/>
                <w:szCs w:val="22"/>
              </w:rPr>
            </w:pPr>
          </w:p>
        </w:tc>
        <w:tc>
          <w:tcPr>
            <w:tcW w:w="1732" w:type="dxa"/>
            <w:gridSpan w:val="4"/>
            <w:tcBorders>
              <w:top w:val="nil"/>
              <w:left w:val="nil"/>
              <w:bottom w:val="nil"/>
              <w:right w:val="nil"/>
            </w:tcBorders>
            <w:shd w:val="clear" w:color="auto" w:fill="auto"/>
            <w:noWrap/>
            <w:vAlign w:val="bottom"/>
            <w:hideMark/>
          </w:tcPr>
          <w:p w14:paraId="6B9BCDD7" w14:textId="77777777" w:rsidR="00672362" w:rsidRPr="00672362" w:rsidRDefault="00672362" w:rsidP="00672362">
            <w:pPr>
              <w:spacing w:before="0" w:after="0"/>
              <w:rPr>
                <w:rFonts w:ascii="Times New Roman" w:eastAsia="Times New Roman" w:hAnsi="Times New Roman"/>
                <w:sz w:val="20"/>
                <w:szCs w:val="20"/>
              </w:rPr>
            </w:pPr>
          </w:p>
        </w:tc>
        <w:tc>
          <w:tcPr>
            <w:tcW w:w="1356" w:type="dxa"/>
            <w:gridSpan w:val="2"/>
            <w:tcBorders>
              <w:top w:val="nil"/>
              <w:left w:val="nil"/>
              <w:bottom w:val="nil"/>
              <w:right w:val="nil"/>
            </w:tcBorders>
            <w:shd w:val="clear" w:color="auto" w:fill="auto"/>
            <w:noWrap/>
            <w:vAlign w:val="bottom"/>
            <w:hideMark/>
          </w:tcPr>
          <w:p w14:paraId="533493A3" w14:textId="77777777" w:rsidR="00672362" w:rsidRPr="00672362" w:rsidRDefault="00672362" w:rsidP="00672362">
            <w:pPr>
              <w:spacing w:before="0" w:after="0"/>
              <w:rPr>
                <w:rFonts w:ascii="Times New Roman" w:eastAsia="Times New Roman" w:hAnsi="Times New Roman"/>
                <w:sz w:val="20"/>
                <w:szCs w:val="20"/>
              </w:rPr>
            </w:pPr>
          </w:p>
        </w:tc>
        <w:tc>
          <w:tcPr>
            <w:tcW w:w="1796" w:type="dxa"/>
            <w:gridSpan w:val="3"/>
            <w:tcBorders>
              <w:top w:val="nil"/>
              <w:left w:val="nil"/>
              <w:bottom w:val="nil"/>
              <w:right w:val="nil"/>
            </w:tcBorders>
            <w:shd w:val="clear" w:color="auto" w:fill="auto"/>
            <w:noWrap/>
            <w:vAlign w:val="bottom"/>
            <w:hideMark/>
          </w:tcPr>
          <w:p w14:paraId="2310A8A9" w14:textId="77777777" w:rsidR="00672362" w:rsidRPr="00672362" w:rsidRDefault="00672362" w:rsidP="00672362">
            <w:pPr>
              <w:spacing w:before="0" w:after="0"/>
              <w:rPr>
                <w:rFonts w:ascii="Times New Roman" w:eastAsia="Times New Roman" w:hAnsi="Times New Roman"/>
                <w:sz w:val="20"/>
                <w:szCs w:val="20"/>
              </w:rPr>
            </w:pPr>
          </w:p>
        </w:tc>
      </w:tr>
      <w:tr w:rsidR="0031077F" w:rsidRPr="00672362" w14:paraId="7EFE45A6" w14:textId="77777777" w:rsidTr="00865B8E">
        <w:trPr>
          <w:gridBefore w:val="1"/>
          <w:gridAfter w:val="1"/>
          <w:wBefore w:w="220" w:type="dxa"/>
          <w:wAfter w:w="248" w:type="dxa"/>
          <w:trHeight w:val="284"/>
        </w:trPr>
        <w:tc>
          <w:tcPr>
            <w:tcW w:w="3678" w:type="dxa"/>
            <w:tcBorders>
              <w:top w:val="nil"/>
              <w:left w:val="nil"/>
              <w:bottom w:val="nil"/>
              <w:right w:val="nil"/>
            </w:tcBorders>
            <w:shd w:val="clear" w:color="auto" w:fill="auto"/>
            <w:noWrap/>
            <w:vAlign w:val="center"/>
          </w:tcPr>
          <w:p w14:paraId="0089DC0C" w14:textId="77777777" w:rsidR="00672362" w:rsidRDefault="00672362" w:rsidP="00672362">
            <w:pPr>
              <w:spacing w:before="0" w:after="0"/>
              <w:jc w:val="right"/>
              <w:rPr>
                <w:rFonts w:ascii="Cambria" w:eastAsia="Times New Roman" w:hAnsi="Cambria" w:cs="Calibri"/>
                <w:b/>
                <w:bCs/>
                <w:sz w:val="18"/>
                <w:szCs w:val="18"/>
              </w:rPr>
            </w:pPr>
          </w:p>
          <w:p w14:paraId="49F1E14D" w14:textId="43CB67A4" w:rsidR="00672362" w:rsidRPr="00672362" w:rsidRDefault="00672362" w:rsidP="00672362">
            <w:pPr>
              <w:spacing w:before="0" w:after="0"/>
              <w:rPr>
                <w:rFonts w:ascii="Cambria" w:eastAsia="Times New Roman" w:hAnsi="Cambria" w:cs="Calibri"/>
                <w:b/>
                <w:bCs/>
                <w:sz w:val="18"/>
                <w:szCs w:val="18"/>
              </w:rPr>
            </w:pPr>
          </w:p>
        </w:tc>
        <w:tc>
          <w:tcPr>
            <w:tcW w:w="981" w:type="dxa"/>
            <w:gridSpan w:val="2"/>
            <w:tcBorders>
              <w:top w:val="nil"/>
              <w:left w:val="nil"/>
              <w:bottom w:val="nil"/>
              <w:right w:val="nil"/>
            </w:tcBorders>
            <w:shd w:val="clear" w:color="auto" w:fill="auto"/>
            <w:noWrap/>
            <w:vAlign w:val="center"/>
          </w:tcPr>
          <w:p w14:paraId="5F5D1100" w14:textId="77777777" w:rsidR="00672362" w:rsidRPr="00672362" w:rsidRDefault="00672362" w:rsidP="00672362">
            <w:pPr>
              <w:spacing w:before="0" w:after="0"/>
              <w:rPr>
                <w:rFonts w:ascii="Times New Roman" w:eastAsia="Times New Roman" w:hAnsi="Times New Roman"/>
                <w:sz w:val="20"/>
                <w:szCs w:val="20"/>
              </w:rPr>
            </w:pPr>
          </w:p>
        </w:tc>
        <w:tc>
          <w:tcPr>
            <w:tcW w:w="1732" w:type="dxa"/>
            <w:gridSpan w:val="4"/>
            <w:tcBorders>
              <w:top w:val="nil"/>
              <w:left w:val="nil"/>
              <w:bottom w:val="nil"/>
              <w:right w:val="nil"/>
            </w:tcBorders>
            <w:shd w:val="clear" w:color="auto" w:fill="auto"/>
            <w:noWrap/>
            <w:vAlign w:val="bottom"/>
          </w:tcPr>
          <w:p w14:paraId="10621886" w14:textId="77777777" w:rsidR="00672362" w:rsidRPr="00672362" w:rsidRDefault="00672362" w:rsidP="00672362">
            <w:pPr>
              <w:spacing w:before="0" w:after="0"/>
              <w:rPr>
                <w:rFonts w:ascii="Times New Roman" w:eastAsia="Times New Roman" w:hAnsi="Times New Roman"/>
                <w:sz w:val="20"/>
                <w:szCs w:val="20"/>
              </w:rPr>
            </w:pPr>
          </w:p>
        </w:tc>
        <w:tc>
          <w:tcPr>
            <w:tcW w:w="1356" w:type="dxa"/>
            <w:gridSpan w:val="2"/>
            <w:tcBorders>
              <w:top w:val="nil"/>
              <w:left w:val="nil"/>
              <w:bottom w:val="nil"/>
              <w:right w:val="nil"/>
            </w:tcBorders>
            <w:shd w:val="clear" w:color="auto" w:fill="auto"/>
            <w:noWrap/>
            <w:vAlign w:val="bottom"/>
          </w:tcPr>
          <w:p w14:paraId="1E539942" w14:textId="77777777" w:rsidR="00672362" w:rsidRPr="00672362" w:rsidRDefault="00672362" w:rsidP="00672362">
            <w:pPr>
              <w:spacing w:before="0" w:after="0"/>
              <w:rPr>
                <w:rFonts w:ascii="Times New Roman" w:eastAsia="Times New Roman" w:hAnsi="Times New Roman"/>
                <w:sz w:val="20"/>
                <w:szCs w:val="20"/>
              </w:rPr>
            </w:pPr>
          </w:p>
        </w:tc>
        <w:tc>
          <w:tcPr>
            <w:tcW w:w="1796" w:type="dxa"/>
            <w:gridSpan w:val="3"/>
            <w:tcBorders>
              <w:top w:val="nil"/>
              <w:left w:val="nil"/>
              <w:bottom w:val="nil"/>
              <w:right w:val="nil"/>
            </w:tcBorders>
            <w:shd w:val="clear" w:color="auto" w:fill="auto"/>
            <w:noWrap/>
            <w:vAlign w:val="bottom"/>
          </w:tcPr>
          <w:p w14:paraId="082B44E2" w14:textId="77777777" w:rsidR="00672362" w:rsidRPr="00672362" w:rsidRDefault="00672362" w:rsidP="00672362">
            <w:pPr>
              <w:spacing w:before="0" w:after="0"/>
              <w:rPr>
                <w:rFonts w:ascii="Times New Roman" w:eastAsia="Times New Roman" w:hAnsi="Times New Roman"/>
                <w:sz w:val="20"/>
                <w:szCs w:val="20"/>
              </w:rPr>
            </w:pPr>
          </w:p>
        </w:tc>
      </w:tr>
      <w:tr w:rsidR="00452B54" w:rsidRPr="00D51D35" w14:paraId="1E8FF01D" w14:textId="77777777" w:rsidTr="00865B8E">
        <w:trPr>
          <w:gridBefore w:val="1"/>
          <w:wBefore w:w="220" w:type="dxa"/>
          <w:trHeight w:val="284"/>
        </w:trPr>
        <w:tc>
          <w:tcPr>
            <w:tcW w:w="6079" w:type="dxa"/>
            <w:gridSpan w:val="5"/>
            <w:tcBorders>
              <w:top w:val="nil"/>
              <w:left w:val="nil"/>
              <w:bottom w:val="nil"/>
              <w:right w:val="nil"/>
            </w:tcBorders>
            <w:shd w:val="clear" w:color="auto" w:fill="auto"/>
            <w:noWrap/>
            <w:vAlign w:val="center"/>
            <w:hideMark/>
          </w:tcPr>
          <w:p w14:paraId="1800308E" w14:textId="77777777" w:rsidR="00D51D35" w:rsidRPr="009009B7" w:rsidRDefault="00D51D35" w:rsidP="00D51D35">
            <w:pPr>
              <w:spacing w:before="0" w:after="0"/>
              <w:rPr>
                <w:rFonts w:eastAsia="Times New Roman" w:cs="Open Sans"/>
                <w:b/>
                <w:color w:val="009560"/>
              </w:rPr>
            </w:pPr>
            <w:r w:rsidRPr="002F255A">
              <w:rPr>
                <w:rFonts w:eastAsia="Times New Roman" w:cs="Open Sans"/>
                <w:b/>
                <w:color w:val="000000" w:themeColor="text1"/>
              </w:rPr>
              <w:t>New Accounting Standards</w:t>
            </w:r>
          </w:p>
        </w:tc>
        <w:tc>
          <w:tcPr>
            <w:tcW w:w="885" w:type="dxa"/>
            <w:gridSpan w:val="3"/>
            <w:tcBorders>
              <w:top w:val="nil"/>
              <w:left w:val="nil"/>
              <w:bottom w:val="nil"/>
              <w:right w:val="nil"/>
            </w:tcBorders>
            <w:shd w:val="clear" w:color="auto" w:fill="auto"/>
            <w:noWrap/>
            <w:vAlign w:val="bottom"/>
            <w:hideMark/>
          </w:tcPr>
          <w:p w14:paraId="5A5375DA" w14:textId="77777777" w:rsidR="00D51D35" w:rsidRPr="00D51D35" w:rsidRDefault="00D51D35" w:rsidP="00D51D35">
            <w:pPr>
              <w:spacing w:before="0" w:after="0"/>
              <w:rPr>
                <w:rFonts w:eastAsia="Times New Roman" w:cs="Open Sans"/>
                <w:b/>
                <w:bCs/>
                <w:color w:val="009560"/>
                <w:sz w:val="22"/>
                <w:szCs w:val="22"/>
              </w:rPr>
            </w:pPr>
          </w:p>
        </w:tc>
        <w:tc>
          <w:tcPr>
            <w:tcW w:w="2581" w:type="dxa"/>
            <w:gridSpan w:val="4"/>
            <w:tcBorders>
              <w:top w:val="nil"/>
              <w:left w:val="nil"/>
              <w:bottom w:val="nil"/>
              <w:right w:val="nil"/>
            </w:tcBorders>
            <w:shd w:val="clear" w:color="auto" w:fill="auto"/>
            <w:noWrap/>
            <w:vAlign w:val="bottom"/>
            <w:hideMark/>
          </w:tcPr>
          <w:p w14:paraId="4EDD03DC" w14:textId="77777777" w:rsidR="00D51D35" w:rsidRPr="00D51D35" w:rsidRDefault="00D51D35" w:rsidP="00D51D35">
            <w:pPr>
              <w:spacing w:before="0" w:after="0"/>
              <w:rPr>
                <w:rFonts w:ascii="Times New Roman" w:eastAsia="Times New Roman" w:hAnsi="Times New Roman"/>
                <w:sz w:val="20"/>
                <w:szCs w:val="20"/>
              </w:rPr>
            </w:pPr>
          </w:p>
        </w:tc>
        <w:tc>
          <w:tcPr>
            <w:tcW w:w="246" w:type="dxa"/>
            <w:tcBorders>
              <w:top w:val="nil"/>
              <w:left w:val="nil"/>
              <w:bottom w:val="nil"/>
              <w:right w:val="nil"/>
            </w:tcBorders>
            <w:shd w:val="clear" w:color="auto" w:fill="auto"/>
            <w:noWrap/>
            <w:vAlign w:val="bottom"/>
            <w:hideMark/>
          </w:tcPr>
          <w:p w14:paraId="0FE9FCB2" w14:textId="77777777" w:rsidR="00D51D35" w:rsidRPr="00D51D35" w:rsidRDefault="00D51D35" w:rsidP="00D51D35">
            <w:pPr>
              <w:spacing w:before="0" w:after="0"/>
              <w:rPr>
                <w:rFonts w:ascii="Times New Roman" w:eastAsia="Times New Roman" w:hAnsi="Times New Roman"/>
                <w:sz w:val="20"/>
                <w:szCs w:val="20"/>
              </w:rPr>
            </w:pPr>
          </w:p>
        </w:tc>
      </w:tr>
      <w:tr w:rsidR="00DF0731" w:rsidRPr="00D51D35" w14:paraId="7BA7DC5F" w14:textId="77777777" w:rsidTr="00865B8E">
        <w:trPr>
          <w:gridBefore w:val="1"/>
          <w:wBefore w:w="220" w:type="dxa"/>
          <w:trHeight w:val="154"/>
        </w:trPr>
        <w:tc>
          <w:tcPr>
            <w:tcW w:w="6079" w:type="dxa"/>
            <w:gridSpan w:val="5"/>
            <w:tcBorders>
              <w:top w:val="nil"/>
              <w:left w:val="nil"/>
              <w:bottom w:val="nil"/>
              <w:right w:val="nil"/>
            </w:tcBorders>
            <w:shd w:val="clear" w:color="auto" w:fill="auto"/>
            <w:vAlign w:val="bottom"/>
            <w:hideMark/>
          </w:tcPr>
          <w:p w14:paraId="12FB4BE6" w14:textId="77777777" w:rsidR="00D51D35" w:rsidRPr="00D51D35" w:rsidRDefault="00D51D35" w:rsidP="00D51D35">
            <w:pPr>
              <w:spacing w:before="0" w:after="0"/>
              <w:rPr>
                <w:rFonts w:eastAsia="Times New Roman" w:cs="Open Sans"/>
                <w:sz w:val="22"/>
                <w:szCs w:val="22"/>
              </w:rPr>
            </w:pPr>
          </w:p>
        </w:tc>
        <w:tc>
          <w:tcPr>
            <w:tcW w:w="885" w:type="dxa"/>
            <w:gridSpan w:val="3"/>
            <w:tcBorders>
              <w:top w:val="nil"/>
              <w:left w:val="nil"/>
              <w:bottom w:val="nil"/>
              <w:right w:val="nil"/>
            </w:tcBorders>
            <w:shd w:val="clear" w:color="auto" w:fill="auto"/>
            <w:noWrap/>
            <w:vAlign w:val="bottom"/>
            <w:hideMark/>
          </w:tcPr>
          <w:p w14:paraId="4D9B7558" w14:textId="77777777" w:rsidR="00D51D35" w:rsidRPr="00D51D35" w:rsidRDefault="00D51D35" w:rsidP="00D51D35">
            <w:pPr>
              <w:spacing w:before="0" w:after="0"/>
              <w:rPr>
                <w:rFonts w:eastAsia="Times New Roman" w:cs="Open Sans"/>
                <w:sz w:val="22"/>
                <w:szCs w:val="22"/>
              </w:rPr>
            </w:pPr>
          </w:p>
        </w:tc>
        <w:tc>
          <w:tcPr>
            <w:tcW w:w="2581" w:type="dxa"/>
            <w:gridSpan w:val="4"/>
            <w:tcBorders>
              <w:top w:val="nil"/>
              <w:left w:val="nil"/>
              <w:bottom w:val="nil"/>
              <w:right w:val="nil"/>
            </w:tcBorders>
            <w:shd w:val="clear" w:color="auto" w:fill="auto"/>
            <w:noWrap/>
            <w:vAlign w:val="bottom"/>
            <w:hideMark/>
          </w:tcPr>
          <w:p w14:paraId="5FF1930C" w14:textId="77777777" w:rsidR="00D51D35" w:rsidRPr="00D51D35" w:rsidRDefault="00D51D35" w:rsidP="00D51D35">
            <w:pPr>
              <w:spacing w:before="0" w:after="0"/>
              <w:rPr>
                <w:rFonts w:ascii="Times New Roman" w:eastAsia="Times New Roman" w:hAnsi="Times New Roman"/>
                <w:sz w:val="20"/>
                <w:szCs w:val="20"/>
              </w:rPr>
            </w:pPr>
          </w:p>
        </w:tc>
        <w:tc>
          <w:tcPr>
            <w:tcW w:w="246" w:type="dxa"/>
            <w:tcBorders>
              <w:top w:val="nil"/>
              <w:left w:val="nil"/>
              <w:bottom w:val="nil"/>
              <w:right w:val="nil"/>
            </w:tcBorders>
            <w:shd w:val="clear" w:color="auto" w:fill="auto"/>
            <w:noWrap/>
            <w:vAlign w:val="bottom"/>
            <w:hideMark/>
          </w:tcPr>
          <w:p w14:paraId="51A32AA5" w14:textId="77777777" w:rsidR="00D51D35" w:rsidRPr="00D51D35" w:rsidRDefault="00D51D35" w:rsidP="00D51D35">
            <w:pPr>
              <w:spacing w:before="0" w:after="0"/>
              <w:rPr>
                <w:rFonts w:ascii="Times New Roman" w:eastAsia="Times New Roman" w:hAnsi="Times New Roman"/>
                <w:sz w:val="20"/>
                <w:szCs w:val="20"/>
              </w:rPr>
            </w:pPr>
          </w:p>
        </w:tc>
      </w:tr>
      <w:tr w:rsidR="00C33190" w:rsidRPr="00D51D35" w14:paraId="25DC756F" w14:textId="77777777" w:rsidTr="00865B8E">
        <w:trPr>
          <w:gridBefore w:val="1"/>
          <w:gridAfter w:val="1"/>
          <w:wBefore w:w="220" w:type="dxa"/>
          <w:wAfter w:w="246" w:type="dxa"/>
          <w:trHeight w:val="1327"/>
        </w:trPr>
        <w:tc>
          <w:tcPr>
            <w:tcW w:w="9545" w:type="dxa"/>
            <w:gridSpan w:val="12"/>
            <w:tcBorders>
              <w:top w:val="nil"/>
              <w:left w:val="nil"/>
              <w:bottom w:val="nil"/>
              <w:right w:val="nil"/>
            </w:tcBorders>
            <w:shd w:val="clear" w:color="auto" w:fill="auto"/>
            <w:hideMark/>
          </w:tcPr>
          <w:p w14:paraId="71BE1FF2" w14:textId="77777777" w:rsidR="00D51D35" w:rsidRPr="00D51D35" w:rsidRDefault="00D51D35" w:rsidP="00D51D35">
            <w:pPr>
              <w:spacing w:before="0" w:after="0"/>
              <w:rPr>
                <w:rFonts w:eastAsia="Times New Roman" w:cs="Open Sans"/>
                <w:color w:val="000000"/>
              </w:rPr>
            </w:pPr>
            <w:r w:rsidRPr="00D51D35">
              <w:rPr>
                <w:rFonts w:eastAsia="Times New Roman" w:cs="Open Sans"/>
                <w:color w:val="000000"/>
              </w:rPr>
              <w:t xml:space="preserve">No accounting standard has been adopted earlier than the application date as stated in the standard.  </w:t>
            </w:r>
            <w:r w:rsidRPr="00D51D35">
              <w:rPr>
                <w:rFonts w:eastAsia="Times New Roman" w:cs="Open Sans"/>
                <w:color w:val="000000"/>
              </w:rPr>
              <w:br/>
            </w:r>
            <w:r w:rsidRPr="00D51D35">
              <w:rPr>
                <w:rFonts w:eastAsia="Times New Roman" w:cs="Open Sans"/>
                <w:color w:val="000000"/>
              </w:rPr>
              <w:br/>
              <w:t xml:space="preserve">The following new standard which was issued prior to the signing of the statement by the Accountable Authority, Chief Executive and the Chief Finance Officer, is applicable to the current reporting period and had no material effect on the Commission's financial statements: </w:t>
            </w:r>
          </w:p>
        </w:tc>
      </w:tr>
    </w:tbl>
    <w:p w14:paraId="5B80B0BB" w14:textId="77777777" w:rsidR="0026456D" w:rsidRDefault="0026456D">
      <w:r>
        <w:br w:type="page"/>
      </w:r>
    </w:p>
    <w:tbl>
      <w:tblPr>
        <w:tblW w:w="9735" w:type="dxa"/>
        <w:tblInd w:w="-709" w:type="dxa"/>
        <w:tblLook w:val="04A0" w:firstRow="1" w:lastRow="0" w:firstColumn="1" w:lastColumn="0" w:noHBand="0" w:noVBand="1"/>
      </w:tblPr>
      <w:tblGrid>
        <w:gridCol w:w="1407"/>
        <w:gridCol w:w="2611"/>
        <w:gridCol w:w="2195"/>
        <w:gridCol w:w="1184"/>
        <w:gridCol w:w="1180"/>
        <w:gridCol w:w="496"/>
        <w:gridCol w:w="662"/>
      </w:tblGrid>
      <w:tr w:rsidR="00452B54" w:rsidRPr="00672362" w14:paraId="60792083" w14:textId="77777777" w:rsidTr="00E41692">
        <w:trPr>
          <w:gridAfter w:val="1"/>
          <w:wAfter w:w="662" w:type="dxa"/>
          <w:trHeight w:val="228"/>
        </w:trPr>
        <w:tc>
          <w:tcPr>
            <w:tcW w:w="9073" w:type="dxa"/>
            <w:gridSpan w:val="6"/>
            <w:tcBorders>
              <w:top w:val="nil"/>
              <w:left w:val="nil"/>
              <w:bottom w:val="nil"/>
            </w:tcBorders>
            <w:shd w:val="clear" w:color="000000" w:fill="FFFFFF"/>
            <w:noWrap/>
            <w:vAlign w:val="bottom"/>
          </w:tcPr>
          <w:p w14:paraId="65614AA2" w14:textId="30928FA8" w:rsidR="0026456D" w:rsidRPr="009009B7" w:rsidRDefault="0026456D" w:rsidP="00534D45">
            <w:pPr>
              <w:spacing w:before="0" w:after="0"/>
              <w:rPr>
                <w:rFonts w:eastAsia="Times New Roman" w:cs="Open Sans"/>
                <w:b/>
                <w:sz w:val="20"/>
                <w:szCs w:val="20"/>
              </w:rPr>
            </w:pPr>
            <w:r>
              <w:rPr>
                <w:rFonts w:eastAsia="Malgun Gothic"/>
                <w:b/>
                <w:color w:val="0070C0"/>
                <w:spacing w:val="-30"/>
                <w:kern w:val="72"/>
                <w:sz w:val="36"/>
                <w:szCs w:val="36"/>
                <w:lang w:eastAsia="en-US"/>
              </w:rPr>
              <w:t>Overview (continued)</w:t>
            </w:r>
          </w:p>
        </w:tc>
      </w:tr>
      <w:tr w:rsidR="00BB2E0C" w:rsidRPr="00D51D35" w14:paraId="1A7E3D3B" w14:textId="77777777" w:rsidTr="0026456D">
        <w:trPr>
          <w:trHeight w:val="288"/>
        </w:trPr>
        <w:tc>
          <w:tcPr>
            <w:tcW w:w="6213" w:type="dxa"/>
            <w:gridSpan w:val="3"/>
            <w:tcBorders>
              <w:top w:val="nil"/>
              <w:left w:val="nil"/>
              <w:bottom w:val="nil"/>
              <w:right w:val="nil"/>
            </w:tcBorders>
            <w:shd w:val="clear" w:color="auto" w:fill="auto"/>
            <w:vAlign w:val="bottom"/>
            <w:hideMark/>
          </w:tcPr>
          <w:p w14:paraId="1591FA2B" w14:textId="6BA95DCF" w:rsidR="00D51D35" w:rsidRPr="00D51D35" w:rsidRDefault="00D51D35" w:rsidP="00D51D35">
            <w:pPr>
              <w:spacing w:before="0" w:after="0"/>
              <w:rPr>
                <w:rFonts w:eastAsia="Times New Roman" w:cs="Open Sans"/>
                <w:color w:val="000000"/>
              </w:rPr>
            </w:pPr>
          </w:p>
        </w:tc>
        <w:tc>
          <w:tcPr>
            <w:tcW w:w="1184" w:type="dxa"/>
            <w:tcBorders>
              <w:top w:val="nil"/>
              <w:left w:val="nil"/>
              <w:bottom w:val="nil"/>
              <w:right w:val="nil"/>
            </w:tcBorders>
            <w:shd w:val="clear" w:color="auto" w:fill="auto"/>
            <w:noWrap/>
            <w:vAlign w:val="bottom"/>
            <w:hideMark/>
          </w:tcPr>
          <w:p w14:paraId="1C370B1B" w14:textId="77777777" w:rsidR="00D51D35" w:rsidRPr="00D51D35" w:rsidRDefault="00D51D35" w:rsidP="00D51D35">
            <w:pPr>
              <w:spacing w:before="0" w:after="0"/>
              <w:rPr>
                <w:rFonts w:eastAsia="Times New Roman" w:cs="Open Sans"/>
              </w:rPr>
            </w:pPr>
          </w:p>
        </w:tc>
        <w:tc>
          <w:tcPr>
            <w:tcW w:w="1180" w:type="dxa"/>
            <w:tcBorders>
              <w:top w:val="nil"/>
              <w:left w:val="nil"/>
              <w:bottom w:val="nil"/>
              <w:right w:val="nil"/>
            </w:tcBorders>
            <w:shd w:val="clear" w:color="auto" w:fill="auto"/>
            <w:noWrap/>
            <w:vAlign w:val="bottom"/>
            <w:hideMark/>
          </w:tcPr>
          <w:p w14:paraId="06B1C93A" w14:textId="77777777" w:rsidR="00D51D35" w:rsidRPr="00D51D35" w:rsidRDefault="00D51D35" w:rsidP="00D51D35">
            <w:pPr>
              <w:spacing w:before="0" w:after="0"/>
              <w:rPr>
                <w:rFonts w:ascii="Times New Roman" w:eastAsia="Times New Roman" w:hAnsi="Times New Roman"/>
              </w:rPr>
            </w:pPr>
          </w:p>
        </w:tc>
        <w:tc>
          <w:tcPr>
            <w:tcW w:w="1158" w:type="dxa"/>
            <w:gridSpan w:val="2"/>
            <w:tcBorders>
              <w:top w:val="nil"/>
              <w:left w:val="nil"/>
              <w:bottom w:val="nil"/>
              <w:right w:val="nil"/>
            </w:tcBorders>
            <w:shd w:val="clear" w:color="auto" w:fill="auto"/>
            <w:noWrap/>
            <w:vAlign w:val="bottom"/>
            <w:hideMark/>
          </w:tcPr>
          <w:p w14:paraId="6D81754F" w14:textId="77777777" w:rsidR="00D51D35" w:rsidRPr="00D51D35" w:rsidRDefault="00D51D35" w:rsidP="00D51D35">
            <w:pPr>
              <w:spacing w:before="0" w:after="0"/>
              <w:rPr>
                <w:rFonts w:ascii="Times New Roman" w:eastAsia="Times New Roman" w:hAnsi="Times New Roman"/>
              </w:rPr>
            </w:pPr>
          </w:p>
        </w:tc>
      </w:tr>
      <w:tr w:rsidR="00BB2E0C" w:rsidRPr="00D51D35" w14:paraId="2EDD4CF8" w14:textId="77777777" w:rsidTr="0026456D">
        <w:trPr>
          <w:trHeight w:val="840"/>
        </w:trPr>
        <w:tc>
          <w:tcPr>
            <w:tcW w:w="4018" w:type="dxa"/>
            <w:gridSpan w:val="2"/>
            <w:tcBorders>
              <w:top w:val="single" w:sz="8" w:space="0" w:color="auto"/>
              <w:left w:val="nil"/>
              <w:bottom w:val="single" w:sz="8" w:space="0" w:color="auto"/>
              <w:right w:val="nil"/>
            </w:tcBorders>
            <w:shd w:val="clear" w:color="auto" w:fill="auto"/>
            <w:noWrap/>
            <w:hideMark/>
          </w:tcPr>
          <w:p w14:paraId="77FFB8B4" w14:textId="77777777" w:rsidR="00D51D35" w:rsidRPr="00D51D35" w:rsidRDefault="00D51D35" w:rsidP="00D51D35">
            <w:pPr>
              <w:spacing w:before="0" w:after="0"/>
              <w:rPr>
                <w:rFonts w:eastAsia="Times New Roman" w:cs="Open Sans"/>
                <w:b/>
                <w:bCs/>
                <w:color w:val="000000"/>
              </w:rPr>
            </w:pPr>
            <w:r w:rsidRPr="00D51D35">
              <w:rPr>
                <w:rFonts w:eastAsia="Times New Roman" w:cs="Open Sans"/>
                <w:b/>
                <w:bCs/>
                <w:color w:val="000000"/>
              </w:rPr>
              <w:t>Standard/ Interpretation</w:t>
            </w:r>
          </w:p>
        </w:tc>
        <w:tc>
          <w:tcPr>
            <w:tcW w:w="5717" w:type="dxa"/>
            <w:gridSpan w:val="5"/>
            <w:tcBorders>
              <w:top w:val="single" w:sz="8" w:space="0" w:color="auto"/>
              <w:left w:val="nil"/>
              <w:bottom w:val="single" w:sz="8" w:space="0" w:color="auto"/>
              <w:right w:val="nil"/>
            </w:tcBorders>
            <w:shd w:val="clear" w:color="auto" w:fill="auto"/>
            <w:hideMark/>
          </w:tcPr>
          <w:p w14:paraId="285DBB0B" w14:textId="77777777" w:rsidR="00D51D35" w:rsidRPr="00D51D35" w:rsidRDefault="00D51D35" w:rsidP="00D51D35">
            <w:pPr>
              <w:spacing w:before="0" w:after="0"/>
              <w:rPr>
                <w:rFonts w:eastAsia="Times New Roman" w:cs="Open Sans"/>
                <w:b/>
                <w:bCs/>
                <w:color w:val="000000"/>
              </w:rPr>
            </w:pPr>
            <w:r w:rsidRPr="00D51D35">
              <w:rPr>
                <w:rFonts w:eastAsia="Times New Roman" w:cs="Open Sans"/>
                <w:b/>
                <w:bCs/>
                <w:color w:val="000000"/>
              </w:rPr>
              <w:t>Nature of change in accounting policy, transitional provisions, and adjustment to financial statements</w:t>
            </w:r>
          </w:p>
        </w:tc>
      </w:tr>
      <w:tr w:rsidR="00452B54" w:rsidRPr="00D51D35" w14:paraId="4EBBFA34" w14:textId="77777777" w:rsidTr="0026456D">
        <w:trPr>
          <w:trHeight w:val="1500"/>
        </w:trPr>
        <w:tc>
          <w:tcPr>
            <w:tcW w:w="4018" w:type="dxa"/>
            <w:gridSpan w:val="2"/>
            <w:tcBorders>
              <w:top w:val="single" w:sz="8" w:space="0" w:color="auto"/>
              <w:left w:val="nil"/>
              <w:bottom w:val="single" w:sz="8" w:space="0" w:color="auto"/>
              <w:right w:val="nil"/>
            </w:tcBorders>
            <w:shd w:val="clear" w:color="000000" w:fill="FFFFFF"/>
            <w:hideMark/>
          </w:tcPr>
          <w:p w14:paraId="7ADE93DE" w14:textId="77777777" w:rsidR="00D51D35" w:rsidRPr="00D51D35" w:rsidRDefault="00D51D35" w:rsidP="00D51D35">
            <w:pPr>
              <w:spacing w:before="0" w:after="0"/>
              <w:rPr>
                <w:rFonts w:eastAsia="Times New Roman" w:cs="Open Sans"/>
                <w:color w:val="000000"/>
              </w:rPr>
            </w:pPr>
            <w:r w:rsidRPr="00D51D35">
              <w:rPr>
                <w:rFonts w:eastAsia="Times New Roman" w:cs="Open Sans"/>
                <w:color w:val="000000"/>
              </w:rPr>
              <w:t>AASB 1060 General Purpose Financial Statements – Simplified Disclosures for For-Profit and Not-for-Profit Tier 2 Entities</w:t>
            </w:r>
          </w:p>
        </w:tc>
        <w:tc>
          <w:tcPr>
            <w:tcW w:w="5717" w:type="dxa"/>
            <w:gridSpan w:val="5"/>
            <w:tcBorders>
              <w:top w:val="single" w:sz="8" w:space="0" w:color="auto"/>
              <w:left w:val="nil"/>
              <w:bottom w:val="single" w:sz="8" w:space="0" w:color="auto"/>
              <w:right w:val="nil"/>
            </w:tcBorders>
            <w:shd w:val="clear" w:color="000000" w:fill="FFFFFF"/>
            <w:hideMark/>
          </w:tcPr>
          <w:p w14:paraId="47DB9A51" w14:textId="77777777" w:rsidR="00D51D35" w:rsidRPr="00D51D35" w:rsidRDefault="00D51D35" w:rsidP="00D51D35">
            <w:pPr>
              <w:spacing w:before="0" w:after="0"/>
              <w:rPr>
                <w:rFonts w:eastAsia="Times New Roman" w:cs="Open Sans"/>
                <w:color w:val="000000"/>
              </w:rPr>
            </w:pPr>
            <w:r w:rsidRPr="00D51D35">
              <w:rPr>
                <w:rFonts w:eastAsia="Times New Roman" w:cs="Open Sans"/>
                <w:color w:val="000000"/>
              </w:rPr>
              <w:t xml:space="preserve">AASB 1060 applies to annual reporting periods beginning on or after 1 July 2021 and replaces the reduced disclosure requirements (RDR) framework. </w:t>
            </w:r>
            <w:r w:rsidRPr="00D51D35">
              <w:rPr>
                <w:rFonts w:eastAsia="Times New Roman" w:cs="Open Sans"/>
                <w:color w:val="000000"/>
              </w:rPr>
              <w:br/>
              <w:t>The application of AASB 1060 involves some reduction in disclosure compared to the RDR with no impact on the reported financial position, financial performance and cash flows of the Commission.</w:t>
            </w:r>
          </w:p>
        </w:tc>
      </w:tr>
      <w:tr w:rsidR="00DF0731" w:rsidRPr="00D51D35" w14:paraId="1167D2A7" w14:textId="77777777" w:rsidTr="0026456D">
        <w:trPr>
          <w:trHeight w:val="192"/>
        </w:trPr>
        <w:tc>
          <w:tcPr>
            <w:tcW w:w="1407" w:type="dxa"/>
            <w:tcBorders>
              <w:top w:val="nil"/>
              <w:left w:val="nil"/>
              <w:bottom w:val="nil"/>
              <w:right w:val="nil"/>
            </w:tcBorders>
            <w:shd w:val="clear" w:color="auto" w:fill="auto"/>
            <w:vAlign w:val="center"/>
            <w:hideMark/>
          </w:tcPr>
          <w:p w14:paraId="1C7A827F" w14:textId="77777777" w:rsidR="00D51D35" w:rsidRPr="00D51D35" w:rsidRDefault="00D51D35" w:rsidP="00D51D35">
            <w:pPr>
              <w:spacing w:before="0" w:after="0"/>
              <w:rPr>
                <w:rFonts w:eastAsia="Times New Roman" w:cs="Open Sans"/>
                <w:color w:val="000000"/>
              </w:rPr>
            </w:pPr>
          </w:p>
        </w:tc>
        <w:tc>
          <w:tcPr>
            <w:tcW w:w="2611" w:type="dxa"/>
            <w:tcBorders>
              <w:top w:val="nil"/>
              <w:left w:val="nil"/>
              <w:bottom w:val="nil"/>
              <w:right w:val="nil"/>
            </w:tcBorders>
            <w:shd w:val="clear" w:color="auto" w:fill="auto"/>
            <w:vAlign w:val="center"/>
            <w:hideMark/>
          </w:tcPr>
          <w:p w14:paraId="22ED014E" w14:textId="77777777" w:rsidR="00D51D35" w:rsidRPr="00D51D35" w:rsidRDefault="00D51D35" w:rsidP="00D51D35">
            <w:pPr>
              <w:spacing w:before="0" w:after="0"/>
              <w:rPr>
                <w:rFonts w:eastAsia="Times New Roman" w:cs="Open Sans"/>
                <w:color w:val="0070C0"/>
              </w:rPr>
            </w:pPr>
          </w:p>
        </w:tc>
        <w:tc>
          <w:tcPr>
            <w:tcW w:w="2195" w:type="dxa"/>
            <w:tcBorders>
              <w:top w:val="nil"/>
              <w:left w:val="nil"/>
              <w:bottom w:val="nil"/>
              <w:right w:val="nil"/>
            </w:tcBorders>
            <w:shd w:val="clear" w:color="auto" w:fill="auto"/>
            <w:vAlign w:val="center"/>
            <w:hideMark/>
          </w:tcPr>
          <w:p w14:paraId="7957C587" w14:textId="77777777" w:rsidR="00D51D35" w:rsidRPr="00D51D35" w:rsidRDefault="00D51D35" w:rsidP="00D51D35">
            <w:pPr>
              <w:spacing w:before="0" w:after="0"/>
              <w:rPr>
                <w:rFonts w:eastAsia="Times New Roman" w:cs="Open Sans"/>
              </w:rPr>
            </w:pPr>
          </w:p>
        </w:tc>
        <w:tc>
          <w:tcPr>
            <w:tcW w:w="1184" w:type="dxa"/>
            <w:tcBorders>
              <w:top w:val="nil"/>
              <w:left w:val="nil"/>
              <w:bottom w:val="nil"/>
              <w:right w:val="nil"/>
            </w:tcBorders>
            <w:shd w:val="clear" w:color="auto" w:fill="auto"/>
            <w:noWrap/>
            <w:vAlign w:val="bottom"/>
            <w:hideMark/>
          </w:tcPr>
          <w:p w14:paraId="3741D516" w14:textId="77777777" w:rsidR="00D51D35" w:rsidRPr="00D51D35" w:rsidRDefault="00D51D35" w:rsidP="00D51D35">
            <w:pPr>
              <w:spacing w:before="0" w:after="0"/>
              <w:rPr>
                <w:rFonts w:eastAsia="Times New Roman" w:cs="Open Sans"/>
              </w:rPr>
            </w:pPr>
          </w:p>
        </w:tc>
        <w:tc>
          <w:tcPr>
            <w:tcW w:w="1180" w:type="dxa"/>
            <w:tcBorders>
              <w:top w:val="nil"/>
              <w:left w:val="nil"/>
              <w:bottom w:val="nil"/>
              <w:right w:val="nil"/>
            </w:tcBorders>
            <w:shd w:val="clear" w:color="auto" w:fill="auto"/>
            <w:noWrap/>
            <w:vAlign w:val="bottom"/>
            <w:hideMark/>
          </w:tcPr>
          <w:p w14:paraId="73988F5F" w14:textId="77777777" w:rsidR="00D51D35" w:rsidRPr="00D51D35" w:rsidRDefault="00D51D35" w:rsidP="00D51D35">
            <w:pPr>
              <w:spacing w:before="0" w:after="0"/>
              <w:rPr>
                <w:rFonts w:ascii="Times New Roman" w:eastAsia="Times New Roman" w:hAnsi="Times New Roman"/>
              </w:rPr>
            </w:pPr>
          </w:p>
        </w:tc>
        <w:tc>
          <w:tcPr>
            <w:tcW w:w="1158" w:type="dxa"/>
            <w:gridSpan w:val="2"/>
            <w:tcBorders>
              <w:top w:val="nil"/>
              <w:left w:val="nil"/>
              <w:bottom w:val="nil"/>
              <w:right w:val="nil"/>
            </w:tcBorders>
            <w:shd w:val="clear" w:color="auto" w:fill="auto"/>
            <w:noWrap/>
            <w:vAlign w:val="bottom"/>
            <w:hideMark/>
          </w:tcPr>
          <w:p w14:paraId="3EC11C4F" w14:textId="77777777" w:rsidR="00D51D35" w:rsidRPr="00D51D35" w:rsidRDefault="00D51D35" w:rsidP="00D51D35">
            <w:pPr>
              <w:spacing w:before="0" w:after="0"/>
              <w:rPr>
                <w:rFonts w:ascii="Times New Roman" w:eastAsia="Times New Roman" w:hAnsi="Times New Roman"/>
              </w:rPr>
            </w:pPr>
          </w:p>
        </w:tc>
      </w:tr>
      <w:tr w:rsidR="00A907A5" w:rsidRPr="00D51D35" w14:paraId="5B89F91C" w14:textId="77777777" w:rsidTr="0026456D">
        <w:trPr>
          <w:trHeight w:val="276"/>
        </w:trPr>
        <w:tc>
          <w:tcPr>
            <w:tcW w:w="6213" w:type="dxa"/>
            <w:gridSpan w:val="3"/>
            <w:tcBorders>
              <w:top w:val="nil"/>
              <w:left w:val="nil"/>
              <w:bottom w:val="nil"/>
              <w:right w:val="nil"/>
            </w:tcBorders>
            <w:shd w:val="clear" w:color="auto" w:fill="auto"/>
            <w:noWrap/>
            <w:vAlign w:val="center"/>
            <w:hideMark/>
          </w:tcPr>
          <w:p w14:paraId="5708FCE0" w14:textId="77777777" w:rsidR="00D51D35" w:rsidRPr="00D51D35" w:rsidRDefault="00D51D35" w:rsidP="009009B7">
            <w:pPr>
              <w:spacing w:before="0" w:after="120"/>
              <w:rPr>
                <w:rFonts w:eastAsia="Times New Roman" w:cs="Open Sans"/>
                <w:b/>
                <w:bCs/>
                <w:color w:val="0070C0"/>
              </w:rPr>
            </w:pPr>
            <w:r w:rsidRPr="00D51D35">
              <w:rPr>
                <w:rFonts w:eastAsia="Times New Roman" w:cs="Open Sans"/>
                <w:b/>
                <w:bCs/>
                <w:color w:val="0070C0"/>
              </w:rPr>
              <w:t>Taxation</w:t>
            </w:r>
          </w:p>
        </w:tc>
        <w:tc>
          <w:tcPr>
            <w:tcW w:w="1184" w:type="dxa"/>
            <w:tcBorders>
              <w:top w:val="nil"/>
              <w:left w:val="nil"/>
              <w:bottom w:val="nil"/>
              <w:right w:val="nil"/>
            </w:tcBorders>
            <w:shd w:val="clear" w:color="auto" w:fill="auto"/>
            <w:noWrap/>
            <w:vAlign w:val="bottom"/>
            <w:hideMark/>
          </w:tcPr>
          <w:p w14:paraId="0ED9FDA9" w14:textId="77777777" w:rsidR="00D51D35" w:rsidRPr="00D51D35" w:rsidRDefault="00D51D35" w:rsidP="00D51D35">
            <w:pPr>
              <w:spacing w:before="0" w:after="0"/>
              <w:rPr>
                <w:rFonts w:eastAsia="Times New Roman" w:cs="Open Sans"/>
                <w:b/>
                <w:bCs/>
                <w:color w:val="009560"/>
              </w:rPr>
            </w:pPr>
          </w:p>
        </w:tc>
        <w:tc>
          <w:tcPr>
            <w:tcW w:w="1180" w:type="dxa"/>
            <w:tcBorders>
              <w:top w:val="nil"/>
              <w:left w:val="nil"/>
              <w:bottom w:val="nil"/>
              <w:right w:val="nil"/>
            </w:tcBorders>
            <w:shd w:val="clear" w:color="auto" w:fill="auto"/>
            <w:noWrap/>
            <w:vAlign w:val="bottom"/>
            <w:hideMark/>
          </w:tcPr>
          <w:p w14:paraId="5BE4FF87" w14:textId="77777777" w:rsidR="00D51D35" w:rsidRPr="00D51D35" w:rsidRDefault="00D51D35" w:rsidP="00D51D35">
            <w:pPr>
              <w:spacing w:before="0" w:after="0"/>
              <w:rPr>
                <w:rFonts w:ascii="Times New Roman" w:eastAsia="Times New Roman" w:hAnsi="Times New Roman"/>
              </w:rPr>
            </w:pPr>
          </w:p>
        </w:tc>
        <w:tc>
          <w:tcPr>
            <w:tcW w:w="1158" w:type="dxa"/>
            <w:gridSpan w:val="2"/>
            <w:tcBorders>
              <w:top w:val="nil"/>
              <w:left w:val="nil"/>
              <w:bottom w:val="nil"/>
              <w:right w:val="nil"/>
            </w:tcBorders>
            <w:shd w:val="clear" w:color="auto" w:fill="auto"/>
            <w:noWrap/>
            <w:vAlign w:val="bottom"/>
            <w:hideMark/>
          </w:tcPr>
          <w:p w14:paraId="7B2BD4A7" w14:textId="77777777" w:rsidR="00D51D35" w:rsidRPr="00D51D35" w:rsidRDefault="00D51D35" w:rsidP="00D51D35">
            <w:pPr>
              <w:spacing w:before="0" w:after="0"/>
              <w:rPr>
                <w:rFonts w:ascii="Times New Roman" w:eastAsia="Times New Roman" w:hAnsi="Times New Roman"/>
              </w:rPr>
            </w:pPr>
          </w:p>
        </w:tc>
      </w:tr>
      <w:tr w:rsidR="00FE5391" w:rsidRPr="00D51D35" w14:paraId="7F74709D" w14:textId="77777777" w:rsidTr="0026456D">
        <w:trPr>
          <w:trHeight w:val="552"/>
        </w:trPr>
        <w:tc>
          <w:tcPr>
            <w:tcW w:w="9735" w:type="dxa"/>
            <w:gridSpan w:val="7"/>
            <w:tcBorders>
              <w:top w:val="nil"/>
              <w:left w:val="nil"/>
              <w:bottom w:val="nil"/>
              <w:right w:val="nil"/>
            </w:tcBorders>
            <w:shd w:val="clear" w:color="auto" w:fill="auto"/>
            <w:vAlign w:val="bottom"/>
            <w:hideMark/>
          </w:tcPr>
          <w:p w14:paraId="57269D7C" w14:textId="77777777" w:rsidR="00D51D35" w:rsidRPr="00D51D35" w:rsidRDefault="00D51D35" w:rsidP="00D51D35">
            <w:pPr>
              <w:spacing w:before="0" w:after="0"/>
              <w:rPr>
                <w:rFonts w:eastAsia="Times New Roman" w:cs="Open Sans"/>
                <w:color w:val="000000"/>
              </w:rPr>
            </w:pPr>
            <w:r w:rsidRPr="00D51D35">
              <w:rPr>
                <w:rFonts w:eastAsia="Times New Roman" w:cs="Open Sans"/>
                <w:color w:val="000000"/>
              </w:rPr>
              <w:t>The entity is exempt from all forms of taxation except Fringe Benefits Tax (FBT) and the Goods and Services Tax (GST).</w:t>
            </w:r>
          </w:p>
        </w:tc>
      </w:tr>
      <w:tr w:rsidR="00BB2E0C" w:rsidRPr="00D51D35" w14:paraId="18109C70" w14:textId="77777777" w:rsidTr="0026456D">
        <w:trPr>
          <w:trHeight w:val="192"/>
        </w:trPr>
        <w:tc>
          <w:tcPr>
            <w:tcW w:w="6213" w:type="dxa"/>
            <w:gridSpan w:val="3"/>
            <w:tcBorders>
              <w:top w:val="nil"/>
              <w:left w:val="nil"/>
              <w:bottom w:val="nil"/>
              <w:right w:val="nil"/>
            </w:tcBorders>
            <w:shd w:val="clear" w:color="auto" w:fill="auto"/>
            <w:noWrap/>
            <w:vAlign w:val="bottom"/>
            <w:hideMark/>
          </w:tcPr>
          <w:p w14:paraId="31113DAF" w14:textId="77777777" w:rsidR="00D51D35" w:rsidRPr="00D51D35" w:rsidRDefault="00D51D35" w:rsidP="00D51D35">
            <w:pPr>
              <w:spacing w:before="0" w:after="0"/>
              <w:rPr>
                <w:rFonts w:eastAsia="Times New Roman" w:cs="Open Sans"/>
                <w:color w:val="000000"/>
              </w:rPr>
            </w:pPr>
          </w:p>
        </w:tc>
        <w:tc>
          <w:tcPr>
            <w:tcW w:w="1184" w:type="dxa"/>
            <w:tcBorders>
              <w:top w:val="nil"/>
              <w:left w:val="nil"/>
              <w:bottom w:val="nil"/>
              <w:right w:val="nil"/>
            </w:tcBorders>
            <w:shd w:val="clear" w:color="auto" w:fill="auto"/>
            <w:noWrap/>
            <w:vAlign w:val="bottom"/>
            <w:hideMark/>
          </w:tcPr>
          <w:p w14:paraId="7D7825C8" w14:textId="77777777" w:rsidR="00D51D35" w:rsidRPr="00D51D35" w:rsidRDefault="00D51D35" w:rsidP="00D51D35">
            <w:pPr>
              <w:spacing w:before="0" w:after="0"/>
              <w:rPr>
                <w:rFonts w:eastAsia="Times New Roman" w:cs="Open Sans"/>
              </w:rPr>
            </w:pPr>
          </w:p>
        </w:tc>
        <w:tc>
          <w:tcPr>
            <w:tcW w:w="1180" w:type="dxa"/>
            <w:tcBorders>
              <w:top w:val="nil"/>
              <w:left w:val="nil"/>
              <w:bottom w:val="nil"/>
              <w:right w:val="nil"/>
            </w:tcBorders>
            <w:shd w:val="clear" w:color="auto" w:fill="auto"/>
            <w:noWrap/>
            <w:vAlign w:val="bottom"/>
            <w:hideMark/>
          </w:tcPr>
          <w:p w14:paraId="054E673D" w14:textId="77777777" w:rsidR="00D51D35" w:rsidRPr="00D51D35" w:rsidRDefault="00D51D35" w:rsidP="00D51D35">
            <w:pPr>
              <w:spacing w:before="0" w:after="0"/>
              <w:rPr>
                <w:rFonts w:ascii="Times New Roman" w:eastAsia="Times New Roman" w:hAnsi="Times New Roman"/>
              </w:rPr>
            </w:pPr>
          </w:p>
        </w:tc>
        <w:tc>
          <w:tcPr>
            <w:tcW w:w="1158" w:type="dxa"/>
            <w:gridSpan w:val="2"/>
            <w:tcBorders>
              <w:top w:val="nil"/>
              <w:left w:val="nil"/>
              <w:bottom w:val="nil"/>
              <w:right w:val="nil"/>
            </w:tcBorders>
            <w:shd w:val="clear" w:color="auto" w:fill="auto"/>
            <w:noWrap/>
            <w:vAlign w:val="bottom"/>
            <w:hideMark/>
          </w:tcPr>
          <w:p w14:paraId="2BDB531F" w14:textId="77777777" w:rsidR="00D51D35" w:rsidRPr="00D51D35" w:rsidRDefault="00D51D35" w:rsidP="00D51D35">
            <w:pPr>
              <w:spacing w:before="0" w:after="0"/>
              <w:rPr>
                <w:rFonts w:ascii="Times New Roman" w:eastAsia="Times New Roman" w:hAnsi="Times New Roman"/>
              </w:rPr>
            </w:pPr>
          </w:p>
        </w:tc>
      </w:tr>
      <w:tr w:rsidR="00A907A5" w:rsidRPr="00D51D35" w14:paraId="62E51C24" w14:textId="77777777" w:rsidTr="0026456D">
        <w:trPr>
          <w:trHeight w:val="276"/>
        </w:trPr>
        <w:tc>
          <w:tcPr>
            <w:tcW w:w="6213" w:type="dxa"/>
            <w:gridSpan w:val="3"/>
            <w:tcBorders>
              <w:top w:val="nil"/>
              <w:left w:val="nil"/>
              <w:bottom w:val="nil"/>
              <w:right w:val="nil"/>
            </w:tcBorders>
            <w:shd w:val="clear" w:color="auto" w:fill="auto"/>
            <w:noWrap/>
            <w:vAlign w:val="center"/>
            <w:hideMark/>
          </w:tcPr>
          <w:p w14:paraId="504E35CD" w14:textId="77777777" w:rsidR="00D51D35" w:rsidRPr="00D51D35" w:rsidRDefault="00D51D35" w:rsidP="00D51D35">
            <w:pPr>
              <w:spacing w:before="0" w:after="0"/>
              <w:rPr>
                <w:rFonts w:eastAsia="Times New Roman" w:cs="Open Sans"/>
                <w:b/>
                <w:bCs/>
                <w:color w:val="009560"/>
              </w:rPr>
            </w:pPr>
            <w:r w:rsidRPr="00D51D35">
              <w:rPr>
                <w:rFonts w:eastAsia="Times New Roman" w:cs="Open Sans"/>
                <w:b/>
                <w:bCs/>
                <w:color w:val="0070C0"/>
              </w:rPr>
              <w:t>Events After the Reporting Period</w:t>
            </w:r>
          </w:p>
        </w:tc>
        <w:tc>
          <w:tcPr>
            <w:tcW w:w="1184" w:type="dxa"/>
            <w:tcBorders>
              <w:top w:val="nil"/>
              <w:left w:val="nil"/>
              <w:bottom w:val="nil"/>
              <w:right w:val="nil"/>
            </w:tcBorders>
            <w:shd w:val="clear" w:color="auto" w:fill="auto"/>
            <w:noWrap/>
            <w:vAlign w:val="bottom"/>
            <w:hideMark/>
          </w:tcPr>
          <w:p w14:paraId="6372CD64" w14:textId="77777777" w:rsidR="00D51D35" w:rsidRPr="00D51D35" w:rsidRDefault="00D51D35" w:rsidP="00D51D35">
            <w:pPr>
              <w:spacing w:before="0" w:after="0"/>
              <w:rPr>
                <w:rFonts w:eastAsia="Times New Roman" w:cs="Open Sans"/>
                <w:b/>
                <w:bCs/>
                <w:color w:val="009560"/>
              </w:rPr>
            </w:pPr>
          </w:p>
        </w:tc>
        <w:tc>
          <w:tcPr>
            <w:tcW w:w="1180" w:type="dxa"/>
            <w:tcBorders>
              <w:top w:val="nil"/>
              <w:left w:val="nil"/>
              <w:bottom w:val="nil"/>
              <w:right w:val="nil"/>
            </w:tcBorders>
            <w:shd w:val="clear" w:color="auto" w:fill="auto"/>
            <w:noWrap/>
            <w:vAlign w:val="bottom"/>
            <w:hideMark/>
          </w:tcPr>
          <w:p w14:paraId="463E5FF3" w14:textId="77777777" w:rsidR="00D51D35" w:rsidRPr="00D51D35" w:rsidRDefault="00D51D35" w:rsidP="00D51D35">
            <w:pPr>
              <w:spacing w:before="0" w:after="0"/>
              <w:rPr>
                <w:rFonts w:ascii="Times New Roman" w:eastAsia="Times New Roman" w:hAnsi="Times New Roman"/>
              </w:rPr>
            </w:pPr>
          </w:p>
        </w:tc>
        <w:tc>
          <w:tcPr>
            <w:tcW w:w="1158" w:type="dxa"/>
            <w:gridSpan w:val="2"/>
            <w:tcBorders>
              <w:top w:val="nil"/>
              <w:left w:val="nil"/>
              <w:bottom w:val="nil"/>
              <w:right w:val="nil"/>
            </w:tcBorders>
            <w:shd w:val="clear" w:color="auto" w:fill="auto"/>
            <w:noWrap/>
            <w:vAlign w:val="bottom"/>
            <w:hideMark/>
          </w:tcPr>
          <w:p w14:paraId="61F3D952" w14:textId="77777777" w:rsidR="00D51D35" w:rsidRPr="00D51D35" w:rsidRDefault="00D51D35" w:rsidP="00D51D35">
            <w:pPr>
              <w:spacing w:before="0" w:after="0"/>
              <w:rPr>
                <w:rFonts w:ascii="Times New Roman" w:eastAsia="Times New Roman" w:hAnsi="Times New Roman"/>
              </w:rPr>
            </w:pPr>
          </w:p>
        </w:tc>
      </w:tr>
      <w:tr w:rsidR="00A907A5" w:rsidRPr="00D51D35" w14:paraId="7DB23FB4" w14:textId="77777777" w:rsidTr="0026456D">
        <w:trPr>
          <w:trHeight w:val="132"/>
        </w:trPr>
        <w:tc>
          <w:tcPr>
            <w:tcW w:w="6213" w:type="dxa"/>
            <w:gridSpan w:val="3"/>
            <w:tcBorders>
              <w:top w:val="nil"/>
              <w:left w:val="nil"/>
              <w:bottom w:val="nil"/>
              <w:right w:val="nil"/>
            </w:tcBorders>
            <w:shd w:val="clear" w:color="auto" w:fill="auto"/>
            <w:noWrap/>
            <w:vAlign w:val="center"/>
            <w:hideMark/>
          </w:tcPr>
          <w:p w14:paraId="0A758CDD" w14:textId="77777777" w:rsidR="00D51D35" w:rsidRPr="00D51D35" w:rsidRDefault="00D51D35" w:rsidP="00D51D35">
            <w:pPr>
              <w:spacing w:before="0" w:after="0"/>
              <w:rPr>
                <w:rFonts w:eastAsia="Times New Roman" w:cs="Open Sans"/>
              </w:rPr>
            </w:pPr>
          </w:p>
        </w:tc>
        <w:tc>
          <w:tcPr>
            <w:tcW w:w="1184" w:type="dxa"/>
            <w:tcBorders>
              <w:top w:val="nil"/>
              <w:left w:val="nil"/>
              <w:bottom w:val="nil"/>
              <w:right w:val="nil"/>
            </w:tcBorders>
            <w:shd w:val="clear" w:color="auto" w:fill="auto"/>
            <w:noWrap/>
            <w:vAlign w:val="bottom"/>
            <w:hideMark/>
          </w:tcPr>
          <w:p w14:paraId="5AA9B075" w14:textId="77777777" w:rsidR="00D51D35" w:rsidRPr="00D51D35" w:rsidRDefault="00D51D35" w:rsidP="00D51D35">
            <w:pPr>
              <w:spacing w:before="0" w:after="0"/>
              <w:rPr>
                <w:rFonts w:eastAsia="Times New Roman" w:cs="Open Sans"/>
              </w:rPr>
            </w:pPr>
          </w:p>
        </w:tc>
        <w:tc>
          <w:tcPr>
            <w:tcW w:w="1180" w:type="dxa"/>
            <w:tcBorders>
              <w:top w:val="nil"/>
              <w:left w:val="nil"/>
              <w:bottom w:val="nil"/>
              <w:right w:val="nil"/>
            </w:tcBorders>
            <w:shd w:val="clear" w:color="auto" w:fill="auto"/>
            <w:noWrap/>
            <w:vAlign w:val="bottom"/>
            <w:hideMark/>
          </w:tcPr>
          <w:p w14:paraId="3AE35EDB" w14:textId="77777777" w:rsidR="00D51D35" w:rsidRPr="00D51D35" w:rsidRDefault="00D51D35" w:rsidP="00D51D35">
            <w:pPr>
              <w:spacing w:before="0" w:after="0"/>
              <w:rPr>
                <w:rFonts w:ascii="Times New Roman" w:eastAsia="Times New Roman" w:hAnsi="Times New Roman"/>
              </w:rPr>
            </w:pPr>
          </w:p>
        </w:tc>
        <w:tc>
          <w:tcPr>
            <w:tcW w:w="1158" w:type="dxa"/>
            <w:gridSpan w:val="2"/>
            <w:tcBorders>
              <w:top w:val="nil"/>
              <w:left w:val="nil"/>
              <w:bottom w:val="nil"/>
              <w:right w:val="nil"/>
            </w:tcBorders>
            <w:shd w:val="clear" w:color="auto" w:fill="auto"/>
            <w:noWrap/>
            <w:vAlign w:val="bottom"/>
            <w:hideMark/>
          </w:tcPr>
          <w:p w14:paraId="3FBAD60B" w14:textId="77777777" w:rsidR="00D51D35" w:rsidRPr="00D51D35" w:rsidRDefault="00D51D35" w:rsidP="00D51D35">
            <w:pPr>
              <w:spacing w:before="0" w:after="0"/>
              <w:rPr>
                <w:rFonts w:ascii="Times New Roman" w:eastAsia="Times New Roman" w:hAnsi="Times New Roman"/>
              </w:rPr>
            </w:pPr>
          </w:p>
        </w:tc>
      </w:tr>
      <w:tr w:rsidR="00D51D35" w:rsidRPr="00D51D35" w14:paraId="33F86F3D" w14:textId="77777777" w:rsidTr="00E41692">
        <w:trPr>
          <w:trHeight w:val="567"/>
        </w:trPr>
        <w:tc>
          <w:tcPr>
            <w:tcW w:w="9735" w:type="dxa"/>
            <w:gridSpan w:val="7"/>
            <w:tcBorders>
              <w:top w:val="nil"/>
              <w:left w:val="nil"/>
              <w:bottom w:val="nil"/>
              <w:right w:val="nil"/>
            </w:tcBorders>
            <w:shd w:val="clear" w:color="auto" w:fill="auto"/>
            <w:hideMark/>
          </w:tcPr>
          <w:p w14:paraId="3A42E92E" w14:textId="77777777" w:rsidR="00D51D35" w:rsidRPr="00D51D35" w:rsidRDefault="00D51D35" w:rsidP="00D51D35">
            <w:pPr>
              <w:spacing w:before="0" w:after="0"/>
              <w:rPr>
                <w:rFonts w:eastAsia="Times New Roman" w:cs="Open Sans"/>
              </w:rPr>
            </w:pPr>
            <w:r w:rsidRPr="00D51D35">
              <w:rPr>
                <w:rFonts w:eastAsia="Times New Roman" w:cs="Open Sans"/>
              </w:rPr>
              <w:t>The Commission is not aware of any significant events that have occurred since balance date that warrant disclosure in these financial statements.</w:t>
            </w:r>
          </w:p>
        </w:tc>
      </w:tr>
    </w:tbl>
    <w:p w14:paraId="0A840EF3" w14:textId="77777777" w:rsidR="0026456D" w:rsidRDefault="0026456D">
      <w:r>
        <w:br w:type="page"/>
      </w:r>
    </w:p>
    <w:tbl>
      <w:tblPr>
        <w:tblW w:w="10317" w:type="dxa"/>
        <w:tblInd w:w="-709" w:type="dxa"/>
        <w:tblLook w:val="04A0" w:firstRow="1" w:lastRow="0" w:firstColumn="1" w:lastColumn="0" w:noHBand="0" w:noVBand="1"/>
      </w:tblPr>
      <w:tblGrid>
        <w:gridCol w:w="1407"/>
        <w:gridCol w:w="2611"/>
        <w:gridCol w:w="3070"/>
        <w:gridCol w:w="77"/>
        <w:gridCol w:w="232"/>
        <w:gridCol w:w="1180"/>
        <w:gridCol w:w="264"/>
        <w:gridCol w:w="894"/>
        <w:gridCol w:w="582"/>
      </w:tblGrid>
      <w:tr w:rsidR="000C121D" w:rsidRPr="00D51D35" w14:paraId="78926FF1" w14:textId="77777777" w:rsidTr="007D40E1">
        <w:trPr>
          <w:gridAfter w:val="1"/>
          <w:wAfter w:w="582" w:type="dxa"/>
          <w:trHeight w:val="162"/>
        </w:trPr>
        <w:tc>
          <w:tcPr>
            <w:tcW w:w="7088" w:type="dxa"/>
            <w:gridSpan w:val="3"/>
            <w:tcBorders>
              <w:top w:val="nil"/>
              <w:left w:val="nil"/>
              <w:bottom w:val="nil"/>
              <w:right w:val="nil"/>
            </w:tcBorders>
            <w:shd w:val="clear" w:color="auto" w:fill="auto"/>
          </w:tcPr>
          <w:p w14:paraId="05650AF7" w14:textId="4A731C28" w:rsidR="00D51D35" w:rsidRDefault="000E39B4" w:rsidP="00D51D35">
            <w:pPr>
              <w:spacing w:before="0" w:after="0"/>
              <w:rPr>
                <w:rFonts w:eastAsia="Times New Roman" w:cs="Open Sans"/>
                <w:b/>
                <w:bCs/>
                <w:color w:val="0070C0"/>
                <w:sz w:val="36"/>
                <w:szCs w:val="36"/>
              </w:rPr>
            </w:pPr>
            <w:r w:rsidRPr="000E39B4">
              <w:rPr>
                <w:rFonts w:eastAsia="Times New Roman" w:cs="Open Sans"/>
                <w:b/>
                <w:bCs/>
                <w:color w:val="0070C0"/>
                <w:sz w:val="36"/>
                <w:szCs w:val="36"/>
              </w:rPr>
              <w:t xml:space="preserve">Financial Performance </w:t>
            </w:r>
          </w:p>
          <w:p w14:paraId="5CD055B8" w14:textId="626EFC8B" w:rsidR="007D40E1" w:rsidRPr="007D40E1" w:rsidRDefault="007D40E1" w:rsidP="00D51D35">
            <w:pPr>
              <w:spacing w:before="0" w:after="0"/>
              <w:rPr>
                <w:rFonts w:eastAsia="Times New Roman" w:cs="Open Sans"/>
                <w:b/>
                <w:bCs/>
                <w:color w:val="0070C0"/>
                <w:sz w:val="22"/>
                <w:szCs w:val="22"/>
              </w:rPr>
            </w:pPr>
          </w:p>
        </w:tc>
        <w:tc>
          <w:tcPr>
            <w:tcW w:w="309" w:type="dxa"/>
            <w:gridSpan w:val="2"/>
            <w:tcBorders>
              <w:top w:val="nil"/>
              <w:left w:val="nil"/>
              <w:bottom w:val="nil"/>
              <w:right w:val="nil"/>
            </w:tcBorders>
            <w:shd w:val="clear" w:color="auto" w:fill="auto"/>
            <w:noWrap/>
            <w:vAlign w:val="bottom"/>
            <w:hideMark/>
          </w:tcPr>
          <w:p w14:paraId="3F755686" w14:textId="0754CC9A" w:rsidR="00D51D35" w:rsidRPr="00D51D35" w:rsidRDefault="00D51D35" w:rsidP="00D51D35">
            <w:pPr>
              <w:spacing w:before="0" w:after="0"/>
              <w:rPr>
                <w:rFonts w:eastAsia="Times New Roman" w:cs="Open Sans"/>
                <w:sz w:val="22"/>
                <w:szCs w:val="22"/>
              </w:rPr>
            </w:pPr>
          </w:p>
        </w:tc>
        <w:tc>
          <w:tcPr>
            <w:tcW w:w="1180" w:type="dxa"/>
            <w:tcBorders>
              <w:top w:val="nil"/>
              <w:left w:val="nil"/>
              <w:bottom w:val="nil"/>
              <w:right w:val="nil"/>
            </w:tcBorders>
            <w:shd w:val="clear" w:color="auto" w:fill="auto"/>
            <w:noWrap/>
            <w:vAlign w:val="bottom"/>
            <w:hideMark/>
          </w:tcPr>
          <w:p w14:paraId="138534FD" w14:textId="42B55E0E" w:rsidR="00D51D35" w:rsidRPr="00D51D35" w:rsidRDefault="00D51D35" w:rsidP="00D51D35">
            <w:pPr>
              <w:spacing w:before="0" w:after="0"/>
              <w:rPr>
                <w:rFonts w:ascii="Times New Roman" w:eastAsia="Times New Roman" w:hAnsi="Times New Roman"/>
                <w:sz w:val="20"/>
                <w:szCs w:val="20"/>
              </w:rPr>
            </w:pPr>
          </w:p>
        </w:tc>
        <w:tc>
          <w:tcPr>
            <w:tcW w:w="1158" w:type="dxa"/>
            <w:gridSpan w:val="2"/>
            <w:tcBorders>
              <w:top w:val="nil"/>
              <w:left w:val="nil"/>
              <w:bottom w:val="nil"/>
              <w:right w:val="nil"/>
            </w:tcBorders>
            <w:shd w:val="clear" w:color="auto" w:fill="auto"/>
            <w:noWrap/>
            <w:vAlign w:val="bottom"/>
            <w:hideMark/>
          </w:tcPr>
          <w:p w14:paraId="784E8D5F" w14:textId="77777777" w:rsidR="00D51D35" w:rsidRPr="00D51D35" w:rsidRDefault="00D51D35" w:rsidP="00D51D35">
            <w:pPr>
              <w:spacing w:before="0" w:after="0"/>
              <w:rPr>
                <w:rFonts w:ascii="Times New Roman" w:eastAsia="Times New Roman" w:hAnsi="Times New Roman"/>
                <w:sz w:val="20"/>
                <w:szCs w:val="20"/>
              </w:rPr>
            </w:pPr>
          </w:p>
        </w:tc>
      </w:tr>
      <w:tr w:rsidR="00D57CF7" w:rsidRPr="00D51D35" w14:paraId="23FAB6E1" w14:textId="77777777" w:rsidTr="007D40E1">
        <w:trPr>
          <w:gridAfter w:val="1"/>
          <w:wAfter w:w="582" w:type="dxa"/>
          <w:trHeight w:val="276"/>
        </w:trPr>
        <w:tc>
          <w:tcPr>
            <w:tcW w:w="1407" w:type="dxa"/>
            <w:tcBorders>
              <w:top w:val="nil"/>
              <w:left w:val="nil"/>
              <w:bottom w:val="nil"/>
              <w:right w:val="nil"/>
            </w:tcBorders>
            <w:shd w:val="clear" w:color="auto" w:fill="auto"/>
            <w:noWrap/>
            <w:vAlign w:val="bottom"/>
          </w:tcPr>
          <w:p w14:paraId="3FCC85BC" w14:textId="77777777" w:rsidR="00D51D35" w:rsidRPr="00D51D35" w:rsidRDefault="00D51D35" w:rsidP="00D51D35">
            <w:pPr>
              <w:spacing w:before="0" w:after="0"/>
              <w:rPr>
                <w:rFonts w:ascii="Times New Roman" w:eastAsia="Times New Roman" w:hAnsi="Times New Roman"/>
                <w:sz w:val="20"/>
                <w:szCs w:val="20"/>
              </w:rPr>
            </w:pPr>
          </w:p>
        </w:tc>
        <w:tc>
          <w:tcPr>
            <w:tcW w:w="2611" w:type="dxa"/>
            <w:tcBorders>
              <w:top w:val="nil"/>
              <w:left w:val="nil"/>
              <w:bottom w:val="nil"/>
              <w:right w:val="nil"/>
            </w:tcBorders>
            <w:shd w:val="clear" w:color="auto" w:fill="auto"/>
            <w:noWrap/>
            <w:vAlign w:val="bottom"/>
          </w:tcPr>
          <w:p w14:paraId="24336393" w14:textId="77777777" w:rsidR="00D51D35" w:rsidRPr="00D51D35" w:rsidRDefault="00D51D35" w:rsidP="00D51D35">
            <w:pPr>
              <w:spacing w:before="0" w:after="0"/>
              <w:rPr>
                <w:rFonts w:ascii="Times New Roman" w:eastAsia="Times New Roman" w:hAnsi="Times New Roman"/>
                <w:sz w:val="20"/>
                <w:szCs w:val="20"/>
              </w:rPr>
            </w:pPr>
          </w:p>
        </w:tc>
        <w:tc>
          <w:tcPr>
            <w:tcW w:w="3070" w:type="dxa"/>
            <w:tcBorders>
              <w:top w:val="nil"/>
              <w:left w:val="nil"/>
              <w:bottom w:val="nil"/>
              <w:right w:val="nil"/>
            </w:tcBorders>
            <w:shd w:val="clear" w:color="auto" w:fill="auto"/>
            <w:noWrap/>
            <w:vAlign w:val="bottom"/>
          </w:tcPr>
          <w:p w14:paraId="627FD5EB" w14:textId="77777777" w:rsidR="00D51D35" w:rsidRPr="00D51D35" w:rsidRDefault="00D51D35" w:rsidP="00D51D35">
            <w:pPr>
              <w:spacing w:before="0" w:after="0"/>
              <w:rPr>
                <w:rFonts w:ascii="Times New Roman" w:eastAsia="Times New Roman" w:hAnsi="Times New Roman"/>
                <w:sz w:val="20"/>
                <w:szCs w:val="20"/>
              </w:rPr>
            </w:pPr>
          </w:p>
        </w:tc>
        <w:tc>
          <w:tcPr>
            <w:tcW w:w="309" w:type="dxa"/>
            <w:gridSpan w:val="2"/>
            <w:tcBorders>
              <w:top w:val="nil"/>
              <w:left w:val="nil"/>
              <w:bottom w:val="nil"/>
              <w:right w:val="nil"/>
            </w:tcBorders>
            <w:shd w:val="clear" w:color="auto" w:fill="auto"/>
            <w:noWrap/>
            <w:vAlign w:val="bottom"/>
            <w:hideMark/>
          </w:tcPr>
          <w:p w14:paraId="5D3E7834" w14:textId="77777777" w:rsidR="00D51D35" w:rsidRPr="00D51D35" w:rsidRDefault="00D51D35" w:rsidP="00D51D35">
            <w:pPr>
              <w:spacing w:before="0" w:after="0"/>
              <w:rPr>
                <w:rFonts w:ascii="Times New Roman" w:eastAsia="Times New Roman" w:hAnsi="Times New Roman"/>
                <w:sz w:val="20"/>
                <w:szCs w:val="20"/>
              </w:rPr>
            </w:pPr>
          </w:p>
        </w:tc>
        <w:tc>
          <w:tcPr>
            <w:tcW w:w="1180" w:type="dxa"/>
            <w:tcBorders>
              <w:top w:val="nil"/>
              <w:left w:val="nil"/>
              <w:bottom w:val="nil"/>
              <w:right w:val="nil"/>
            </w:tcBorders>
            <w:shd w:val="clear" w:color="auto" w:fill="auto"/>
            <w:noWrap/>
            <w:vAlign w:val="bottom"/>
            <w:hideMark/>
          </w:tcPr>
          <w:p w14:paraId="409648F1" w14:textId="77777777" w:rsidR="00D51D35" w:rsidRPr="00D51D35" w:rsidRDefault="00D51D35" w:rsidP="00D51D35">
            <w:pPr>
              <w:spacing w:before="0" w:after="0"/>
              <w:rPr>
                <w:rFonts w:ascii="Times New Roman" w:eastAsia="Times New Roman" w:hAnsi="Times New Roman"/>
                <w:sz w:val="20"/>
                <w:szCs w:val="20"/>
              </w:rPr>
            </w:pPr>
          </w:p>
        </w:tc>
        <w:tc>
          <w:tcPr>
            <w:tcW w:w="1158" w:type="dxa"/>
            <w:gridSpan w:val="2"/>
            <w:tcBorders>
              <w:top w:val="nil"/>
              <w:left w:val="nil"/>
              <w:bottom w:val="nil"/>
              <w:right w:val="nil"/>
            </w:tcBorders>
            <w:shd w:val="clear" w:color="auto" w:fill="auto"/>
            <w:noWrap/>
            <w:vAlign w:val="bottom"/>
            <w:hideMark/>
          </w:tcPr>
          <w:p w14:paraId="60792E86" w14:textId="77777777" w:rsidR="00D51D35" w:rsidRPr="00D51D35" w:rsidRDefault="00D51D35" w:rsidP="00D51D35">
            <w:pPr>
              <w:spacing w:before="0" w:after="0"/>
              <w:rPr>
                <w:rFonts w:ascii="Times New Roman" w:eastAsia="Times New Roman" w:hAnsi="Times New Roman"/>
                <w:sz w:val="20"/>
                <w:szCs w:val="20"/>
              </w:rPr>
            </w:pPr>
          </w:p>
        </w:tc>
      </w:tr>
      <w:tr w:rsidR="00FE5391" w:rsidRPr="001134C6" w14:paraId="50D57195" w14:textId="77777777" w:rsidTr="0039105C">
        <w:trPr>
          <w:trHeight w:val="300"/>
        </w:trPr>
        <w:tc>
          <w:tcPr>
            <w:tcW w:w="7165" w:type="dxa"/>
            <w:gridSpan w:val="4"/>
            <w:tcBorders>
              <w:top w:val="single" w:sz="4" w:space="0" w:color="FFFFFF"/>
              <w:left w:val="nil"/>
              <w:bottom w:val="single" w:sz="4" w:space="0" w:color="FFFFFF"/>
              <w:right w:val="nil"/>
            </w:tcBorders>
            <w:shd w:val="clear" w:color="000000" w:fill="37424A"/>
            <w:noWrap/>
            <w:vAlign w:val="center"/>
            <w:hideMark/>
          </w:tcPr>
          <w:p w14:paraId="496A1315" w14:textId="749B9408" w:rsidR="001134C6" w:rsidRPr="001134C6" w:rsidRDefault="0026456D" w:rsidP="001134C6">
            <w:pPr>
              <w:spacing w:before="0" w:after="0"/>
              <w:rPr>
                <w:rFonts w:eastAsia="Times New Roman" w:cs="Open Sans"/>
                <w:b/>
                <w:bCs/>
                <w:color w:val="FFFFFF"/>
                <w:sz w:val="22"/>
                <w:szCs w:val="22"/>
              </w:rPr>
            </w:pPr>
            <w:r>
              <w:rPr>
                <w:rFonts w:eastAsia="Times New Roman" w:cs="Open Sans"/>
                <w:b/>
                <w:bCs/>
                <w:color w:val="FFFFFF"/>
                <w:sz w:val="22"/>
                <w:szCs w:val="22"/>
              </w:rPr>
              <w:t>1</w:t>
            </w:r>
            <w:r w:rsidR="001134C6" w:rsidRPr="001134C6">
              <w:rPr>
                <w:rFonts w:eastAsia="Times New Roman" w:cs="Open Sans"/>
                <w:b/>
                <w:bCs/>
                <w:color w:val="FFFFFF"/>
                <w:sz w:val="22"/>
                <w:szCs w:val="22"/>
              </w:rPr>
              <w:t>.1 Expenses</w:t>
            </w:r>
          </w:p>
        </w:tc>
        <w:tc>
          <w:tcPr>
            <w:tcW w:w="1676" w:type="dxa"/>
            <w:gridSpan w:val="3"/>
            <w:tcBorders>
              <w:top w:val="single" w:sz="4" w:space="0" w:color="FFFFFF"/>
              <w:left w:val="nil"/>
              <w:bottom w:val="single" w:sz="4" w:space="0" w:color="FFFFFF"/>
              <w:right w:val="nil"/>
            </w:tcBorders>
            <w:shd w:val="clear" w:color="000000" w:fill="37424A"/>
            <w:noWrap/>
            <w:vAlign w:val="center"/>
            <w:hideMark/>
          </w:tcPr>
          <w:p w14:paraId="056AD5B0" w14:textId="77777777" w:rsidR="001134C6" w:rsidRPr="001134C6" w:rsidRDefault="001134C6" w:rsidP="001134C6">
            <w:pPr>
              <w:spacing w:before="0" w:after="0"/>
              <w:rPr>
                <w:rFonts w:eastAsia="Times New Roman" w:cs="Open Sans"/>
                <w:b/>
                <w:bCs/>
                <w:color w:val="000000"/>
                <w:sz w:val="22"/>
                <w:szCs w:val="22"/>
              </w:rPr>
            </w:pPr>
            <w:r w:rsidRPr="001134C6">
              <w:rPr>
                <w:rFonts w:eastAsia="Times New Roman" w:cs="Open Sans"/>
                <w:b/>
                <w:bCs/>
                <w:color w:val="000000"/>
                <w:sz w:val="22"/>
                <w:szCs w:val="22"/>
              </w:rPr>
              <w:t> </w:t>
            </w:r>
          </w:p>
        </w:tc>
        <w:tc>
          <w:tcPr>
            <w:tcW w:w="1476" w:type="dxa"/>
            <w:gridSpan w:val="2"/>
            <w:tcBorders>
              <w:top w:val="single" w:sz="4" w:space="0" w:color="FFFFFF"/>
              <w:left w:val="nil"/>
              <w:bottom w:val="single" w:sz="4" w:space="0" w:color="FFFFFF"/>
              <w:right w:val="nil"/>
            </w:tcBorders>
            <w:shd w:val="clear" w:color="000000" w:fill="37424A"/>
            <w:noWrap/>
            <w:vAlign w:val="center"/>
            <w:hideMark/>
          </w:tcPr>
          <w:p w14:paraId="6E94783B" w14:textId="77777777" w:rsidR="001134C6" w:rsidRPr="001134C6" w:rsidRDefault="001134C6" w:rsidP="001134C6">
            <w:pPr>
              <w:spacing w:before="0" w:after="0"/>
              <w:rPr>
                <w:rFonts w:eastAsia="Times New Roman" w:cs="Open Sans"/>
                <w:b/>
                <w:bCs/>
                <w:color w:val="000000"/>
                <w:sz w:val="22"/>
                <w:szCs w:val="22"/>
              </w:rPr>
            </w:pPr>
            <w:r w:rsidRPr="001134C6">
              <w:rPr>
                <w:rFonts w:eastAsia="Times New Roman" w:cs="Open Sans"/>
                <w:b/>
                <w:bCs/>
                <w:color w:val="000000"/>
                <w:sz w:val="22"/>
                <w:szCs w:val="22"/>
              </w:rPr>
              <w:t> </w:t>
            </w:r>
          </w:p>
        </w:tc>
      </w:tr>
      <w:tr w:rsidR="001134C6" w:rsidRPr="001134C6" w14:paraId="3C013792" w14:textId="77777777" w:rsidTr="0039105C">
        <w:trPr>
          <w:trHeight w:val="132"/>
        </w:trPr>
        <w:tc>
          <w:tcPr>
            <w:tcW w:w="7165" w:type="dxa"/>
            <w:gridSpan w:val="4"/>
            <w:tcBorders>
              <w:top w:val="nil"/>
              <w:left w:val="nil"/>
              <w:bottom w:val="nil"/>
              <w:right w:val="nil"/>
            </w:tcBorders>
            <w:shd w:val="clear" w:color="auto" w:fill="auto"/>
            <w:hideMark/>
          </w:tcPr>
          <w:p w14:paraId="27734E9A" w14:textId="77777777" w:rsidR="001134C6" w:rsidRPr="001134C6" w:rsidRDefault="001134C6" w:rsidP="001134C6">
            <w:pPr>
              <w:spacing w:before="0" w:after="0"/>
              <w:rPr>
                <w:rFonts w:eastAsia="Times New Roman" w:cs="Open Sans"/>
                <w:b/>
                <w:bCs/>
                <w:color w:val="000000"/>
                <w:sz w:val="22"/>
                <w:szCs w:val="22"/>
              </w:rPr>
            </w:pPr>
          </w:p>
        </w:tc>
        <w:tc>
          <w:tcPr>
            <w:tcW w:w="1676" w:type="dxa"/>
            <w:gridSpan w:val="3"/>
            <w:tcBorders>
              <w:top w:val="nil"/>
              <w:left w:val="nil"/>
              <w:bottom w:val="nil"/>
              <w:right w:val="nil"/>
            </w:tcBorders>
            <w:shd w:val="clear" w:color="auto" w:fill="auto"/>
            <w:hideMark/>
          </w:tcPr>
          <w:p w14:paraId="0D9B2BE3" w14:textId="77777777" w:rsidR="001134C6" w:rsidRPr="001134C6" w:rsidRDefault="001134C6" w:rsidP="001134C6">
            <w:pPr>
              <w:spacing w:before="0" w:after="0"/>
              <w:rPr>
                <w:rFonts w:eastAsia="Times New Roman" w:cs="Open Sans"/>
                <w:sz w:val="22"/>
                <w:szCs w:val="22"/>
              </w:rPr>
            </w:pPr>
          </w:p>
        </w:tc>
        <w:tc>
          <w:tcPr>
            <w:tcW w:w="1476" w:type="dxa"/>
            <w:gridSpan w:val="2"/>
            <w:tcBorders>
              <w:top w:val="nil"/>
              <w:left w:val="nil"/>
              <w:bottom w:val="nil"/>
              <w:right w:val="nil"/>
            </w:tcBorders>
            <w:shd w:val="clear" w:color="auto" w:fill="auto"/>
            <w:hideMark/>
          </w:tcPr>
          <w:p w14:paraId="14EF50F3" w14:textId="77777777" w:rsidR="001134C6" w:rsidRPr="001134C6" w:rsidRDefault="001134C6" w:rsidP="001134C6">
            <w:pPr>
              <w:spacing w:before="0" w:after="0"/>
              <w:rPr>
                <w:rFonts w:eastAsia="Times New Roman" w:cs="Open Sans"/>
                <w:sz w:val="22"/>
                <w:szCs w:val="22"/>
              </w:rPr>
            </w:pPr>
          </w:p>
        </w:tc>
      </w:tr>
      <w:tr w:rsidR="001134C6" w:rsidRPr="001134C6" w14:paraId="2BA1859B" w14:textId="77777777" w:rsidTr="0039105C">
        <w:trPr>
          <w:trHeight w:val="240"/>
        </w:trPr>
        <w:tc>
          <w:tcPr>
            <w:tcW w:w="7165" w:type="dxa"/>
            <w:gridSpan w:val="4"/>
            <w:tcBorders>
              <w:top w:val="nil"/>
              <w:left w:val="nil"/>
              <w:bottom w:val="nil"/>
              <w:right w:val="nil"/>
            </w:tcBorders>
            <w:shd w:val="clear" w:color="auto" w:fill="auto"/>
            <w:hideMark/>
          </w:tcPr>
          <w:p w14:paraId="15BDA5D9" w14:textId="77777777" w:rsidR="001134C6" w:rsidRPr="001134C6" w:rsidRDefault="001134C6" w:rsidP="001134C6">
            <w:pPr>
              <w:spacing w:before="0" w:after="0"/>
              <w:rPr>
                <w:rFonts w:eastAsia="Times New Roman" w:cs="Open Sans"/>
                <w:sz w:val="22"/>
                <w:szCs w:val="22"/>
              </w:rPr>
            </w:pPr>
          </w:p>
        </w:tc>
        <w:tc>
          <w:tcPr>
            <w:tcW w:w="1676" w:type="dxa"/>
            <w:gridSpan w:val="3"/>
            <w:tcBorders>
              <w:top w:val="nil"/>
              <w:left w:val="nil"/>
              <w:bottom w:val="nil"/>
              <w:right w:val="nil"/>
            </w:tcBorders>
            <w:shd w:val="clear" w:color="auto" w:fill="auto"/>
            <w:noWrap/>
            <w:vAlign w:val="bottom"/>
            <w:hideMark/>
          </w:tcPr>
          <w:p w14:paraId="27902616"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2022</w:t>
            </w:r>
          </w:p>
        </w:tc>
        <w:tc>
          <w:tcPr>
            <w:tcW w:w="1476" w:type="dxa"/>
            <w:gridSpan w:val="2"/>
            <w:tcBorders>
              <w:top w:val="nil"/>
              <w:left w:val="nil"/>
              <w:bottom w:val="nil"/>
              <w:right w:val="nil"/>
            </w:tcBorders>
            <w:shd w:val="clear" w:color="auto" w:fill="auto"/>
            <w:noWrap/>
            <w:vAlign w:val="bottom"/>
            <w:hideMark/>
          </w:tcPr>
          <w:p w14:paraId="6011F2EE"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2021</w:t>
            </w:r>
          </w:p>
        </w:tc>
      </w:tr>
      <w:tr w:rsidR="000C121D" w:rsidRPr="001134C6" w14:paraId="6805FA51" w14:textId="77777777" w:rsidTr="0039105C">
        <w:trPr>
          <w:trHeight w:val="240"/>
        </w:trPr>
        <w:tc>
          <w:tcPr>
            <w:tcW w:w="7165" w:type="dxa"/>
            <w:gridSpan w:val="4"/>
            <w:tcBorders>
              <w:top w:val="nil"/>
              <w:left w:val="nil"/>
              <w:bottom w:val="single" w:sz="8" w:space="0" w:color="009560"/>
              <w:right w:val="nil"/>
            </w:tcBorders>
            <w:shd w:val="clear" w:color="auto" w:fill="auto"/>
            <w:hideMark/>
          </w:tcPr>
          <w:p w14:paraId="6E8F496C"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 </w:t>
            </w:r>
          </w:p>
        </w:tc>
        <w:tc>
          <w:tcPr>
            <w:tcW w:w="1676" w:type="dxa"/>
            <w:gridSpan w:val="3"/>
            <w:tcBorders>
              <w:top w:val="nil"/>
              <w:left w:val="nil"/>
              <w:bottom w:val="single" w:sz="8" w:space="0" w:color="009560"/>
              <w:right w:val="nil"/>
            </w:tcBorders>
            <w:shd w:val="clear" w:color="auto" w:fill="auto"/>
            <w:hideMark/>
          </w:tcPr>
          <w:p w14:paraId="0A00A455"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$’000</w:t>
            </w:r>
          </w:p>
        </w:tc>
        <w:tc>
          <w:tcPr>
            <w:tcW w:w="1476" w:type="dxa"/>
            <w:gridSpan w:val="2"/>
            <w:tcBorders>
              <w:top w:val="nil"/>
              <w:left w:val="nil"/>
              <w:bottom w:val="single" w:sz="8" w:space="0" w:color="009560"/>
              <w:right w:val="nil"/>
            </w:tcBorders>
            <w:shd w:val="clear" w:color="auto" w:fill="auto"/>
            <w:hideMark/>
          </w:tcPr>
          <w:p w14:paraId="55ACFA2A"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$’000</w:t>
            </w:r>
          </w:p>
        </w:tc>
      </w:tr>
      <w:tr w:rsidR="001134C6" w:rsidRPr="001134C6" w14:paraId="584245F9" w14:textId="77777777" w:rsidTr="0039105C">
        <w:trPr>
          <w:trHeight w:val="147"/>
        </w:trPr>
        <w:tc>
          <w:tcPr>
            <w:tcW w:w="7165" w:type="dxa"/>
            <w:gridSpan w:val="4"/>
            <w:tcBorders>
              <w:top w:val="nil"/>
              <w:left w:val="nil"/>
              <w:bottom w:val="nil"/>
              <w:right w:val="nil"/>
            </w:tcBorders>
            <w:shd w:val="clear" w:color="auto" w:fill="auto"/>
            <w:noWrap/>
            <w:vAlign w:val="bottom"/>
            <w:hideMark/>
          </w:tcPr>
          <w:p w14:paraId="4860E631" w14:textId="77777777" w:rsidR="001134C6" w:rsidRPr="001134C6" w:rsidRDefault="001134C6" w:rsidP="001134C6">
            <w:pPr>
              <w:spacing w:before="0" w:after="0"/>
              <w:jc w:val="right"/>
              <w:rPr>
                <w:rFonts w:eastAsia="Times New Roman" w:cs="Open Sans"/>
                <w:color w:val="000000"/>
                <w:sz w:val="22"/>
                <w:szCs w:val="22"/>
              </w:rPr>
            </w:pPr>
          </w:p>
        </w:tc>
        <w:tc>
          <w:tcPr>
            <w:tcW w:w="1676" w:type="dxa"/>
            <w:gridSpan w:val="3"/>
            <w:tcBorders>
              <w:top w:val="nil"/>
              <w:left w:val="nil"/>
              <w:bottom w:val="nil"/>
              <w:right w:val="nil"/>
            </w:tcBorders>
            <w:shd w:val="clear" w:color="auto" w:fill="auto"/>
            <w:noWrap/>
            <w:vAlign w:val="bottom"/>
            <w:hideMark/>
          </w:tcPr>
          <w:p w14:paraId="486BCDCD" w14:textId="77777777" w:rsidR="001134C6" w:rsidRPr="001134C6" w:rsidRDefault="001134C6" w:rsidP="001134C6">
            <w:pPr>
              <w:spacing w:before="0" w:after="0"/>
              <w:rPr>
                <w:rFonts w:eastAsia="Times New Roman" w:cs="Open Sans"/>
                <w:sz w:val="22"/>
                <w:szCs w:val="22"/>
              </w:rPr>
            </w:pPr>
          </w:p>
        </w:tc>
        <w:tc>
          <w:tcPr>
            <w:tcW w:w="1476" w:type="dxa"/>
            <w:gridSpan w:val="2"/>
            <w:tcBorders>
              <w:top w:val="nil"/>
              <w:left w:val="nil"/>
              <w:bottom w:val="nil"/>
              <w:right w:val="nil"/>
            </w:tcBorders>
            <w:shd w:val="clear" w:color="auto" w:fill="auto"/>
            <w:noWrap/>
            <w:vAlign w:val="bottom"/>
            <w:hideMark/>
          </w:tcPr>
          <w:p w14:paraId="6AC30FCE" w14:textId="77777777" w:rsidR="001134C6" w:rsidRPr="001134C6" w:rsidRDefault="001134C6" w:rsidP="001134C6">
            <w:pPr>
              <w:spacing w:before="0" w:after="0"/>
              <w:rPr>
                <w:rFonts w:eastAsia="Times New Roman" w:cs="Open Sans"/>
                <w:sz w:val="22"/>
                <w:szCs w:val="22"/>
              </w:rPr>
            </w:pPr>
          </w:p>
        </w:tc>
      </w:tr>
      <w:tr w:rsidR="001134C6" w:rsidRPr="001134C6" w14:paraId="6893E7F4" w14:textId="77777777" w:rsidTr="0039105C">
        <w:trPr>
          <w:trHeight w:val="240"/>
        </w:trPr>
        <w:tc>
          <w:tcPr>
            <w:tcW w:w="7165" w:type="dxa"/>
            <w:gridSpan w:val="4"/>
            <w:tcBorders>
              <w:top w:val="nil"/>
              <w:left w:val="nil"/>
              <w:bottom w:val="nil"/>
              <w:right w:val="nil"/>
            </w:tcBorders>
            <w:shd w:val="clear" w:color="auto" w:fill="auto"/>
            <w:hideMark/>
          </w:tcPr>
          <w:p w14:paraId="01835021" w14:textId="77777777" w:rsidR="001134C6" w:rsidRPr="001134C6" w:rsidRDefault="001134C6" w:rsidP="001134C6">
            <w:pPr>
              <w:spacing w:before="0" w:after="0"/>
              <w:rPr>
                <w:rFonts w:eastAsia="Times New Roman" w:cs="Open Sans"/>
                <w:b/>
                <w:bCs/>
                <w:sz w:val="22"/>
                <w:szCs w:val="22"/>
                <w:u w:val="single"/>
              </w:rPr>
            </w:pPr>
            <w:r w:rsidRPr="001134C6">
              <w:rPr>
                <w:rFonts w:eastAsia="Times New Roman" w:cs="Open Sans"/>
                <w:b/>
                <w:bCs/>
                <w:sz w:val="22"/>
                <w:szCs w:val="22"/>
                <w:u w:val="single"/>
              </w:rPr>
              <w:t>1.1A: Employee benefits</w:t>
            </w:r>
          </w:p>
        </w:tc>
        <w:tc>
          <w:tcPr>
            <w:tcW w:w="1676" w:type="dxa"/>
            <w:gridSpan w:val="3"/>
            <w:tcBorders>
              <w:top w:val="nil"/>
              <w:left w:val="nil"/>
              <w:bottom w:val="nil"/>
              <w:right w:val="nil"/>
            </w:tcBorders>
            <w:shd w:val="clear" w:color="auto" w:fill="auto"/>
            <w:hideMark/>
          </w:tcPr>
          <w:p w14:paraId="25A5C055" w14:textId="77777777" w:rsidR="001134C6" w:rsidRPr="001134C6" w:rsidRDefault="001134C6" w:rsidP="001134C6">
            <w:pPr>
              <w:spacing w:before="0" w:after="0"/>
              <w:rPr>
                <w:rFonts w:eastAsia="Times New Roman" w:cs="Open Sans"/>
                <w:b/>
                <w:bCs/>
                <w:sz w:val="22"/>
                <w:szCs w:val="22"/>
                <w:u w:val="single"/>
              </w:rPr>
            </w:pPr>
          </w:p>
        </w:tc>
        <w:tc>
          <w:tcPr>
            <w:tcW w:w="1476" w:type="dxa"/>
            <w:gridSpan w:val="2"/>
            <w:tcBorders>
              <w:top w:val="nil"/>
              <w:left w:val="nil"/>
              <w:bottom w:val="nil"/>
              <w:right w:val="nil"/>
            </w:tcBorders>
            <w:shd w:val="clear" w:color="auto" w:fill="auto"/>
            <w:vAlign w:val="bottom"/>
            <w:hideMark/>
          </w:tcPr>
          <w:p w14:paraId="62D03526" w14:textId="77777777" w:rsidR="001134C6" w:rsidRPr="001134C6" w:rsidRDefault="001134C6" w:rsidP="001134C6">
            <w:pPr>
              <w:spacing w:before="0" w:after="0"/>
              <w:jc w:val="right"/>
              <w:rPr>
                <w:rFonts w:eastAsia="Times New Roman" w:cs="Open Sans"/>
                <w:sz w:val="22"/>
                <w:szCs w:val="22"/>
              </w:rPr>
            </w:pPr>
          </w:p>
        </w:tc>
      </w:tr>
      <w:tr w:rsidR="001134C6" w:rsidRPr="001134C6" w14:paraId="05D14275" w14:textId="77777777" w:rsidTr="0039105C">
        <w:trPr>
          <w:trHeight w:val="240"/>
        </w:trPr>
        <w:tc>
          <w:tcPr>
            <w:tcW w:w="7165" w:type="dxa"/>
            <w:gridSpan w:val="4"/>
            <w:tcBorders>
              <w:top w:val="nil"/>
              <w:left w:val="nil"/>
              <w:bottom w:val="nil"/>
              <w:right w:val="nil"/>
            </w:tcBorders>
            <w:shd w:val="clear" w:color="auto" w:fill="auto"/>
            <w:hideMark/>
          </w:tcPr>
          <w:p w14:paraId="0D366871"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Wages and salaries</w:t>
            </w:r>
          </w:p>
        </w:tc>
        <w:tc>
          <w:tcPr>
            <w:tcW w:w="1676" w:type="dxa"/>
            <w:gridSpan w:val="3"/>
            <w:tcBorders>
              <w:top w:val="nil"/>
              <w:left w:val="nil"/>
              <w:bottom w:val="nil"/>
              <w:right w:val="nil"/>
            </w:tcBorders>
            <w:shd w:val="clear" w:color="auto" w:fill="auto"/>
            <w:noWrap/>
            <w:vAlign w:val="bottom"/>
            <w:hideMark/>
          </w:tcPr>
          <w:p w14:paraId="7B5160A2"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16,612 </w:t>
            </w:r>
          </w:p>
        </w:tc>
        <w:tc>
          <w:tcPr>
            <w:tcW w:w="1476" w:type="dxa"/>
            <w:gridSpan w:val="2"/>
            <w:tcBorders>
              <w:top w:val="nil"/>
              <w:left w:val="nil"/>
              <w:bottom w:val="nil"/>
              <w:right w:val="nil"/>
            </w:tcBorders>
            <w:shd w:val="clear" w:color="auto" w:fill="auto"/>
            <w:noWrap/>
            <w:vAlign w:val="bottom"/>
            <w:hideMark/>
          </w:tcPr>
          <w:p w14:paraId="7BF51FC8"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15,807 </w:t>
            </w:r>
          </w:p>
        </w:tc>
      </w:tr>
      <w:tr w:rsidR="001134C6" w:rsidRPr="001134C6" w14:paraId="635209FB" w14:textId="77777777" w:rsidTr="0039105C">
        <w:trPr>
          <w:trHeight w:val="240"/>
        </w:trPr>
        <w:tc>
          <w:tcPr>
            <w:tcW w:w="7165" w:type="dxa"/>
            <w:gridSpan w:val="4"/>
            <w:tcBorders>
              <w:top w:val="nil"/>
              <w:left w:val="nil"/>
              <w:bottom w:val="nil"/>
              <w:right w:val="nil"/>
            </w:tcBorders>
            <w:shd w:val="clear" w:color="auto" w:fill="auto"/>
            <w:hideMark/>
          </w:tcPr>
          <w:p w14:paraId="47EF2D4A"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Superannuation</w:t>
            </w:r>
          </w:p>
        </w:tc>
        <w:tc>
          <w:tcPr>
            <w:tcW w:w="1676" w:type="dxa"/>
            <w:gridSpan w:val="3"/>
            <w:tcBorders>
              <w:top w:val="nil"/>
              <w:left w:val="nil"/>
              <w:bottom w:val="nil"/>
              <w:right w:val="nil"/>
            </w:tcBorders>
            <w:shd w:val="clear" w:color="auto" w:fill="auto"/>
            <w:noWrap/>
            <w:vAlign w:val="bottom"/>
            <w:hideMark/>
          </w:tcPr>
          <w:p w14:paraId="3DA93EDC" w14:textId="77777777" w:rsidR="001134C6" w:rsidRPr="001134C6" w:rsidRDefault="001134C6" w:rsidP="001134C6">
            <w:pPr>
              <w:spacing w:before="0" w:after="0"/>
              <w:rPr>
                <w:rFonts w:eastAsia="Times New Roman" w:cs="Open Sans"/>
                <w:sz w:val="22"/>
                <w:szCs w:val="22"/>
              </w:rPr>
            </w:pPr>
          </w:p>
        </w:tc>
        <w:tc>
          <w:tcPr>
            <w:tcW w:w="1476" w:type="dxa"/>
            <w:gridSpan w:val="2"/>
            <w:tcBorders>
              <w:top w:val="nil"/>
              <w:left w:val="nil"/>
              <w:bottom w:val="nil"/>
              <w:right w:val="nil"/>
            </w:tcBorders>
            <w:shd w:val="clear" w:color="auto" w:fill="auto"/>
            <w:noWrap/>
            <w:vAlign w:val="bottom"/>
            <w:hideMark/>
          </w:tcPr>
          <w:p w14:paraId="20DD42A2" w14:textId="77777777" w:rsidR="001134C6" w:rsidRPr="001134C6" w:rsidRDefault="001134C6" w:rsidP="001134C6">
            <w:pPr>
              <w:spacing w:before="0" w:after="0"/>
              <w:jc w:val="right"/>
              <w:rPr>
                <w:rFonts w:eastAsia="Times New Roman" w:cs="Open Sans"/>
                <w:sz w:val="22"/>
                <w:szCs w:val="22"/>
              </w:rPr>
            </w:pPr>
          </w:p>
        </w:tc>
      </w:tr>
      <w:tr w:rsidR="001134C6" w:rsidRPr="001134C6" w14:paraId="3F9DB4EB" w14:textId="77777777" w:rsidTr="0039105C">
        <w:trPr>
          <w:trHeight w:val="240"/>
        </w:trPr>
        <w:tc>
          <w:tcPr>
            <w:tcW w:w="7165" w:type="dxa"/>
            <w:gridSpan w:val="4"/>
            <w:tcBorders>
              <w:top w:val="nil"/>
              <w:left w:val="nil"/>
              <w:bottom w:val="nil"/>
              <w:right w:val="nil"/>
            </w:tcBorders>
            <w:shd w:val="clear" w:color="auto" w:fill="auto"/>
            <w:hideMark/>
          </w:tcPr>
          <w:p w14:paraId="5D55C6D0" w14:textId="77777777" w:rsidR="001134C6" w:rsidRPr="001134C6" w:rsidRDefault="001134C6" w:rsidP="001134C6">
            <w:pPr>
              <w:spacing w:before="0" w:after="0"/>
              <w:ind w:firstLineChars="100" w:firstLine="220"/>
              <w:rPr>
                <w:rFonts w:eastAsia="Times New Roman" w:cs="Open Sans"/>
                <w:sz w:val="22"/>
                <w:szCs w:val="22"/>
              </w:rPr>
            </w:pPr>
            <w:r w:rsidRPr="001134C6">
              <w:rPr>
                <w:rFonts w:eastAsia="Times New Roman" w:cs="Open Sans"/>
                <w:sz w:val="22"/>
                <w:szCs w:val="22"/>
              </w:rPr>
              <w:t>Defined contribution plans</w:t>
            </w:r>
          </w:p>
        </w:tc>
        <w:tc>
          <w:tcPr>
            <w:tcW w:w="1676" w:type="dxa"/>
            <w:gridSpan w:val="3"/>
            <w:tcBorders>
              <w:top w:val="nil"/>
              <w:left w:val="nil"/>
              <w:bottom w:val="nil"/>
              <w:right w:val="nil"/>
            </w:tcBorders>
            <w:shd w:val="clear" w:color="auto" w:fill="auto"/>
            <w:noWrap/>
            <w:vAlign w:val="bottom"/>
            <w:hideMark/>
          </w:tcPr>
          <w:p w14:paraId="3EB8F13B"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2,001 </w:t>
            </w:r>
          </w:p>
        </w:tc>
        <w:tc>
          <w:tcPr>
            <w:tcW w:w="1476" w:type="dxa"/>
            <w:gridSpan w:val="2"/>
            <w:tcBorders>
              <w:top w:val="nil"/>
              <w:left w:val="nil"/>
              <w:bottom w:val="nil"/>
              <w:right w:val="nil"/>
            </w:tcBorders>
            <w:shd w:val="clear" w:color="auto" w:fill="auto"/>
            <w:noWrap/>
            <w:vAlign w:val="bottom"/>
            <w:hideMark/>
          </w:tcPr>
          <w:p w14:paraId="580B2BD7"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1,835 </w:t>
            </w:r>
          </w:p>
        </w:tc>
      </w:tr>
      <w:tr w:rsidR="001134C6" w:rsidRPr="001134C6" w14:paraId="28CFB8D4" w14:textId="77777777" w:rsidTr="0039105C">
        <w:trPr>
          <w:trHeight w:val="240"/>
        </w:trPr>
        <w:tc>
          <w:tcPr>
            <w:tcW w:w="7165" w:type="dxa"/>
            <w:gridSpan w:val="4"/>
            <w:tcBorders>
              <w:top w:val="nil"/>
              <w:left w:val="nil"/>
              <w:bottom w:val="nil"/>
              <w:right w:val="nil"/>
            </w:tcBorders>
            <w:shd w:val="clear" w:color="auto" w:fill="auto"/>
            <w:hideMark/>
          </w:tcPr>
          <w:p w14:paraId="20325EBC" w14:textId="77777777" w:rsidR="001134C6" w:rsidRPr="001134C6" w:rsidRDefault="001134C6" w:rsidP="001134C6">
            <w:pPr>
              <w:spacing w:before="0" w:after="0"/>
              <w:ind w:firstLineChars="100" w:firstLine="220"/>
              <w:rPr>
                <w:rFonts w:eastAsia="Times New Roman" w:cs="Open Sans"/>
                <w:sz w:val="22"/>
                <w:szCs w:val="22"/>
              </w:rPr>
            </w:pPr>
            <w:r w:rsidRPr="001134C6">
              <w:rPr>
                <w:rFonts w:eastAsia="Times New Roman" w:cs="Open Sans"/>
                <w:sz w:val="22"/>
                <w:szCs w:val="22"/>
              </w:rPr>
              <w:t>Defined benefit plans</w:t>
            </w:r>
          </w:p>
        </w:tc>
        <w:tc>
          <w:tcPr>
            <w:tcW w:w="1676" w:type="dxa"/>
            <w:gridSpan w:val="3"/>
            <w:tcBorders>
              <w:top w:val="nil"/>
              <w:left w:val="nil"/>
              <w:bottom w:val="nil"/>
              <w:right w:val="nil"/>
            </w:tcBorders>
            <w:shd w:val="clear" w:color="auto" w:fill="auto"/>
            <w:noWrap/>
            <w:vAlign w:val="bottom"/>
            <w:hideMark/>
          </w:tcPr>
          <w:p w14:paraId="47691116"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655 </w:t>
            </w:r>
          </w:p>
        </w:tc>
        <w:tc>
          <w:tcPr>
            <w:tcW w:w="1476" w:type="dxa"/>
            <w:gridSpan w:val="2"/>
            <w:tcBorders>
              <w:top w:val="nil"/>
              <w:left w:val="nil"/>
              <w:bottom w:val="nil"/>
              <w:right w:val="nil"/>
            </w:tcBorders>
            <w:shd w:val="clear" w:color="auto" w:fill="auto"/>
            <w:noWrap/>
            <w:vAlign w:val="bottom"/>
            <w:hideMark/>
          </w:tcPr>
          <w:p w14:paraId="24C15B13"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631 </w:t>
            </w:r>
          </w:p>
        </w:tc>
      </w:tr>
      <w:tr w:rsidR="001134C6" w:rsidRPr="001134C6" w14:paraId="5AE0CFE7" w14:textId="77777777" w:rsidTr="0039105C">
        <w:trPr>
          <w:trHeight w:val="240"/>
        </w:trPr>
        <w:tc>
          <w:tcPr>
            <w:tcW w:w="7165" w:type="dxa"/>
            <w:gridSpan w:val="4"/>
            <w:tcBorders>
              <w:top w:val="nil"/>
              <w:left w:val="nil"/>
              <w:bottom w:val="nil"/>
              <w:right w:val="nil"/>
            </w:tcBorders>
            <w:shd w:val="clear" w:color="auto" w:fill="auto"/>
            <w:hideMark/>
          </w:tcPr>
          <w:p w14:paraId="43F25716"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Leave and other entitlements</w:t>
            </w:r>
          </w:p>
        </w:tc>
        <w:tc>
          <w:tcPr>
            <w:tcW w:w="1676" w:type="dxa"/>
            <w:gridSpan w:val="3"/>
            <w:tcBorders>
              <w:top w:val="nil"/>
              <w:left w:val="nil"/>
              <w:bottom w:val="nil"/>
              <w:right w:val="nil"/>
            </w:tcBorders>
            <w:shd w:val="clear" w:color="auto" w:fill="auto"/>
            <w:noWrap/>
            <w:vAlign w:val="bottom"/>
            <w:hideMark/>
          </w:tcPr>
          <w:p w14:paraId="4303B811"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1,039 </w:t>
            </w:r>
          </w:p>
        </w:tc>
        <w:tc>
          <w:tcPr>
            <w:tcW w:w="1476" w:type="dxa"/>
            <w:gridSpan w:val="2"/>
            <w:tcBorders>
              <w:top w:val="nil"/>
              <w:left w:val="nil"/>
              <w:bottom w:val="nil"/>
              <w:right w:val="nil"/>
            </w:tcBorders>
            <w:shd w:val="clear" w:color="auto" w:fill="auto"/>
            <w:noWrap/>
            <w:vAlign w:val="bottom"/>
            <w:hideMark/>
          </w:tcPr>
          <w:p w14:paraId="00B92C30"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1,788 </w:t>
            </w:r>
          </w:p>
        </w:tc>
      </w:tr>
      <w:tr w:rsidR="001134C6" w:rsidRPr="001134C6" w14:paraId="5623441E" w14:textId="77777777" w:rsidTr="0039105C">
        <w:trPr>
          <w:trHeight w:val="240"/>
        </w:trPr>
        <w:tc>
          <w:tcPr>
            <w:tcW w:w="7165" w:type="dxa"/>
            <w:gridSpan w:val="4"/>
            <w:tcBorders>
              <w:top w:val="nil"/>
              <w:left w:val="nil"/>
              <w:bottom w:val="nil"/>
              <w:right w:val="nil"/>
            </w:tcBorders>
            <w:shd w:val="clear" w:color="auto" w:fill="auto"/>
            <w:hideMark/>
          </w:tcPr>
          <w:p w14:paraId="7D94C009"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Separation and redundancies</w:t>
            </w:r>
          </w:p>
        </w:tc>
        <w:tc>
          <w:tcPr>
            <w:tcW w:w="1676" w:type="dxa"/>
            <w:gridSpan w:val="3"/>
            <w:tcBorders>
              <w:top w:val="nil"/>
              <w:left w:val="nil"/>
              <w:bottom w:val="nil"/>
              <w:right w:val="nil"/>
            </w:tcBorders>
            <w:shd w:val="clear" w:color="auto" w:fill="auto"/>
            <w:noWrap/>
            <w:vAlign w:val="bottom"/>
            <w:hideMark/>
          </w:tcPr>
          <w:p w14:paraId="4E980CE2"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937 </w:t>
            </w:r>
          </w:p>
        </w:tc>
        <w:tc>
          <w:tcPr>
            <w:tcW w:w="1476" w:type="dxa"/>
            <w:gridSpan w:val="2"/>
            <w:tcBorders>
              <w:top w:val="nil"/>
              <w:left w:val="nil"/>
              <w:bottom w:val="nil"/>
              <w:right w:val="nil"/>
            </w:tcBorders>
            <w:shd w:val="clear" w:color="auto" w:fill="auto"/>
            <w:noWrap/>
            <w:vAlign w:val="bottom"/>
            <w:hideMark/>
          </w:tcPr>
          <w:p w14:paraId="3A331E6E"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116 </w:t>
            </w:r>
          </w:p>
        </w:tc>
      </w:tr>
      <w:tr w:rsidR="001134C6" w:rsidRPr="001134C6" w14:paraId="1804FE06" w14:textId="77777777" w:rsidTr="0039105C">
        <w:trPr>
          <w:trHeight w:val="240"/>
        </w:trPr>
        <w:tc>
          <w:tcPr>
            <w:tcW w:w="7165" w:type="dxa"/>
            <w:gridSpan w:val="4"/>
            <w:tcBorders>
              <w:top w:val="nil"/>
              <w:left w:val="nil"/>
              <w:bottom w:val="nil"/>
              <w:right w:val="nil"/>
            </w:tcBorders>
            <w:shd w:val="clear" w:color="auto" w:fill="auto"/>
            <w:hideMark/>
          </w:tcPr>
          <w:p w14:paraId="21F90ACB"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Other employee expenses</w:t>
            </w:r>
          </w:p>
        </w:tc>
        <w:tc>
          <w:tcPr>
            <w:tcW w:w="1676" w:type="dxa"/>
            <w:gridSpan w:val="3"/>
            <w:tcBorders>
              <w:top w:val="nil"/>
              <w:left w:val="nil"/>
              <w:bottom w:val="nil"/>
              <w:right w:val="nil"/>
            </w:tcBorders>
            <w:shd w:val="clear" w:color="auto" w:fill="auto"/>
            <w:noWrap/>
            <w:vAlign w:val="bottom"/>
            <w:hideMark/>
          </w:tcPr>
          <w:p w14:paraId="6A1FC3B1"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234 </w:t>
            </w:r>
          </w:p>
        </w:tc>
        <w:tc>
          <w:tcPr>
            <w:tcW w:w="1476" w:type="dxa"/>
            <w:gridSpan w:val="2"/>
            <w:tcBorders>
              <w:top w:val="nil"/>
              <w:left w:val="nil"/>
              <w:bottom w:val="nil"/>
              <w:right w:val="nil"/>
            </w:tcBorders>
            <w:shd w:val="clear" w:color="auto" w:fill="auto"/>
            <w:noWrap/>
            <w:vAlign w:val="bottom"/>
            <w:hideMark/>
          </w:tcPr>
          <w:p w14:paraId="5FA3551C"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168 </w:t>
            </w:r>
          </w:p>
        </w:tc>
      </w:tr>
      <w:tr w:rsidR="009545B0" w:rsidRPr="001134C6" w14:paraId="0234FBEA" w14:textId="77777777" w:rsidTr="0039105C">
        <w:trPr>
          <w:trHeight w:val="240"/>
        </w:trPr>
        <w:tc>
          <w:tcPr>
            <w:tcW w:w="7165" w:type="dxa"/>
            <w:gridSpan w:val="4"/>
            <w:tcBorders>
              <w:top w:val="nil"/>
              <w:left w:val="nil"/>
              <w:bottom w:val="nil"/>
              <w:right w:val="nil"/>
            </w:tcBorders>
            <w:shd w:val="clear" w:color="auto" w:fill="auto"/>
            <w:hideMark/>
          </w:tcPr>
          <w:p w14:paraId="1291E068" w14:textId="29B0186F"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Total employee benefits</w:t>
            </w:r>
          </w:p>
        </w:tc>
        <w:tc>
          <w:tcPr>
            <w:tcW w:w="1676" w:type="dxa"/>
            <w:gridSpan w:val="3"/>
            <w:tcBorders>
              <w:top w:val="single" w:sz="4" w:space="0" w:color="auto"/>
              <w:left w:val="nil"/>
              <w:bottom w:val="single" w:sz="4" w:space="0" w:color="auto"/>
              <w:right w:val="nil"/>
            </w:tcBorders>
            <w:shd w:val="clear" w:color="auto" w:fill="auto"/>
            <w:noWrap/>
            <w:vAlign w:val="bottom"/>
            <w:hideMark/>
          </w:tcPr>
          <w:p w14:paraId="015AC06A"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21,478 </w:t>
            </w:r>
          </w:p>
        </w:tc>
        <w:tc>
          <w:tcPr>
            <w:tcW w:w="1476" w:type="dxa"/>
            <w:gridSpan w:val="2"/>
            <w:tcBorders>
              <w:top w:val="single" w:sz="4" w:space="0" w:color="auto"/>
              <w:left w:val="nil"/>
              <w:bottom w:val="single" w:sz="4" w:space="0" w:color="auto"/>
              <w:right w:val="nil"/>
            </w:tcBorders>
            <w:shd w:val="clear" w:color="auto" w:fill="auto"/>
            <w:noWrap/>
            <w:vAlign w:val="bottom"/>
            <w:hideMark/>
          </w:tcPr>
          <w:p w14:paraId="119452B1"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20,345 </w:t>
            </w:r>
          </w:p>
        </w:tc>
      </w:tr>
      <w:tr w:rsidR="008156FF" w:rsidRPr="001134C6" w14:paraId="1DBE3516" w14:textId="77777777" w:rsidTr="00534D45">
        <w:trPr>
          <w:trHeight w:val="1272"/>
        </w:trPr>
        <w:tc>
          <w:tcPr>
            <w:tcW w:w="7165" w:type="dxa"/>
            <w:gridSpan w:val="4"/>
            <w:tcBorders>
              <w:top w:val="nil"/>
              <w:left w:val="nil"/>
              <w:bottom w:val="nil"/>
              <w:right w:val="nil"/>
            </w:tcBorders>
            <w:shd w:val="clear" w:color="auto" w:fill="auto"/>
            <w:noWrap/>
            <w:vAlign w:val="bottom"/>
            <w:hideMark/>
          </w:tcPr>
          <w:p w14:paraId="6473EE02" w14:textId="63A61956" w:rsidR="008156FF" w:rsidRPr="001134C6" w:rsidRDefault="00865B8E" w:rsidP="00534D45">
            <w:pPr>
              <w:spacing w:before="0" w:after="0"/>
              <w:jc w:val="right"/>
              <w:rPr>
                <w:rFonts w:eastAsia="Times New Roman" w:cs="Open Sans"/>
                <w:sz w:val="22"/>
                <w:szCs w:val="22"/>
              </w:rPr>
            </w:pPr>
            <w:r>
              <w:rPr>
                <w:rFonts w:eastAsia="Times New Roman" w:cs="Open Sans"/>
                <w:noProof/>
                <w:sz w:val="22"/>
                <w:szCs w:val="22"/>
              </w:rPr>
              <mc:AlternateContent>
                <mc:Choice Requires="wps">
                  <w:drawing>
                    <wp:anchor distT="0" distB="0" distL="114300" distR="114300" simplePos="0" relativeHeight="251658299" behindDoc="0" locked="0" layoutInCell="1" allowOverlap="1" wp14:anchorId="25075274" wp14:editId="72079C84">
                      <wp:simplePos x="0" y="0"/>
                      <wp:positionH relativeFrom="column">
                        <wp:posOffset>-82550</wp:posOffset>
                      </wp:positionH>
                      <wp:positionV relativeFrom="paragraph">
                        <wp:posOffset>128270</wp:posOffset>
                      </wp:positionV>
                      <wp:extent cx="6572250" cy="958850"/>
                      <wp:effectExtent l="0" t="0" r="19050" b="12700"/>
                      <wp:wrapNone/>
                      <wp:docPr id="1039627099" name="Text Box 1039627099"/>
                      <wp:cNvGraphicFramePr/>
                      <a:graphic xmlns:a="http://schemas.openxmlformats.org/drawingml/2006/main">
                        <a:graphicData uri="http://schemas.microsoft.com/office/word/2010/wordprocessingShape">
                          <wps:wsp>
                            <wps:cNvSpPr txBox="1"/>
                            <wps:spPr>
                              <a:xfrm>
                                <a:off x="0" y="0"/>
                                <a:ext cx="6572250" cy="958850"/>
                              </a:xfrm>
                              <a:prstGeom prst="rect">
                                <a:avLst/>
                              </a:prstGeom>
                              <a:solidFill>
                                <a:schemeClr val="lt1"/>
                              </a:solidFill>
                              <a:ln w="6350">
                                <a:solidFill>
                                  <a:prstClr val="black"/>
                                </a:solidFill>
                              </a:ln>
                            </wps:spPr>
                            <wps:txbx>
                              <w:txbxContent>
                                <w:p w14:paraId="114AB2E9" w14:textId="77777777" w:rsidR="008156FF" w:rsidRPr="00A55F55" w:rsidRDefault="008156FF" w:rsidP="008156FF">
                                  <w:pPr>
                                    <w:rPr>
                                      <w:sz w:val="22"/>
                                      <w:szCs w:val="22"/>
                                    </w:rPr>
                                  </w:pPr>
                                  <w:r w:rsidRPr="00A55F55">
                                    <w:rPr>
                                      <w:b/>
                                      <w:bCs/>
                                      <w:sz w:val="22"/>
                                      <w:szCs w:val="22"/>
                                    </w:rPr>
                                    <w:t>Accounting Policy</w:t>
                                  </w:r>
                                </w:p>
                                <w:p w14:paraId="6D538F24" w14:textId="0EFCD051" w:rsidR="008156FF" w:rsidRDefault="00CB651E" w:rsidP="008156FF">
                                  <w:r>
                                    <w:rPr>
                                      <w:sz w:val="22"/>
                                      <w:szCs w:val="22"/>
                                    </w:rPr>
                                    <w:t>Accounting policies for employee relate</w:t>
                                  </w:r>
                                  <w:r w:rsidR="006A2D2E">
                                    <w:rPr>
                                      <w:sz w:val="22"/>
                                      <w:szCs w:val="22"/>
                                    </w:rPr>
                                    <w:t>d</w:t>
                                  </w:r>
                                  <w:r>
                                    <w:rPr>
                                      <w:sz w:val="22"/>
                                      <w:szCs w:val="22"/>
                                    </w:rPr>
                                    <w:t xml:space="preserve"> expenses </w:t>
                                  </w:r>
                                  <w:r w:rsidR="001F7C86">
                                    <w:rPr>
                                      <w:sz w:val="22"/>
                                      <w:szCs w:val="22"/>
                                    </w:rPr>
                                    <w:t xml:space="preserve">is contained </w:t>
                                  </w:r>
                                  <w:r w:rsidR="007453D8">
                                    <w:rPr>
                                      <w:sz w:val="22"/>
                                      <w:szCs w:val="22"/>
                                    </w:rPr>
                                    <w:t xml:space="preserve">in the People and </w:t>
                                  </w:r>
                                  <w:r w:rsidR="00F03C5E">
                                    <w:rPr>
                                      <w:sz w:val="22"/>
                                      <w:szCs w:val="22"/>
                                    </w:rPr>
                                    <w:t>relationships section</w:t>
                                  </w:r>
                                  <w:r w:rsidR="008156FF" w:rsidRPr="00A55F55">
                                    <w:rPr>
                                      <w:sz w:val="22"/>
                                      <w:szCs w:val="22"/>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5075274" id="Text Box 1039627099" o:spid="_x0000_s1047" type="#_x0000_t202" style="position:absolute;left:0;text-align:left;margin-left:-6.5pt;margin-top:10.1pt;width:517.5pt;height:75.5pt;z-index:25165829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wT82OAIAAIQEAAAOAAAAZHJzL2Uyb0RvYy54bWysVE1v2zAMvQ/YfxB0X5xkSZcacYosRYYB&#10;QVsgHXpWZCkWJouapMTOfv0oOV9tdxp2kUmReiQfSU/v2lqTvXBegSnooNenRBgOpTLbgv54Xn6a&#10;UOIDMyXTYERBD8LTu9nHD9PG5mIIFehSOIIgxueNLWgVgs2zzPNK1Mz3wAqDRgmuZgFVt81KxxpE&#10;r3U27PdvsgZcaR1w4T3e3ndGOkv4UgoeHqX0IhBdUMwtpNOlcxPPbDZl+dYxWyl+TIP9QxY1UwaD&#10;nqHuWWBk59Q7qFpxBx5k6HGoM5BScZFqwGoG/TfVrCtmRaoFyfH2TJP/f7D8Yb+2T46E9iu02MBI&#10;SGN97vEy1tNKV8cvZkrQjhQezrSJNhCOlzfjL8PhGE0cbbfjyQRlhMkur63z4ZuAmkShoA7bkthi&#10;+5UPnevJJQbzoFW5VFonJY6CWGhH9gybqEPKEcFfeWlDGszkM4Z+hxChz+83mvGfx/SuEBBPG8z5&#10;UnuUQrtpiSoLOjwTs4HygHw56EbJW75UiL9iPjwxh7ODPOA+hEc8pAZMCo4SJRW433+7j/7YUrRS&#10;0uAsFtT/2jEnKNHfDTb7djAaxeFNygjZRsVdWzbXFrOrF4BMDXDzLE9i9A/6JEoH9QuuzTxGRRMz&#10;HGMXNJzEReg2BNeOi/k8OeG4WhZWZm15hI4kR16f2xfm7LGvASfiAU5Ty/I37e1840sD810AqVLv&#10;I9Edq0f+cdTT9BzXMu7StZ68Lj+P2R8AAAD//wMAUEsDBBQABgAIAAAAIQAg1VoJ3QAAAAsBAAAP&#10;AAAAZHJzL2Rvd25yZXYueG1sTI/BTsMwEETvSPyDtUjcWjtGghDiVIAKF04UxNmNt7ZFbEexm4a/&#10;Z3uC2+7OaPZNu1nCwGacsk9RQbUWwDD2yfhoFXx+vKxqYLnoaPSQIir4wQyb7vKi1Y1Jp/iO865Y&#10;RiExN1qBK2VsOM+9w6DzOo0YSTukKehC62S5mfSJwsPApRC3PGgf6YPTIz477L93x6Bg+2TvbV/r&#10;yW1r4/28fB3e7KtS11fL4wOwgkv5M8MZn9ChI6Z9OkaT2aBgVd1Ql6JACgnsbBBS0mVP010lgXct&#10;/9+h+wUAAP//AwBQSwECLQAUAAYACAAAACEAtoM4kv4AAADhAQAAEwAAAAAAAAAAAAAAAAAAAAAA&#10;W0NvbnRlbnRfVHlwZXNdLnhtbFBLAQItABQABgAIAAAAIQA4/SH/1gAAAJQBAAALAAAAAAAAAAAA&#10;AAAAAC8BAABfcmVscy8ucmVsc1BLAQItABQABgAIAAAAIQC4wT82OAIAAIQEAAAOAAAAAAAAAAAA&#10;AAAAAC4CAABkcnMvZTJvRG9jLnhtbFBLAQItABQABgAIAAAAIQAg1VoJ3QAAAAsBAAAPAAAAAAAA&#10;AAAAAAAAAJIEAABkcnMvZG93bnJldi54bWxQSwUGAAAAAAQABADzAAAAnAUAAAAA&#10;" fillcolor="white [3201]" strokeweight=".5pt">
                      <v:textbox>
                        <w:txbxContent>
                          <w:p w14:paraId="114AB2E9" w14:textId="77777777" w:rsidR="008156FF" w:rsidRPr="00A55F55" w:rsidRDefault="008156FF" w:rsidP="008156FF">
                            <w:pPr>
                              <w:rPr>
                                <w:sz w:val="22"/>
                                <w:szCs w:val="22"/>
                              </w:rPr>
                            </w:pPr>
                            <w:r w:rsidRPr="00A55F55">
                              <w:rPr>
                                <w:b/>
                                <w:bCs/>
                                <w:sz w:val="22"/>
                                <w:szCs w:val="22"/>
                              </w:rPr>
                              <w:t>Accounting Policy</w:t>
                            </w:r>
                          </w:p>
                          <w:p w14:paraId="6D538F24" w14:textId="0EFCD051" w:rsidR="008156FF" w:rsidRDefault="00CB651E" w:rsidP="008156FF">
                            <w:r>
                              <w:rPr>
                                <w:sz w:val="22"/>
                                <w:szCs w:val="22"/>
                              </w:rPr>
                              <w:t>Accounting policies for employee relate</w:t>
                            </w:r>
                            <w:r w:rsidR="006A2D2E">
                              <w:rPr>
                                <w:sz w:val="22"/>
                                <w:szCs w:val="22"/>
                              </w:rPr>
                              <w:t>d</w:t>
                            </w:r>
                            <w:r>
                              <w:rPr>
                                <w:sz w:val="22"/>
                                <w:szCs w:val="22"/>
                              </w:rPr>
                              <w:t xml:space="preserve"> expenses </w:t>
                            </w:r>
                            <w:r w:rsidR="001F7C86">
                              <w:rPr>
                                <w:sz w:val="22"/>
                                <w:szCs w:val="22"/>
                              </w:rPr>
                              <w:t xml:space="preserve">is contained </w:t>
                            </w:r>
                            <w:r w:rsidR="007453D8">
                              <w:rPr>
                                <w:sz w:val="22"/>
                                <w:szCs w:val="22"/>
                              </w:rPr>
                              <w:t xml:space="preserve">in the People and </w:t>
                            </w:r>
                            <w:r w:rsidR="00F03C5E">
                              <w:rPr>
                                <w:sz w:val="22"/>
                                <w:szCs w:val="22"/>
                              </w:rPr>
                              <w:t>relationships section</w:t>
                            </w:r>
                            <w:r w:rsidR="008156FF" w:rsidRPr="00A55F55">
                              <w:rPr>
                                <w:sz w:val="22"/>
                                <w:szCs w:val="22"/>
                              </w:rPr>
                              <w:t>.</w:t>
                            </w:r>
                          </w:p>
                        </w:txbxContent>
                      </v:textbox>
                    </v:shape>
                  </w:pict>
                </mc:Fallback>
              </mc:AlternateContent>
            </w:r>
          </w:p>
        </w:tc>
        <w:tc>
          <w:tcPr>
            <w:tcW w:w="1676" w:type="dxa"/>
            <w:gridSpan w:val="3"/>
            <w:tcBorders>
              <w:top w:val="nil"/>
              <w:left w:val="nil"/>
              <w:bottom w:val="nil"/>
              <w:right w:val="nil"/>
            </w:tcBorders>
            <w:shd w:val="clear" w:color="auto" w:fill="auto"/>
            <w:noWrap/>
            <w:vAlign w:val="bottom"/>
            <w:hideMark/>
          </w:tcPr>
          <w:p w14:paraId="4E7EA27C" w14:textId="77777777" w:rsidR="008156FF" w:rsidRPr="001134C6" w:rsidRDefault="008156FF" w:rsidP="00534D45">
            <w:pPr>
              <w:spacing w:before="0" w:after="0"/>
              <w:ind w:firstLineChars="100" w:firstLine="220"/>
              <w:rPr>
                <w:rFonts w:eastAsia="Times New Roman" w:cs="Open Sans"/>
                <w:sz w:val="22"/>
                <w:szCs w:val="22"/>
              </w:rPr>
            </w:pPr>
          </w:p>
        </w:tc>
        <w:tc>
          <w:tcPr>
            <w:tcW w:w="1476" w:type="dxa"/>
            <w:gridSpan w:val="2"/>
            <w:tcBorders>
              <w:top w:val="nil"/>
              <w:left w:val="nil"/>
              <w:bottom w:val="nil"/>
              <w:right w:val="nil"/>
            </w:tcBorders>
            <w:shd w:val="clear" w:color="auto" w:fill="auto"/>
            <w:noWrap/>
            <w:vAlign w:val="bottom"/>
            <w:hideMark/>
          </w:tcPr>
          <w:p w14:paraId="6B2C4E21" w14:textId="1AD26525" w:rsidR="008156FF" w:rsidRPr="001134C6" w:rsidRDefault="008156FF" w:rsidP="00534D45">
            <w:pPr>
              <w:spacing w:before="0" w:after="0"/>
              <w:jc w:val="right"/>
              <w:rPr>
                <w:rFonts w:eastAsia="Times New Roman" w:cs="Open Sans"/>
                <w:sz w:val="22"/>
                <w:szCs w:val="22"/>
              </w:rPr>
            </w:pPr>
          </w:p>
        </w:tc>
      </w:tr>
      <w:tr w:rsidR="001134C6" w:rsidRPr="001134C6" w14:paraId="266D12C3" w14:textId="77777777" w:rsidTr="0039105C">
        <w:trPr>
          <w:trHeight w:val="264"/>
        </w:trPr>
        <w:tc>
          <w:tcPr>
            <w:tcW w:w="7165" w:type="dxa"/>
            <w:gridSpan w:val="4"/>
            <w:tcBorders>
              <w:top w:val="nil"/>
              <w:left w:val="nil"/>
              <w:bottom w:val="nil"/>
              <w:right w:val="nil"/>
            </w:tcBorders>
            <w:shd w:val="clear" w:color="auto" w:fill="auto"/>
            <w:hideMark/>
          </w:tcPr>
          <w:p w14:paraId="3E4611B1" w14:textId="1FDE4E1D" w:rsidR="001134C6" w:rsidRPr="001134C6" w:rsidRDefault="001134C6" w:rsidP="001134C6">
            <w:pPr>
              <w:spacing w:before="0" w:after="0"/>
              <w:rPr>
                <w:rFonts w:eastAsia="Times New Roman" w:cs="Open Sans"/>
                <w:sz w:val="22"/>
                <w:szCs w:val="22"/>
              </w:rPr>
            </w:pPr>
          </w:p>
        </w:tc>
        <w:tc>
          <w:tcPr>
            <w:tcW w:w="1676" w:type="dxa"/>
            <w:gridSpan w:val="3"/>
            <w:tcBorders>
              <w:top w:val="nil"/>
              <w:left w:val="nil"/>
              <w:bottom w:val="nil"/>
              <w:right w:val="nil"/>
            </w:tcBorders>
            <w:shd w:val="clear" w:color="auto" w:fill="auto"/>
            <w:hideMark/>
          </w:tcPr>
          <w:p w14:paraId="212181C1" w14:textId="77777777" w:rsidR="001134C6" w:rsidRPr="001134C6" w:rsidRDefault="001134C6" w:rsidP="001134C6">
            <w:pPr>
              <w:spacing w:before="0" w:after="0"/>
              <w:rPr>
                <w:rFonts w:eastAsia="Times New Roman" w:cs="Open Sans"/>
                <w:sz w:val="22"/>
                <w:szCs w:val="22"/>
              </w:rPr>
            </w:pPr>
          </w:p>
        </w:tc>
        <w:tc>
          <w:tcPr>
            <w:tcW w:w="1476" w:type="dxa"/>
            <w:gridSpan w:val="2"/>
            <w:tcBorders>
              <w:top w:val="nil"/>
              <w:left w:val="nil"/>
              <w:bottom w:val="nil"/>
              <w:right w:val="nil"/>
            </w:tcBorders>
            <w:shd w:val="clear" w:color="auto" w:fill="auto"/>
            <w:hideMark/>
          </w:tcPr>
          <w:p w14:paraId="1D7B8369" w14:textId="77777777" w:rsidR="001134C6" w:rsidRPr="001134C6" w:rsidRDefault="001134C6" w:rsidP="001134C6">
            <w:pPr>
              <w:spacing w:before="0" w:after="0"/>
              <w:jc w:val="right"/>
              <w:rPr>
                <w:rFonts w:eastAsia="Times New Roman" w:cs="Open Sans"/>
                <w:sz w:val="22"/>
                <w:szCs w:val="22"/>
              </w:rPr>
            </w:pPr>
          </w:p>
        </w:tc>
      </w:tr>
      <w:tr w:rsidR="001134C6" w:rsidRPr="001134C6" w14:paraId="1A28F949" w14:textId="77777777" w:rsidTr="0039105C">
        <w:trPr>
          <w:trHeight w:val="210"/>
        </w:trPr>
        <w:tc>
          <w:tcPr>
            <w:tcW w:w="7165" w:type="dxa"/>
            <w:gridSpan w:val="4"/>
            <w:tcBorders>
              <w:top w:val="nil"/>
              <w:left w:val="nil"/>
              <w:bottom w:val="nil"/>
              <w:right w:val="nil"/>
            </w:tcBorders>
            <w:shd w:val="clear" w:color="auto" w:fill="auto"/>
            <w:hideMark/>
          </w:tcPr>
          <w:p w14:paraId="41757E7C" w14:textId="77777777" w:rsidR="001134C6" w:rsidRPr="001134C6" w:rsidRDefault="001134C6" w:rsidP="001134C6">
            <w:pPr>
              <w:spacing w:before="0" w:after="0"/>
              <w:jc w:val="right"/>
              <w:rPr>
                <w:rFonts w:eastAsia="Times New Roman" w:cs="Open Sans"/>
                <w:sz w:val="22"/>
                <w:szCs w:val="22"/>
              </w:rPr>
            </w:pPr>
          </w:p>
        </w:tc>
        <w:tc>
          <w:tcPr>
            <w:tcW w:w="1676" w:type="dxa"/>
            <w:gridSpan w:val="3"/>
            <w:tcBorders>
              <w:top w:val="nil"/>
              <w:left w:val="nil"/>
              <w:bottom w:val="nil"/>
              <w:right w:val="nil"/>
            </w:tcBorders>
            <w:shd w:val="clear" w:color="auto" w:fill="auto"/>
            <w:hideMark/>
          </w:tcPr>
          <w:p w14:paraId="53822500" w14:textId="77777777" w:rsidR="001134C6" w:rsidRPr="001134C6" w:rsidRDefault="001134C6" w:rsidP="001134C6">
            <w:pPr>
              <w:spacing w:before="0" w:after="0"/>
              <w:rPr>
                <w:rFonts w:eastAsia="Times New Roman" w:cs="Open Sans"/>
                <w:sz w:val="22"/>
                <w:szCs w:val="22"/>
              </w:rPr>
            </w:pPr>
          </w:p>
        </w:tc>
        <w:tc>
          <w:tcPr>
            <w:tcW w:w="1476" w:type="dxa"/>
            <w:gridSpan w:val="2"/>
            <w:tcBorders>
              <w:top w:val="nil"/>
              <w:left w:val="nil"/>
              <w:bottom w:val="nil"/>
              <w:right w:val="nil"/>
            </w:tcBorders>
            <w:shd w:val="clear" w:color="auto" w:fill="auto"/>
            <w:hideMark/>
          </w:tcPr>
          <w:p w14:paraId="42D2558E" w14:textId="77777777" w:rsidR="001134C6" w:rsidRPr="001134C6" w:rsidRDefault="001134C6" w:rsidP="001134C6">
            <w:pPr>
              <w:spacing w:before="0" w:after="0"/>
              <w:jc w:val="right"/>
              <w:rPr>
                <w:rFonts w:eastAsia="Times New Roman" w:cs="Open Sans"/>
                <w:sz w:val="22"/>
                <w:szCs w:val="22"/>
              </w:rPr>
            </w:pPr>
          </w:p>
        </w:tc>
      </w:tr>
      <w:tr w:rsidR="001134C6" w:rsidRPr="001134C6" w14:paraId="0F4281AC" w14:textId="77777777" w:rsidTr="0039105C">
        <w:trPr>
          <w:trHeight w:val="147"/>
        </w:trPr>
        <w:tc>
          <w:tcPr>
            <w:tcW w:w="7165" w:type="dxa"/>
            <w:gridSpan w:val="4"/>
            <w:tcBorders>
              <w:top w:val="nil"/>
              <w:left w:val="nil"/>
              <w:bottom w:val="nil"/>
              <w:right w:val="nil"/>
            </w:tcBorders>
            <w:shd w:val="clear" w:color="auto" w:fill="auto"/>
            <w:hideMark/>
          </w:tcPr>
          <w:p w14:paraId="30F0310C" w14:textId="51D3E2A7" w:rsidR="001134C6" w:rsidRPr="001134C6" w:rsidRDefault="001134C6" w:rsidP="001134C6">
            <w:pPr>
              <w:spacing w:before="0" w:after="0"/>
              <w:jc w:val="right"/>
              <w:rPr>
                <w:rFonts w:eastAsia="Times New Roman" w:cs="Open Sans"/>
                <w:sz w:val="22"/>
                <w:szCs w:val="22"/>
              </w:rPr>
            </w:pPr>
          </w:p>
        </w:tc>
        <w:tc>
          <w:tcPr>
            <w:tcW w:w="1676" w:type="dxa"/>
            <w:gridSpan w:val="3"/>
            <w:tcBorders>
              <w:top w:val="nil"/>
              <w:left w:val="nil"/>
              <w:bottom w:val="nil"/>
              <w:right w:val="nil"/>
            </w:tcBorders>
            <w:shd w:val="clear" w:color="auto" w:fill="auto"/>
            <w:hideMark/>
          </w:tcPr>
          <w:p w14:paraId="099676CC" w14:textId="77777777" w:rsidR="001134C6" w:rsidRPr="001134C6" w:rsidRDefault="001134C6" w:rsidP="001134C6">
            <w:pPr>
              <w:spacing w:before="0" w:after="0"/>
              <w:rPr>
                <w:rFonts w:eastAsia="Times New Roman" w:cs="Open Sans"/>
                <w:sz w:val="22"/>
                <w:szCs w:val="22"/>
              </w:rPr>
            </w:pPr>
          </w:p>
        </w:tc>
        <w:tc>
          <w:tcPr>
            <w:tcW w:w="1476" w:type="dxa"/>
            <w:gridSpan w:val="2"/>
            <w:tcBorders>
              <w:top w:val="nil"/>
              <w:left w:val="nil"/>
              <w:bottom w:val="nil"/>
              <w:right w:val="nil"/>
            </w:tcBorders>
            <w:shd w:val="clear" w:color="auto" w:fill="auto"/>
            <w:hideMark/>
          </w:tcPr>
          <w:p w14:paraId="6C5836FD" w14:textId="77777777" w:rsidR="001134C6" w:rsidRPr="001134C6" w:rsidRDefault="001134C6" w:rsidP="001134C6">
            <w:pPr>
              <w:spacing w:before="0" w:after="0"/>
              <w:jc w:val="right"/>
              <w:rPr>
                <w:rFonts w:eastAsia="Times New Roman" w:cs="Open Sans"/>
                <w:sz w:val="22"/>
                <w:szCs w:val="22"/>
              </w:rPr>
            </w:pPr>
          </w:p>
        </w:tc>
      </w:tr>
      <w:tr w:rsidR="001134C6" w:rsidRPr="001134C6" w14:paraId="6DCD0FD8" w14:textId="77777777" w:rsidTr="0039105C">
        <w:trPr>
          <w:trHeight w:val="240"/>
        </w:trPr>
        <w:tc>
          <w:tcPr>
            <w:tcW w:w="7165" w:type="dxa"/>
            <w:gridSpan w:val="4"/>
            <w:tcBorders>
              <w:top w:val="nil"/>
              <w:left w:val="nil"/>
              <w:bottom w:val="nil"/>
              <w:right w:val="nil"/>
            </w:tcBorders>
            <w:shd w:val="clear" w:color="auto" w:fill="auto"/>
            <w:hideMark/>
          </w:tcPr>
          <w:p w14:paraId="05755D68" w14:textId="6A40A195" w:rsidR="001134C6" w:rsidRPr="001134C6" w:rsidRDefault="001134C6" w:rsidP="001134C6">
            <w:pPr>
              <w:spacing w:before="0" w:after="0"/>
              <w:rPr>
                <w:rFonts w:eastAsia="Times New Roman" w:cs="Open Sans"/>
                <w:b/>
                <w:bCs/>
                <w:sz w:val="22"/>
                <w:szCs w:val="22"/>
                <w:u w:val="single"/>
              </w:rPr>
            </w:pPr>
            <w:r w:rsidRPr="001134C6">
              <w:rPr>
                <w:rFonts w:eastAsia="Times New Roman" w:cs="Open Sans"/>
                <w:b/>
                <w:bCs/>
                <w:sz w:val="22"/>
                <w:szCs w:val="22"/>
                <w:u w:val="single"/>
              </w:rPr>
              <w:t>1.1B: Suppliers</w:t>
            </w:r>
          </w:p>
        </w:tc>
        <w:tc>
          <w:tcPr>
            <w:tcW w:w="1676" w:type="dxa"/>
            <w:gridSpan w:val="3"/>
            <w:tcBorders>
              <w:top w:val="nil"/>
              <w:left w:val="nil"/>
              <w:bottom w:val="nil"/>
              <w:right w:val="nil"/>
            </w:tcBorders>
            <w:shd w:val="clear" w:color="auto" w:fill="auto"/>
            <w:noWrap/>
            <w:vAlign w:val="bottom"/>
            <w:hideMark/>
          </w:tcPr>
          <w:p w14:paraId="028D21EC" w14:textId="77777777" w:rsidR="001134C6" w:rsidRPr="001134C6" w:rsidRDefault="001134C6" w:rsidP="001134C6">
            <w:pPr>
              <w:spacing w:before="0" w:after="0"/>
              <w:rPr>
                <w:rFonts w:eastAsia="Times New Roman" w:cs="Open Sans"/>
                <w:b/>
                <w:bCs/>
                <w:sz w:val="22"/>
                <w:szCs w:val="22"/>
                <w:u w:val="single"/>
              </w:rPr>
            </w:pPr>
          </w:p>
        </w:tc>
        <w:tc>
          <w:tcPr>
            <w:tcW w:w="1476" w:type="dxa"/>
            <w:gridSpan w:val="2"/>
            <w:tcBorders>
              <w:top w:val="nil"/>
              <w:left w:val="nil"/>
              <w:bottom w:val="nil"/>
              <w:right w:val="nil"/>
            </w:tcBorders>
            <w:shd w:val="clear" w:color="auto" w:fill="auto"/>
            <w:noWrap/>
            <w:vAlign w:val="bottom"/>
            <w:hideMark/>
          </w:tcPr>
          <w:p w14:paraId="7B5B049E" w14:textId="77777777" w:rsidR="001134C6" w:rsidRPr="001134C6" w:rsidRDefault="001134C6" w:rsidP="001134C6">
            <w:pPr>
              <w:spacing w:before="0" w:after="0"/>
              <w:rPr>
                <w:rFonts w:eastAsia="Times New Roman" w:cs="Open Sans"/>
                <w:sz w:val="22"/>
                <w:szCs w:val="22"/>
              </w:rPr>
            </w:pPr>
          </w:p>
        </w:tc>
      </w:tr>
      <w:tr w:rsidR="001134C6" w:rsidRPr="001134C6" w14:paraId="00C41944" w14:textId="77777777" w:rsidTr="0039105C">
        <w:trPr>
          <w:trHeight w:val="240"/>
        </w:trPr>
        <w:tc>
          <w:tcPr>
            <w:tcW w:w="7165" w:type="dxa"/>
            <w:gridSpan w:val="4"/>
            <w:tcBorders>
              <w:top w:val="nil"/>
              <w:left w:val="nil"/>
              <w:bottom w:val="nil"/>
              <w:right w:val="nil"/>
            </w:tcBorders>
            <w:shd w:val="clear" w:color="auto" w:fill="auto"/>
            <w:hideMark/>
          </w:tcPr>
          <w:p w14:paraId="6EE5B858" w14:textId="519EC009"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Goods and services supplied or rendered</w:t>
            </w:r>
          </w:p>
        </w:tc>
        <w:tc>
          <w:tcPr>
            <w:tcW w:w="1676" w:type="dxa"/>
            <w:gridSpan w:val="3"/>
            <w:tcBorders>
              <w:top w:val="nil"/>
              <w:left w:val="nil"/>
              <w:bottom w:val="nil"/>
              <w:right w:val="nil"/>
            </w:tcBorders>
            <w:shd w:val="clear" w:color="auto" w:fill="auto"/>
            <w:noWrap/>
            <w:vAlign w:val="bottom"/>
            <w:hideMark/>
          </w:tcPr>
          <w:p w14:paraId="7DDDF0F1" w14:textId="77777777" w:rsidR="001134C6" w:rsidRPr="001134C6" w:rsidRDefault="001134C6" w:rsidP="001134C6">
            <w:pPr>
              <w:spacing w:before="0" w:after="0"/>
              <w:rPr>
                <w:rFonts w:eastAsia="Times New Roman" w:cs="Open Sans"/>
                <w:b/>
                <w:bCs/>
                <w:sz w:val="22"/>
                <w:szCs w:val="22"/>
              </w:rPr>
            </w:pPr>
          </w:p>
        </w:tc>
        <w:tc>
          <w:tcPr>
            <w:tcW w:w="1476" w:type="dxa"/>
            <w:gridSpan w:val="2"/>
            <w:tcBorders>
              <w:top w:val="nil"/>
              <w:left w:val="nil"/>
              <w:bottom w:val="nil"/>
              <w:right w:val="nil"/>
            </w:tcBorders>
            <w:shd w:val="clear" w:color="auto" w:fill="auto"/>
            <w:noWrap/>
            <w:vAlign w:val="bottom"/>
            <w:hideMark/>
          </w:tcPr>
          <w:p w14:paraId="467139D2" w14:textId="77777777" w:rsidR="001134C6" w:rsidRPr="001134C6" w:rsidRDefault="001134C6" w:rsidP="001134C6">
            <w:pPr>
              <w:spacing w:before="0" w:after="0"/>
              <w:rPr>
                <w:rFonts w:eastAsia="Times New Roman" w:cs="Open Sans"/>
                <w:sz w:val="22"/>
                <w:szCs w:val="22"/>
              </w:rPr>
            </w:pPr>
          </w:p>
        </w:tc>
      </w:tr>
      <w:tr w:rsidR="001134C6" w:rsidRPr="001134C6" w14:paraId="71A58AE3"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7E09EF5C" w14:textId="0F83EA9B"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Insurance</w:t>
            </w:r>
          </w:p>
        </w:tc>
        <w:tc>
          <w:tcPr>
            <w:tcW w:w="1676" w:type="dxa"/>
            <w:gridSpan w:val="3"/>
            <w:tcBorders>
              <w:top w:val="nil"/>
              <w:left w:val="nil"/>
              <w:bottom w:val="nil"/>
              <w:right w:val="nil"/>
            </w:tcBorders>
            <w:shd w:val="clear" w:color="auto" w:fill="auto"/>
            <w:noWrap/>
            <w:vAlign w:val="bottom"/>
            <w:hideMark/>
          </w:tcPr>
          <w:p w14:paraId="5E309C53"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46 </w:t>
            </w:r>
          </w:p>
        </w:tc>
        <w:tc>
          <w:tcPr>
            <w:tcW w:w="1476" w:type="dxa"/>
            <w:gridSpan w:val="2"/>
            <w:tcBorders>
              <w:top w:val="nil"/>
              <w:left w:val="nil"/>
              <w:bottom w:val="nil"/>
              <w:right w:val="nil"/>
            </w:tcBorders>
            <w:shd w:val="clear" w:color="auto" w:fill="auto"/>
            <w:noWrap/>
            <w:vAlign w:val="bottom"/>
            <w:hideMark/>
          </w:tcPr>
          <w:p w14:paraId="09EA03EF"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51 </w:t>
            </w:r>
          </w:p>
        </w:tc>
      </w:tr>
      <w:tr w:rsidR="001134C6" w:rsidRPr="001134C6" w14:paraId="14D51F84"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76CE26F7" w14:textId="18C59D70"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Office consumables</w:t>
            </w:r>
          </w:p>
        </w:tc>
        <w:tc>
          <w:tcPr>
            <w:tcW w:w="1676" w:type="dxa"/>
            <w:gridSpan w:val="3"/>
            <w:tcBorders>
              <w:top w:val="nil"/>
              <w:left w:val="nil"/>
              <w:bottom w:val="nil"/>
              <w:right w:val="nil"/>
            </w:tcBorders>
            <w:shd w:val="clear" w:color="auto" w:fill="auto"/>
            <w:noWrap/>
            <w:vAlign w:val="bottom"/>
            <w:hideMark/>
          </w:tcPr>
          <w:p w14:paraId="5DB9BF59"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23 </w:t>
            </w:r>
          </w:p>
        </w:tc>
        <w:tc>
          <w:tcPr>
            <w:tcW w:w="1476" w:type="dxa"/>
            <w:gridSpan w:val="2"/>
            <w:tcBorders>
              <w:top w:val="nil"/>
              <w:left w:val="nil"/>
              <w:bottom w:val="nil"/>
              <w:right w:val="nil"/>
            </w:tcBorders>
            <w:shd w:val="clear" w:color="auto" w:fill="auto"/>
            <w:noWrap/>
            <w:vAlign w:val="bottom"/>
            <w:hideMark/>
          </w:tcPr>
          <w:p w14:paraId="39EEAFA5"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55 </w:t>
            </w:r>
          </w:p>
        </w:tc>
      </w:tr>
      <w:tr w:rsidR="00FE5391" w:rsidRPr="001134C6" w14:paraId="5F01D52F" w14:textId="77777777" w:rsidTr="0039105C">
        <w:trPr>
          <w:trHeight w:val="240"/>
        </w:trPr>
        <w:tc>
          <w:tcPr>
            <w:tcW w:w="7165" w:type="dxa"/>
            <w:gridSpan w:val="4"/>
            <w:tcBorders>
              <w:top w:val="nil"/>
              <w:left w:val="nil"/>
              <w:bottom w:val="nil"/>
              <w:right w:val="nil"/>
            </w:tcBorders>
            <w:shd w:val="clear" w:color="000000" w:fill="FFFFFF"/>
            <w:noWrap/>
            <w:vAlign w:val="bottom"/>
            <w:hideMark/>
          </w:tcPr>
          <w:p w14:paraId="4F26C4DF" w14:textId="77EAE4C7"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Official travel</w:t>
            </w:r>
          </w:p>
        </w:tc>
        <w:tc>
          <w:tcPr>
            <w:tcW w:w="1676" w:type="dxa"/>
            <w:gridSpan w:val="3"/>
            <w:tcBorders>
              <w:top w:val="nil"/>
              <w:left w:val="nil"/>
              <w:bottom w:val="nil"/>
              <w:right w:val="nil"/>
            </w:tcBorders>
            <w:shd w:val="clear" w:color="000000" w:fill="FFFFFF"/>
            <w:noWrap/>
            <w:vAlign w:val="bottom"/>
            <w:hideMark/>
          </w:tcPr>
          <w:p w14:paraId="1D5B8883"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179 </w:t>
            </w:r>
          </w:p>
        </w:tc>
        <w:tc>
          <w:tcPr>
            <w:tcW w:w="1476" w:type="dxa"/>
            <w:gridSpan w:val="2"/>
            <w:tcBorders>
              <w:top w:val="nil"/>
              <w:left w:val="nil"/>
              <w:bottom w:val="nil"/>
              <w:right w:val="nil"/>
            </w:tcBorders>
            <w:shd w:val="clear" w:color="000000" w:fill="FFFFFF"/>
            <w:noWrap/>
            <w:vAlign w:val="bottom"/>
            <w:hideMark/>
          </w:tcPr>
          <w:p w14:paraId="5B90D9D6"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173 </w:t>
            </w:r>
          </w:p>
        </w:tc>
      </w:tr>
      <w:tr w:rsidR="001134C6" w:rsidRPr="001134C6" w14:paraId="5925D5D1"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645C623C" w14:textId="7F67A8B9"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Postage and freight</w:t>
            </w:r>
          </w:p>
        </w:tc>
        <w:tc>
          <w:tcPr>
            <w:tcW w:w="1676" w:type="dxa"/>
            <w:gridSpan w:val="3"/>
            <w:tcBorders>
              <w:top w:val="nil"/>
              <w:left w:val="nil"/>
              <w:bottom w:val="nil"/>
              <w:right w:val="nil"/>
            </w:tcBorders>
            <w:shd w:val="clear" w:color="auto" w:fill="auto"/>
            <w:noWrap/>
            <w:vAlign w:val="bottom"/>
            <w:hideMark/>
          </w:tcPr>
          <w:p w14:paraId="473182CB"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10 </w:t>
            </w:r>
          </w:p>
        </w:tc>
        <w:tc>
          <w:tcPr>
            <w:tcW w:w="1476" w:type="dxa"/>
            <w:gridSpan w:val="2"/>
            <w:tcBorders>
              <w:top w:val="nil"/>
              <w:left w:val="nil"/>
              <w:bottom w:val="nil"/>
              <w:right w:val="nil"/>
            </w:tcBorders>
            <w:shd w:val="clear" w:color="auto" w:fill="auto"/>
            <w:noWrap/>
            <w:vAlign w:val="bottom"/>
            <w:hideMark/>
          </w:tcPr>
          <w:p w14:paraId="51738E45"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17 </w:t>
            </w:r>
          </w:p>
        </w:tc>
      </w:tr>
      <w:tr w:rsidR="001134C6" w:rsidRPr="001134C6" w14:paraId="533A7489"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1B888A38" w14:textId="62689C58"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Printing and publications</w:t>
            </w:r>
          </w:p>
        </w:tc>
        <w:tc>
          <w:tcPr>
            <w:tcW w:w="1676" w:type="dxa"/>
            <w:gridSpan w:val="3"/>
            <w:tcBorders>
              <w:top w:val="nil"/>
              <w:left w:val="nil"/>
              <w:bottom w:val="nil"/>
              <w:right w:val="nil"/>
            </w:tcBorders>
            <w:shd w:val="clear" w:color="auto" w:fill="auto"/>
            <w:noWrap/>
            <w:vAlign w:val="bottom"/>
            <w:hideMark/>
          </w:tcPr>
          <w:p w14:paraId="602B5145"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251 </w:t>
            </w:r>
          </w:p>
        </w:tc>
        <w:tc>
          <w:tcPr>
            <w:tcW w:w="1476" w:type="dxa"/>
            <w:gridSpan w:val="2"/>
            <w:tcBorders>
              <w:top w:val="nil"/>
              <w:left w:val="nil"/>
              <w:bottom w:val="nil"/>
              <w:right w:val="nil"/>
            </w:tcBorders>
            <w:shd w:val="clear" w:color="auto" w:fill="auto"/>
            <w:noWrap/>
            <w:vAlign w:val="bottom"/>
            <w:hideMark/>
          </w:tcPr>
          <w:p w14:paraId="78D9B67B"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212 </w:t>
            </w:r>
          </w:p>
        </w:tc>
      </w:tr>
      <w:tr w:rsidR="001134C6" w:rsidRPr="001134C6" w14:paraId="1417DE95"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04957C52" w14:textId="13D9E304"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Professional services and fees</w:t>
            </w:r>
          </w:p>
        </w:tc>
        <w:tc>
          <w:tcPr>
            <w:tcW w:w="1676" w:type="dxa"/>
            <w:gridSpan w:val="3"/>
            <w:tcBorders>
              <w:top w:val="nil"/>
              <w:left w:val="nil"/>
              <w:bottom w:val="nil"/>
              <w:right w:val="nil"/>
            </w:tcBorders>
            <w:shd w:val="clear" w:color="auto" w:fill="auto"/>
            <w:noWrap/>
            <w:vAlign w:val="bottom"/>
            <w:hideMark/>
          </w:tcPr>
          <w:p w14:paraId="75CF1361"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1,724 </w:t>
            </w:r>
          </w:p>
        </w:tc>
        <w:tc>
          <w:tcPr>
            <w:tcW w:w="1476" w:type="dxa"/>
            <w:gridSpan w:val="2"/>
            <w:tcBorders>
              <w:top w:val="nil"/>
              <w:left w:val="nil"/>
              <w:bottom w:val="nil"/>
              <w:right w:val="nil"/>
            </w:tcBorders>
            <w:shd w:val="clear" w:color="auto" w:fill="auto"/>
            <w:noWrap/>
            <w:vAlign w:val="bottom"/>
            <w:hideMark/>
          </w:tcPr>
          <w:p w14:paraId="242755EB"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1,656 </w:t>
            </w:r>
          </w:p>
        </w:tc>
      </w:tr>
      <w:tr w:rsidR="001134C6" w:rsidRPr="001134C6" w14:paraId="537B3BFA"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72C2B52B" w14:textId="54C39F01"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Property related outgoings</w:t>
            </w:r>
          </w:p>
        </w:tc>
        <w:tc>
          <w:tcPr>
            <w:tcW w:w="1676" w:type="dxa"/>
            <w:gridSpan w:val="3"/>
            <w:tcBorders>
              <w:top w:val="nil"/>
              <w:left w:val="nil"/>
              <w:bottom w:val="nil"/>
              <w:right w:val="nil"/>
            </w:tcBorders>
            <w:shd w:val="clear" w:color="auto" w:fill="auto"/>
            <w:noWrap/>
            <w:vAlign w:val="bottom"/>
            <w:hideMark/>
          </w:tcPr>
          <w:p w14:paraId="32AD37EB"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841 </w:t>
            </w:r>
          </w:p>
        </w:tc>
        <w:tc>
          <w:tcPr>
            <w:tcW w:w="1476" w:type="dxa"/>
            <w:gridSpan w:val="2"/>
            <w:tcBorders>
              <w:top w:val="nil"/>
              <w:left w:val="nil"/>
              <w:bottom w:val="nil"/>
              <w:right w:val="nil"/>
            </w:tcBorders>
            <w:shd w:val="clear" w:color="auto" w:fill="auto"/>
            <w:noWrap/>
            <w:vAlign w:val="bottom"/>
            <w:hideMark/>
          </w:tcPr>
          <w:p w14:paraId="3A47119B"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1,020 </w:t>
            </w:r>
          </w:p>
        </w:tc>
      </w:tr>
      <w:tr w:rsidR="001134C6" w:rsidRPr="001134C6" w14:paraId="5D90BC43"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39B8C967" w14:textId="3D54D63D"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Reference materials, subscriptions and licenses</w:t>
            </w:r>
          </w:p>
        </w:tc>
        <w:tc>
          <w:tcPr>
            <w:tcW w:w="1676" w:type="dxa"/>
            <w:gridSpan w:val="3"/>
            <w:tcBorders>
              <w:top w:val="nil"/>
              <w:left w:val="nil"/>
              <w:bottom w:val="nil"/>
              <w:right w:val="nil"/>
            </w:tcBorders>
            <w:shd w:val="clear" w:color="auto" w:fill="auto"/>
            <w:noWrap/>
            <w:vAlign w:val="bottom"/>
            <w:hideMark/>
          </w:tcPr>
          <w:p w14:paraId="01133742"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864 </w:t>
            </w:r>
          </w:p>
        </w:tc>
        <w:tc>
          <w:tcPr>
            <w:tcW w:w="1476" w:type="dxa"/>
            <w:gridSpan w:val="2"/>
            <w:tcBorders>
              <w:top w:val="nil"/>
              <w:left w:val="nil"/>
              <w:bottom w:val="nil"/>
              <w:right w:val="nil"/>
            </w:tcBorders>
            <w:shd w:val="clear" w:color="auto" w:fill="auto"/>
            <w:noWrap/>
            <w:vAlign w:val="bottom"/>
            <w:hideMark/>
          </w:tcPr>
          <w:p w14:paraId="593B935A"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734 </w:t>
            </w:r>
          </w:p>
        </w:tc>
      </w:tr>
      <w:tr w:rsidR="001134C6" w:rsidRPr="001134C6" w14:paraId="154ECC4C"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1493301B" w14:textId="77777777"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Staff training</w:t>
            </w:r>
          </w:p>
        </w:tc>
        <w:tc>
          <w:tcPr>
            <w:tcW w:w="1676" w:type="dxa"/>
            <w:gridSpan w:val="3"/>
            <w:tcBorders>
              <w:top w:val="nil"/>
              <w:left w:val="nil"/>
              <w:bottom w:val="nil"/>
              <w:right w:val="nil"/>
            </w:tcBorders>
            <w:shd w:val="clear" w:color="auto" w:fill="auto"/>
            <w:noWrap/>
            <w:vAlign w:val="bottom"/>
            <w:hideMark/>
          </w:tcPr>
          <w:p w14:paraId="6DA94682"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117 </w:t>
            </w:r>
          </w:p>
        </w:tc>
        <w:tc>
          <w:tcPr>
            <w:tcW w:w="1476" w:type="dxa"/>
            <w:gridSpan w:val="2"/>
            <w:tcBorders>
              <w:top w:val="nil"/>
              <w:left w:val="nil"/>
              <w:bottom w:val="nil"/>
              <w:right w:val="nil"/>
            </w:tcBorders>
            <w:shd w:val="clear" w:color="auto" w:fill="auto"/>
            <w:noWrap/>
            <w:vAlign w:val="bottom"/>
            <w:hideMark/>
          </w:tcPr>
          <w:p w14:paraId="1202ED1A"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33 </w:t>
            </w:r>
          </w:p>
        </w:tc>
      </w:tr>
      <w:tr w:rsidR="001134C6" w:rsidRPr="001134C6" w14:paraId="1FD1A642"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0B004EE3" w14:textId="77777777"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Telecommunications</w:t>
            </w:r>
          </w:p>
        </w:tc>
        <w:tc>
          <w:tcPr>
            <w:tcW w:w="1676" w:type="dxa"/>
            <w:gridSpan w:val="3"/>
            <w:tcBorders>
              <w:top w:val="nil"/>
              <w:left w:val="nil"/>
              <w:bottom w:val="nil"/>
              <w:right w:val="nil"/>
            </w:tcBorders>
            <w:shd w:val="clear" w:color="auto" w:fill="auto"/>
            <w:noWrap/>
            <w:vAlign w:val="bottom"/>
            <w:hideMark/>
          </w:tcPr>
          <w:p w14:paraId="25DF14B0"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104 </w:t>
            </w:r>
          </w:p>
        </w:tc>
        <w:tc>
          <w:tcPr>
            <w:tcW w:w="1476" w:type="dxa"/>
            <w:gridSpan w:val="2"/>
            <w:tcBorders>
              <w:top w:val="nil"/>
              <w:left w:val="nil"/>
              <w:bottom w:val="nil"/>
              <w:right w:val="nil"/>
            </w:tcBorders>
            <w:shd w:val="clear" w:color="auto" w:fill="auto"/>
            <w:noWrap/>
            <w:vAlign w:val="bottom"/>
            <w:hideMark/>
          </w:tcPr>
          <w:p w14:paraId="7A295C94"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111 </w:t>
            </w:r>
          </w:p>
        </w:tc>
      </w:tr>
      <w:tr w:rsidR="001134C6" w:rsidRPr="001134C6" w14:paraId="2CBC12F6"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48E3FBA1" w14:textId="77777777" w:rsidR="001134C6" w:rsidRPr="001134C6" w:rsidRDefault="001134C6" w:rsidP="001134C6">
            <w:pPr>
              <w:spacing w:before="0" w:after="0"/>
              <w:ind w:firstLineChars="200" w:firstLine="440"/>
              <w:rPr>
                <w:rFonts w:eastAsia="Times New Roman" w:cs="Open Sans"/>
                <w:sz w:val="22"/>
                <w:szCs w:val="22"/>
              </w:rPr>
            </w:pPr>
            <w:r w:rsidRPr="001134C6">
              <w:rPr>
                <w:rFonts w:eastAsia="Times New Roman" w:cs="Open Sans"/>
                <w:sz w:val="22"/>
                <w:szCs w:val="22"/>
              </w:rPr>
              <w:t>Other</w:t>
            </w:r>
            <w:r w:rsidRPr="001134C6">
              <w:rPr>
                <w:rFonts w:eastAsia="Times New Roman" w:cs="Open Sans"/>
                <w:sz w:val="22"/>
                <w:szCs w:val="22"/>
                <w:vertAlign w:val="superscript"/>
              </w:rPr>
              <w:t>1</w:t>
            </w:r>
          </w:p>
        </w:tc>
        <w:tc>
          <w:tcPr>
            <w:tcW w:w="1676" w:type="dxa"/>
            <w:gridSpan w:val="3"/>
            <w:tcBorders>
              <w:top w:val="nil"/>
              <w:left w:val="nil"/>
              <w:bottom w:val="nil"/>
              <w:right w:val="nil"/>
            </w:tcBorders>
            <w:shd w:val="clear" w:color="auto" w:fill="auto"/>
            <w:noWrap/>
            <w:vAlign w:val="bottom"/>
            <w:hideMark/>
          </w:tcPr>
          <w:p w14:paraId="6D393E88"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245 </w:t>
            </w:r>
          </w:p>
        </w:tc>
        <w:tc>
          <w:tcPr>
            <w:tcW w:w="1476" w:type="dxa"/>
            <w:gridSpan w:val="2"/>
            <w:tcBorders>
              <w:top w:val="nil"/>
              <w:left w:val="nil"/>
              <w:bottom w:val="nil"/>
              <w:right w:val="nil"/>
            </w:tcBorders>
            <w:shd w:val="clear" w:color="auto" w:fill="auto"/>
            <w:noWrap/>
            <w:vAlign w:val="bottom"/>
            <w:hideMark/>
          </w:tcPr>
          <w:p w14:paraId="4820C897"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2,514 </w:t>
            </w:r>
          </w:p>
        </w:tc>
      </w:tr>
      <w:tr w:rsidR="009545B0" w:rsidRPr="001134C6" w14:paraId="47319487"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4630337F" w14:textId="77777777"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Total goods and services supplied or rendered</w:t>
            </w:r>
          </w:p>
        </w:tc>
        <w:tc>
          <w:tcPr>
            <w:tcW w:w="1676" w:type="dxa"/>
            <w:gridSpan w:val="3"/>
            <w:tcBorders>
              <w:top w:val="single" w:sz="4" w:space="0" w:color="auto"/>
              <w:left w:val="nil"/>
              <w:bottom w:val="single" w:sz="4" w:space="0" w:color="auto"/>
              <w:right w:val="nil"/>
            </w:tcBorders>
            <w:shd w:val="clear" w:color="auto" w:fill="auto"/>
            <w:noWrap/>
            <w:vAlign w:val="bottom"/>
            <w:hideMark/>
          </w:tcPr>
          <w:p w14:paraId="42345798"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4,404 </w:t>
            </w:r>
          </w:p>
        </w:tc>
        <w:tc>
          <w:tcPr>
            <w:tcW w:w="1476" w:type="dxa"/>
            <w:gridSpan w:val="2"/>
            <w:tcBorders>
              <w:top w:val="single" w:sz="4" w:space="0" w:color="auto"/>
              <w:left w:val="nil"/>
              <w:bottom w:val="single" w:sz="4" w:space="0" w:color="auto"/>
              <w:right w:val="nil"/>
            </w:tcBorders>
            <w:shd w:val="clear" w:color="auto" w:fill="auto"/>
            <w:noWrap/>
            <w:vAlign w:val="bottom"/>
            <w:hideMark/>
          </w:tcPr>
          <w:p w14:paraId="6D112E7E"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6,576 </w:t>
            </w:r>
          </w:p>
        </w:tc>
      </w:tr>
      <w:tr w:rsidR="001134C6" w:rsidRPr="001134C6" w14:paraId="729C9507" w14:textId="77777777" w:rsidTr="0039105C">
        <w:trPr>
          <w:trHeight w:val="147"/>
        </w:trPr>
        <w:tc>
          <w:tcPr>
            <w:tcW w:w="7165" w:type="dxa"/>
            <w:gridSpan w:val="4"/>
            <w:tcBorders>
              <w:top w:val="nil"/>
              <w:left w:val="nil"/>
              <w:bottom w:val="nil"/>
              <w:right w:val="nil"/>
            </w:tcBorders>
            <w:shd w:val="clear" w:color="auto" w:fill="auto"/>
            <w:noWrap/>
            <w:vAlign w:val="bottom"/>
            <w:hideMark/>
          </w:tcPr>
          <w:p w14:paraId="541BE984" w14:textId="77777777" w:rsidR="001134C6" w:rsidRPr="001134C6" w:rsidRDefault="001134C6" w:rsidP="001134C6">
            <w:pPr>
              <w:spacing w:before="0" w:after="0"/>
              <w:jc w:val="right"/>
              <w:rPr>
                <w:rFonts w:eastAsia="Times New Roman" w:cs="Open Sans"/>
                <w:color w:val="000000"/>
                <w:sz w:val="22"/>
                <w:szCs w:val="22"/>
              </w:rPr>
            </w:pPr>
          </w:p>
        </w:tc>
        <w:tc>
          <w:tcPr>
            <w:tcW w:w="1676" w:type="dxa"/>
            <w:gridSpan w:val="3"/>
            <w:tcBorders>
              <w:top w:val="nil"/>
              <w:left w:val="nil"/>
              <w:bottom w:val="nil"/>
              <w:right w:val="nil"/>
            </w:tcBorders>
            <w:shd w:val="clear" w:color="auto" w:fill="auto"/>
            <w:noWrap/>
            <w:vAlign w:val="bottom"/>
            <w:hideMark/>
          </w:tcPr>
          <w:p w14:paraId="4DDA4B10" w14:textId="77777777" w:rsidR="001134C6" w:rsidRPr="001134C6" w:rsidRDefault="001134C6" w:rsidP="001134C6">
            <w:pPr>
              <w:spacing w:before="0" w:after="0"/>
              <w:rPr>
                <w:rFonts w:eastAsia="Times New Roman" w:cs="Open Sans"/>
                <w:sz w:val="22"/>
                <w:szCs w:val="22"/>
              </w:rPr>
            </w:pPr>
          </w:p>
        </w:tc>
        <w:tc>
          <w:tcPr>
            <w:tcW w:w="1476" w:type="dxa"/>
            <w:gridSpan w:val="2"/>
            <w:tcBorders>
              <w:top w:val="nil"/>
              <w:left w:val="nil"/>
              <w:bottom w:val="nil"/>
              <w:right w:val="nil"/>
            </w:tcBorders>
            <w:shd w:val="clear" w:color="auto" w:fill="auto"/>
            <w:noWrap/>
            <w:vAlign w:val="bottom"/>
            <w:hideMark/>
          </w:tcPr>
          <w:p w14:paraId="4A7E840C" w14:textId="77777777" w:rsidR="001134C6" w:rsidRPr="001134C6" w:rsidRDefault="001134C6" w:rsidP="001134C6">
            <w:pPr>
              <w:spacing w:before="0" w:after="0"/>
              <w:jc w:val="right"/>
              <w:rPr>
                <w:rFonts w:eastAsia="Times New Roman" w:cs="Open Sans"/>
                <w:sz w:val="22"/>
                <w:szCs w:val="22"/>
              </w:rPr>
            </w:pPr>
          </w:p>
        </w:tc>
      </w:tr>
      <w:tr w:rsidR="001134C6" w:rsidRPr="001134C6" w14:paraId="0107F4A4" w14:textId="77777777" w:rsidTr="0039105C">
        <w:trPr>
          <w:trHeight w:val="240"/>
        </w:trPr>
        <w:tc>
          <w:tcPr>
            <w:tcW w:w="7165" w:type="dxa"/>
            <w:gridSpan w:val="4"/>
            <w:tcBorders>
              <w:top w:val="nil"/>
              <w:left w:val="nil"/>
              <w:bottom w:val="nil"/>
              <w:right w:val="nil"/>
            </w:tcBorders>
            <w:shd w:val="clear" w:color="auto" w:fill="auto"/>
            <w:hideMark/>
          </w:tcPr>
          <w:p w14:paraId="7C0E111F"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Goods supplied</w:t>
            </w:r>
          </w:p>
        </w:tc>
        <w:tc>
          <w:tcPr>
            <w:tcW w:w="1676" w:type="dxa"/>
            <w:gridSpan w:val="3"/>
            <w:tcBorders>
              <w:top w:val="nil"/>
              <w:left w:val="nil"/>
              <w:bottom w:val="nil"/>
              <w:right w:val="nil"/>
            </w:tcBorders>
            <w:shd w:val="clear" w:color="auto" w:fill="auto"/>
            <w:noWrap/>
            <w:vAlign w:val="bottom"/>
            <w:hideMark/>
          </w:tcPr>
          <w:p w14:paraId="42B3BB89"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274 </w:t>
            </w:r>
          </w:p>
        </w:tc>
        <w:tc>
          <w:tcPr>
            <w:tcW w:w="1476" w:type="dxa"/>
            <w:gridSpan w:val="2"/>
            <w:tcBorders>
              <w:top w:val="nil"/>
              <w:left w:val="nil"/>
              <w:bottom w:val="nil"/>
              <w:right w:val="nil"/>
            </w:tcBorders>
            <w:shd w:val="clear" w:color="auto" w:fill="auto"/>
            <w:noWrap/>
            <w:vAlign w:val="bottom"/>
            <w:hideMark/>
          </w:tcPr>
          <w:p w14:paraId="042E588E"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267 </w:t>
            </w:r>
          </w:p>
        </w:tc>
      </w:tr>
      <w:tr w:rsidR="001134C6" w:rsidRPr="001134C6" w14:paraId="218815B3" w14:textId="77777777" w:rsidTr="0039105C">
        <w:trPr>
          <w:trHeight w:val="240"/>
        </w:trPr>
        <w:tc>
          <w:tcPr>
            <w:tcW w:w="7165" w:type="dxa"/>
            <w:gridSpan w:val="4"/>
            <w:tcBorders>
              <w:top w:val="nil"/>
              <w:left w:val="nil"/>
              <w:bottom w:val="nil"/>
              <w:right w:val="nil"/>
            </w:tcBorders>
            <w:shd w:val="clear" w:color="auto" w:fill="auto"/>
            <w:hideMark/>
          </w:tcPr>
          <w:p w14:paraId="2940DBC5"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 xml:space="preserve">Services rendered </w:t>
            </w:r>
          </w:p>
        </w:tc>
        <w:tc>
          <w:tcPr>
            <w:tcW w:w="1676" w:type="dxa"/>
            <w:gridSpan w:val="3"/>
            <w:tcBorders>
              <w:top w:val="nil"/>
              <w:left w:val="nil"/>
              <w:bottom w:val="nil"/>
              <w:right w:val="nil"/>
            </w:tcBorders>
            <w:shd w:val="clear" w:color="auto" w:fill="auto"/>
            <w:noWrap/>
            <w:vAlign w:val="bottom"/>
            <w:hideMark/>
          </w:tcPr>
          <w:p w14:paraId="383BE424"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4,130 </w:t>
            </w:r>
          </w:p>
        </w:tc>
        <w:tc>
          <w:tcPr>
            <w:tcW w:w="1476" w:type="dxa"/>
            <w:gridSpan w:val="2"/>
            <w:tcBorders>
              <w:top w:val="nil"/>
              <w:left w:val="nil"/>
              <w:bottom w:val="nil"/>
              <w:right w:val="nil"/>
            </w:tcBorders>
            <w:shd w:val="clear" w:color="auto" w:fill="auto"/>
            <w:noWrap/>
            <w:vAlign w:val="bottom"/>
            <w:hideMark/>
          </w:tcPr>
          <w:p w14:paraId="6CAC1AAB"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6,309 </w:t>
            </w:r>
          </w:p>
        </w:tc>
      </w:tr>
      <w:tr w:rsidR="009545B0" w:rsidRPr="001134C6" w14:paraId="25F644CF" w14:textId="77777777" w:rsidTr="0039105C">
        <w:trPr>
          <w:trHeight w:val="240"/>
        </w:trPr>
        <w:tc>
          <w:tcPr>
            <w:tcW w:w="7165" w:type="dxa"/>
            <w:gridSpan w:val="4"/>
            <w:tcBorders>
              <w:top w:val="nil"/>
              <w:left w:val="nil"/>
              <w:bottom w:val="nil"/>
              <w:right w:val="nil"/>
            </w:tcBorders>
            <w:shd w:val="clear" w:color="auto" w:fill="auto"/>
            <w:noWrap/>
            <w:vAlign w:val="bottom"/>
            <w:hideMark/>
          </w:tcPr>
          <w:p w14:paraId="7CB52600" w14:textId="77777777"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Total goods and services supplied or rendered</w:t>
            </w:r>
          </w:p>
        </w:tc>
        <w:tc>
          <w:tcPr>
            <w:tcW w:w="1676" w:type="dxa"/>
            <w:gridSpan w:val="3"/>
            <w:tcBorders>
              <w:top w:val="single" w:sz="4" w:space="0" w:color="auto"/>
              <w:left w:val="nil"/>
              <w:bottom w:val="single" w:sz="4" w:space="0" w:color="auto"/>
              <w:right w:val="nil"/>
            </w:tcBorders>
            <w:shd w:val="clear" w:color="auto" w:fill="auto"/>
            <w:noWrap/>
            <w:vAlign w:val="bottom"/>
            <w:hideMark/>
          </w:tcPr>
          <w:p w14:paraId="4C7FD41F"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4,404 </w:t>
            </w:r>
          </w:p>
        </w:tc>
        <w:tc>
          <w:tcPr>
            <w:tcW w:w="1476" w:type="dxa"/>
            <w:gridSpan w:val="2"/>
            <w:tcBorders>
              <w:top w:val="single" w:sz="4" w:space="0" w:color="auto"/>
              <w:left w:val="nil"/>
              <w:bottom w:val="single" w:sz="4" w:space="0" w:color="auto"/>
              <w:right w:val="nil"/>
            </w:tcBorders>
            <w:shd w:val="clear" w:color="auto" w:fill="auto"/>
            <w:noWrap/>
            <w:vAlign w:val="bottom"/>
            <w:hideMark/>
          </w:tcPr>
          <w:p w14:paraId="5EF9887E"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6,576 </w:t>
            </w:r>
          </w:p>
        </w:tc>
      </w:tr>
      <w:tr w:rsidR="001134C6" w:rsidRPr="001134C6" w14:paraId="19103D57" w14:textId="77777777" w:rsidTr="0039105C">
        <w:trPr>
          <w:trHeight w:val="147"/>
        </w:trPr>
        <w:tc>
          <w:tcPr>
            <w:tcW w:w="7165" w:type="dxa"/>
            <w:gridSpan w:val="4"/>
            <w:tcBorders>
              <w:top w:val="nil"/>
              <w:left w:val="nil"/>
              <w:bottom w:val="nil"/>
              <w:right w:val="nil"/>
            </w:tcBorders>
            <w:shd w:val="clear" w:color="auto" w:fill="auto"/>
            <w:hideMark/>
          </w:tcPr>
          <w:p w14:paraId="73BA766A" w14:textId="77777777" w:rsidR="001134C6" w:rsidRPr="001134C6" w:rsidRDefault="001134C6" w:rsidP="001134C6">
            <w:pPr>
              <w:spacing w:before="0" w:after="0"/>
              <w:jc w:val="right"/>
              <w:rPr>
                <w:rFonts w:eastAsia="Times New Roman" w:cs="Open Sans"/>
                <w:color w:val="000000"/>
                <w:sz w:val="22"/>
                <w:szCs w:val="22"/>
              </w:rPr>
            </w:pPr>
          </w:p>
        </w:tc>
        <w:tc>
          <w:tcPr>
            <w:tcW w:w="1676" w:type="dxa"/>
            <w:gridSpan w:val="3"/>
            <w:tcBorders>
              <w:top w:val="nil"/>
              <w:left w:val="nil"/>
              <w:bottom w:val="nil"/>
              <w:right w:val="nil"/>
            </w:tcBorders>
            <w:shd w:val="clear" w:color="auto" w:fill="auto"/>
            <w:hideMark/>
          </w:tcPr>
          <w:p w14:paraId="535DA9B5" w14:textId="77777777" w:rsidR="001134C6" w:rsidRPr="001134C6" w:rsidRDefault="001134C6" w:rsidP="001134C6">
            <w:pPr>
              <w:spacing w:before="0" w:after="0"/>
              <w:rPr>
                <w:rFonts w:eastAsia="Times New Roman" w:cs="Open Sans"/>
                <w:sz w:val="22"/>
                <w:szCs w:val="22"/>
              </w:rPr>
            </w:pPr>
          </w:p>
        </w:tc>
        <w:tc>
          <w:tcPr>
            <w:tcW w:w="1476" w:type="dxa"/>
            <w:gridSpan w:val="2"/>
            <w:tcBorders>
              <w:top w:val="nil"/>
              <w:left w:val="nil"/>
              <w:bottom w:val="nil"/>
              <w:right w:val="nil"/>
            </w:tcBorders>
            <w:shd w:val="clear" w:color="auto" w:fill="auto"/>
            <w:hideMark/>
          </w:tcPr>
          <w:p w14:paraId="4B445F7E" w14:textId="77777777" w:rsidR="001134C6" w:rsidRPr="001134C6" w:rsidRDefault="001134C6" w:rsidP="001134C6">
            <w:pPr>
              <w:spacing w:before="0" w:after="0"/>
              <w:rPr>
                <w:rFonts w:eastAsia="Times New Roman" w:cs="Open Sans"/>
                <w:sz w:val="22"/>
                <w:szCs w:val="22"/>
              </w:rPr>
            </w:pPr>
          </w:p>
        </w:tc>
      </w:tr>
    </w:tbl>
    <w:p w14:paraId="4FF4FAE6" w14:textId="42E60CC9" w:rsidR="00B16D34" w:rsidRDefault="00A7781A">
      <w:r>
        <w:rPr>
          <w:noProof/>
        </w:rPr>
        <mc:AlternateContent>
          <mc:Choice Requires="wps">
            <w:drawing>
              <wp:anchor distT="0" distB="0" distL="114300" distR="114300" simplePos="0" relativeHeight="251658306" behindDoc="0" locked="0" layoutInCell="1" allowOverlap="1" wp14:anchorId="490335F9" wp14:editId="6BBCD9E3">
                <wp:simplePos x="0" y="0"/>
                <wp:positionH relativeFrom="column">
                  <wp:posOffset>2235200</wp:posOffset>
                </wp:positionH>
                <wp:positionV relativeFrom="paragraph">
                  <wp:posOffset>-8050530</wp:posOffset>
                </wp:positionV>
                <wp:extent cx="3733800" cy="927100"/>
                <wp:effectExtent l="0" t="0" r="0" b="0"/>
                <wp:wrapNone/>
                <wp:docPr id="1039627117" name="TextBox 15"/>
                <wp:cNvGraphicFramePr/>
                <a:graphic xmlns:a="http://schemas.openxmlformats.org/drawingml/2006/main">
                  <a:graphicData uri="http://schemas.microsoft.com/office/word/2010/wordprocessingShape">
                    <wps:wsp>
                      <wps:cNvSpPr txBox="1"/>
                      <wps:spPr>
                        <a:xfrm>
                          <a:off x="0" y="0"/>
                          <a:ext cx="3733800" cy="927100"/>
                        </a:xfrm>
                        <a:prstGeom prst="rect">
                          <a:avLst/>
                        </a:prstGeom>
                        <a:noFill/>
                        <a:ln w="19050" cmpd="sng">
                          <a:noFill/>
                        </a:ln>
                        <a:effectLst/>
                      </wps:spPr>
                      <wps:txbx>
                        <w:txbxContent>
                          <w:p w14:paraId="1387E810" w14:textId="7D7EE04D" w:rsidR="002D7327" w:rsidRPr="002D7327" w:rsidRDefault="002D7327" w:rsidP="002D7327">
                            <w:pPr>
                              <w:rPr>
                                <w:rFonts w:cs="Open Sans"/>
                                <w:color w:val="0070C0"/>
                                <w:sz w:val="20"/>
                                <w:szCs w:val="20"/>
                              </w:rPr>
                            </w:pPr>
                            <w:r w:rsidRPr="002D7327">
                              <w:rPr>
                                <w:rFonts w:cs="Open Sans"/>
                                <w:color w:val="0070C0"/>
                                <w:sz w:val="20"/>
                                <w:szCs w:val="20"/>
                              </w:rPr>
                              <w:t xml:space="preserve">This section analyses </w:t>
                            </w:r>
                            <w:r w:rsidR="007A7CC1">
                              <w:rPr>
                                <w:rFonts w:cs="Open Sans"/>
                                <w:color w:val="0070C0"/>
                                <w:sz w:val="20"/>
                                <w:szCs w:val="20"/>
                              </w:rPr>
                              <w:t xml:space="preserve">the financial </w:t>
                            </w:r>
                            <w:r w:rsidR="00A7781A">
                              <w:rPr>
                                <w:rFonts w:cs="Open Sans"/>
                                <w:color w:val="0070C0"/>
                                <w:sz w:val="20"/>
                                <w:szCs w:val="20"/>
                              </w:rPr>
                              <w:t>performance of the Australian Human Rights Commission for the year ended 2022</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490335F9" id="TextBox 15" o:spid="_x0000_s1048" type="#_x0000_t202" style="position:absolute;margin-left:176pt;margin-top:-633.9pt;width:294pt;height:73pt;z-index:25165830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eSpAuAEAAF8DAAAOAAAAZHJzL2Uyb0RvYy54bWysU8Fu2zAMvQ/YPwi6L3YcbG2NOEW7orsM&#10;64B2H6DIUixAEjVKiZ19/Sg5TYbuNuxCSyL5yPdIr28nZ9lBYTTgO75c1JwpL6E3ftfxHy+PH645&#10;i0n4XljwquNHFfnt5v279Rha1cAAtlfICMTHdgwdH1IKbVVFOSgn4gKC8uTUgE4kuuKu6lGMhO5s&#10;1dT1p2oE7AOCVDHS68Ps5JuCr7WS6UnrqBKzHafeUrFY7DbbarMW7Q5FGIw8tSH+oQsnjKeiZ6gH&#10;kQTbo/kLyhmJEEGnhQRXgdZGqsKB2CzrN2yeBxFU4ULixHCWKf4/WPnt8By+I0vTPUw0wCzIGGIb&#10;6THzmTS6/KVOGflJwuNZNjUlJulxdbVaXdfkkuS7aa6WdCaY6pIdMKYvChzLh44jjaWoJQ5fY5pD&#10;X0NyMQ+PxtoyGuvZSG3d1B8zvgt9x6PfleRzFBWyPuepMvAT5IVFPqVpOzFD2U3zSnEL/ZGY0/Km&#10;JzLaAlWS1gTOBsBfb99GWhIq/nMvUHGGyX6GeaeElxTf8ZmSh7t9Am0KrVx5LkNy5AtNsQhz2ri8&#10;Jn/eS9Tlv9j8BgAA//8DAFBLAwQUAAYACAAAACEAjiSW5uIAAAAPAQAADwAAAGRycy9kb3ducmV2&#10;LnhtbEyPzU7DMBCE70i8g7VI3Fo7AUpJ41SA4IaQ2kbi6iZuHBGvI9vNz9uzPdHjzo5m5su3k+3Y&#10;oH1oHUpIlgKYxsrVLTYSysPnYg0sRIW16hxqCbMOsC1ub3KV1W7EnR72sWEUgiFTEkyMfcZ5qIy2&#10;Kixdr5F+J+etinT6htdejRRuO54KseJWtUgNRvX63ejqd3+2EuyX+Nl9fySmnMtBxfnw5nGcpLy/&#10;m143wKKe4r8ZLvNpOhS06ejOWAfWSXh4SoklSlgk6eqZKMjz8ihIO160JE3WwIucX3MUfwAAAP//&#10;AwBQSwECLQAUAAYACAAAACEAtoM4kv4AAADhAQAAEwAAAAAAAAAAAAAAAAAAAAAAW0NvbnRlbnRf&#10;VHlwZXNdLnhtbFBLAQItABQABgAIAAAAIQA4/SH/1gAAAJQBAAALAAAAAAAAAAAAAAAAAC8BAABf&#10;cmVscy8ucmVsc1BLAQItABQABgAIAAAAIQCweSpAuAEAAF8DAAAOAAAAAAAAAAAAAAAAAC4CAABk&#10;cnMvZTJvRG9jLnhtbFBLAQItABQABgAIAAAAIQCOJJbm4gAAAA8BAAAPAAAAAAAAAAAAAAAAABIE&#10;AABkcnMvZG93bnJldi54bWxQSwUGAAAAAAQABADzAAAAIQUAAAAA&#10;" filled="f" stroked="f" strokeweight="1.5pt">
                <v:textbox>
                  <w:txbxContent>
                    <w:p w14:paraId="1387E810" w14:textId="7D7EE04D" w:rsidR="002D7327" w:rsidRPr="002D7327" w:rsidRDefault="002D7327" w:rsidP="002D7327">
                      <w:pPr>
                        <w:rPr>
                          <w:rFonts w:cs="Open Sans"/>
                          <w:color w:val="0070C0"/>
                          <w:sz w:val="20"/>
                          <w:szCs w:val="20"/>
                        </w:rPr>
                      </w:pPr>
                      <w:r w:rsidRPr="002D7327">
                        <w:rPr>
                          <w:rFonts w:cs="Open Sans"/>
                          <w:color w:val="0070C0"/>
                          <w:sz w:val="20"/>
                          <w:szCs w:val="20"/>
                        </w:rPr>
                        <w:t xml:space="preserve">This section analyses </w:t>
                      </w:r>
                      <w:r w:rsidR="007A7CC1">
                        <w:rPr>
                          <w:rFonts w:cs="Open Sans"/>
                          <w:color w:val="0070C0"/>
                          <w:sz w:val="20"/>
                          <w:szCs w:val="20"/>
                        </w:rPr>
                        <w:t xml:space="preserve">the financial </w:t>
                      </w:r>
                      <w:r w:rsidR="00A7781A">
                        <w:rPr>
                          <w:rFonts w:cs="Open Sans"/>
                          <w:color w:val="0070C0"/>
                          <w:sz w:val="20"/>
                          <w:szCs w:val="20"/>
                        </w:rPr>
                        <w:t>performance of the Australian Human Rights Commission for the year ended 2022</w:t>
                      </w:r>
                    </w:p>
                  </w:txbxContent>
                </v:textbox>
              </v:shape>
            </w:pict>
          </mc:Fallback>
        </mc:AlternateContent>
      </w:r>
      <w:r w:rsidR="00B16D34">
        <w:br w:type="page"/>
      </w:r>
    </w:p>
    <w:tbl>
      <w:tblPr>
        <w:tblW w:w="10317" w:type="dxa"/>
        <w:tblInd w:w="-709" w:type="dxa"/>
        <w:tblLook w:val="04A0" w:firstRow="1" w:lastRow="0" w:firstColumn="1" w:lastColumn="0" w:noHBand="0" w:noVBand="1"/>
      </w:tblPr>
      <w:tblGrid>
        <w:gridCol w:w="7165"/>
        <w:gridCol w:w="1676"/>
        <w:gridCol w:w="1476"/>
      </w:tblGrid>
      <w:tr w:rsidR="00B16D34" w:rsidRPr="001134C6" w14:paraId="7DE7E268" w14:textId="77777777" w:rsidTr="00534D45">
        <w:trPr>
          <w:trHeight w:val="300"/>
        </w:trPr>
        <w:tc>
          <w:tcPr>
            <w:tcW w:w="7165" w:type="dxa"/>
            <w:tcBorders>
              <w:top w:val="single" w:sz="4" w:space="0" w:color="FFFFFF"/>
              <w:left w:val="nil"/>
              <w:bottom w:val="single" w:sz="4" w:space="0" w:color="FFFFFF"/>
              <w:right w:val="nil"/>
            </w:tcBorders>
            <w:shd w:val="clear" w:color="000000" w:fill="37424A"/>
            <w:noWrap/>
            <w:vAlign w:val="center"/>
            <w:hideMark/>
          </w:tcPr>
          <w:p w14:paraId="7D181546" w14:textId="05786E60" w:rsidR="00B16D34" w:rsidRPr="001134C6" w:rsidRDefault="00B16D34" w:rsidP="00534D45">
            <w:pPr>
              <w:spacing w:before="0" w:after="0"/>
              <w:rPr>
                <w:rFonts w:eastAsia="Times New Roman" w:cs="Open Sans"/>
                <w:b/>
                <w:bCs/>
                <w:color w:val="FFFFFF"/>
                <w:sz w:val="22"/>
                <w:szCs w:val="22"/>
              </w:rPr>
            </w:pPr>
            <w:r>
              <w:rPr>
                <w:rFonts w:eastAsia="Times New Roman" w:cs="Open Sans"/>
                <w:b/>
                <w:bCs/>
                <w:color w:val="FFFFFF"/>
                <w:sz w:val="22"/>
                <w:szCs w:val="22"/>
              </w:rPr>
              <w:t>1</w:t>
            </w:r>
            <w:r w:rsidRPr="001134C6">
              <w:rPr>
                <w:rFonts w:eastAsia="Times New Roman" w:cs="Open Sans"/>
                <w:b/>
                <w:bCs/>
                <w:color w:val="FFFFFF"/>
                <w:sz w:val="22"/>
                <w:szCs w:val="22"/>
              </w:rPr>
              <w:t>.1 Expenses</w:t>
            </w:r>
            <w:r>
              <w:rPr>
                <w:rFonts w:eastAsia="Times New Roman" w:cs="Open Sans"/>
                <w:b/>
                <w:bCs/>
                <w:color w:val="FFFFFF"/>
                <w:sz w:val="22"/>
                <w:szCs w:val="22"/>
              </w:rPr>
              <w:t xml:space="preserve"> (continued)</w:t>
            </w:r>
          </w:p>
        </w:tc>
        <w:tc>
          <w:tcPr>
            <w:tcW w:w="1676" w:type="dxa"/>
            <w:tcBorders>
              <w:top w:val="single" w:sz="4" w:space="0" w:color="FFFFFF"/>
              <w:left w:val="nil"/>
              <w:bottom w:val="single" w:sz="4" w:space="0" w:color="FFFFFF"/>
              <w:right w:val="nil"/>
            </w:tcBorders>
            <w:shd w:val="clear" w:color="000000" w:fill="37424A"/>
            <w:noWrap/>
            <w:vAlign w:val="center"/>
            <w:hideMark/>
          </w:tcPr>
          <w:p w14:paraId="1FF50DC7" w14:textId="77777777" w:rsidR="00B16D34" w:rsidRPr="001134C6" w:rsidRDefault="00B16D34" w:rsidP="00534D45">
            <w:pPr>
              <w:spacing w:before="0" w:after="0"/>
              <w:rPr>
                <w:rFonts w:eastAsia="Times New Roman" w:cs="Open Sans"/>
                <w:b/>
                <w:bCs/>
                <w:color w:val="000000"/>
                <w:sz w:val="22"/>
                <w:szCs w:val="22"/>
              </w:rPr>
            </w:pPr>
            <w:r w:rsidRPr="001134C6">
              <w:rPr>
                <w:rFonts w:eastAsia="Times New Roman" w:cs="Open Sans"/>
                <w:b/>
                <w:bCs/>
                <w:color w:val="000000"/>
                <w:sz w:val="22"/>
                <w:szCs w:val="22"/>
              </w:rPr>
              <w:t> </w:t>
            </w:r>
          </w:p>
        </w:tc>
        <w:tc>
          <w:tcPr>
            <w:tcW w:w="1476" w:type="dxa"/>
            <w:tcBorders>
              <w:top w:val="single" w:sz="4" w:space="0" w:color="FFFFFF"/>
              <w:left w:val="nil"/>
              <w:bottom w:val="single" w:sz="4" w:space="0" w:color="FFFFFF"/>
              <w:right w:val="nil"/>
            </w:tcBorders>
            <w:shd w:val="clear" w:color="000000" w:fill="37424A"/>
            <w:noWrap/>
            <w:vAlign w:val="center"/>
            <w:hideMark/>
          </w:tcPr>
          <w:p w14:paraId="171E3BC6" w14:textId="77777777" w:rsidR="00B16D34" w:rsidRPr="001134C6" w:rsidRDefault="00B16D34" w:rsidP="00534D45">
            <w:pPr>
              <w:spacing w:before="0" w:after="0"/>
              <w:rPr>
                <w:rFonts w:eastAsia="Times New Roman" w:cs="Open Sans"/>
                <w:b/>
                <w:bCs/>
                <w:color w:val="000000"/>
                <w:sz w:val="22"/>
                <w:szCs w:val="22"/>
              </w:rPr>
            </w:pPr>
            <w:r w:rsidRPr="001134C6">
              <w:rPr>
                <w:rFonts w:eastAsia="Times New Roman" w:cs="Open Sans"/>
                <w:b/>
                <w:bCs/>
                <w:color w:val="000000"/>
                <w:sz w:val="22"/>
                <w:szCs w:val="22"/>
              </w:rPr>
              <w:t> </w:t>
            </w:r>
          </w:p>
        </w:tc>
      </w:tr>
      <w:tr w:rsidR="00B16D34" w:rsidRPr="001134C6" w14:paraId="47A6B304" w14:textId="77777777" w:rsidTr="00534D45">
        <w:trPr>
          <w:trHeight w:val="132"/>
        </w:trPr>
        <w:tc>
          <w:tcPr>
            <w:tcW w:w="7165" w:type="dxa"/>
            <w:tcBorders>
              <w:top w:val="nil"/>
              <w:left w:val="nil"/>
              <w:bottom w:val="nil"/>
              <w:right w:val="nil"/>
            </w:tcBorders>
            <w:shd w:val="clear" w:color="auto" w:fill="auto"/>
            <w:hideMark/>
          </w:tcPr>
          <w:p w14:paraId="43E5BAEC" w14:textId="77777777" w:rsidR="00B16D34" w:rsidRPr="001134C6" w:rsidRDefault="00B16D34" w:rsidP="00534D45">
            <w:pPr>
              <w:spacing w:before="0" w:after="0"/>
              <w:rPr>
                <w:rFonts w:eastAsia="Times New Roman" w:cs="Open Sans"/>
                <w:b/>
                <w:bCs/>
                <w:color w:val="000000"/>
                <w:sz w:val="22"/>
                <w:szCs w:val="22"/>
              </w:rPr>
            </w:pPr>
          </w:p>
        </w:tc>
        <w:tc>
          <w:tcPr>
            <w:tcW w:w="1676" w:type="dxa"/>
            <w:tcBorders>
              <w:top w:val="nil"/>
              <w:left w:val="nil"/>
              <w:bottom w:val="nil"/>
              <w:right w:val="nil"/>
            </w:tcBorders>
            <w:shd w:val="clear" w:color="auto" w:fill="auto"/>
            <w:hideMark/>
          </w:tcPr>
          <w:p w14:paraId="5F40D569" w14:textId="77777777" w:rsidR="00B16D34" w:rsidRPr="001134C6" w:rsidRDefault="00B16D34" w:rsidP="00534D45">
            <w:pPr>
              <w:spacing w:before="0" w:after="0"/>
              <w:rPr>
                <w:rFonts w:eastAsia="Times New Roman" w:cs="Open Sans"/>
                <w:sz w:val="22"/>
                <w:szCs w:val="22"/>
              </w:rPr>
            </w:pPr>
          </w:p>
        </w:tc>
        <w:tc>
          <w:tcPr>
            <w:tcW w:w="1476" w:type="dxa"/>
            <w:tcBorders>
              <w:top w:val="nil"/>
              <w:left w:val="nil"/>
              <w:bottom w:val="nil"/>
              <w:right w:val="nil"/>
            </w:tcBorders>
            <w:shd w:val="clear" w:color="auto" w:fill="auto"/>
            <w:hideMark/>
          </w:tcPr>
          <w:p w14:paraId="554809A4" w14:textId="77777777" w:rsidR="00B16D34" w:rsidRPr="001134C6" w:rsidRDefault="00B16D34" w:rsidP="00534D45">
            <w:pPr>
              <w:spacing w:before="0" w:after="0"/>
              <w:rPr>
                <w:rFonts w:eastAsia="Times New Roman" w:cs="Open Sans"/>
                <w:sz w:val="22"/>
                <w:szCs w:val="22"/>
              </w:rPr>
            </w:pPr>
          </w:p>
        </w:tc>
      </w:tr>
      <w:tr w:rsidR="00B16D34" w:rsidRPr="001134C6" w14:paraId="711BC001" w14:textId="77777777" w:rsidTr="00534D45">
        <w:trPr>
          <w:trHeight w:val="240"/>
        </w:trPr>
        <w:tc>
          <w:tcPr>
            <w:tcW w:w="7165" w:type="dxa"/>
            <w:tcBorders>
              <w:top w:val="nil"/>
              <w:left w:val="nil"/>
              <w:bottom w:val="nil"/>
              <w:right w:val="nil"/>
            </w:tcBorders>
            <w:shd w:val="clear" w:color="auto" w:fill="auto"/>
            <w:hideMark/>
          </w:tcPr>
          <w:p w14:paraId="612E8382" w14:textId="77777777" w:rsidR="00B16D34" w:rsidRPr="001134C6" w:rsidRDefault="00B16D34" w:rsidP="00534D45">
            <w:pPr>
              <w:spacing w:before="0" w:after="0"/>
              <w:rPr>
                <w:rFonts w:eastAsia="Times New Roman" w:cs="Open Sans"/>
                <w:sz w:val="22"/>
                <w:szCs w:val="22"/>
              </w:rPr>
            </w:pPr>
          </w:p>
        </w:tc>
        <w:tc>
          <w:tcPr>
            <w:tcW w:w="1676" w:type="dxa"/>
            <w:tcBorders>
              <w:top w:val="nil"/>
              <w:left w:val="nil"/>
              <w:bottom w:val="nil"/>
              <w:right w:val="nil"/>
            </w:tcBorders>
            <w:shd w:val="clear" w:color="auto" w:fill="auto"/>
            <w:noWrap/>
            <w:vAlign w:val="bottom"/>
            <w:hideMark/>
          </w:tcPr>
          <w:p w14:paraId="5077F103" w14:textId="77777777" w:rsidR="00B16D34" w:rsidRPr="001134C6" w:rsidRDefault="00B16D34" w:rsidP="00534D45">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2022</w:t>
            </w:r>
          </w:p>
        </w:tc>
        <w:tc>
          <w:tcPr>
            <w:tcW w:w="1476" w:type="dxa"/>
            <w:tcBorders>
              <w:top w:val="nil"/>
              <w:left w:val="nil"/>
              <w:bottom w:val="nil"/>
              <w:right w:val="nil"/>
            </w:tcBorders>
            <w:shd w:val="clear" w:color="auto" w:fill="auto"/>
            <w:noWrap/>
            <w:vAlign w:val="bottom"/>
            <w:hideMark/>
          </w:tcPr>
          <w:p w14:paraId="2465D150" w14:textId="77777777" w:rsidR="00B16D34" w:rsidRPr="001134C6" w:rsidRDefault="00B16D34" w:rsidP="00534D45">
            <w:pPr>
              <w:spacing w:before="0" w:after="0"/>
              <w:jc w:val="right"/>
              <w:rPr>
                <w:rFonts w:eastAsia="Times New Roman" w:cs="Open Sans"/>
                <w:color w:val="000000"/>
                <w:sz w:val="22"/>
                <w:szCs w:val="22"/>
              </w:rPr>
            </w:pPr>
            <w:r w:rsidRPr="001134C6">
              <w:rPr>
                <w:rFonts w:eastAsia="Times New Roman" w:cs="Open Sans"/>
                <w:color w:val="000000"/>
                <w:sz w:val="22"/>
                <w:szCs w:val="22"/>
              </w:rPr>
              <w:t>2021</w:t>
            </w:r>
          </w:p>
        </w:tc>
      </w:tr>
      <w:tr w:rsidR="00B16D34" w:rsidRPr="001134C6" w14:paraId="401243E2" w14:textId="77777777" w:rsidTr="00534D45">
        <w:trPr>
          <w:trHeight w:val="240"/>
        </w:trPr>
        <w:tc>
          <w:tcPr>
            <w:tcW w:w="7165" w:type="dxa"/>
            <w:tcBorders>
              <w:top w:val="nil"/>
              <w:left w:val="nil"/>
              <w:bottom w:val="single" w:sz="8" w:space="0" w:color="009560"/>
              <w:right w:val="nil"/>
            </w:tcBorders>
            <w:shd w:val="clear" w:color="auto" w:fill="auto"/>
            <w:hideMark/>
          </w:tcPr>
          <w:p w14:paraId="50A1CD50" w14:textId="77777777" w:rsidR="00B16D34" w:rsidRPr="001134C6" w:rsidRDefault="00B16D34" w:rsidP="00534D45">
            <w:pPr>
              <w:spacing w:before="0" w:after="0"/>
              <w:rPr>
                <w:rFonts w:eastAsia="Times New Roman" w:cs="Open Sans"/>
                <w:sz w:val="22"/>
                <w:szCs w:val="22"/>
              </w:rPr>
            </w:pPr>
            <w:r w:rsidRPr="001134C6">
              <w:rPr>
                <w:rFonts w:eastAsia="Times New Roman" w:cs="Open Sans"/>
                <w:sz w:val="22"/>
                <w:szCs w:val="22"/>
              </w:rPr>
              <w:t> </w:t>
            </w:r>
          </w:p>
        </w:tc>
        <w:tc>
          <w:tcPr>
            <w:tcW w:w="1676" w:type="dxa"/>
            <w:tcBorders>
              <w:top w:val="nil"/>
              <w:left w:val="nil"/>
              <w:bottom w:val="single" w:sz="8" w:space="0" w:color="009560"/>
              <w:right w:val="nil"/>
            </w:tcBorders>
            <w:shd w:val="clear" w:color="auto" w:fill="auto"/>
            <w:hideMark/>
          </w:tcPr>
          <w:p w14:paraId="6A4E6614" w14:textId="77777777" w:rsidR="00B16D34" w:rsidRPr="001134C6" w:rsidRDefault="00B16D34" w:rsidP="00534D45">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$’000</w:t>
            </w:r>
          </w:p>
        </w:tc>
        <w:tc>
          <w:tcPr>
            <w:tcW w:w="1476" w:type="dxa"/>
            <w:tcBorders>
              <w:top w:val="nil"/>
              <w:left w:val="nil"/>
              <w:bottom w:val="single" w:sz="8" w:space="0" w:color="009560"/>
              <w:right w:val="nil"/>
            </w:tcBorders>
            <w:shd w:val="clear" w:color="auto" w:fill="auto"/>
            <w:hideMark/>
          </w:tcPr>
          <w:p w14:paraId="5CAEFC4F" w14:textId="77777777" w:rsidR="00B16D34" w:rsidRPr="001134C6" w:rsidRDefault="00B16D34" w:rsidP="00534D45">
            <w:pPr>
              <w:spacing w:before="0" w:after="0"/>
              <w:jc w:val="right"/>
              <w:rPr>
                <w:rFonts w:eastAsia="Times New Roman" w:cs="Open Sans"/>
                <w:color w:val="000000"/>
                <w:sz w:val="22"/>
                <w:szCs w:val="22"/>
              </w:rPr>
            </w:pPr>
            <w:r w:rsidRPr="001134C6">
              <w:rPr>
                <w:rFonts w:eastAsia="Times New Roman" w:cs="Open Sans"/>
                <w:color w:val="000000"/>
                <w:sz w:val="22"/>
                <w:szCs w:val="22"/>
              </w:rPr>
              <w:t>$’000</w:t>
            </w:r>
          </w:p>
        </w:tc>
      </w:tr>
      <w:tr w:rsidR="001134C6" w:rsidRPr="001134C6" w14:paraId="093A4AAE" w14:textId="77777777" w:rsidTr="0039105C">
        <w:trPr>
          <w:trHeight w:val="240"/>
        </w:trPr>
        <w:tc>
          <w:tcPr>
            <w:tcW w:w="7165" w:type="dxa"/>
            <w:tcBorders>
              <w:top w:val="nil"/>
              <w:left w:val="nil"/>
              <w:bottom w:val="nil"/>
              <w:right w:val="nil"/>
            </w:tcBorders>
            <w:shd w:val="clear" w:color="auto" w:fill="auto"/>
            <w:noWrap/>
            <w:vAlign w:val="bottom"/>
            <w:hideMark/>
          </w:tcPr>
          <w:p w14:paraId="1F0E00E8" w14:textId="77777777"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Other suppliers</w:t>
            </w:r>
          </w:p>
        </w:tc>
        <w:tc>
          <w:tcPr>
            <w:tcW w:w="1676" w:type="dxa"/>
            <w:tcBorders>
              <w:top w:val="nil"/>
              <w:left w:val="nil"/>
              <w:bottom w:val="nil"/>
              <w:right w:val="nil"/>
            </w:tcBorders>
            <w:shd w:val="clear" w:color="auto" w:fill="auto"/>
            <w:noWrap/>
            <w:vAlign w:val="bottom"/>
            <w:hideMark/>
          </w:tcPr>
          <w:p w14:paraId="77459700" w14:textId="77777777" w:rsidR="001134C6" w:rsidRPr="001134C6" w:rsidRDefault="001134C6" w:rsidP="001134C6">
            <w:pPr>
              <w:spacing w:before="0" w:after="0"/>
              <w:rPr>
                <w:rFonts w:eastAsia="Times New Roman" w:cs="Open Sans"/>
                <w:b/>
                <w:bCs/>
                <w:sz w:val="22"/>
                <w:szCs w:val="22"/>
              </w:rPr>
            </w:pPr>
          </w:p>
        </w:tc>
        <w:tc>
          <w:tcPr>
            <w:tcW w:w="1476" w:type="dxa"/>
            <w:tcBorders>
              <w:top w:val="nil"/>
              <w:left w:val="nil"/>
              <w:bottom w:val="nil"/>
              <w:right w:val="nil"/>
            </w:tcBorders>
            <w:shd w:val="clear" w:color="auto" w:fill="auto"/>
            <w:noWrap/>
            <w:vAlign w:val="bottom"/>
            <w:hideMark/>
          </w:tcPr>
          <w:p w14:paraId="43BEC938" w14:textId="77777777" w:rsidR="001134C6" w:rsidRPr="001134C6" w:rsidRDefault="001134C6" w:rsidP="001134C6">
            <w:pPr>
              <w:spacing w:before="0" w:after="0"/>
              <w:jc w:val="right"/>
              <w:rPr>
                <w:rFonts w:eastAsia="Times New Roman" w:cs="Open Sans"/>
                <w:sz w:val="22"/>
                <w:szCs w:val="22"/>
              </w:rPr>
            </w:pPr>
          </w:p>
        </w:tc>
      </w:tr>
      <w:tr w:rsidR="001134C6" w:rsidRPr="001134C6" w14:paraId="162131F9" w14:textId="77777777" w:rsidTr="0039105C">
        <w:trPr>
          <w:trHeight w:val="240"/>
        </w:trPr>
        <w:tc>
          <w:tcPr>
            <w:tcW w:w="7165" w:type="dxa"/>
            <w:tcBorders>
              <w:top w:val="nil"/>
              <w:left w:val="nil"/>
              <w:bottom w:val="nil"/>
              <w:right w:val="nil"/>
            </w:tcBorders>
            <w:shd w:val="clear" w:color="auto" w:fill="auto"/>
            <w:hideMark/>
          </w:tcPr>
          <w:p w14:paraId="1C4FA6D1"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Workers compensation expenses</w:t>
            </w:r>
          </w:p>
        </w:tc>
        <w:tc>
          <w:tcPr>
            <w:tcW w:w="1676" w:type="dxa"/>
            <w:tcBorders>
              <w:top w:val="nil"/>
              <w:left w:val="nil"/>
              <w:bottom w:val="nil"/>
              <w:right w:val="nil"/>
            </w:tcBorders>
            <w:shd w:val="clear" w:color="auto" w:fill="auto"/>
            <w:noWrap/>
            <w:vAlign w:val="bottom"/>
            <w:hideMark/>
          </w:tcPr>
          <w:p w14:paraId="36BF5CD8"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33 </w:t>
            </w:r>
          </w:p>
        </w:tc>
        <w:tc>
          <w:tcPr>
            <w:tcW w:w="1476" w:type="dxa"/>
            <w:tcBorders>
              <w:top w:val="nil"/>
              <w:left w:val="nil"/>
              <w:bottom w:val="nil"/>
              <w:right w:val="nil"/>
            </w:tcBorders>
            <w:shd w:val="clear" w:color="auto" w:fill="auto"/>
            <w:noWrap/>
            <w:vAlign w:val="bottom"/>
            <w:hideMark/>
          </w:tcPr>
          <w:p w14:paraId="665997CB"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30 </w:t>
            </w:r>
          </w:p>
        </w:tc>
      </w:tr>
      <w:tr w:rsidR="001134C6" w:rsidRPr="001134C6" w14:paraId="74FF70C3" w14:textId="77777777" w:rsidTr="0039105C">
        <w:trPr>
          <w:trHeight w:val="264"/>
        </w:trPr>
        <w:tc>
          <w:tcPr>
            <w:tcW w:w="7165" w:type="dxa"/>
            <w:tcBorders>
              <w:top w:val="nil"/>
              <w:left w:val="nil"/>
              <w:bottom w:val="nil"/>
              <w:right w:val="nil"/>
            </w:tcBorders>
            <w:shd w:val="clear" w:color="auto" w:fill="auto"/>
            <w:hideMark/>
          </w:tcPr>
          <w:p w14:paraId="1286CE2A"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Low value leases</w:t>
            </w:r>
          </w:p>
        </w:tc>
        <w:tc>
          <w:tcPr>
            <w:tcW w:w="1676" w:type="dxa"/>
            <w:tcBorders>
              <w:top w:val="nil"/>
              <w:left w:val="nil"/>
              <w:bottom w:val="nil"/>
              <w:right w:val="nil"/>
            </w:tcBorders>
            <w:shd w:val="clear" w:color="auto" w:fill="auto"/>
            <w:noWrap/>
            <w:vAlign w:val="bottom"/>
            <w:hideMark/>
          </w:tcPr>
          <w:p w14:paraId="589FD748"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136 </w:t>
            </w:r>
          </w:p>
        </w:tc>
        <w:tc>
          <w:tcPr>
            <w:tcW w:w="1476" w:type="dxa"/>
            <w:tcBorders>
              <w:top w:val="nil"/>
              <w:left w:val="nil"/>
              <w:bottom w:val="nil"/>
              <w:right w:val="nil"/>
            </w:tcBorders>
            <w:shd w:val="clear" w:color="auto" w:fill="auto"/>
            <w:noWrap/>
            <w:vAlign w:val="bottom"/>
            <w:hideMark/>
          </w:tcPr>
          <w:p w14:paraId="0712BD93"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126 </w:t>
            </w:r>
          </w:p>
        </w:tc>
      </w:tr>
      <w:tr w:rsidR="009545B0" w:rsidRPr="001134C6" w14:paraId="3B41E7A3" w14:textId="77777777" w:rsidTr="0039105C">
        <w:trPr>
          <w:trHeight w:val="240"/>
        </w:trPr>
        <w:tc>
          <w:tcPr>
            <w:tcW w:w="7165" w:type="dxa"/>
            <w:tcBorders>
              <w:top w:val="nil"/>
              <w:left w:val="nil"/>
              <w:bottom w:val="nil"/>
              <w:right w:val="nil"/>
            </w:tcBorders>
            <w:shd w:val="clear" w:color="auto" w:fill="auto"/>
            <w:hideMark/>
          </w:tcPr>
          <w:p w14:paraId="0695EA2B" w14:textId="77777777"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Total other suppliers</w:t>
            </w:r>
          </w:p>
        </w:tc>
        <w:tc>
          <w:tcPr>
            <w:tcW w:w="1676" w:type="dxa"/>
            <w:tcBorders>
              <w:top w:val="single" w:sz="4" w:space="0" w:color="auto"/>
              <w:left w:val="nil"/>
              <w:bottom w:val="single" w:sz="4" w:space="0" w:color="auto"/>
              <w:right w:val="nil"/>
            </w:tcBorders>
            <w:shd w:val="clear" w:color="auto" w:fill="auto"/>
            <w:noWrap/>
            <w:vAlign w:val="bottom"/>
            <w:hideMark/>
          </w:tcPr>
          <w:p w14:paraId="40453AE1"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169 </w:t>
            </w:r>
          </w:p>
        </w:tc>
        <w:tc>
          <w:tcPr>
            <w:tcW w:w="1476" w:type="dxa"/>
            <w:tcBorders>
              <w:top w:val="single" w:sz="4" w:space="0" w:color="auto"/>
              <w:left w:val="nil"/>
              <w:bottom w:val="single" w:sz="4" w:space="0" w:color="auto"/>
              <w:right w:val="nil"/>
            </w:tcBorders>
            <w:shd w:val="clear" w:color="auto" w:fill="auto"/>
            <w:noWrap/>
            <w:vAlign w:val="bottom"/>
            <w:hideMark/>
          </w:tcPr>
          <w:p w14:paraId="3AF0999D"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156 </w:t>
            </w:r>
          </w:p>
        </w:tc>
      </w:tr>
      <w:tr w:rsidR="009545B0" w:rsidRPr="001134C6" w14:paraId="4BBB5277" w14:textId="77777777" w:rsidTr="0039105C">
        <w:trPr>
          <w:trHeight w:val="240"/>
        </w:trPr>
        <w:tc>
          <w:tcPr>
            <w:tcW w:w="7165" w:type="dxa"/>
            <w:tcBorders>
              <w:top w:val="nil"/>
              <w:left w:val="nil"/>
              <w:bottom w:val="nil"/>
              <w:right w:val="nil"/>
            </w:tcBorders>
            <w:shd w:val="clear" w:color="auto" w:fill="auto"/>
            <w:hideMark/>
          </w:tcPr>
          <w:p w14:paraId="6A603C9E" w14:textId="77777777"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Total suppliers</w:t>
            </w:r>
          </w:p>
        </w:tc>
        <w:tc>
          <w:tcPr>
            <w:tcW w:w="1676" w:type="dxa"/>
            <w:tcBorders>
              <w:top w:val="nil"/>
              <w:left w:val="nil"/>
              <w:bottom w:val="single" w:sz="4" w:space="0" w:color="auto"/>
              <w:right w:val="nil"/>
            </w:tcBorders>
            <w:shd w:val="clear" w:color="auto" w:fill="auto"/>
            <w:noWrap/>
            <w:vAlign w:val="bottom"/>
            <w:hideMark/>
          </w:tcPr>
          <w:p w14:paraId="09026287"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4,573 </w:t>
            </w:r>
          </w:p>
        </w:tc>
        <w:tc>
          <w:tcPr>
            <w:tcW w:w="1476" w:type="dxa"/>
            <w:tcBorders>
              <w:top w:val="nil"/>
              <w:left w:val="nil"/>
              <w:bottom w:val="single" w:sz="4" w:space="0" w:color="auto"/>
              <w:right w:val="nil"/>
            </w:tcBorders>
            <w:shd w:val="clear" w:color="auto" w:fill="auto"/>
            <w:noWrap/>
            <w:vAlign w:val="bottom"/>
            <w:hideMark/>
          </w:tcPr>
          <w:p w14:paraId="3B8A8273"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6,732 </w:t>
            </w:r>
          </w:p>
        </w:tc>
      </w:tr>
      <w:tr w:rsidR="001134C6" w:rsidRPr="001134C6" w14:paraId="5FEBB8A8" w14:textId="77777777" w:rsidTr="0039105C">
        <w:trPr>
          <w:trHeight w:val="147"/>
        </w:trPr>
        <w:tc>
          <w:tcPr>
            <w:tcW w:w="7165" w:type="dxa"/>
            <w:tcBorders>
              <w:top w:val="nil"/>
              <w:left w:val="nil"/>
              <w:bottom w:val="nil"/>
              <w:right w:val="nil"/>
            </w:tcBorders>
            <w:shd w:val="clear" w:color="auto" w:fill="auto"/>
            <w:noWrap/>
            <w:vAlign w:val="bottom"/>
            <w:hideMark/>
          </w:tcPr>
          <w:p w14:paraId="6C576D27" w14:textId="77777777" w:rsidR="001134C6" w:rsidRPr="001134C6" w:rsidRDefault="001134C6" w:rsidP="001134C6">
            <w:pPr>
              <w:spacing w:before="0" w:after="0"/>
              <w:jc w:val="right"/>
              <w:rPr>
                <w:rFonts w:eastAsia="Times New Roman" w:cs="Open Sans"/>
                <w:color w:val="000000"/>
                <w:sz w:val="22"/>
                <w:szCs w:val="22"/>
              </w:rPr>
            </w:pPr>
          </w:p>
        </w:tc>
        <w:tc>
          <w:tcPr>
            <w:tcW w:w="1676" w:type="dxa"/>
            <w:tcBorders>
              <w:top w:val="nil"/>
              <w:left w:val="nil"/>
              <w:bottom w:val="nil"/>
              <w:right w:val="nil"/>
            </w:tcBorders>
            <w:shd w:val="clear" w:color="auto" w:fill="auto"/>
            <w:noWrap/>
            <w:vAlign w:val="bottom"/>
            <w:hideMark/>
          </w:tcPr>
          <w:p w14:paraId="71036DC5" w14:textId="77777777" w:rsidR="001134C6" w:rsidRPr="001134C6" w:rsidRDefault="001134C6" w:rsidP="001134C6">
            <w:pPr>
              <w:spacing w:before="0" w:after="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2B972178" w14:textId="77777777" w:rsidR="001134C6" w:rsidRPr="001134C6" w:rsidRDefault="001134C6" w:rsidP="001134C6">
            <w:pPr>
              <w:spacing w:before="0" w:after="0"/>
              <w:rPr>
                <w:rFonts w:eastAsia="Times New Roman" w:cs="Open Sans"/>
                <w:sz w:val="22"/>
                <w:szCs w:val="22"/>
              </w:rPr>
            </w:pPr>
          </w:p>
        </w:tc>
      </w:tr>
      <w:tr w:rsidR="001134C6" w:rsidRPr="001134C6" w14:paraId="3D8B6EA3" w14:textId="77777777" w:rsidTr="0039105C">
        <w:trPr>
          <w:trHeight w:val="408"/>
        </w:trPr>
        <w:tc>
          <w:tcPr>
            <w:tcW w:w="10317" w:type="dxa"/>
            <w:gridSpan w:val="3"/>
            <w:tcBorders>
              <w:top w:val="nil"/>
              <w:left w:val="nil"/>
              <w:bottom w:val="nil"/>
              <w:right w:val="nil"/>
            </w:tcBorders>
            <w:shd w:val="clear" w:color="auto" w:fill="auto"/>
            <w:hideMark/>
          </w:tcPr>
          <w:p w14:paraId="7117EA7B"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The Commission has short-term lease commitments of $0.116m as at 30 June 2022.</w:t>
            </w:r>
          </w:p>
        </w:tc>
      </w:tr>
      <w:tr w:rsidR="001134C6" w:rsidRPr="001134C6" w14:paraId="56C73D41" w14:textId="77777777" w:rsidTr="0039105C">
        <w:trPr>
          <w:trHeight w:val="588"/>
        </w:trPr>
        <w:tc>
          <w:tcPr>
            <w:tcW w:w="10317" w:type="dxa"/>
            <w:gridSpan w:val="3"/>
            <w:tcBorders>
              <w:top w:val="nil"/>
              <w:left w:val="nil"/>
              <w:bottom w:val="nil"/>
              <w:right w:val="nil"/>
            </w:tcBorders>
            <w:shd w:val="clear" w:color="auto" w:fill="auto"/>
            <w:hideMark/>
          </w:tcPr>
          <w:p w14:paraId="29204A18" w14:textId="4E7D8D22" w:rsidR="00E2039E" w:rsidRPr="001134C6" w:rsidRDefault="001134C6" w:rsidP="00B16D34">
            <w:pPr>
              <w:spacing w:before="0" w:after="0"/>
              <w:rPr>
                <w:rFonts w:eastAsia="Times New Roman" w:cs="Open Sans"/>
                <w:sz w:val="22"/>
                <w:szCs w:val="22"/>
              </w:rPr>
            </w:pPr>
            <w:r w:rsidRPr="001134C6">
              <w:rPr>
                <w:rFonts w:eastAsia="Times New Roman" w:cs="Open Sans"/>
                <w:sz w:val="22"/>
                <w:szCs w:val="22"/>
                <w:vertAlign w:val="superscript"/>
              </w:rPr>
              <w:t xml:space="preserve">1 </w:t>
            </w:r>
            <w:r w:rsidRPr="001134C6">
              <w:rPr>
                <w:rFonts w:eastAsia="Times New Roman" w:cs="Open Sans"/>
                <w:sz w:val="22"/>
                <w:szCs w:val="22"/>
              </w:rPr>
              <w:t>Comparatives for other supplier expenses have been increased by $2.338m as a result of the restatement of a prior year balance. Refer to Overview note.</w:t>
            </w:r>
          </w:p>
        </w:tc>
      </w:tr>
      <w:tr w:rsidR="001134C6" w:rsidRPr="001134C6" w14:paraId="60103CAF" w14:textId="77777777" w:rsidTr="0039105C">
        <w:trPr>
          <w:trHeight w:val="165"/>
        </w:trPr>
        <w:tc>
          <w:tcPr>
            <w:tcW w:w="7165" w:type="dxa"/>
            <w:tcBorders>
              <w:top w:val="nil"/>
              <w:left w:val="nil"/>
              <w:bottom w:val="nil"/>
              <w:right w:val="nil"/>
            </w:tcBorders>
            <w:shd w:val="clear" w:color="auto" w:fill="auto"/>
            <w:noWrap/>
            <w:vAlign w:val="bottom"/>
            <w:hideMark/>
          </w:tcPr>
          <w:p w14:paraId="3485CBD8" w14:textId="1721BDAF" w:rsidR="001134C6" w:rsidRPr="001134C6" w:rsidRDefault="001134C6" w:rsidP="001134C6">
            <w:pPr>
              <w:spacing w:before="0" w:after="0"/>
              <w:rPr>
                <w:rFonts w:eastAsia="Times New Roman" w:cs="Open Sans"/>
                <w:sz w:val="22"/>
                <w:szCs w:val="22"/>
              </w:rPr>
            </w:pPr>
          </w:p>
        </w:tc>
        <w:tc>
          <w:tcPr>
            <w:tcW w:w="1676" w:type="dxa"/>
            <w:tcBorders>
              <w:top w:val="nil"/>
              <w:left w:val="nil"/>
              <w:bottom w:val="nil"/>
              <w:right w:val="nil"/>
            </w:tcBorders>
            <w:shd w:val="clear" w:color="auto" w:fill="auto"/>
            <w:noWrap/>
            <w:vAlign w:val="bottom"/>
            <w:hideMark/>
          </w:tcPr>
          <w:p w14:paraId="0BE9E029" w14:textId="77777777" w:rsidR="001134C6" w:rsidRPr="001134C6" w:rsidRDefault="001134C6" w:rsidP="001134C6">
            <w:pPr>
              <w:spacing w:before="0" w:after="0"/>
              <w:ind w:firstLineChars="100" w:firstLine="22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26492B56" w14:textId="77777777" w:rsidR="001134C6" w:rsidRPr="001134C6" w:rsidRDefault="001134C6" w:rsidP="001134C6">
            <w:pPr>
              <w:spacing w:before="0" w:after="0"/>
              <w:jc w:val="right"/>
              <w:rPr>
                <w:rFonts w:eastAsia="Times New Roman" w:cs="Open Sans"/>
                <w:sz w:val="22"/>
                <w:szCs w:val="22"/>
              </w:rPr>
            </w:pPr>
          </w:p>
        </w:tc>
      </w:tr>
      <w:tr w:rsidR="001134C6" w:rsidRPr="001134C6" w14:paraId="4E9B6F4F" w14:textId="77777777" w:rsidTr="0039105C">
        <w:trPr>
          <w:trHeight w:val="1272"/>
        </w:trPr>
        <w:tc>
          <w:tcPr>
            <w:tcW w:w="7165" w:type="dxa"/>
            <w:tcBorders>
              <w:top w:val="nil"/>
              <w:left w:val="nil"/>
              <w:bottom w:val="nil"/>
              <w:right w:val="nil"/>
            </w:tcBorders>
            <w:shd w:val="clear" w:color="auto" w:fill="auto"/>
            <w:noWrap/>
            <w:vAlign w:val="bottom"/>
            <w:hideMark/>
          </w:tcPr>
          <w:p w14:paraId="69F4F97C" w14:textId="6968B485" w:rsidR="001134C6" w:rsidRPr="001134C6" w:rsidRDefault="00693549" w:rsidP="001134C6">
            <w:pPr>
              <w:spacing w:before="0" w:after="0"/>
              <w:jc w:val="right"/>
              <w:rPr>
                <w:rFonts w:eastAsia="Times New Roman" w:cs="Open Sans"/>
                <w:sz w:val="22"/>
                <w:szCs w:val="22"/>
              </w:rPr>
            </w:pPr>
            <w:r>
              <w:rPr>
                <w:rFonts w:eastAsia="Times New Roman" w:cs="Open Sans"/>
                <w:noProof/>
                <w:sz w:val="22"/>
                <w:szCs w:val="22"/>
              </w:rPr>
              <mc:AlternateContent>
                <mc:Choice Requires="wps">
                  <w:drawing>
                    <wp:anchor distT="0" distB="0" distL="114300" distR="114300" simplePos="0" relativeHeight="251658289" behindDoc="0" locked="0" layoutInCell="1" allowOverlap="1" wp14:anchorId="6291B518" wp14:editId="7E0E2A3C">
                      <wp:simplePos x="0" y="0"/>
                      <wp:positionH relativeFrom="column">
                        <wp:posOffset>-35560</wp:posOffset>
                      </wp:positionH>
                      <wp:positionV relativeFrom="paragraph">
                        <wp:posOffset>9525</wp:posOffset>
                      </wp:positionV>
                      <wp:extent cx="6699250" cy="1771650"/>
                      <wp:effectExtent l="0" t="0" r="25400" b="19050"/>
                      <wp:wrapNone/>
                      <wp:docPr id="1039627100" name="Text Box 1039627100"/>
                      <wp:cNvGraphicFramePr/>
                      <a:graphic xmlns:a="http://schemas.openxmlformats.org/drawingml/2006/main">
                        <a:graphicData uri="http://schemas.microsoft.com/office/word/2010/wordprocessingShape">
                          <wps:wsp>
                            <wps:cNvSpPr txBox="1"/>
                            <wps:spPr>
                              <a:xfrm>
                                <a:off x="0" y="0"/>
                                <a:ext cx="6699250" cy="1771650"/>
                              </a:xfrm>
                              <a:prstGeom prst="rect">
                                <a:avLst/>
                              </a:prstGeom>
                              <a:solidFill>
                                <a:schemeClr val="lt1"/>
                              </a:solidFill>
                              <a:ln w="6350">
                                <a:solidFill>
                                  <a:prstClr val="black"/>
                                </a:solidFill>
                              </a:ln>
                            </wps:spPr>
                            <wps:txbx>
                              <w:txbxContent>
                                <w:p w14:paraId="1353F4E5" w14:textId="77777777" w:rsidR="00E2039E" w:rsidRPr="00A55F55" w:rsidRDefault="00E2039E" w:rsidP="00E2039E">
                                  <w:pPr>
                                    <w:rPr>
                                      <w:sz w:val="22"/>
                                      <w:szCs w:val="22"/>
                                    </w:rPr>
                                  </w:pPr>
                                  <w:r w:rsidRPr="00A55F55">
                                    <w:rPr>
                                      <w:b/>
                                      <w:bCs/>
                                      <w:sz w:val="22"/>
                                      <w:szCs w:val="22"/>
                                    </w:rPr>
                                    <w:t>Accounting Policy</w:t>
                                  </w:r>
                                </w:p>
                                <w:p w14:paraId="16E6B33C" w14:textId="77777777" w:rsidR="00E2039E" w:rsidRPr="00A55F55" w:rsidRDefault="00E2039E" w:rsidP="00E2039E">
                                  <w:pPr>
                                    <w:rPr>
                                      <w:sz w:val="22"/>
                                      <w:szCs w:val="22"/>
                                    </w:rPr>
                                  </w:pPr>
                                  <w:r w:rsidRPr="00A55F55">
                                    <w:rPr>
                                      <w:i/>
                                      <w:iCs/>
                                      <w:sz w:val="22"/>
                                      <w:szCs w:val="22"/>
                                      <w:u w:val="single"/>
                                    </w:rPr>
                                    <w:t>Short-term leases and leases of low-value assets</w:t>
                                  </w:r>
                                </w:p>
                                <w:p w14:paraId="2B76C78F" w14:textId="77777777" w:rsidR="00E2039E" w:rsidRPr="00A55F55" w:rsidRDefault="00E2039E" w:rsidP="00E2039E">
                                  <w:pPr>
                                    <w:rPr>
                                      <w:sz w:val="22"/>
                                      <w:szCs w:val="22"/>
                                    </w:rPr>
                                  </w:pPr>
                                  <w:r w:rsidRPr="00A55F55">
                                    <w:rPr>
                                      <w:sz w:val="22"/>
                                      <w:szCs w:val="22"/>
                                    </w:rPr>
                                    <w:t>The Commission has elected not to recognise right-of-use assets and lease liabilities for short-term leases of assets that have a lease term of 12 months or less and leases of  low-value assets (less than $10,000). The Commission recognises the lease payments associated with these leases as an expense on a straight-line basis over the lease term.</w:t>
                                  </w:r>
                                </w:p>
                                <w:p w14:paraId="024883CB" w14:textId="77777777" w:rsidR="00E2039E" w:rsidRDefault="00E2039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291B518" id="Text Box 1039627100" o:spid="_x0000_s1049" type="#_x0000_t202" style="position:absolute;left:0;text-align:left;margin-left:-2.8pt;margin-top:.75pt;width:527.5pt;height:139.5pt;z-index:25165828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18vhOwIAAIUEAAAOAAAAZHJzL2Uyb0RvYy54bWysVE1v2zAMvQ/YfxB0XxynaboYcYosRYYB&#10;QVsgHXpWZCk2JouapMTOfv0o2flYu9Owi0yK1CP5SHp239aKHIR1FeicpoMhJUJzKCq9y+n3l9Wn&#10;z5Q4z3TBFGiR06Nw9H7+8cOsMZkYQQmqEJYgiHZZY3Jaem+yJHG8FDVzAzBCo1GCrZlH1e6SwrIG&#10;0WuVjIbDSdKALYwFLpzD24fOSOcRX0rB/ZOUTniicoq5+XjaeG7DmcxnLNtZZsqK92mwf8iiZpXG&#10;oGeoB+YZ2dvqHVRdcQsOpB9wqBOQsuIi1oDVpMM31WxKZkSsBclx5kyT+3+w/PGwMc+W+PYLtNjA&#10;QEhjXObwMtTTSluHL2ZK0I4UHs+0idYTjpeTyXQ6ukUTR1t6d5dOUEGc5PLcWOe/CqhJEHJqsS+R&#10;LnZYO9+5nlxCNAeqKlaVUlEJsyCWypIDwy4qH5NE8D+8lCYNpnKDod8hBOjz+61i/Eef3hUC4imN&#10;OV+KD5Jvty2pipyObk7MbKE4ImEWullyhq8qxF8z55+ZxeFBInAh/BMeUgEmBb1ESQn219/ugz/2&#10;FK2UNDiMOXU/98wKStQ3jd2epuNxmN6ojG/vRqjYa8v22qL39RKQqRRXz/AoBn+vTqK0UL/i3ixC&#10;VDQxzTF2Tv1JXPpuRXDvuFgsohPOq2F+rTeGB+hAcuD1pX1l1vR99TgSj3AaW5a9aW/nG15qWOw9&#10;yCr2PhDdsdrzj7Mep6ffy7BM13r0uvw95r8BAAD//wMAUEsDBBQABgAIAAAAIQAWdQNf3QAAAAkB&#10;AAAPAAAAZHJzL2Rvd25yZXYueG1sTI/BTsMwEETvSPyDtUjcWpuqqdI0TgWocOFEizhv461tNbaj&#10;2E3D3+Oe4Dg7o5m39XZyHRtpiDZ4CU9zAYx8G5T1WsLX4W1WAosJvcIueJLwQxG2zf1djZUKV/9J&#10;4z5plkt8rFCCSamvOI+tIYdxHnry2TuFwWHKctBcDXjN5a7jCyFW3KH1ecFgT6+G2vP+4iTsXvRa&#10;tyUOZlcqa8fp+/Sh36V8fJieN8ASTekvDDf8jA5NZjqGi1eRdRJmxSon870AdrPFcr0EdpSwKEUB&#10;vKn5/w+aXwAAAP//AwBQSwECLQAUAAYACAAAACEAtoM4kv4AAADhAQAAEwAAAAAAAAAAAAAAAAAA&#10;AAAAW0NvbnRlbnRfVHlwZXNdLnhtbFBLAQItABQABgAIAAAAIQA4/SH/1gAAAJQBAAALAAAAAAAA&#10;AAAAAAAAAC8BAABfcmVscy8ucmVsc1BLAQItABQABgAIAAAAIQDL18vhOwIAAIUEAAAOAAAAAAAA&#10;AAAAAAAAAC4CAABkcnMvZTJvRG9jLnhtbFBLAQItABQABgAIAAAAIQAWdQNf3QAAAAkBAAAPAAAA&#10;AAAAAAAAAAAAAJUEAABkcnMvZG93bnJldi54bWxQSwUGAAAAAAQABADzAAAAnwUAAAAA&#10;" fillcolor="white [3201]" strokeweight=".5pt">
                      <v:textbox>
                        <w:txbxContent>
                          <w:p w14:paraId="1353F4E5" w14:textId="77777777" w:rsidR="00E2039E" w:rsidRPr="00A55F55" w:rsidRDefault="00E2039E" w:rsidP="00E2039E">
                            <w:pPr>
                              <w:rPr>
                                <w:sz w:val="22"/>
                                <w:szCs w:val="22"/>
                              </w:rPr>
                            </w:pPr>
                            <w:r w:rsidRPr="00A55F55">
                              <w:rPr>
                                <w:b/>
                                <w:bCs/>
                                <w:sz w:val="22"/>
                                <w:szCs w:val="22"/>
                              </w:rPr>
                              <w:t>Accounting Policy</w:t>
                            </w:r>
                          </w:p>
                          <w:p w14:paraId="16E6B33C" w14:textId="77777777" w:rsidR="00E2039E" w:rsidRPr="00A55F55" w:rsidRDefault="00E2039E" w:rsidP="00E2039E">
                            <w:pPr>
                              <w:rPr>
                                <w:sz w:val="22"/>
                                <w:szCs w:val="22"/>
                              </w:rPr>
                            </w:pPr>
                            <w:r w:rsidRPr="00A55F55">
                              <w:rPr>
                                <w:i/>
                                <w:iCs/>
                                <w:sz w:val="22"/>
                                <w:szCs w:val="22"/>
                                <w:u w:val="single"/>
                              </w:rPr>
                              <w:t>Short-term leases and leases of low-value assets</w:t>
                            </w:r>
                          </w:p>
                          <w:p w14:paraId="2B76C78F" w14:textId="77777777" w:rsidR="00E2039E" w:rsidRPr="00A55F55" w:rsidRDefault="00E2039E" w:rsidP="00E2039E">
                            <w:pPr>
                              <w:rPr>
                                <w:sz w:val="22"/>
                                <w:szCs w:val="22"/>
                              </w:rPr>
                            </w:pPr>
                            <w:r w:rsidRPr="00A55F55">
                              <w:rPr>
                                <w:sz w:val="22"/>
                                <w:szCs w:val="22"/>
                              </w:rPr>
                              <w:t>The Commission has elected not to recognise right-of-use assets and lease liabilities for short-term leases of assets that have a lease term of 12 months or less and leases of  low-value assets (less than $10,000). The Commission recognises the lease payments associated with these leases as an expense on a straight-line basis over the lease term.</w:t>
                            </w:r>
                          </w:p>
                          <w:p w14:paraId="024883CB" w14:textId="77777777" w:rsidR="00E2039E" w:rsidRDefault="00E2039E"/>
                        </w:txbxContent>
                      </v:textbox>
                    </v:shape>
                  </w:pict>
                </mc:Fallback>
              </mc:AlternateContent>
            </w:r>
          </w:p>
        </w:tc>
        <w:tc>
          <w:tcPr>
            <w:tcW w:w="1676" w:type="dxa"/>
            <w:tcBorders>
              <w:top w:val="nil"/>
              <w:left w:val="nil"/>
              <w:bottom w:val="nil"/>
              <w:right w:val="nil"/>
            </w:tcBorders>
            <w:shd w:val="clear" w:color="auto" w:fill="auto"/>
            <w:noWrap/>
            <w:vAlign w:val="bottom"/>
            <w:hideMark/>
          </w:tcPr>
          <w:p w14:paraId="76140A2C" w14:textId="11182A9B" w:rsidR="001134C6" w:rsidRPr="001134C6" w:rsidRDefault="001134C6" w:rsidP="001134C6">
            <w:pPr>
              <w:spacing w:before="0" w:after="0"/>
              <w:ind w:firstLineChars="100" w:firstLine="22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79D72B0C" w14:textId="5AF44E32" w:rsidR="001134C6" w:rsidRPr="001134C6" w:rsidRDefault="001134C6" w:rsidP="001134C6">
            <w:pPr>
              <w:spacing w:before="0" w:after="0"/>
              <w:jc w:val="right"/>
              <w:rPr>
                <w:rFonts w:eastAsia="Times New Roman" w:cs="Open Sans"/>
                <w:sz w:val="22"/>
                <w:szCs w:val="22"/>
              </w:rPr>
            </w:pPr>
          </w:p>
        </w:tc>
      </w:tr>
      <w:tr w:rsidR="001134C6" w:rsidRPr="001134C6" w14:paraId="5E346FE9" w14:textId="77777777" w:rsidTr="0039105C">
        <w:trPr>
          <w:trHeight w:val="240"/>
        </w:trPr>
        <w:tc>
          <w:tcPr>
            <w:tcW w:w="7165" w:type="dxa"/>
            <w:tcBorders>
              <w:top w:val="nil"/>
              <w:left w:val="nil"/>
              <w:bottom w:val="nil"/>
              <w:right w:val="nil"/>
            </w:tcBorders>
            <w:shd w:val="clear" w:color="auto" w:fill="auto"/>
            <w:hideMark/>
          </w:tcPr>
          <w:p w14:paraId="1CE77275" w14:textId="5B28941C" w:rsidR="00E2039E" w:rsidRDefault="00E2039E" w:rsidP="001134C6">
            <w:pPr>
              <w:spacing w:before="0" w:after="0"/>
              <w:rPr>
                <w:rFonts w:eastAsia="Times New Roman" w:cs="Open Sans"/>
                <w:b/>
                <w:bCs/>
                <w:sz w:val="22"/>
                <w:szCs w:val="22"/>
                <w:u w:val="single"/>
              </w:rPr>
            </w:pPr>
          </w:p>
          <w:p w14:paraId="574A2CA7" w14:textId="77777777" w:rsidR="00E2039E" w:rsidRDefault="00E2039E" w:rsidP="001134C6">
            <w:pPr>
              <w:spacing w:before="0" w:after="0"/>
              <w:rPr>
                <w:rFonts w:eastAsia="Times New Roman" w:cs="Open Sans"/>
                <w:b/>
                <w:bCs/>
                <w:sz w:val="22"/>
                <w:szCs w:val="22"/>
                <w:u w:val="single"/>
              </w:rPr>
            </w:pPr>
          </w:p>
          <w:p w14:paraId="37F4EC3A" w14:textId="77777777" w:rsidR="00E2039E" w:rsidRDefault="00E2039E" w:rsidP="001134C6">
            <w:pPr>
              <w:spacing w:before="0" w:after="0"/>
              <w:rPr>
                <w:rFonts w:eastAsia="Times New Roman" w:cs="Open Sans"/>
                <w:b/>
                <w:bCs/>
                <w:sz w:val="22"/>
                <w:szCs w:val="22"/>
                <w:u w:val="single"/>
              </w:rPr>
            </w:pPr>
          </w:p>
          <w:p w14:paraId="76EECE02" w14:textId="77777777" w:rsidR="00E2039E" w:rsidRDefault="00E2039E" w:rsidP="001134C6">
            <w:pPr>
              <w:spacing w:before="0" w:after="0"/>
              <w:rPr>
                <w:rFonts w:eastAsia="Times New Roman" w:cs="Open Sans"/>
                <w:b/>
                <w:bCs/>
                <w:sz w:val="22"/>
                <w:szCs w:val="22"/>
                <w:u w:val="single"/>
              </w:rPr>
            </w:pPr>
          </w:p>
          <w:p w14:paraId="47CC2E43" w14:textId="77777777" w:rsidR="00E2039E" w:rsidRDefault="00E2039E" w:rsidP="001134C6">
            <w:pPr>
              <w:spacing w:before="0" w:after="0"/>
              <w:rPr>
                <w:rFonts w:eastAsia="Times New Roman" w:cs="Open Sans"/>
                <w:b/>
                <w:bCs/>
                <w:sz w:val="22"/>
                <w:szCs w:val="22"/>
                <w:u w:val="single"/>
              </w:rPr>
            </w:pPr>
          </w:p>
          <w:p w14:paraId="1305C683" w14:textId="77777777" w:rsidR="00E2039E" w:rsidRDefault="00E2039E" w:rsidP="001134C6">
            <w:pPr>
              <w:spacing w:before="0" w:after="0"/>
              <w:rPr>
                <w:rFonts w:eastAsia="Times New Roman" w:cs="Open Sans"/>
                <w:b/>
                <w:bCs/>
                <w:sz w:val="22"/>
                <w:szCs w:val="22"/>
                <w:u w:val="single"/>
              </w:rPr>
            </w:pPr>
          </w:p>
          <w:p w14:paraId="3C09FE98" w14:textId="761EB4AA" w:rsidR="001134C6" w:rsidRPr="001134C6" w:rsidRDefault="001134C6" w:rsidP="001134C6">
            <w:pPr>
              <w:spacing w:before="0" w:after="0"/>
              <w:rPr>
                <w:rFonts w:eastAsia="Times New Roman" w:cs="Open Sans"/>
                <w:b/>
                <w:bCs/>
                <w:sz w:val="22"/>
                <w:szCs w:val="22"/>
                <w:u w:val="single"/>
              </w:rPr>
            </w:pPr>
            <w:r w:rsidRPr="001134C6">
              <w:rPr>
                <w:rFonts w:eastAsia="Times New Roman" w:cs="Open Sans"/>
                <w:b/>
                <w:bCs/>
                <w:sz w:val="22"/>
                <w:szCs w:val="22"/>
                <w:u w:val="single"/>
              </w:rPr>
              <w:t>1.1C: Finance costs</w:t>
            </w:r>
          </w:p>
        </w:tc>
        <w:tc>
          <w:tcPr>
            <w:tcW w:w="1676" w:type="dxa"/>
            <w:tcBorders>
              <w:top w:val="nil"/>
              <w:left w:val="nil"/>
              <w:bottom w:val="nil"/>
              <w:right w:val="nil"/>
            </w:tcBorders>
            <w:shd w:val="clear" w:color="auto" w:fill="auto"/>
            <w:noWrap/>
            <w:vAlign w:val="bottom"/>
            <w:hideMark/>
          </w:tcPr>
          <w:p w14:paraId="6678DF57" w14:textId="77777777" w:rsidR="001134C6" w:rsidRPr="001134C6" w:rsidRDefault="001134C6" w:rsidP="001134C6">
            <w:pPr>
              <w:spacing w:before="0" w:after="0"/>
              <w:rPr>
                <w:rFonts w:eastAsia="Times New Roman" w:cs="Open Sans"/>
                <w:b/>
                <w:bCs/>
                <w:sz w:val="22"/>
                <w:szCs w:val="22"/>
                <w:u w:val="single"/>
              </w:rPr>
            </w:pPr>
          </w:p>
        </w:tc>
        <w:tc>
          <w:tcPr>
            <w:tcW w:w="1476" w:type="dxa"/>
            <w:tcBorders>
              <w:top w:val="nil"/>
              <w:left w:val="nil"/>
              <w:bottom w:val="nil"/>
              <w:right w:val="nil"/>
            </w:tcBorders>
            <w:shd w:val="clear" w:color="auto" w:fill="auto"/>
            <w:vAlign w:val="bottom"/>
            <w:hideMark/>
          </w:tcPr>
          <w:p w14:paraId="461CE971" w14:textId="2ED9FAB1" w:rsidR="001134C6" w:rsidRPr="001134C6" w:rsidRDefault="001134C6" w:rsidP="001134C6">
            <w:pPr>
              <w:spacing w:before="0" w:after="0"/>
              <w:rPr>
                <w:rFonts w:eastAsia="Times New Roman" w:cs="Open Sans"/>
                <w:sz w:val="22"/>
                <w:szCs w:val="22"/>
              </w:rPr>
            </w:pPr>
          </w:p>
        </w:tc>
      </w:tr>
      <w:tr w:rsidR="001134C6" w:rsidRPr="001134C6" w14:paraId="62CF78CD" w14:textId="77777777" w:rsidTr="0039105C">
        <w:trPr>
          <w:trHeight w:val="264"/>
        </w:trPr>
        <w:tc>
          <w:tcPr>
            <w:tcW w:w="7165" w:type="dxa"/>
            <w:tcBorders>
              <w:top w:val="nil"/>
              <w:left w:val="nil"/>
              <w:bottom w:val="nil"/>
              <w:right w:val="nil"/>
            </w:tcBorders>
            <w:shd w:val="clear" w:color="auto" w:fill="auto"/>
            <w:hideMark/>
          </w:tcPr>
          <w:p w14:paraId="1CB63203"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Interest on lease liabilities</w:t>
            </w:r>
          </w:p>
        </w:tc>
        <w:tc>
          <w:tcPr>
            <w:tcW w:w="1676" w:type="dxa"/>
            <w:tcBorders>
              <w:top w:val="nil"/>
              <w:left w:val="nil"/>
              <w:bottom w:val="nil"/>
              <w:right w:val="nil"/>
            </w:tcBorders>
            <w:shd w:val="clear" w:color="auto" w:fill="auto"/>
            <w:noWrap/>
            <w:vAlign w:val="bottom"/>
            <w:hideMark/>
          </w:tcPr>
          <w:p w14:paraId="14A953F1"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12 </w:t>
            </w:r>
          </w:p>
        </w:tc>
        <w:tc>
          <w:tcPr>
            <w:tcW w:w="1476" w:type="dxa"/>
            <w:tcBorders>
              <w:top w:val="nil"/>
              <w:left w:val="nil"/>
              <w:bottom w:val="nil"/>
              <w:right w:val="nil"/>
            </w:tcBorders>
            <w:shd w:val="clear" w:color="auto" w:fill="auto"/>
            <w:noWrap/>
            <w:vAlign w:val="bottom"/>
            <w:hideMark/>
          </w:tcPr>
          <w:p w14:paraId="3F05F687"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15 </w:t>
            </w:r>
          </w:p>
        </w:tc>
      </w:tr>
      <w:tr w:rsidR="009545B0" w:rsidRPr="001134C6" w14:paraId="4BCC7D5B" w14:textId="77777777" w:rsidTr="0039105C">
        <w:trPr>
          <w:trHeight w:val="240"/>
        </w:trPr>
        <w:tc>
          <w:tcPr>
            <w:tcW w:w="7165" w:type="dxa"/>
            <w:tcBorders>
              <w:top w:val="nil"/>
              <w:left w:val="nil"/>
              <w:bottom w:val="nil"/>
              <w:right w:val="nil"/>
            </w:tcBorders>
            <w:shd w:val="clear" w:color="auto" w:fill="auto"/>
            <w:hideMark/>
          </w:tcPr>
          <w:p w14:paraId="4C5A2F8E" w14:textId="08835462"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Total finance costs</w:t>
            </w:r>
          </w:p>
        </w:tc>
        <w:tc>
          <w:tcPr>
            <w:tcW w:w="1676" w:type="dxa"/>
            <w:tcBorders>
              <w:top w:val="single" w:sz="4" w:space="0" w:color="auto"/>
              <w:left w:val="nil"/>
              <w:bottom w:val="single" w:sz="4" w:space="0" w:color="auto"/>
              <w:right w:val="nil"/>
            </w:tcBorders>
            <w:shd w:val="clear" w:color="auto" w:fill="auto"/>
            <w:noWrap/>
            <w:vAlign w:val="bottom"/>
            <w:hideMark/>
          </w:tcPr>
          <w:p w14:paraId="3ADF47AF"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12 </w:t>
            </w:r>
          </w:p>
        </w:tc>
        <w:tc>
          <w:tcPr>
            <w:tcW w:w="1476" w:type="dxa"/>
            <w:tcBorders>
              <w:top w:val="single" w:sz="4" w:space="0" w:color="auto"/>
              <w:left w:val="nil"/>
              <w:bottom w:val="single" w:sz="4" w:space="0" w:color="auto"/>
              <w:right w:val="nil"/>
            </w:tcBorders>
            <w:shd w:val="clear" w:color="auto" w:fill="auto"/>
            <w:noWrap/>
            <w:vAlign w:val="bottom"/>
            <w:hideMark/>
          </w:tcPr>
          <w:p w14:paraId="22CDCA09"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15 </w:t>
            </w:r>
          </w:p>
        </w:tc>
      </w:tr>
      <w:tr w:rsidR="001134C6" w:rsidRPr="001134C6" w14:paraId="6EAD9E95" w14:textId="77777777" w:rsidTr="0039105C">
        <w:trPr>
          <w:trHeight w:val="102"/>
        </w:trPr>
        <w:tc>
          <w:tcPr>
            <w:tcW w:w="7165" w:type="dxa"/>
            <w:tcBorders>
              <w:top w:val="nil"/>
              <w:left w:val="nil"/>
              <w:bottom w:val="nil"/>
              <w:right w:val="nil"/>
            </w:tcBorders>
            <w:shd w:val="clear" w:color="auto" w:fill="auto"/>
            <w:hideMark/>
          </w:tcPr>
          <w:p w14:paraId="7EF1EDD6" w14:textId="54561C8C" w:rsidR="001134C6" w:rsidRPr="001134C6" w:rsidRDefault="001134C6" w:rsidP="001134C6">
            <w:pPr>
              <w:spacing w:before="0" w:after="0"/>
              <w:jc w:val="right"/>
              <w:rPr>
                <w:rFonts w:eastAsia="Times New Roman" w:cs="Open Sans"/>
                <w:color w:val="000000"/>
                <w:sz w:val="22"/>
                <w:szCs w:val="22"/>
              </w:rPr>
            </w:pPr>
          </w:p>
        </w:tc>
        <w:tc>
          <w:tcPr>
            <w:tcW w:w="1676" w:type="dxa"/>
            <w:tcBorders>
              <w:top w:val="nil"/>
              <w:left w:val="nil"/>
              <w:bottom w:val="nil"/>
              <w:right w:val="nil"/>
            </w:tcBorders>
            <w:shd w:val="clear" w:color="auto" w:fill="auto"/>
            <w:noWrap/>
            <w:vAlign w:val="bottom"/>
            <w:hideMark/>
          </w:tcPr>
          <w:p w14:paraId="223E2C85" w14:textId="77777777" w:rsidR="001134C6" w:rsidRPr="001134C6" w:rsidRDefault="001134C6" w:rsidP="001134C6">
            <w:pPr>
              <w:spacing w:before="0" w:after="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463EB4DF" w14:textId="5FEBB9F4" w:rsidR="001134C6" w:rsidRPr="001134C6" w:rsidRDefault="001134C6" w:rsidP="001134C6">
            <w:pPr>
              <w:spacing w:before="0" w:after="0"/>
              <w:jc w:val="right"/>
              <w:rPr>
                <w:rFonts w:eastAsia="Times New Roman" w:cs="Open Sans"/>
                <w:sz w:val="22"/>
                <w:szCs w:val="22"/>
              </w:rPr>
            </w:pPr>
          </w:p>
        </w:tc>
      </w:tr>
      <w:tr w:rsidR="001134C6" w:rsidRPr="001134C6" w14:paraId="2ACE6718" w14:textId="77777777" w:rsidTr="0039105C">
        <w:trPr>
          <w:trHeight w:val="276"/>
        </w:trPr>
        <w:tc>
          <w:tcPr>
            <w:tcW w:w="10317" w:type="dxa"/>
            <w:gridSpan w:val="3"/>
            <w:tcBorders>
              <w:top w:val="nil"/>
              <w:left w:val="nil"/>
              <w:bottom w:val="nil"/>
              <w:right w:val="nil"/>
            </w:tcBorders>
            <w:shd w:val="clear" w:color="auto" w:fill="auto"/>
            <w:hideMark/>
          </w:tcPr>
          <w:p w14:paraId="27787706" w14:textId="3C97F391" w:rsidR="001134C6" w:rsidRDefault="001134C6" w:rsidP="001134C6">
            <w:pPr>
              <w:spacing w:before="0" w:after="0"/>
              <w:rPr>
                <w:rFonts w:eastAsia="Times New Roman" w:cs="Open Sans"/>
                <w:sz w:val="22"/>
                <w:szCs w:val="22"/>
              </w:rPr>
            </w:pPr>
            <w:r w:rsidRPr="001134C6">
              <w:rPr>
                <w:rFonts w:eastAsia="Times New Roman" w:cs="Open Sans"/>
                <w:sz w:val="22"/>
                <w:szCs w:val="22"/>
              </w:rPr>
              <w:t>The above lease disclosures should be read in conjunction with the accompanying notes 1.1B, 1.2C, 1.2D, 2.2 and 2.4A.</w:t>
            </w:r>
          </w:p>
          <w:p w14:paraId="2AFD9A0A" w14:textId="2C67D1ED" w:rsidR="00EF7874" w:rsidRDefault="00B02F39" w:rsidP="001134C6">
            <w:pPr>
              <w:spacing w:before="0" w:after="0"/>
              <w:rPr>
                <w:rFonts w:eastAsia="Times New Roman" w:cs="Open Sans"/>
                <w:sz w:val="22"/>
                <w:szCs w:val="22"/>
              </w:rPr>
            </w:pPr>
            <w:r>
              <w:rPr>
                <w:rFonts w:eastAsia="Times New Roman" w:cs="Open Sans"/>
                <w:noProof/>
                <w:sz w:val="22"/>
                <w:szCs w:val="22"/>
              </w:rPr>
              <mc:AlternateContent>
                <mc:Choice Requires="wps">
                  <w:drawing>
                    <wp:anchor distT="0" distB="0" distL="114300" distR="114300" simplePos="0" relativeHeight="251658304" behindDoc="0" locked="0" layoutInCell="1" allowOverlap="1" wp14:anchorId="2A789CBA" wp14:editId="0C567F7C">
                      <wp:simplePos x="0" y="0"/>
                      <wp:positionH relativeFrom="column">
                        <wp:posOffset>-22335</wp:posOffset>
                      </wp:positionH>
                      <wp:positionV relativeFrom="paragraph">
                        <wp:posOffset>165348</wp:posOffset>
                      </wp:positionV>
                      <wp:extent cx="6725119" cy="523102"/>
                      <wp:effectExtent l="0" t="0" r="19050" b="10795"/>
                      <wp:wrapNone/>
                      <wp:docPr id="1039627127" name="Rectangle 1039627127"/>
                      <wp:cNvGraphicFramePr/>
                      <a:graphic xmlns:a="http://schemas.openxmlformats.org/drawingml/2006/main">
                        <a:graphicData uri="http://schemas.microsoft.com/office/word/2010/wordprocessingShape">
                          <wps:wsp>
                            <wps:cNvSpPr/>
                            <wps:spPr>
                              <a:xfrm>
                                <a:off x="0" y="0"/>
                                <a:ext cx="6725119" cy="523102"/>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C24790A" id="Rectangle 1039627127" o:spid="_x0000_s1026" style="position:absolute;margin-left:-1.75pt;margin-top:13pt;width:529.55pt;height:41.2pt;z-index:251658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c87cfQIAAF4FAAAOAAAAZHJzL2Uyb0RvYy54bWysVEtv2zAMvg/YfxB0X/1Y065BnSJo0WFA&#10;0QZrh54VWYoFyKImKXGyXz9KfiToih2G+SBLIvmR/ETy+mbfarITziswFS3OckqE4VArs6noj5f7&#10;T18o8YGZmmkwoqIH4enN4uOH687ORQkN6Fo4giDGzztb0SYEO88yzxvRMn8GVhgUSnAtC3h0m6x2&#10;rEP0Vmdlnl9kHbjaOuDCe7y964V0kfClFDw8SelFILqiGFtIq0vrOq7Z4prNN47ZRvEhDPYPUbRM&#10;GXQ6Qd2xwMjWqT+gWsUdeJDhjEObgZSKi5QDZlPkb7J5bpgVKRckx9uJJv//YPnj7tmuHNLQWT/3&#10;uI1Z7KVr4x/jI/tE1mEiS+wD4Xh5cVnOiuKKEo6yWfm5yMvIZna0ts6HrwJaEjcVdfgYiSO2e/Ch&#10;Vx1VojMD90rr9CDaxAsPWtXxLh1iRYhb7ciO4VuGfTF4O9FC39EyO6aSduGgRYTQ5ruQRNUYfJkC&#10;SVV2xGScCxOKXtSwWvSuZjl+o7MxipRoAozIEoOcsAeAUbMHGbH7tAf9aCpSkU7G+d8C640ni+QZ&#10;TJiMW2XAvQegMavBc68/ktRTE1laQ31YOeKgbxFv+b3CZ3tgPqyYw57A7sE+D0+4SA1dRWHYUdKA&#10;+/XefdTHUkUpJR32WEX9zy1zghL9zWARXxXn57Ep0+F8dlniwZ1K1qcSs21vAZ++wIliedpG/aDH&#10;rXTQvuI4WEavKGKGo++K8uDGw23oex8HChfLZVLDRrQsPJhnyyN4ZDWW5cv+lTk71G7Aqn+EsR/Z&#10;/E0J97rR0sByG0CqVN9HXge+sYlT4QwDJ06J03PSOo7FxW8AAAD//wMAUEsDBBQABgAIAAAAIQBK&#10;9w284QAAAAoBAAAPAAAAZHJzL2Rvd25yZXYueG1sTI/BTsMwEETvSPyDtUhcqtZpIVEV4lQIBOoB&#10;VaLAgdsmXuLQeB3Fbhv+HucEtx3NaPZNsRltJ040+NaxguUiAUFcO91yo+D97Wm+BuEDssbOMSn4&#10;IQ+b8vKiwFy7M7/SaR8aEUvY56jAhNDnUvrakEW/cD1x9L7cYDFEOTRSD3iO5baTqyTJpMWW4weD&#10;PT0Yqg/7o1XwuR1D8718Di8HnH3Mtqaqd4+VUtdX4/0diEBj+AvDhB/RoYxMlTuy9qJTML9JY1LB&#10;KouTJj9J0wxENV3rW5BlIf9PKH8BAAD//wMAUEsBAi0AFAAGAAgAAAAhALaDOJL+AAAA4QEAABMA&#10;AAAAAAAAAAAAAAAAAAAAAFtDb250ZW50X1R5cGVzXS54bWxQSwECLQAUAAYACAAAACEAOP0h/9YA&#10;AACUAQAACwAAAAAAAAAAAAAAAAAvAQAAX3JlbHMvLnJlbHNQSwECLQAUAAYACAAAACEAa3PO3H0C&#10;AABeBQAADgAAAAAAAAAAAAAAAAAuAgAAZHJzL2Uyb0RvYy54bWxQSwECLQAUAAYACAAAACEASvcN&#10;vOEAAAAKAQAADwAAAAAAAAAAAAAAAADXBAAAZHJzL2Rvd25yZXYueG1sUEsFBgAAAAAEAAQA8wAA&#10;AOUFAAAAAA==&#10;" filled="f" strokecolor="black [3213]" strokeweight="1pt"/>
                  </w:pict>
                </mc:Fallback>
              </mc:AlternateContent>
            </w:r>
          </w:p>
          <w:p w14:paraId="33CF35AB" w14:textId="61CB5755" w:rsidR="00EF7874" w:rsidRDefault="00EF7874" w:rsidP="001134C6">
            <w:pPr>
              <w:spacing w:before="0" w:after="0"/>
              <w:rPr>
                <w:rFonts w:eastAsia="Times New Roman" w:cs="Open Sans"/>
                <w:b/>
                <w:bCs/>
                <w:sz w:val="22"/>
                <w:szCs w:val="22"/>
              </w:rPr>
            </w:pPr>
            <w:r w:rsidRPr="00D24967">
              <w:rPr>
                <w:rFonts w:eastAsia="Times New Roman" w:cs="Open Sans"/>
                <w:b/>
                <w:bCs/>
                <w:sz w:val="22"/>
                <w:szCs w:val="22"/>
              </w:rPr>
              <w:t>Accounting Policy</w:t>
            </w:r>
          </w:p>
          <w:p w14:paraId="15A9B696" w14:textId="6F5C3FC5" w:rsidR="00EF7874" w:rsidRPr="00EF7874" w:rsidRDefault="00EF7874" w:rsidP="001134C6">
            <w:pPr>
              <w:spacing w:before="0" w:after="0"/>
              <w:rPr>
                <w:rFonts w:eastAsia="Times New Roman" w:cs="Open Sans"/>
                <w:sz w:val="22"/>
                <w:szCs w:val="22"/>
              </w:rPr>
            </w:pPr>
            <w:r>
              <w:rPr>
                <w:rFonts w:eastAsia="Times New Roman" w:cs="Open Sans"/>
                <w:sz w:val="22"/>
                <w:szCs w:val="22"/>
              </w:rPr>
              <w:t>All borrowing costs are expensed as incurred.</w:t>
            </w:r>
          </w:p>
        </w:tc>
      </w:tr>
      <w:tr w:rsidR="001134C6" w:rsidRPr="001134C6" w14:paraId="2DC1A7BF" w14:textId="3BE02778" w:rsidTr="0039105C">
        <w:trPr>
          <w:trHeight w:val="255"/>
        </w:trPr>
        <w:tc>
          <w:tcPr>
            <w:tcW w:w="7165" w:type="dxa"/>
            <w:tcBorders>
              <w:top w:val="nil"/>
              <w:left w:val="nil"/>
              <w:right w:val="nil"/>
            </w:tcBorders>
            <w:shd w:val="clear" w:color="auto" w:fill="auto"/>
            <w:hideMark/>
          </w:tcPr>
          <w:p w14:paraId="4B55CBF3" w14:textId="1BCF96D9" w:rsidR="001134C6" w:rsidRPr="001134C6" w:rsidRDefault="001134C6" w:rsidP="001134C6">
            <w:pPr>
              <w:spacing w:before="0" w:after="0"/>
              <w:rPr>
                <w:rFonts w:eastAsia="Times New Roman" w:cs="Open Sans"/>
                <w:sz w:val="22"/>
                <w:szCs w:val="22"/>
              </w:rPr>
            </w:pPr>
          </w:p>
        </w:tc>
        <w:tc>
          <w:tcPr>
            <w:tcW w:w="1676" w:type="dxa"/>
            <w:tcBorders>
              <w:top w:val="nil"/>
              <w:left w:val="nil"/>
              <w:right w:val="nil"/>
            </w:tcBorders>
            <w:shd w:val="clear" w:color="auto" w:fill="auto"/>
            <w:noWrap/>
            <w:vAlign w:val="bottom"/>
            <w:hideMark/>
          </w:tcPr>
          <w:p w14:paraId="357E0703" w14:textId="7BA9CD98" w:rsidR="001134C6" w:rsidRPr="001134C6" w:rsidRDefault="001134C6" w:rsidP="001134C6">
            <w:pPr>
              <w:spacing w:before="0" w:after="0"/>
              <w:rPr>
                <w:rFonts w:eastAsia="Times New Roman" w:cs="Open Sans"/>
                <w:sz w:val="22"/>
                <w:szCs w:val="22"/>
              </w:rPr>
            </w:pPr>
          </w:p>
        </w:tc>
        <w:tc>
          <w:tcPr>
            <w:tcW w:w="1476" w:type="dxa"/>
            <w:tcBorders>
              <w:top w:val="nil"/>
              <w:left w:val="nil"/>
              <w:right w:val="nil"/>
            </w:tcBorders>
            <w:shd w:val="clear" w:color="auto" w:fill="auto"/>
            <w:noWrap/>
            <w:vAlign w:val="bottom"/>
            <w:hideMark/>
          </w:tcPr>
          <w:p w14:paraId="3EDFE0D9" w14:textId="60907276" w:rsidR="001134C6" w:rsidRPr="001134C6" w:rsidRDefault="001134C6" w:rsidP="001134C6">
            <w:pPr>
              <w:spacing w:before="0" w:after="0"/>
              <w:jc w:val="right"/>
              <w:rPr>
                <w:rFonts w:eastAsia="Times New Roman" w:cs="Open Sans"/>
                <w:sz w:val="22"/>
                <w:szCs w:val="22"/>
              </w:rPr>
            </w:pPr>
          </w:p>
        </w:tc>
      </w:tr>
      <w:tr w:rsidR="001134C6" w:rsidRPr="001134C6" w14:paraId="7624A32F" w14:textId="77777777" w:rsidTr="0039105C">
        <w:trPr>
          <w:trHeight w:val="264"/>
        </w:trPr>
        <w:tc>
          <w:tcPr>
            <w:tcW w:w="7165" w:type="dxa"/>
            <w:tcBorders>
              <w:top w:val="nil"/>
              <w:left w:val="nil"/>
              <w:bottom w:val="nil"/>
              <w:right w:val="nil"/>
            </w:tcBorders>
            <w:shd w:val="clear" w:color="auto" w:fill="auto"/>
            <w:hideMark/>
          </w:tcPr>
          <w:p w14:paraId="30933C51" w14:textId="77777777" w:rsidR="001134C6" w:rsidRPr="001134C6" w:rsidRDefault="001134C6" w:rsidP="001134C6">
            <w:pPr>
              <w:spacing w:before="0" w:after="0"/>
              <w:outlineLvl w:val="0"/>
              <w:rPr>
                <w:rFonts w:eastAsia="Times New Roman" w:cs="Open Sans"/>
                <w:b/>
                <w:bCs/>
                <w:color w:val="000000"/>
                <w:sz w:val="22"/>
                <w:szCs w:val="22"/>
                <w:u w:val="single"/>
              </w:rPr>
            </w:pPr>
            <w:r w:rsidRPr="001134C6">
              <w:rPr>
                <w:rFonts w:eastAsia="Times New Roman" w:cs="Open Sans"/>
                <w:b/>
                <w:bCs/>
                <w:color w:val="000000"/>
                <w:sz w:val="22"/>
                <w:szCs w:val="22"/>
                <w:u w:val="single"/>
              </w:rPr>
              <w:t>1.1D: Write-down and impairment of other assets</w:t>
            </w:r>
          </w:p>
        </w:tc>
        <w:tc>
          <w:tcPr>
            <w:tcW w:w="1676" w:type="dxa"/>
            <w:tcBorders>
              <w:top w:val="nil"/>
              <w:left w:val="nil"/>
              <w:bottom w:val="nil"/>
              <w:right w:val="nil"/>
            </w:tcBorders>
            <w:shd w:val="clear" w:color="auto" w:fill="auto"/>
            <w:noWrap/>
            <w:vAlign w:val="bottom"/>
            <w:hideMark/>
          </w:tcPr>
          <w:p w14:paraId="1B7DCAB1" w14:textId="77777777" w:rsidR="001134C6" w:rsidRPr="001134C6" w:rsidRDefault="001134C6" w:rsidP="001134C6">
            <w:pPr>
              <w:spacing w:before="0" w:after="0"/>
              <w:outlineLvl w:val="0"/>
              <w:rPr>
                <w:rFonts w:eastAsia="Times New Roman" w:cs="Open Sans"/>
                <w:b/>
                <w:bCs/>
                <w:color w:val="000000"/>
                <w:sz w:val="22"/>
                <w:szCs w:val="22"/>
                <w:u w:val="single"/>
              </w:rPr>
            </w:pPr>
          </w:p>
        </w:tc>
        <w:tc>
          <w:tcPr>
            <w:tcW w:w="1476" w:type="dxa"/>
            <w:tcBorders>
              <w:top w:val="nil"/>
              <w:left w:val="nil"/>
              <w:bottom w:val="nil"/>
              <w:right w:val="nil"/>
            </w:tcBorders>
            <w:shd w:val="clear" w:color="auto" w:fill="auto"/>
            <w:noWrap/>
            <w:vAlign w:val="bottom"/>
            <w:hideMark/>
          </w:tcPr>
          <w:p w14:paraId="43D5A4EB" w14:textId="77777777" w:rsidR="001134C6" w:rsidRPr="001134C6" w:rsidRDefault="001134C6" w:rsidP="001134C6">
            <w:pPr>
              <w:spacing w:before="0" w:after="0"/>
              <w:jc w:val="right"/>
              <w:outlineLvl w:val="0"/>
              <w:rPr>
                <w:rFonts w:eastAsia="Times New Roman" w:cs="Open Sans"/>
                <w:sz w:val="22"/>
                <w:szCs w:val="22"/>
              </w:rPr>
            </w:pPr>
          </w:p>
        </w:tc>
      </w:tr>
      <w:tr w:rsidR="001134C6" w:rsidRPr="001134C6" w14:paraId="5FCA7C95" w14:textId="77777777" w:rsidTr="0039105C">
        <w:trPr>
          <w:trHeight w:val="240"/>
        </w:trPr>
        <w:tc>
          <w:tcPr>
            <w:tcW w:w="7165" w:type="dxa"/>
            <w:tcBorders>
              <w:top w:val="nil"/>
              <w:left w:val="nil"/>
              <w:bottom w:val="nil"/>
              <w:right w:val="nil"/>
            </w:tcBorders>
            <w:shd w:val="clear" w:color="auto" w:fill="auto"/>
            <w:hideMark/>
          </w:tcPr>
          <w:p w14:paraId="76953DC7" w14:textId="77777777" w:rsidR="001134C6" w:rsidRPr="001134C6" w:rsidRDefault="001134C6" w:rsidP="001134C6">
            <w:pPr>
              <w:spacing w:before="0" w:after="0"/>
              <w:outlineLvl w:val="0"/>
              <w:rPr>
                <w:rFonts w:eastAsia="Times New Roman" w:cs="Open Sans"/>
                <w:color w:val="000000"/>
                <w:sz w:val="22"/>
                <w:szCs w:val="22"/>
              </w:rPr>
            </w:pPr>
            <w:r w:rsidRPr="001134C6">
              <w:rPr>
                <w:rFonts w:eastAsia="Times New Roman" w:cs="Open Sans"/>
                <w:color w:val="000000"/>
                <w:sz w:val="22"/>
                <w:szCs w:val="22"/>
              </w:rPr>
              <w:t>Impairment of property, plant and equipment</w:t>
            </w:r>
          </w:p>
        </w:tc>
        <w:tc>
          <w:tcPr>
            <w:tcW w:w="1676" w:type="dxa"/>
            <w:tcBorders>
              <w:top w:val="nil"/>
              <w:left w:val="nil"/>
              <w:bottom w:val="nil"/>
              <w:right w:val="nil"/>
            </w:tcBorders>
            <w:shd w:val="clear" w:color="auto" w:fill="auto"/>
            <w:noWrap/>
            <w:vAlign w:val="bottom"/>
            <w:hideMark/>
          </w:tcPr>
          <w:p w14:paraId="566FF74C" w14:textId="77777777" w:rsidR="001134C6" w:rsidRPr="001134C6" w:rsidRDefault="001134C6" w:rsidP="001134C6">
            <w:pPr>
              <w:spacing w:before="0" w:after="0"/>
              <w:jc w:val="right"/>
              <w:outlineLvl w:val="0"/>
              <w:rPr>
                <w:rFonts w:eastAsia="Times New Roman" w:cs="Open Sans"/>
                <w:b/>
                <w:bCs/>
                <w:color w:val="000000"/>
                <w:sz w:val="22"/>
                <w:szCs w:val="22"/>
              </w:rPr>
            </w:pPr>
            <w:r w:rsidRPr="001134C6">
              <w:rPr>
                <w:rFonts w:eastAsia="Times New Roman" w:cs="Open Sans"/>
                <w:b/>
                <w:bCs/>
                <w:color w:val="000000"/>
                <w:sz w:val="22"/>
                <w:szCs w:val="22"/>
              </w:rPr>
              <w:t xml:space="preserve">8 </w:t>
            </w:r>
          </w:p>
        </w:tc>
        <w:tc>
          <w:tcPr>
            <w:tcW w:w="1476" w:type="dxa"/>
            <w:tcBorders>
              <w:top w:val="nil"/>
              <w:left w:val="nil"/>
              <w:bottom w:val="nil"/>
              <w:right w:val="nil"/>
            </w:tcBorders>
            <w:shd w:val="clear" w:color="auto" w:fill="auto"/>
            <w:noWrap/>
            <w:vAlign w:val="bottom"/>
            <w:hideMark/>
          </w:tcPr>
          <w:p w14:paraId="206F1021" w14:textId="77777777" w:rsidR="001134C6" w:rsidRPr="001134C6" w:rsidRDefault="001134C6" w:rsidP="001134C6">
            <w:pPr>
              <w:spacing w:before="0" w:after="0"/>
              <w:jc w:val="right"/>
              <w:outlineLvl w:val="0"/>
              <w:rPr>
                <w:rFonts w:eastAsia="Times New Roman" w:cs="Open Sans"/>
                <w:color w:val="000000"/>
                <w:sz w:val="22"/>
                <w:szCs w:val="22"/>
              </w:rPr>
            </w:pPr>
            <w:r w:rsidRPr="001134C6">
              <w:rPr>
                <w:rFonts w:eastAsia="Times New Roman" w:cs="Open Sans"/>
                <w:color w:val="000000"/>
                <w:sz w:val="22"/>
                <w:szCs w:val="22"/>
              </w:rPr>
              <w:t xml:space="preserve"> -</w:t>
            </w:r>
          </w:p>
        </w:tc>
      </w:tr>
      <w:tr w:rsidR="009545B0" w:rsidRPr="001134C6" w14:paraId="51F101E7" w14:textId="77777777" w:rsidTr="0039105C">
        <w:trPr>
          <w:trHeight w:val="240"/>
        </w:trPr>
        <w:tc>
          <w:tcPr>
            <w:tcW w:w="7165" w:type="dxa"/>
            <w:tcBorders>
              <w:top w:val="nil"/>
              <w:left w:val="nil"/>
              <w:bottom w:val="nil"/>
              <w:right w:val="nil"/>
            </w:tcBorders>
            <w:shd w:val="clear" w:color="auto" w:fill="auto"/>
            <w:hideMark/>
          </w:tcPr>
          <w:p w14:paraId="761A3B9D" w14:textId="77777777" w:rsidR="001134C6" w:rsidRPr="001134C6" w:rsidRDefault="001134C6" w:rsidP="001134C6">
            <w:pPr>
              <w:spacing w:before="0" w:after="0"/>
              <w:outlineLvl w:val="0"/>
              <w:rPr>
                <w:rFonts w:eastAsia="Times New Roman" w:cs="Open Sans"/>
                <w:b/>
                <w:bCs/>
                <w:sz w:val="22"/>
                <w:szCs w:val="22"/>
              </w:rPr>
            </w:pPr>
            <w:r w:rsidRPr="001134C6">
              <w:rPr>
                <w:rFonts w:eastAsia="Times New Roman" w:cs="Open Sans"/>
                <w:b/>
                <w:bCs/>
                <w:sz w:val="22"/>
                <w:szCs w:val="22"/>
              </w:rPr>
              <w:t>Total write-down and impairment of other assets</w:t>
            </w:r>
          </w:p>
        </w:tc>
        <w:tc>
          <w:tcPr>
            <w:tcW w:w="1676" w:type="dxa"/>
            <w:tcBorders>
              <w:top w:val="single" w:sz="4" w:space="0" w:color="auto"/>
              <w:left w:val="nil"/>
              <w:bottom w:val="single" w:sz="4" w:space="0" w:color="auto"/>
              <w:right w:val="nil"/>
            </w:tcBorders>
            <w:shd w:val="clear" w:color="auto" w:fill="auto"/>
            <w:noWrap/>
            <w:vAlign w:val="bottom"/>
            <w:hideMark/>
          </w:tcPr>
          <w:p w14:paraId="676DEDEB" w14:textId="77777777" w:rsidR="001134C6" w:rsidRPr="001134C6" w:rsidRDefault="001134C6" w:rsidP="001134C6">
            <w:pPr>
              <w:spacing w:before="0" w:after="0"/>
              <w:jc w:val="right"/>
              <w:outlineLvl w:val="0"/>
              <w:rPr>
                <w:rFonts w:eastAsia="Times New Roman" w:cs="Open Sans"/>
                <w:b/>
                <w:bCs/>
                <w:color w:val="000000"/>
                <w:sz w:val="22"/>
                <w:szCs w:val="22"/>
              </w:rPr>
            </w:pPr>
            <w:r w:rsidRPr="001134C6">
              <w:rPr>
                <w:rFonts w:eastAsia="Times New Roman" w:cs="Open Sans"/>
                <w:b/>
                <w:bCs/>
                <w:color w:val="000000"/>
                <w:sz w:val="22"/>
                <w:szCs w:val="22"/>
              </w:rPr>
              <w:t xml:space="preserve">8 </w:t>
            </w:r>
          </w:p>
        </w:tc>
        <w:tc>
          <w:tcPr>
            <w:tcW w:w="1476" w:type="dxa"/>
            <w:tcBorders>
              <w:top w:val="single" w:sz="4" w:space="0" w:color="auto"/>
              <w:left w:val="nil"/>
              <w:bottom w:val="single" w:sz="4" w:space="0" w:color="auto"/>
              <w:right w:val="nil"/>
            </w:tcBorders>
            <w:shd w:val="clear" w:color="auto" w:fill="auto"/>
            <w:noWrap/>
            <w:vAlign w:val="bottom"/>
            <w:hideMark/>
          </w:tcPr>
          <w:p w14:paraId="7F4D422F" w14:textId="77777777" w:rsidR="001134C6" w:rsidRPr="001134C6" w:rsidRDefault="001134C6" w:rsidP="001134C6">
            <w:pPr>
              <w:spacing w:before="0" w:after="0"/>
              <w:jc w:val="right"/>
              <w:outlineLvl w:val="0"/>
              <w:rPr>
                <w:rFonts w:eastAsia="Times New Roman" w:cs="Open Sans"/>
                <w:color w:val="000000"/>
                <w:sz w:val="22"/>
                <w:szCs w:val="22"/>
              </w:rPr>
            </w:pPr>
            <w:r w:rsidRPr="001134C6">
              <w:rPr>
                <w:rFonts w:eastAsia="Times New Roman" w:cs="Open Sans"/>
                <w:color w:val="000000"/>
                <w:sz w:val="22"/>
                <w:szCs w:val="22"/>
              </w:rPr>
              <w:t xml:space="preserve"> -</w:t>
            </w:r>
          </w:p>
        </w:tc>
      </w:tr>
      <w:tr w:rsidR="001134C6" w:rsidRPr="001134C6" w14:paraId="4FEBF376" w14:textId="77777777" w:rsidTr="0039105C">
        <w:trPr>
          <w:trHeight w:val="264"/>
        </w:trPr>
        <w:tc>
          <w:tcPr>
            <w:tcW w:w="7165" w:type="dxa"/>
            <w:tcBorders>
              <w:top w:val="nil"/>
              <w:left w:val="nil"/>
              <w:bottom w:val="nil"/>
              <w:right w:val="nil"/>
            </w:tcBorders>
            <w:shd w:val="clear" w:color="auto" w:fill="auto"/>
            <w:hideMark/>
          </w:tcPr>
          <w:p w14:paraId="25E2EC70" w14:textId="77777777" w:rsidR="001134C6" w:rsidRPr="001134C6" w:rsidRDefault="001134C6" w:rsidP="001134C6">
            <w:pPr>
              <w:spacing w:before="0" w:after="0"/>
              <w:jc w:val="right"/>
              <w:outlineLvl w:val="0"/>
              <w:rPr>
                <w:rFonts w:eastAsia="Times New Roman" w:cs="Open Sans"/>
                <w:color w:val="000000"/>
                <w:sz w:val="22"/>
                <w:szCs w:val="22"/>
              </w:rPr>
            </w:pPr>
          </w:p>
        </w:tc>
        <w:tc>
          <w:tcPr>
            <w:tcW w:w="1676" w:type="dxa"/>
            <w:tcBorders>
              <w:top w:val="nil"/>
              <w:left w:val="nil"/>
              <w:bottom w:val="nil"/>
              <w:right w:val="nil"/>
            </w:tcBorders>
            <w:shd w:val="clear" w:color="auto" w:fill="auto"/>
            <w:noWrap/>
            <w:vAlign w:val="bottom"/>
            <w:hideMark/>
          </w:tcPr>
          <w:p w14:paraId="0D953F49" w14:textId="77777777" w:rsidR="001134C6" w:rsidRPr="001134C6" w:rsidRDefault="001134C6" w:rsidP="001134C6">
            <w:pPr>
              <w:spacing w:before="0" w:after="0"/>
              <w:outlineLvl w:val="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31A988A5" w14:textId="77777777" w:rsidR="001134C6" w:rsidRPr="001134C6" w:rsidRDefault="001134C6" w:rsidP="001134C6">
            <w:pPr>
              <w:spacing w:before="0" w:after="0"/>
              <w:jc w:val="right"/>
              <w:outlineLvl w:val="0"/>
              <w:rPr>
                <w:rFonts w:eastAsia="Times New Roman" w:cs="Open Sans"/>
                <w:sz w:val="22"/>
                <w:szCs w:val="22"/>
              </w:rPr>
            </w:pPr>
          </w:p>
        </w:tc>
      </w:tr>
      <w:tr w:rsidR="001134C6" w:rsidRPr="001134C6" w14:paraId="0F8CF306" w14:textId="77777777" w:rsidTr="0039105C">
        <w:trPr>
          <w:trHeight w:val="240"/>
        </w:trPr>
        <w:tc>
          <w:tcPr>
            <w:tcW w:w="7165" w:type="dxa"/>
            <w:tcBorders>
              <w:top w:val="nil"/>
              <w:left w:val="nil"/>
              <w:bottom w:val="nil"/>
              <w:right w:val="nil"/>
            </w:tcBorders>
            <w:shd w:val="clear" w:color="auto" w:fill="auto"/>
            <w:hideMark/>
          </w:tcPr>
          <w:p w14:paraId="29E7E7AF" w14:textId="77777777" w:rsidR="001134C6" w:rsidRPr="001134C6" w:rsidRDefault="001134C6" w:rsidP="001134C6">
            <w:pPr>
              <w:spacing w:before="0" w:after="0"/>
              <w:rPr>
                <w:rFonts w:eastAsia="Times New Roman" w:cs="Open Sans"/>
                <w:b/>
                <w:bCs/>
                <w:sz w:val="22"/>
                <w:szCs w:val="22"/>
                <w:u w:val="single"/>
              </w:rPr>
            </w:pPr>
            <w:r w:rsidRPr="001134C6">
              <w:rPr>
                <w:rFonts w:eastAsia="Times New Roman" w:cs="Open Sans"/>
                <w:b/>
                <w:bCs/>
                <w:sz w:val="22"/>
                <w:szCs w:val="22"/>
                <w:u w:val="single"/>
              </w:rPr>
              <w:t>1.1E: Other expenses</w:t>
            </w:r>
          </w:p>
        </w:tc>
        <w:tc>
          <w:tcPr>
            <w:tcW w:w="1676" w:type="dxa"/>
            <w:tcBorders>
              <w:top w:val="nil"/>
              <w:left w:val="nil"/>
              <w:bottom w:val="nil"/>
              <w:right w:val="nil"/>
            </w:tcBorders>
            <w:shd w:val="clear" w:color="auto" w:fill="auto"/>
            <w:noWrap/>
            <w:vAlign w:val="bottom"/>
            <w:hideMark/>
          </w:tcPr>
          <w:p w14:paraId="40AFFB0B" w14:textId="77777777" w:rsidR="001134C6" w:rsidRPr="001134C6" w:rsidRDefault="001134C6" w:rsidP="001134C6">
            <w:pPr>
              <w:spacing w:before="0" w:after="0"/>
              <w:rPr>
                <w:rFonts w:eastAsia="Times New Roman" w:cs="Open Sans"/>
                <w:b/>
                <w:bCs/>
                <w:sz w:val="22"/>
                <w:szCs w:val="22"/>
                <w:u w:val="single"/>
              </w:rPr>
            </w:pPr>
          </w:p>
        </w:tc>
        <w:tc>
          <w:tcPr>
            <w:tcW w:w="1476" w:type="dxa"/>
            <w:tcBorders>
              <w:top w:val="nil"/>
              <w:left w:val="nil"/>
              <w:bottom w:val="nil"/>
              <w:right w:val="nil"/>
            </w:tcBorders>
            <w:shd w:val="clear" w:color="auto" w:fill="auto"/>
            <w:noWrap/>
            <w:vAlign w:val="bottom"/>
            <w:hideMark/>
          </w:tcPr>
          <w:p w14:paraId="3A3EA000" w14:textId="77777777" w:rsidR="001134C6" w:rsidRPr="001134C6" w:rsidRDefault="001134C6" w:rsidP="001134C6">
            <w:pPr>
              <w:spacing w:before="0" w:after="0"/>
              <w:jc w:val="right"/>
              <w:rPr>
                <w:rFonts w:eastAsia="Times New Roman" w:cs="Open Sans"/>
                <w:sz w:val="22"/>
                <w:szCs w:val="22"/>
              </w:rPr>
            </w:pPr>
          </w:p>
        </w:tc>
      </w:tr>
      <w:tr w:rsidR="001134C6" w:rsidRPr="001134C6" w14:paraId="7E2539A5" w14:textId="77777777" w:rsidTr="0039105C">
        <w:trPr>
          <w:trHeight w:val="240"/>
        </w:trPr>
        <w:tc>
          <w:tcPr>
            <w:tcW w:w="7165" w:type="dxa"/>
            <w:tcBorders>
              <w:top w:val="nil"/>
              <w:left w:val="nil"/>
              <w:bottom w:val="nil"/>
              <w:right w:val="nil"/>
            </w:tcBorders>
            <w:shd w:val="clear" w:color="auto" w:fill="auto"/>
            <w:hideMark/>
          </w:tcPr>
          <w:p w14:paraId="2D53EA8C"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 xml:space="preserve">Reconciled data migration balances </w:t>
            </w:r>
          </w:p>
        </w:tc>
        <w:tc>
          <w:tcPr>
            <w:tcW w:w="1676" w:type="dxa"/>
            <w:tcBorders>
              <w:top w:val="nil"/>
              <w:left w:val="nil"/>
              <w:bottom w:val="nil"/>
              <w:right w:val="nil"/>
            </w:tcBorders>
            <w:shd w:val="clear" w:color="auto" w:fill="auto"/>
            <w:noWrap/>
            <w:vAlign w:val="bottom"/>
            <w:hideMark/>
          </w:tcPr>
          <w:p w14:paraId="0759CDA3"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 -</w:t>
            </w:r>
          </w:p>
        </w:tc>
        <w:tc>
          <w:tcPr>
            <w:tcW w:w="1476" w:type="dxa"/>
            <w:tcBorders>
              <w:top w:val="nil"/>
              <w:left w:val="nil"/>
              <w:bottom w:val="nil"/>
              <w:right w:val="nil"/>
            </w:tcBorders>
            <w:shd w:val="clear" w:color="auto" w:fill="auto"/>
            <w:noWrap/>
            <w:vAlign w:val="bottom"/>
            <w:hideMark/>
          </w:tcPr>
          <w:p w14:paraId="1B32925A"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9 </w:t>
            </w:r>
          </w:p>
        </w:tc>
      </w:tr>
      <w:tr w:rsidR="001134C6" w:rsidRPr="001134C6" w14:paraId="5283E6CC" w14:textId="77777777" w:rsidTr="0039105C">
        <w:trPr>
          <w:trHeight w:val="240"/>
        </w:trPr>
        <w:tc>
          <w:tcPr>
            <w:tcW w:w="7165" w:type="dxa"/>
            <w:tcBorders>
              <w:top w:val="nil"/>
              <w:left w:val="nil"/>
              <w:bottom w:val="nil"/>
              <w:right w:val="nil"/>
            </w:tcBorders>
            <w:shd w:val="clear" w:color="auto" w:fill="auto"/>
            <w:hideMark/>
          </w:tcPr>
          <w:p w14:paraId="75215C8F" w14:textId="77777777" w:rsidR="001134C6" w:rsidRPr="001134C6" w:rsidRDefault="001134C6" w:rsidP="001134C6">
            <w:pPr>
              <w:spacing w:before="0" w:after="0"/>
              <w:rPr>
                <w:rFonts w:eastAsia="Times New Roman" w:cs="Open Sans"/>
                <w:sz w:val="22"/>
                <w:szCs w:val="22"/>
              </w:rPr>
            </w:pPr>
            <w:r w:rsidRPr="001134C6">
              <w:rPr>
                <w:rFonts w:eastAsia="Times New Roman" w:cs="Open Sans"/>
                <w:sz w:val="22"/>
                <w:szCs w:val="22"/>
              </w:rPr>
              <w:t>Reconciled shared service arrangement MOU balances</w:t>
            </w:r>
          </w:p>
        </w:tc>
        <w:tc>
          <w:tcPr>
            <w:tcW w:w="1676" w:type="dxa"/>
            <w:tcBorders>
              <w:top w:val="nil"/>
              <w:left w:val="nil"/>
              <w:bottom w:val="nil"/>
              <w:right w:val="nil"/>
            </w:tcBorders>
            <w:shd w:val="clear" w:color="auto" w:fill="auto"/>
            <w:noWrap/>
            <w:vAlign w:val="bottom"/>
            <w:hideMark/>
          </w:tcPr>
          <w:p w14:paraId="1BE8D043" w14:textId="77777777"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 -</w:t>
            </w:r>
          </w:p>
        </w:tc>
        <w:tc>
          <w:tcPr>
            <w:tcW w:w="1476" w:type="dxa"/>
            <w:tcBorders>
              <w:top w:val="nil"/>
              <w:left w:val="nil"/>
              <w:bottom w:val="nil"/>
              <w:right w:val="nil"/>
            </w:tcBorders>
            <w:shd w:val="clear" w:color="auto" w:fill="auto"/>
            <w:noWrap/>
            <w:vAlign w:val="bottom"/>
            <w:hideMark/>
          </w:tcPr>
          <w:p w14:paraId="4D8A6CFC"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340 </w:t>
            </w:r>
          </w:p>
        </w:tc>
      </w:tr>
      <w:tr w:rsidR="009545B0" w:rsidRPr="001134C6" w14:paraId="52C63492" w14:textId="77777777" w:rsidTr="0039105C">
        <w:trPr>
          <w:trHeight w:val="240"/>
        </w:trPr>
        <w:tc>
          <w:tcPr>
            <w:tcW w:w="7165" w:type="dxa"/>
            <w:tcBorders>
              <w:top w:val="nil"/>
              <w:left w:val="nil"/>
              <w:bottom w:val="nil"/>
              <w:right w:val="nil"/>
            </w:tcBorders>
            <w:shd w:val="clear" w:color="auto" w:fill="auto"/>
            <w:hideMark/>
          </w:tcPr>
          <w:p w14:paraId="293A057D" w14:textId="235C8A61" w:rsidR="001134C6" w:rsidRPr="001134C6" w:rsidRDefault="001134C6" w:rsidP="001134C6">
            <w:pPr>
              <w:spacing w:before="0" w:after="0"/>
              <w:rPr>
                <w:rFonts w:eastAsia="Times New Roman" w:cs="Open Sans"/>
                <w:b/>
                <w:bCs/>
                <w:sz w:val="22"/>
                <w:szCs w:val="22"/>
              </w:rPr>
            </w:pPr>
            <w:r w:rsidRPr="001134C6">
              <w:rPr>
                <w:rFonts w:eastAsia="Times New Roman" w:cs="Open Sans"/>
                <w:b/>
                <w:bCs/>
                <w:sz w:val="22"/>
                <w:szCs w:val="22"/>
              </w:rPr>
              <w:t>Total other expenses</w:t>
            </w:r>
          </w:p>
        </w:tc>
        <w:tc>
          <w:tcPr>
            <w:tcW w:w="1676" w:type="dxa"/>
            <w:tcBorders>
              <w:top w:val="single" w:sz="4" w:space="0" w:color="auto"/>
              <w:left w:val="nil"/>
              <w:bottom w:val="single" w:sz="4" w:space="0" w:color="auto"/>
              <w:right w:val="nil"/>
            </w:tcBorders>
            <w:shd w:val="clear" w:color="auto" w:fill="auto"/>
            <w:noWrap/>
            <w:vAlign w:val="bottom"/>
            <w:hideMark/>
          </w:tcPr>
          <w:p w14:paraId="31F15D09" w14:textId="4AB53784" w:rsidR="001134C6" w:rsidRPr="001134C6" w:rsidRDefault="001134C6" w:rsidP="001134C6">
            <w:pPr>
              <w:spacing w:before="0" w:after="0"/>
              <w:jc w:val="right"/>
              <w:rPr>
                <w:rFonts w:eastAsia="Times New Roman" w:cs="Open Sans"/>
                <w:b/>
                <w:bCs/>
                <w:color w:val="000000"/>
                <w:sz w:val="22"/>
                <w:szCs w:val="22"/>
              </w:rPr>
            </w:pPr>
            <w:r w:rsidRPr="001134C6">
              <w:rPr>
                <w:rFonts w:eastAsia="Times New Roman" w:cs="Open Sans"/>
                <w:b/>
                <w:bCs/>
                <w:color w:val="000000"/>
                <w:sz w:val="22"/>
                <w:szCs w:val="22"/>
              </w:rPr>
              <w:t xml:space="preserve"> -</w:t>
            </w:r>
          </w:p>
        </w:tc>
        <w:tc>
          <w:tcPr>
            <w:tcW w:w="1476" w:type="dxa"/>
            <w:tcBorders>
              <w:top w:val="single" w:sz="4" w:space="0" w:color="auto"/>
              <w:left w:val="nil"/>
              <w:bottom w:val="single" w:sz="4" w:space="0" w:color="auto"/>
              <w:right w:val="nil"/>
            </w:tcBorders>
            <w:shd w:val="clear" w:color="auto" w:fill="auto"/>
            <w:noWrap/>
            <w:vAlign w:val="bottom"/>
            <w:hideMark/>
          </w:tcPr>
          <w:p w14:paraId="138AE6D5" w14:textId="77777777" w:rsidR="001134C6" w:rsidRPr="001134C6" w:rsidRDefault="001134C6" w:rsidP="001134C6">
            <w:pPr>
              <w:spacing w:before="0" w:after="0"/>
              <w:jc w:val="right"/>
              <w:rPr>
                <w:rFonts w:eastAsia="Times New Roman" w:cs="Open Sans"/>
                <w:color w:val="000000"/>
                <w:sz w:val="22"/>
                <w:szCs w:val="22"/>
              </w:rPr>
            </w:pPr>
            <w:r w:rsidRPr="001134C6">
              <w:rPr>
                <w:rFonts w:eastAsia="Times New Roman" w:cs="Open Sans"/>
                <w:color w:val="000000"/>
                <w:sz w:val="22"/>
                <w:szCs w:val="22"/>
              </w:rPr>
              <w:t xml:space="preserve">349 </w:t>
            </w:r>
          </w:p>
        </w:tc>
      </w:tr>
    </w:tbl>
    <w:p w14:paraId="6CD21BD6" w14:textId="7666E16C" w:rsidR="00C36020" w:rsidRDefault="00540397" w:rsidP="00AE0621">
      <w:pPr>
        <w:keepNext/>
        <w:keepLines/>
        <w:pageBreakBefore/>
        <w:spacing w:before="0" w:after="360" w:line="1080" w:lineRule="exact"/>
        <w:outlineLvl w:val="0"/>
        <w:rPr>
          <w:rFonts w:eastAsia="Malgun Gothic"/>
          <w:b/>
          <w:color w:val="0070C0"/>
          <w:spacing w:val="-30"/>
          <w:kern w:val="72"/>
          <w:sz w:val="36"/>
          <w:szCs w:val="36"/>
          <w:lang w:eastAsia="en-US"/>
        </w:rPr>
      </w:pPr>
      <w:r>
        <w:rPr>
          <w:rFonts w:eastAsia="Malgun Gothic"/>
          <w:b/>
          <w:color w:val="0070C0"/>
          <w:spacing w:val="-30"/>
          <w:kern w:val="72"/>
          <w:sz w:val="36"/>
          <w:szCs w:val="36"/>
          <w:lang w:eastAsia="en-US"/>
        </w:rPr>
        <w:t>Own</w:t>
      </w:r>
      <w:r w:rsidR="003F5DA2">
        <w:rPr>
          <w:rFonts w:eastAsia="Malgun Gothic"/>
          <w:b/>
          <w:color w:val="0070C0"/>
          <w:spacing w:val="-30"/>
          <w:kern w:val="72"/>
          <w:sz w:val="36"/>
          <w:szCs w:val="36"/>
          <w:lang w:eastAsia="en-US"/>
        </w:rPr>
        <w:t>-</w:t>
      </w:r>
      <w:r>
        <w:rPr>
          <w:rFonts w:eastAsia="Malgun Gothic"/>
          <w:b/>
          <w:color w:val="0070C0"/>
          <w:spacing w:val="-30"/>
          <w:kern w:val="72"/>
          <w:sz w:val="36"/>
          <w:szCs w:val="36"/>
          <w:lang w:eastAsia="en-US"/>
        </w:rPr>
        <w:t xml:space="preserve">source </w:t>
      </w:r>
      <w:r w:rsidR="003F5DA2">
        <w:rPr>
          <w:rFonts w:eastAsia="Malgun Gothic"/>
          <w:b/>
          <w:color w:val="0070C0"/>
          <w:spacing w:val="-30"/>
          <w:kern w:val="72"/>
          <w:sz w:val="36"/>
          <w:szCs w:val="36"/>
          <w:lang w:eastAsia="en-US"/>
        </w:rPr>
        <w:t>r</w:t>
      </w:r>
      <w:r>
        <w:rPr>
          <w:rFonts w:eastAsia="Malgun Gothic"/>
          <w:b/>
          <w:color w:val="0070C0"/>
          <w:spacing w:val="-30"/>
          <w:kern w:val="72"/>
          <w:sz w:val="36"/>
          <w:szCs w:val="36"/>
          <w:lang w:eastAsia="en-US"/>
        </w:rPr>
        <w:t xml:space="preserve">evenue and </w:t>
      </w:r>
      <w:r w:rsidR="003F5DA2">
        <w:rPr>
          <w:rFonts w:eastAsia="Malgun Gothic"/>
          <w:b/>
          <w:color w:val="0070C0"/>
          <w:spacing w:val="-30"/>
          <w:kern w:val="72"/>
          <w:sz w:val="36"/>
          <w:szCs w:val="36"/>
          <w:lang w:eastAsia="en-US"/>
        </w:rPr>
        <w:t xml:space="preserve">gains </w:t>
      </w:r>
    </w:p>
    <w:tbl>
      <w:tblPr>
        <w:tblW w:w="9240" w:type="dxa"/>
        <w:tblLook w:val="04A0" w:firstRow="1" w:lastRow="0" w:firstColumn="1" w:lastColumn="0" w:noHBand="0" w:noVBand="1"/>
      </w:tblPr>
      <w:tblGrid>
        <w:gridCol w:w="6288"/>
        <w:gridCol w:w="1476"/>
        <w:gridCol w:w="1476"/>
      </w:tblGrid>
      <w:tr w:rsidR="000C3276" w:rsidRPr="000C3276" w14:paraId="7AFB0A41" w14:textId="77777777" w:rsidTr="000C3276">
        <w:trPr>
          <w:trHeight w:val="255"/>
        </w:trPr>
        <w:tc>
          <w:tcPr>
            <w:tcW w:w="6288" w:type="dxa"/>
            <w:tcBorders>
              <w:top w:val="nil"/>
              <w:left w:val="nil"/>
              <w:bottom w:val="nil"/>
              <w:right w:val="nil"/>
            </w:tcBorders>
            <w:shd w:val="clear" w:color="auto" w:fill="auto"/>
            <w:hideMark/>
          </w:tcPr>
          <w:p w14:paraId="4352E51F" w14:textId="7777777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5E2CB38C"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2022</w:t>
            </w:r>
          </w:p>
        </w:tc>
        <w:tc>
          <w:tcPr>
            <w:tcW w:w="1476" w:type="dxa"/>
            <w:tcBorders>
              <w:top w:val="nil"/>
              <w:left w:val="nil"/>
              <w:bottom w:val="nil"/>
              <w:right w:val="nil"/>
            </w:tcBorders>
            <w:shd w:val="clear" w:color="auto" w:fill="auto"/>
            <w:noWrap/>
            <w:vAlign w:val="bottom"/>
            <w:hideMark/>
          </w:tcPr>
          <w:p w14:paraId="73F0E12A"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2021</w:t>
            </w:r>
          </w:p>
        </w:tc>
      </w:tr>
      <w:tr w:rsidR="000C3276" w:rsidRPr="000C3276" w14:paraId="72149BFB" w14:textId="77777777" w:rsidTr="000C3276">
        <w:trPr>
          <w:trHeight w:val="255"/>
        </w:trPr>
        <w:tc>
          <w:tcPr>
            <w:tcW w:w="6288" w:type="dxa"/>
            <w:tcBorders>
              <w:top w:val="nil"/>
              <w:left w:val="nil"/>
              <w:bottom w:val="single" w:sz="8" w:space="0" w:color="009560"/>
              <w:right w:val="nil"/>
            </w:tcBorders>
            <w:shd w:val="clear" w:color="auto" w:fill="auto"/>
            <w:hideMark/>
          </w:tcPr>
          <w:p w14:paraId="0BC56583" w14:textId="77777777" w:rsidR="000C3276" w:rsidRPr="000C3276" w:rsidRDefault="000C3276" w:rsidP="000C3276">
            <w:pPr>
              <w:spacing w:before="0" w:after="0"/>
              <w:rPr>
                <w:rFonts w:eastAsia="Times New Roman" w:cs="Open Sans"/>
                <w:sz w:val="22"/>
                <w:szCs w:val="22"/>
              </w:rPr>
            </w:pPr>
            <w:r w:rsidRPr="000C3276">
              <w:rPr>
                <w:rFonts w:eastAsia="Times New Roman" w:cs="Open Sans"/>
                <w:sz w:val="22"/>
                <w:szCs w:val="22"/>
              </w:rPr>
              <w:t> </w:t>
            </w:r>
          </w:p>
        </w:tc>
        <w:tc>
          <w:tcPr>
            <w:tcW w:w="1476" w:type="dxa"/>
            <w:tcBorders>
              <w:top w:val="nil"/>
              <w:left w:val="nil"/>
              <w:bottom w:val="single" w:sz="8" w:space="0" w:color="009560"/>
              <w:right w:val="nil"/>
            </w:tcBorders>
            <w:shd w:val="clear" w:color="auto" w:fill="auto"/>
            <w:hideMark/>
          </w:tcPr>
          <w:p w14:paraId="2ED41CD8"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$’000</w:t>
            </w:r>
          </w:p>
        </w:tc>
        <w:tc>
          <w:tcPr>
            <w:tcW w:w="1476" w:type="dxa"/>
            <w:tcBorders>
              <w:top w:val="nil"/>
              <w:left w:val="nil"/>
              <w:bottom w:val="single" w:sz="8" w:space="0" w:color="009560"/>
              <w:right w:val="nil"/>
            </w:tcBorders>
            <w:shd w:val="clear" w:color="auto" w:fill="auto"/>
            <w:hideMark/>
          </w:tcPr>
          <w:p w14:paraId="1A636489"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$’000</w:t>
            </w:r>
          </w:p>
        </w:tc>
      </w:tr>
      <w:tr w:rsidR="000C3276" w:rsidRPr="000C3276" w14:paraId="5EEE9F02" w14:textId="77777777" w:rsidTr="000C3276">
        <w:trPr>
          <w:trHeight w:val="87"/>
        </w:trPr>
        <w:tc>
          <w:tcPr>
            <w:tcW w:w="6288" w:type="dxa"/>
            <w:tcBorders>
              <w:top w:val="nil"/>
              <w:left w:val="nil"/>
              <w:bottom w:val="nil"/>
              <w:right w:val="nil"/>
            </w:tcBorders>
            <w:shd w:val="clear" w:color="auto" w:fill="auto"/>
            <w:noWrap/>
            <w:vAlign w:val="bottom"/>
            <w:hideMark/>
          </w:tcPr>
          <w:p w14:paraId="1BB0DF93" w14:textId="77777777" w:rsidR="000C3276" w:rsidRPr="000C3276" w:rsidRDefault="000C3276" w:rsidP="000C3276">
            <w:pPr>
              <w:spacing w:before="0" w:after="0"/>
              <w:jc w:val="right"/>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6B7DD9C0" w14:textId="7777777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5617824D" w14:textId="77777777" w:rsidR="000C3276" w:rsidRPr="000C3276" w:rsidRDefault="000C3276" w:rsidP="000C3276">
            <w:pPr>
              <w:spacing w:before="0" w:after="0"/>
              <w:rPr>
                <w:rFonts w:eastAsia="Times New Roman" w:cs="Open Sans"/>
                <w:sz w:val="22"/>
                <w:szCs w:val="22"/>
              </w:rPr>
            </w:pPr>
          </w:p>
        </w:tc>
      </w:tr>
      <w:tr w:rsidR="000C3276" w:rsidRPr="000C3276" w14:paraId="2EAF4B6A" w14:textId="77777777" w:rsidTr="000C3276">
        <w:trPr>
          <w:trHeight w:val="240"/>
        </w:trPr>
        <w:tc>
          <w:tcPr>
            <w:tcW w:w="6288" w:type="dxa"/>
            <w:tcBorders>
              <w:top w:val="nil"/>
              <w:left w:val="nil"/>
              <w:bottom w:val="nil"/>
              <w:right w:val="nil"/>
            </w:tcBorders>
            <w:shd w:val="clear" w:color="auto" w:fill="auto"/>
            <w:hideMark/>
          </w:tcPr>
          <w:p w14:paraId="0357042B" w14:textId="77777777" w:rsidR="000C3276" w:rsidRPr="000C3276" w:rsidRDefault="000C3276" w:rsidP="000C3276">
            <w:pPr>
              <w:spacing w:before="0" w:after="0"/>
              <w:rPr>
                <w:rFonts w:eastAsia="Times New Roman" w:cs="Open Sans"/>
                <w:b/>
                <w:bCs/>
                <w:color w:val="009560"/>
                <w:sz w:val="22"/>
                <w:szCs w:val="22"/>
              </w:rPr>
            </w:pPr>
            <w:r w:rsidRPr="000C3276">
              <w:rPr>
                <w:rFonts w:eastAsia="Times New Roman" w:cs="Open Sans"/>
                <w:b/>
                <w:color w:val="000000" w:themeColor="text1"/>
                <w:sz w:val="22"/>
                <w:szCs w:val="22"/>
              </w:rPr>
              <w:t>Own-Source Revenue</w:t>
            </w:r>
          </w:p>
        </w:tc>
        <w:tc>
          <w:tcPr>
            <w:tcW w:w="1476" w:type="dxa"/>
            <w:tcBorders>
              <w:top w:val="nil"/>
              <w:left w:val="nil"/>
              <w:bottom w:val="nil"/>
              <w:right w:val="nil"/>
            </w:tcBorders>
            <w:shd w:val="clear" w:color="auto" w:fill="auto"/>
            <w:hideMark/>
          </w:tcPr>
          <w:p w14:paraId="3C47A370" w14:textId="77777777" w:rsidR="000C3276" w:rsidRPr="000C3276" w:rsidRDefault="000C3276" w:rsidP="000C3276">
            <w:pPr>
              <w:spacing w:before="0" w:after="0"/>
              <w:rPr>
                <w:rFonts w:eastAsia="Times New Roman" w:cs="Open Sans"/>
                <w:b/>
                <w:bCs/>
                <w:color w:val="009560"/>
                <w:sz w:val="22"/>
                <w:szCs w:val="22"/>
              </w:rPr>
            </w:pPr>
          </w:p>
        </w:tc>
        <w:tc>
          <w:tcPr>
            <w:tcW w:w="1476" w:type="dxa"/>
            <w:tcBorders>
              <w:top w:val="nil"/>
              <w:left w:val="nil"/>
              <w:bottom w:val="nil"/>
              <w:right w:val="nil"/>
            </w:tcBorders>
            <w:shd w:val="clear" w:color="auto" w:fill="auto"/>
            <w:hideMark/>
          </w:tcPr>
          <w:p w14:paraId="2355D3E9" w14:textId="77777777" w:rsidR="000C3276" w:rsidRPr="000C3276" w:rsidRDefault="000C3276" w:rsidP="000C3276">
            <w:pPr>
              <w:spacing w:before="0" w:after="0"/>
              <w:jc w:val="right"/>
              <w:rPr>
                <w:rFonts w:eastAsia="Times New Roman" w:cs="Open Sans"/>
                <w:sz w:val="22"/>
                <w:szCs w:val="22"/>
              </w:rPr>
            </w:pPr>
          </w:p>
        </w:tc>
      </w:tr>
      <w:tr w:rsidR="000C3276" w:rsidRPr="000C3276" w14:paraId="0A61E101" w14:textId="77777777" w:rsidTr="000C3276">
        <w:trPr>
          <w:trHeight w:val="87"/>
        </w:trPr>
        <w:tc>
          <w:tcPr>
            <w:tcW w:w="6288" w:type="dxa"/>
            <w:tcBorders>
              <w:top w:val="nil"/>
              <w:left w:val="nil"/>
              <w:bottom w:val="nil"/>
              <w:right w:val="nil"/>
            </w:tcBorders>
            <w:shd w:val="clear" w:color="auto" w:fill="auto"/>
            <w:noWrap/>
            <w:vAlign w:val="bottom"/>
            <w:hideMark/>
          </w:tcPr>
          <w:p w14:paraId="15ECFD13" w14:textId="77777777" w:rsidR="000C3276" w:rsidRPr="000C3276" w:rsidRDefault="000C3276" w:rsidP="000C3276">
            <w:pPr>
              <w:spacing w:before="0" w:after="0"/>
              <w:jc w:val="right"/>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3FB57408" w14:textId="7777777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2F311E3D" w14:textId="77777777" w:rsidR="000C3276" w:rsidRPr="000C3276" w:rsidRDefault="000C3276" w:rsidP="000C3276">
            <w:pPr>
              <w:spacing w:before="0" w:after="0"/>
              <w:rPr>
                <w:rFonts w:eastAsia="Times New Roman" w:cs="Open Sans"/>
                <w:sz w:val="22"/>
                <w:szCs w:val="22"/>
              </w:rPr>
            </w:pPr>
          </w:p>
        </w:tc>
      </w:tr>
      <w:tr w:rsidR="000C3276" w:rsidRPr="000C3276" w14:paraId="73D9CBEF" w14:textId="77777777" w:rsidTr="000C3276">
        <w:trPr>
          <w:trHeight w:val="240"/>
        </w:trPr>
        <w:tc>
          <w:tcPr>
            <w:tcW w:w="6288" w:type="dxa"/>
            <w:tcBorders>
              <w:top w:val="nil"/>
              <w:left w:val="nil"/>
              <w:bottom w:val="nil"/>
              <w:right w:val="nil"/>
            </w:tcBorders>
            <w:shd w:val="clear" w:color="auto" w:fill="auto"/>
            <w:hideMark/>
          </w:tcPr>
          <w:p w14:paraId="6801AAD8" w14:textId="4C4CA6FC" w:rsidR="000C3276" w:rsidRPr="000C3276" w:rsidRDefault="00AB2731" w:rsidP="000C3276">
            <w:pPr>
              <w:spacing w:before="0" w:after="0"/>
              <w:rPr>
                <w:rFonts w:eastAsia="Times New Roman" w:cs="Open Sans"/>
                <w:b/>
                <w:bCs/>
                <w:sz w:val="22"/>
                <w:szCs w:val="22"/>
                <w:u w:val="single"/>
              </w:rPr>
            </w:pPr>
            <w:r>
              <w:rPr>
                <w:rFonts w:eastAsia="Times New Roman" w:cs="Open Sans"/>
                <w:b/>
                <w:bCs/>
                <w:sz w:val="22"/>
                <w:szCs w:val="22"/>
                <w:u w:val="single"/>
              </w:rPr>
              <w:t>1</w:t>
            </w:r>
            <w:r w:rsidR="000C3276" w:rsidRPr="000C3276">
              <w:rPr>
                <w:rFonts w:eastAsia="Times New Roman" w:cs="Open Sans"/>
                <w:b/>
                <w:bCs/>
                <w:sz w:val="22"/>
                <w:szCs w:val="22"/>
                <w:u w:val="single"/>
              </w:rPr>
              <w:t>.2A: Rendering of Services</w:t>
            </w:r>
          </w:p>
        </w:tc>
        <w:tc>
          <w:tcPr>
            <w:tcW w:w="1476" w:type="dxa"/>
            <w:tcBorders>
              <w:top w:val="nil"/>
              <w:left w:val="nil"/>
              <w:bottom w:val="nil"/>
              <w:right w:val="nil"/>
            </w:tcBorders>
            <w:shd w:val="clear" w:color="auto" w:fill="auto"/>
            <w:hideMark/>
          </w:tcPr>
          <w:p w14:paraId="23040540" w14:textId="77777777" w:rsidR="000C3276" w:rsidRPr="000C3276" w:rsidRDefault="000C3276" w:rsidP="000C3276">
            <w:pPr>
              <w:spacing w:before="0" w:after="0"/>
              <w:rPr>
                <w:rFonts w:eastAsia="Times New Roman" w:cs="Open Sans"/>
                <w:b/>
                <w:bCs/>
                <w:sz w:val="22"/>
                <w:szCs w:val="22"/>
                <w:u w:val="single"/>
              </w:rPr>
            </w:pPr>
          </w:p>
        </w:tc>
        <w:tc>
          <w:tcPr>
            <w:tcW w:w="1476" w:type="dxa"/>
            <w:tcBorders>
              <w:top w:val="nil"/>
              <w:left w:val="nil"/>
              <w:bottom w:val="nil"/>
              <w:right w:val="nil"/>
            </w:tcBorders>
            <w:shd w:val="clear" w:color="auto" w:fill="auto"/>
            <w:hideMark/>
          </w:tcPr>
          <w:p w14:paraId="6C4A277D" w14:textId="77777777" w:rsidR="000C3276" w:rsidRPr="000C3276" w:rsidRDefault="000C3276" w:rsidP="000C3276">
            <w:pPr>
              <w:spacing w:before="0" w:after="0"/>
              <w:jc w:val="right"/>
              <w:rPr>
                <w:rFonts w:eastAsia="Times New Roman" w:cs="Open Sans"/>
                <w:sz w:val="22"/>
                <w:szCs w:val="22"/>
              </w:rPr>
            </w:pPr>
          </w:p>
        </w:tc>
      </w:tr>
      <w:tr w:rsidR="000C3276" w:rsidRPr="000C3276" w14:paraId="7509FAC0" w14:textId="77777777" w:rsidTr="000C3276">
        <w:trPr>
          <w:trHeight w:val="240"/>
        </w:trPr>
        <w:tc>
          <w:tcPr>
            <w:tcW w:w="6288" w:type="dxa"/>
            <w:tcBorders>
              <w:top w:val="nil"/>
              <w:left w:val="nil"/>
              <w:bottom w:val="nil"/>
              <w:right w:val="nil"/>
            </w:tcBorders>
            <w:shd w:val="clear" w:color="auto" w:fill="auto"/>
            <w:hideMark/>
          </w:tcPr>
          <w:p w14:paraId="057194D3" w14:textId="77777777" w:rsidR="000C3276" w:rsidRPr="000C3276" w:rsidRDefault="000C3276" w:rsidP="000C3276">
            <w:pPr>
              <w:spacing w:before="0" w:after="0"/>
              <w:rPr>
                <w:rFonts w:eastAsia="Times New Roman" w:cs="Open Sans"/>
                <w:sz w:val="22"/>
                <w:szCs w:val="22"/>
              </w:rPr>
            </w:pPr>
            <w:r w:rsidRPr="000C3276">
              <w:rPr>
                <w:rFonts w:eastAsia="Times New Roman" w:cs="Open Sans"/>
                <w:sz w:val="22"/>
                <w:szCs w:val="22"/>
              </w:rPr>
              <w:t>Rendering of services</w:t>
            </w:r>
          </w:p>
        </w:tc>
        <w:tc>
          <w:tcPr>
            <w:tcW w:w="1476" w:type="dxa"/>
            <w:tcBorders>
              <w:top w:val="nil"/>
              <w:left w:val="nil"/>
              <w:bottom w:val="nil"/>
              <w:right w:val="nil"/>
            </w:tcBorders>
            <w:shd w:val="clear" w:color="auto" w:fill="auto"/>
            <w:noWrap/>
            <w:vAlign w:val="bottom"/>
            <w:hideMark/>
          </w:tcPr>
          <w:p w14:paraId="71672603"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7,054 </w:t>
            </w:r>
          </w:p>
        </w:tc>
        <w:tc>
          <w:tcPr>
            <w:tcW w:w="1476" w:type="dxa"/>
            <w:tcBorders>
              <w:top w:val="nil"/>
              <w:left w:val="nil"/>
              <w:bottom w:val="nil"/>
              <w:right w:val="nil"/>
            </w:tcBorders>
            <w:shd w:val="clear" w:color="auto" w:fill="auto"/>
            <w:noWrap/>
            <w:vAlign w:val="bottom"/>
            <w:hideMark/>
          </w:tcPr>
          <w:p w14:paraId="1D2A263F"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7,126 </w:t>
            </w:r>
          </w:p>
        </w:tc>
      </w:tr>
      <w:tr w:rsidR="000C3276" w:rsidRPr="000C3276" w14:paraId="2301A4E2" w14:textId="77777777" w:rsidTr="000C3276">
        <w:trPr>
          <w:trHeight w:val="240"/>
        </w:trPr>
        <w:tc>
          <w:tcPr>
            <w:tcW w:w="6288" w:type="dxa"/>
            <w:tcBorders>
              <w:top w:val="nil"/>
              <w:left w:val="nil"/>
              <w:bottom w:val="nil"/>
              <w:right w:val="nil"/>
            </w:tcBorders>
            <w:shd w:val="clear" w:color="auto" w:fill="auto"/>
            <w:hideMark/>
          </w:tcPr>
          <w:p w14:paraId="1AE59CFA" w14:textId="77777777" w:rsidR="000C3276" w:rsidRPr="000C3276" w:rsidRDefault="000C3276" w:rsidP="000C3276">
            <w:pPr>
              <w:spacing w:before="0" w:after="0"/>
              <w:rPr>
                <w:rFonts w:eastAsia="Times New Roman" w:cs="Open Sans"/>
                <w:b/>
                <w:bCs/>
                <w:sz w:val="22"/>
                <w:szCs w:val="22"/>
              </w:rPr>
            </w:pPr>
            <w:r w:rsidRPr="000C3276">
              <w:rPr>
                <w:rFonts w:eastAsia="Times New Roman" w:cs="Open Sans"/>
                <w:b/>
                <w:bCs/>
                <w:sz w:val="22"/>
                <w:szCs w:val="22"/>
              </w:rPr>
              <w:t>Total revenue from contracts with customers</w:t>
            </w:r>
          </w:p>
        </w:tc>
        <w:tc>
          <w:tcPr>
            <w:tcW w:w="1476" w:type="dxa"/>
            <w:tcBorders>
              <w:top w:val="single" w:sz="4" w:space="0" w:color="auto"/>
              <w:left w:val="nil"/>
              <w:bottom w:val="single" w:sz="4" w:space="0" w:color="auto"/>
              <w:right w:val="nil"/>
            </w:tcBorders>
            <w:shd w:val="clear" w:color="auto" w:fill="auto"/>
            <w:noWrap/>
            <w:vAlign w:val="bottom"/>
            <w:hideMark/>
          </w:tcPr>
          <w:p w14:paraId="75C3D4CB"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7,054 </w:t>
            </w:r>
          </w:p>
        </w:tc>
        <w:tc>
          <w:tcPr>
            <w:tcW w:w="1476" w:type="dxa"/>
            <w:tcBorders>
              <w:top w:val="single" w:sz="4" w:space="0" w:color="auto"/>
              <w:left w:val="nil"/>
              <w:bottom w:val="single" w:sz="4" w:space="0" w:color="auto"/>
              <w:right w:val="nil"/>
            </w:tcBorders>
            <w:shd w:val="clear" w:color="auto" w:fill="auto"/>
            <w:noWrap/>
            <w:vAlign w:val="bottom"/>
            <w:hideMark/>
          </w:tcPr>
          <w:p w14:paraId="74C775DD"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7,126 </w:t>
            </w:r>
          </w:p>
        </w:tc>
      </w:tr>
      <w:tr w:rsidR="000C3276" w:rsidRPr="000C3276" w14:paraId="227BB199" w14:textId="77777777" w:rsidTr="000C3276">
        <w:trPr>
          <w:trHeight w:val="240"/>
        </w:trPr>
        <w:tc>
          <w:tcPr>
            <w:tcW w:w="6288" w:type="dxa"/>
            <w:tcBorders>
              <w:top w:val="nil"/>
              <w:left w:val="nil"/>
              <w:bottom w:val="nil"/>
              <w:right w:val="nil"/>
            </w:tcBorders>
            <w:shd w:val="clear" w:color="auto" w:fill="auto"/>
            <w:hideMark/>
          </w:tcPr>
          <w:p w14:paraId="111F46D9" w14:textId="77777777" w:rsidR="000C3276" w:rsidRPr="000C3276" w:rsidRDefault="000C3276" w:rsidP="000C3276">
            <w:pPr>
              <w:spacing w:before="0" w:after="0"/>
              <w:jc w:val="right"/>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77EDB704" w14:textId="7777777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noWrap/>
            <w:vAlign w:val="bottom"/>
            <w:hideMark/>
          </w:tcPr>
          <w:p w14:paraId="7592F987" w14:textId="77777777" w:rsidR="000C3276" w:rsidRPr="000C3276" w:rsidRDefault="000C3276" w:rsidP="000C3276">
            <w:pPr>
              <w:spacing w:before="0" w:after="0"/>
              <w:jc w:val="right"/>
              <w:rPr>
                <w:rFonts w:eastAsia="Times New Roman" w:cs="Open Sans"/>
                <w:sz w:val="22"/>
                <w:szCs w:val="22"/>
              </w:rPr>
            </w:pPr>
          </w:p>
        </w:tc>
      </w:tr>
      <w:tr w:rsidR="000C3276" w:rsidRPr="000C3276" w14:paraId="1533FFFB" w14:textId="77777777" w:rsidTr="000C3276">
        <w:trPr>
          <w:trHeight w:val="240"/>
        </w:trPr>
        <w:tc>
          <w:tcPr>
            <w:tcW w:w="6288" w:type="dxa"/>
            <w:tcBorders>
              <w:top w:val="nil"/>
              <w:left w:val="nil"/>
              <w:bottom w:val="nil"/>
              <w:right w:val="nil"/>
            </w:tcBorders>
            <w:shd w:val="clear" w:color="auto" w:fill="auto"/>
            <w:hideMark/>
          </w:tcPr>
          <w:p w14:paraId="7E58F04D" w14:textId="77777777" w:rsidR="000C3276" w:rsidRPr="000C3276" w:rsidRDefault="000C3276" w:rsidP="000C3276">
            <w:pPr>
              <w:spacing w:before="0" w:after="0"/>
              <w:rPr>
                <w:rFonts w:eastAsia="Times New Roman" w:cs="Open Sans"/>
                <w:sz w:val="22"/>
                <w:szCs w:val="22"/>
              </w:rPr>
            </w:pPr>
            <w:r w:rsidRPr="000C3276">
              <w:rPr>
                <w:rFonts w:eastAsia="Times New Roman" w:cs="Open Sans"/>
                <w:sz w:val="22"/>
                <w:szCs w:val="22"/>
              </w:rPr>
              <w:t>Major product / service line:</w:t>
            </w:r>
          </w:p>
        </w:tc>
        <w:tc>
          <w:tcPr>
            <w:tcW w:w="1476" w:type="dxa"/>
            <w:tcBorders>
              <w:top w:val="nil"/>
              <w:left w:val="nil"/>
              <w:bottom w:val="nil"/>
              <w:right w:val="nil"/>
            </w:tcBorders>
            <w:shd w:val="clear" w:color="auto" w:fill="auto"/>
            <w:hideMark/>
          </w:tcPr>
          <w:p w14:paraId="3507C33E" w14:textId="7777777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hideMark/>
          </w:tcPr>
          <w:p w14:paraId="05D9F260" w14:textId="77777777" w:rsidR="000C3276" w:rsidRPr="000C3276" w:rsidRDefault="000C3276" w:rsidP="000C3276">
            <w:pPr>
              <w:spacing w:before="0" w:after="0"/>
              <w:jc w:val="right"/>
              <w:rPr>
                <w:rFonts w:eastAsia="Times New Roman" w:cs="Open Sans"/>
                <w:sz w:val="22"/>
                <w:szCs w:val="22"/>
              </w:rPr>
            </w:pPr>
          </w:p>
        </w:tc>
      </w:tr>
      <w:tr w:rsidR="000C3276" w:rsidRPr="000C3276" w14:paraId="63089954" w14:textId="77777777" w:rsidTr="000C3276">
        <w:trPr>
          <w:trHeight w:val="240"/>
        </w:trPr>
        <w:tc>
          <w:tcPr>
            <w:tcW w:w="6288" w:type="dxa"/>
            <w:tcBorders>
              <w:top w:val="nil"/>
              <w:left w:val="nil"/>
              <w:bottom w:val="nil"/>
              <w:right w:val="nil"/>
            </w:tcBorders>
            <w:shd w:val="clear" w:color="auto" w:fill="auto"/>
            <w:hideMark/>
          </w:tcPr>
          <w:p w14:paraId="06EFEF05" w14:textId="77777777" w:rsidR="000C3276" w:rsidRPr="000C3276" w:rsidRDefault="000C3276" w:rsidP="000C3276">
            <w:pPr>
              <w:spacing w:before="0" w:after="0"/>
              <w:ind w:firstLineChars="100" w:firstLine="220"/>
              <w:rPr>
                <w:rFonts w:eastAsia="Times New Roman" w:cs="Open Sans"/>
                <w:sz w:val="22"/>
                <w:szCs w:val="22"/>
              </w:rPr>
            </w:pPr>
            <w:r w:rsidRPr="000C3276">
              <w:rPr>
                <w:rFonts w:eastAsia="Times New Roman" w:cs="Open Sans"/>
                <w:sz w:val="22"/>
                <w:szCs w:val="22"/>
              </w:rPr>
              <w:t>Service delivery</w:t>
            </w:r>
          </w:p>
        </w:tc>
        <w:tc>
          <w:tcPr>
            <w:tcW w:w="1476" w:type="dxa"/>
            <w:tcBorders>
              <w:top w:val="nil"/>
              <w:left w:val="nil"/>
              <w:bottom w:val="nil"/>
              <w:right w:val="nil"/>
            </w:tcBorders>
            <w:shd w:val="clear" w:color="auto" w:fill="auto"/>
            <w:noWrap/>
            <w:vAlign w:val="bottom"/>
            <w:hideMark/>
          </w:tcPr>
          <w:p w14:paraId="3DB13416"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7,054 </w:t>
            </w:r>
          </w:p>
        </w:tc>
        <w:tc>
          <w:tcPr>
            <w:tcW w:w="1476" w:type="dxa"/>
            <w:tcBorders>
              <w:top w:val="nil"/>
              <w:left w:val="nil"/>
              <w:bottom w:val="nil"/>
              <w:right w:val="nil"/>
            </w:tcBorders>
            <w:shd w:val="clear" w:color="auto" w:fill="auto"/>
            <w:noWrap/>
            <w:vAlign w:val="bottom"/>
            <w:hideMark/>
          </w:tcPr>
          <w:p w14:paraId="5227FC58"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7,126 </w:t>
            </w:r>
          </w:p>
        </w:tc>
      </w:tr>
      <w:tr w:rsidR="000C3276" w:rsidRPr="000C3276" w14:paraId="2F84701D" w14:textId="77777777" w:rsidTr="000C3276">
        <w:trPr>
          <w:trHeight w:val="240"/>
        </w:trPr>
        <w:tc>
          <w:tcPr>
            <w:tcW w:w="6288" w:type="dxa"/>
            <w:tcBorders>
              <w:top w:val="nil"/>
              <w:left w:val="nil"/>
              <w:bottom w:val="nil"/>
              <w:right w:val="nil"/>
            </w:tcBorders>
            <w:shd w:val="clear" w:color="auto" w:fill="auto"/>
            <w:hideMark/>
          </w:tcPr>
          <w:p w14:paraId="5BEF11CB" w14:textId="77777777" w:rsidR="000C3276" w:rsidRPr="000C3276" w:rsidRDefault="000C3276" w:rsidP="000C3276">
            <w:pPr>
              <w:spacing w:before="0" w:after="0"/>
              <w:jc w:val="right"/>
              <w:rPr>
                <w:rFonts w:eastAsia="Times New Roman" w:cs="Open Sans"/>
                <w:sz w:val="22"/>
                <w:szCs w:val="22"/>
              </w:rPr>
            </w:pPr>
          </w:p>
        </w:tc>
        <w:tc>
          <w:tcPr>
            <w:tcW w:w="1476" w:type="dxa"/>
            <w:tcBorders>
              <w:top w:val="single" w:sz="4" w:space="0" w:color="auto"/>
              <w:left w:val="nil"/>
              <w:bottom w:val="single" w:sz="4" w:space="0" w:color="auto"/>
              <w:right w:val="nil"/>
            </w:tcBorders>
            <w:shd w:val="clear" w:color="auto" w:fill="auto"/>
            <w:noWrap/>
            <w:vAlign w:val="bottom"/>
            <w:hideMark/>
          </w:tcPr>
          <w:p w14:paraId="7D8A7042"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7,054 </w:t>
            </w:r>
          </w:p>
        </w:tc>
        <w:tc>
          <w:tcPr>
            <w:tcW w:w="1476" w:type="dxa"/>
            <w:tcBorders>
              <w:top w:val="single" w:sz="4" w:space="0" w:color="auto"/>
              <w:left w:val="nil"/>
              <w:bottom w:val="single" w:sz="4" w:space="0" w:color="auto"/>
              <w:right w:val="nil"/>
            </w:tcBorders>
            <w:shd w:val="clear" w:color="auto" w:fill="auto"/>
            <w:noWrap/>
            <w:vAlign w:val="bottom"/>
            <w:hideMark/>
          </w:tcPr>
          <w:p w14:paraId="43019A2C"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7,126 </w:t>
            </w:r>
          </w:p>
        </w:tc>
      </w:tr>
      <w:tr w:rsidR="000C3276" w:rsidRPr="000C3276" w14:paraId="1A7DAB7A" w14:textId="77777777" w:rsidTr="000C3276">
        <w:trPr>
          <w:trHeight w:val="162"/>
        </w:trPr>
        <w:tc>
          <w:tcPr>
            <w:tcW w:w="6288" w:type="dxa"/>
            <w:tcBorders>
              <w:top w:val="nil"/>
              <w:left w:val="nil"/>
              <w:bottom w:val="nil"/>
              <w:right w:val="nil"/>
            </w:tcBorders>
            <w:shd w:val="clear" w:color="auto" w:fill="auto"/>
            <w:hideMark/>
          </w:tcPr>
          <w:p w14:paraId="06CDD21E" w14:textId="77777777" w:rsidR="000C3276" w:rsidRPr="000C3276" w:rsidRDefault="000C3276" w:rsidP="000C3276">
            <w:pPr>
              <w:spacing w:before="0" w:after="0"/>
              <w:jc w:val="right"/>
              <w:rPr>
                <w:rFonts w:eastAsia="Times New Roman" w:cs="Open Sans"/>
                <w:sz w:val="22"/>
                <w:szCs w:val="22"/>
              </w:rPr>
            </w:pPr>
          </w:p>
        </w:tc>
        <w:tc>
          <w:tcPr>
            <w:tcW w:w="1476" w:type="dxa"/>
            <w:tcBorders>
              <w:top w:val="nil"/>
              <w:left w:val="nil"/>
              <w:bottom w:val="nil"/>
              <w:right w:val="nil"/>
            </w:tcBorders>
            <w:shd w:val="clear" w:color="auto" w:fill="auto"/>
            <w:hideMark/>
          </w:tcPr>
          <w:p w14:paraId="21028A9D" w14:textId="7777777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hideMark/>
          </w:tcPr>
          <w:p w14:paraId="798C67F9" w14:textId="77777777" w:rsidR="000C3276" w:rsidRPr="000C3276" w:rsidRDefault="000C3276" w:rsidP="000C3276">
            <w:pPr>
              <w:spacing w:before="0" w:after="0"/>
              <w:jc w:val="right"/>
              <w:rPr>
                <w:rFonts w:eastAsia="Times New Roman" w:cs="Open Sans"/>
                <w:sz w:val="22"/>
                <w:szCs w:val="22"/>
              </w:rPr>
            </w:pPr>
          </w:p>
        </w:tc>
      </w:tr>
      <w:tr w:rsidR="000C3276" w:rsidRPr="000C3276" w14:paraId="64B21B2B" w14:textId="77777777" w:rsidTr="000C3276">
        <w:trPr>
          <w:trHeight w:val="240"/>
        </w:trPr>
        <w:tc>
          <w:tcPr>
            <w:tcW w:w="6288" w:type="dxa"/>
            <w:tcBorders>
              <w:top w:val="nil"/>
              <w:left w:val="nil"/>
              <w:bottom w:val="nil"/>
              <w:right w:val="nil"/>
            </w:tcBorders>
            <w:shd w:val="clear" w:color="auto" w:fill="auto"/>
            <w:hideMark/>
          </w:tcPr>
          <w:p w14:paraId="62283013" w14:textId="77777777" w:rsidR="000C3276" w:rsidRPr="000C3276" w:rsidRDefault="000C3276" w:rsidP="000C3276">
            <w:pPr>
              <w:spacing w:before="0" w:after="0"/>
              <w:rPr>
                <w:rFonts w:eastAsia="Times New Roman" w:cs="Open Sans"/>
                <w:sz w:val="22"/>
                <w:szCs w:val="22"/>
              </w:rPr>
            </w:pPr>
            <w:r w:rsidRPr="000C3276">
              <w:rPr>
                <w:rFonts w:eastAsia="Times New Roman" w:cs="Open Sans"/>
                <w:sz w:val="22"/>
                <w:szCs w:val="22"/>
              </w:rPr>
              <w:t>Type of customer:</w:t>
            </w:r>
          </w:p>
        </w:tc>
        <w:tc>
          <w:tcPr>
            <w:tcW w:w="1476" w:type="dxa"/>
            <w:tcBorders>
              <w:top w:val="nil"/>
              <w:left w:val="nil"/>
              <w:bottom w:val="nil"/>
              <w:right w:val="nil"/>
            </w:tcBorders>
            <w:shd w:val="clear" w:color="auto" w:fill="auto"/>
            <w:hideMark/>
          </w:tcPr>
          <w:p w14:paraId="3AC9310E" w14:textId="7777777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hideMark/>
          </w:tcPr>
          <w:p w14:paraId="536BABFE" w14:textId="77777777" w:rsidR="000C3276" w:rsidRPr="000C3276" w:rsidRDefault="000C3276" w:rsidP="000C3276">
            <w:pPr>
              <w:spacing w:before="0" w:after="0"/>
              <w:jc w:val="right"/>
              <w:rPr>
                <w:rFonts w:eastAsia="Times New Roman" w:cs="Open Sans"/>
                <w:sz w:val="22"/>
                <w:szCs w:val="22"/>
              </w:rPr>
            </w:pPr>
          </w:p>
        </w:tc>
      </w:tr>
      <w:tr w:rsidR="000C3276" w:rsidRPr="000C3276" w14:paraId="1EE32A4E" w14:textId="77777777" w:rsidTr="000C3276">
        <w:trPr>
          <w:trHeight w:val="240"/>
        </w:trPr>
        <w:tc>
          <w:tcPr>
            <w:tcW w:w="6288" w:type="dxa"/>
            <w:tcBorders>
              <w:top w:val="nil"/>
              <w:left w:val="nil"/>
              <w:bottom w:val="nil"/>
              <w:right w:val="nil"/>
            </w:tcBorders>
            <w:shd w:val="clear" w:color="auto" w:fill="auto"/>
            <w:hideMark/>
          </w:tcPr>
          <w:p w14:paraId="1FC9300B" w14:textId="77777777" w:rsidR="000C3276" w:rsidRPr="000C3276" w:rsidRDefault="000C3276" w:rsidP="000C3276">
            <w:pPr>
              <w:spacing w:before="0" w:after="0"/>
              <w:ind w:firstLineChars="100" w:firstLine="220"/>
              <w:rPr>
                <w:rFonts w:eastAsia="Times New Roman" w:cs="Open Sans"/>
                <w:sz w:val="22"/>
                <w:szCs w:val="22"/>
              </w:rPr>
            </w:pPr>
            <w:r w:rsidRPr="000C3276">
              <w:rPr>
                <w:rFonts w:eastAsia="Times New Roman" w:cs="Open Sans"/>
                <w:sz w:val="22"/>
                <w:szCs w:val="22"/>
              </w:rPr>
              <w:t>Australian Government entities (related parties)</w:t>
            </w:r>
          </w:p>
        </w:tc>
        <w:tc>
          <w:tcPr>
            <w:tcW w:w="1476" w:type="dxa"/>
            <w:tcBorders>
              <w:top w:val="nil"/>
              <w:left w:val="nil"/>
              <w:bottom w:val="nil"/>
              <w:right w:val="nil"/>
            </w:tcBorders>
            <w:shd w:val="clear" w:color="auto" w:fill="auto"/>
            <w:noWrap/>
            <w:vAlign w:val="bottom"/>
            <w:hideMark/>
          </w:tcPr>
          <w:p w14:paraId="0444CD4C" w14:textId="13CA1D79"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5,860 </w:t>
            </w:r>
          </w:p>
        </w:tc>
        <w:tc>
          <w:tcPr>
            <w:tcW w:w="1476" w:type="dxa"/>
            <w:tcBorders>
              <w:top w:val="nil"/>
              <w:left w:val="nil"/>
              <w:bottom w:val="nil"/>
              <w:right w:val="nil"/>
            </w:tcBorders>
            <w:shd w:val="clear" w:color="auto" w:fill="auto"/>
            <w:noWrap/>
            <w:vAlign w:val="bottom"/>
            <w:hideMark/>
          </w:tcPr>
          <w:p w14:paraId="5E849208"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6,265 </w:t>
            </w:r>
          </w:p>
        </w:tc>
      </w:tr>
      <w:tr w:rsidR="000C3276" w:rsidRPr="000C3276" w14:paraId="173C4CF1" w14:textId="77777777" w:rsidTr="000C3276">
        <w:trPr>
          <w:trHeight w:val="240"/>
        </w:trPr>
        <w:tc>
          <w:tcPr>
            <w:tcW w:w="6288" w:type="dxa"/>
            <w:tcBorders>
              <w:top w:val="nil"/>
              <w:left w:val="nil"/>
              <w:bottom w:val="nil"/>
              <w:right w:val="nil"/>
            </w:tcBorders>
            <w:shd w:val="clear" w:color="auto" w:fill="auto"/>
            <w:hideMark/>
          </w:tcPr>
          <w:p w14:paraId="0BDAAD4F" w14:textId="77777777" w:rsidR="000C3276" w:rsidRPr="000C3276" w:rsidRDefault="000C3276" w:rsidP="000C3276">
            <w:pPr>
              <w:spacing w:before="0" w:after="0"/>
              <w:ind w:firstLineChars="100" w:firstLine="220"/>
              <w:rPr>
                <w:rFonts w:eastAsia="Times New Roman" w:cs="Open Sans"/>
                <w:sz w:val="22"/>
                <w:szCs w:val="22"/>
              </w:rPr>
            </w:pPr>
            <w:r w:rsidRPr="000C3276">
              <w:rPr>
                <w:rFonts w:eastAsia="Times New Roman" w:cs="Open Sans"/>
                <w:sz w:val="22"/>
                <w:szCs w:val="22"/>
              </w:rPr>
              <w:t>State and Territory Governments</w:t>
            </w:r>
          </w:p>
        </w:tc>
        <w:tc>
          <w:tcPr>
            <w:tcW w:w="1476" w:type="dxa"/>
            <w:tcBorders>
              <w:top w:val="nil"/>
              <w:left w:val="nil"/>
              <w:bottom w:val="nil"/>
              <w:right w:val="nil"/>
            </w:tcBorders>
            <w:shd w:val="clear" w:color="auto" w:fill="auto"/>
            <w:noWrap/>
            <w:vAlign w:val="bottom"/>
            <w:hideMark/>
          </w:tcPr>
          <w:p w14:paraId="5F37614D"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8 </w:t>
            </w:r>
          </w:p>
        </w:tc>
        <w:tc>
          <w:tcPr>
            <w:tcW w:w="1476" w:type="dxa"/>
            <w:tcBorders>
              <w:top w:val="nil"/>
              <w:left w:val="nil"/>
              <w:bottom w:val="nil"/>
              <w:right w:val="nil"/>
            </w:tcBorders>
            <w:shd w:val="clear" w:color="auto" w:fill="auto"/>
            <w:noWrap/>
            <w:vAlign w:val="bottom"/>
            <w:hideMark/>
          </w:tcPr>
          <w:p w14:paraId="6A9CAA40"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6 </w:t>
            </w:r>
          </w:p>
        </w:tc>
      </w:tr>
      <w:tr w:rsidR="000C3276" w:rsidRPr="000C3276" w14:paraId="56304385" w14:textId="77777777" w:rsidTr="000C3276">
        <w:trPr>
          <w:trHeight w:val="240"/>
        </w:trPr>
        <w:tc>
          <w:tcPr>
            <w:tcW w:w="6288" w:type="dxa"/>
            <w:tcBorders>
              <w:top w:val="nil"/>
              <w:left w:val="nil"/>
              <w:bottom w:val="nil"/>
              <w:right w:val="nil"/>
            </w:tcBorders>
            <w:shd w:val="clear" w:color="auto" w:fill="auto"/>
            <w:hideMark/>
          </w:tcPr>
          <w:p w14:paraId="7F607E68" w14:textId="77777777" w:rsidR="000C3276" w:rsidRPr="000C3276" w:rsidRDefault="000C3276" w:rsidP="000C3276">
            <w:pPr>
              <w:spacing w:before="0" w:after="0"/>
              <w:ind w:firstLineChars="100" w:firstLine="220"/>
              <w:rPr>
                <w:rFonts w:eastAsia="Times New Roman" w:cs="Open Sans"/>
                <w:sz w:val="22"/>
                <w:szCs w:val="22"/>
              </w:rPr>
            </w:pPr>
            <w:r w:rsidRPr="000C3276">
              <w:rPr>
                <w:rFonts w:eastAsia="Times New Roman" w:cs="Open Sans"/>
                <w:sz w:val="22"/>
                <w:szCs w:val="22"/>
              </w:rPr>
              <w:t>Non-government entities</w:t>
            </w:r>
          </w:p>
        </w:tc>
        <w:tc>
          <w:tcPr>
            <w:tcW w:w="1476" w:type="dxa"/>
            <w:tcBorders>
              <w:top w:val="nil"/>
              <w:left w:val="nil"/>
              <w:bottom w:val="nil"/>
              <w:right w:val="nil"/>
            </w:tcBorders>
            <w:shd w:val="clear" w:color="auto" w:fill="auto"/>
            <w:noWrap/>
            <w:vAlign w:val="bottom"/>
            <w:hideMark/>
          </w:tcPr>
          <w:p w14:paraId="33DE5936"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1,186 </w:t>
            </w:r>
          </w:p>
        </w:tc>
        <w:tc>
          <w:tcPr>
            <w:tcW w:w="1476" w:type="dxa"/>
            <w:tcBorders>
              <w:top w:val="nil"/>
              <w:left w:val="nil"/>
              <w:bottom w:val="nil"/>
              <w:right w:val="nil"/>
            </w:tcBorders>
            <w:shd w:val="clear" w:color="auto" w:fill="auto"/>
            <w:noWrap/>
            <w:vAlign w:val="bottom"/>
            <w:hideMark/>
          </w:tcPr>
          <w:p w14:paraId="74114927"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855 </w:t>
            </w:r>
          </w:p>
        </w:tc>
      </w:tr>
      <w:tr w:rsidR="000C3276" w:rsidRPr="000C3276" w14:paraId="4E98245C" w14:textId="77777777" w:rsidTr="000C3276">
        <w:trPr>
          <w:trHeight w:val="240"/>
        </w:trPr>
        <w:tc>
          <w:tcPr>
            <w:tcW w:w="6288" w:type="dxa"/>
            <w:tcBorders>
              <w:top w:val="nil"/>
              <w:left w:val="nil"/>
              <w:bottom w:val="nil"/>
              <w:right w:val="nil"/>
            </w:tcBorders>
            <w:shd w:val="clear" w:color="auto" w:fill="auto"/>
            <w:hideMark/>
          </w:tcPr>
          <w:p w14:paraId="149B23F4" w14:textId="77777777" w:rsidR="000C3276" w:rsidRPr="000C3276" w:rsidRDefault="000C3276" w:rsidP="000C3276">
            <w:pPr>
              <w:spacing w:before="0" w:after="0"/>
              <w:jc w:val="right"/>
              <w:rPr>
                <w:rFonts w:eastAsia="Times New Roman" w:cs="Open Sans"/>
                <w:sz w:val="22"/>
                <w:szCs w:val="22"/>
              </w:rPr>
            </w:pPr>
          </w:p>
        </w:tc>
        <w:tc>
          <w:tcPr>
            <w:tcW w:w="1476" w:type="dxa"/>
            <w:tcBorders>
              <w:top w:val="single" w:sz="4" w:space="0" w:color="auto"/>
              <w:left w:val="nil"/>
              <w:bottom w:val="single" w:sz="4" w:space="0" w:color="auto"/>
              <w:right w:val="nil"/>
            </w:tcBorders>
            <w:shd w:val="clear" w:color="auto" w:fill="auto"/>
            <w:noWrap/>
            <w:vAlign w:val="bottom"/>
            <w:hideMark/>
          </w:tcPr>
          <w:p w14:paraId="1EBF0AEE"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7,054 </w:t>
            </w:r>
          </w:p>
        </w:tc>
        <w:tc>
          <w:tcPr>
            <w:tcW w:w="1476" w:type="dxa"/>
            <w:tcBorders>
              <w:top w:val="single" w:sz="4" w:space="0" w:color="auto"/>
              <w:left w:val="nil"/>
              <w:bottom w:val="single" w:sz="4" w:space="0" w:color="auto"/>
              <w:right w:val="nil"/>
            </w:tcBorders>
            <w:shd w:val="clear" w:color="auto" w:fill="auto"/>
            <w:noWrap/>
            <w:vAlign w:val="bottom"/>
            <w:hideMark/>
          </w:tcPr>
          <w:p w14:paraId="22130449" w14:textId="4DB8B6A5"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7,126 </w:t>
            </w:r>
          </w:p>
        </w:tc>
      </w:tr>
      <w:tr w:rsidR="000C3276" w:rsidRPr="000C3276" w14:paraId="29324EC4" w14:textId="77777777" w:rsidTr="000C3276">
        <w:trPr>
          <w:trHeight w:val="180"/>
        </w:trPr>
        <w:tc>
          <w:tcPr>
            <w:tcW w:w="6288" w:type="dxa"/>
            <w:tcBorders>
              <w:top w:val="nil"/>
              <w:left w:val="nil"/>
              <w:bottom w:val="nil"/>
              <w:right w:val="nil"/>
            </w:tcBorders>
            <w:shd w:val="clear" w:color="auto" w:fill="auto"/>
            <w:hideMark/>
          </w:tcPr>
          <w:p w14:paraId="3DB7ADF8" w14:textId="77777777" w:rsidR="000C3276" w:rsidRPr="000C3276" w:rsidRDefault="000C3276" w:rsidP="000C3276">
            <w:pPr>
              <w:spacing w:before="0" w:after="0"/>
              <w:jc w:val="right"/>
              <w:rPr>
                <w:rFonts w:eastAsia="Times New Roman" w:cs="Open Sans"/>
                <w:sz w:val="22"/>
                <w:szCs w:val="22"/>
              </w:rPr>
            </w:pPr>
          </w:p>
        </w:tc>
        <w:tc>
          <w:tcPr>
            <w:tcW w:w="1476" w:type="dxa"/>
            <w:tcBorders>
              <w:top w:val="nil"/>
              <w:left w:val="nil"/>
              <w:bottom w:val="nil"/>
              <w:right w:val="nil"/>
            </w:tcBorders>
            <w:shd w:val="clear" w:color="auto" w:fill="auto"/>
            <w:hideMark/>
          </w:tcPr>
          <w:p w14:paraId="4A99E70C" w14:textId="2142FF3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hideMark/>
          </w:tcPr>
          <w:p w14:paraId="0D419D0A" w14:textId="77777777" w:rsidR="000C3276" w:rsidRPr="000C3276" w:rsidRDefault="000C3276" w:rsidP="000C3276">
            <w:pPr>
              <w:spacing w:before="0" w:after="0"/>
              <w:jc w:val="right"/>
              <w:rPr>
                <w:rFonts w:eastAsia="Times New Roman" w:cs="Open Sans"/>
                <w:sz w:val="22"/>
                <w:szCs w:val="22"/>
              </w:rPr>
            </w:pPr>
          </w:p>
        </w:tc>
      </w:tr>
      <w:tr w:rsidR="000C3276" w:rsidRPr="000C3276" w14:paraId="1C782084" w14:textId="77777777" w:rsidTr="000C3276">
        <w:trPr>
          <w:trHeight w:val="240"/>
        </w:trPr>
        <w:tc>
          <w:tcPr>
            <w:tcW w:w="6288" w:type="dxa"/>
            <w:tcBorders>
              <w:top w:val="nil"/>
              <w:left w:val="nil"/>
              <w:bottom w:val="nil"/>
              <w:right w:val="nil"/>
            </w:tcBorders>
            <w:shd w:val="clear" w:color="auto" w:fill="auto"/>
            <w:hideMark/>
          </w:tcPr>
          <w:p w14:paraId="0A048FA5" w14:textId="09250CC1" w:rsidR="000C3276" w:rsidRPr="000C3276" w:rsidRDefault="000C3276" w:rsidP="000C3276">
            <w:pPr>
              <w:spacing w:before="0" w:after="0"/>
              <w:rPr>
                <w:rFonts w:eastAsia="Times New Roman" w:cs="Open Sans"/>
                <w:sz w:val="22"/>
                <w:szCs w:val="22"/>
              </w:rPr>
            </w:pPr>
            <w:r w:rsidRPr="000C3276">
              <w:rPr>
                <w:rFonts w:eastAsia="Times New Roman" w:cs="Open Sans"/>
                <w:sz w:val="22"/>
                <w:szCs w:val="22"/>
              </w:rPr>
              <w:t>Timing of transfer of goods and services:</w:t>
            </w:r>
          </w:p>
        </w:tc>
        <w:tc>
          <w:tcPr>
            <w:tcW w:w="1476" w:type="dxa"/>
            <w:tcBorders>
              <w:top w:val="nil"/>
              <w:left w:val="nil"/>
              <w:bottom w:val="nil"/>
              <w:right w:val="nil"/>
            </w:tcBorders>
            <w:shd w:val="clear" w:color="auto" w:fill="auto"/>
            <w:hideMark/>
          </w:tcPr>
          <w:p w14:paraId="6C0769A2" w14:textId="77777777" w:rsidR="000C3276" w:rsidRPr="000C3276" w:rsidRDefault="000C3276" w:rsidP="000C3276">
            <w:pPr>
              <w:spacing w:before="0" w:after="0"/>
              <w:rPr>
                <w:rFonts w:eastAsia="Times New Roman" w:cs="Open Sans"/>
                <w:sz w:val="22"/>
                <w:szCs w:val="22"/>
              </w:rPr>
            </w:pPr>
          </w:p>
        </w:tc>
        <w:tc>
          <w:tcPr>
            <w:tcW w:w="1476" w:type="dxa"/>
            <w:tcBorders>
              <w:top w:val="nil"/>
              <w:left w:val="nil"/>
              <w:bottom w:val="nil"/>
              <w:right w:val="nil"/>
            </w:tcBorders>
            <w:shd w:val="clear" w:color="auto" w:fill="auto"/>
            <w:hideMark/>
          </w:tcPr>
          <w:p w14:paraId="736C4AA2" w14:textId="77777777" w:rsidR="000C3276" w:rsidRPr="000C3276" w:rsidRDefault="000C3276" w:rsidP="000C3276">
            <w:pPr>
              <w:spacing w:before="0" w:after="0"/>
              <w:jc w:val="right"/>
              <w:rPr>
                <w:rFonts w:eastAsia="Times New Roman" w:cs="Open Sans"/>
                <w:sz w:val="22"/>
                <w:szCs w:val="22"/>
              </w:rPr>
            </w:pPr>
          </w:p>
        </w:tc>
      </w:tr>
      <w:tr w:rsidR="000C3276" w:rsidRPr="000C3276" w14:paraId="3F5EDD44" w14:textId="77777777" w:rsidTr="000C3276">
        <w:trPr>
          <w:trHeight w:val="240"/>
        </w:trPr>
        <w:tc>
          <w:tcPr>
            <w:tcW w:w="6288" w:type="dxa"/>
            <w:tcBorders>
              <w:top w:val="nil"/>
              <w:left w:val="nil"/>
              <w:bottom w:val="nil"/>
              <w:right w:val="nil"/>
            </w:tcBorders>
            <w:shd w:val="clear" w:color="auto" w:fill="auto"/>
            <w:hideMark/>
          </w:tcPr>
          <w:p w14:paraId="47841E93" w14:textId="777AF46F" w:rsidR="000C3276" w:rsidRPr="000C3276" w:rsidRDefault="000C3276" w:rsidP="000C3276">
            <w:pPr>
              <w:spacing w:before="0" w:after="0"/>
              <w:ind w:firstLineChars="100" w:firstLine="220"/>
              <w:rPr>
                <w:rFonts w:eastAsia="Times New Roman" w:cs="Open Sans"/>
                <w:sz w:val="22"/>
                <w:szCs w:val="22"/>
              </w:rPr>
            </w:pPr>
            <w:r w:rsidRPr="000C3276">
              <w:rPr>
                <w:rFonts w:eastAsia="Times New Roman" w:cs="Open Sans"/>
                <w:sz w:val="22"/>
                <w:szCs w:val="22"/>
              </w:rPr>
              <w:t>Over time</w:t>
            </w:r>
          </w:p>
        </w:tc>
        <w:tc>
          <w:tcPr>
            <w:tcW w:w="1476" w:type="dxa"/>
            <w:tcBorders>
              <w:top w:val="nil"/>
              <w:left w:val="nil"/>
              <w:bottom w:val="nil"/>
              <w:right w:val="nil"/>
            </w:tcBorders>
            <w:shd w:val="clear" w:color="auto" w:fill="auto"/>
            <w:noWrap/>
            <w:vAlign w:val="bottom"/>
            <w:hideMark/>
          </w:tcPr>
          <w:p w14:paraId="3295D734"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6,266 </w:t>
            </w:r>
          </w:p>
        </w:tc>
        <w:tc>
          <w:tcPr>
            <w:tcW w:w="1476" w:type="dxa"/>
            <w:tcBorders>
              <w:top w:val="nil"/>
              <w:left w:val="nil"/>
              <w:bottom w:val="nil"/>
              <w:right w:val="nil"/>
            </w:tcBorders>
            <w:shd w:val="clear" w:color="auto" w:fill="auto"/>
            <w:noWrap/>
            <w:vAlign w:val="bottom"/>
            <w:hideMark/>
          </w:tcPr>
          <w:p w14:paraId="396DABA6"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6,641 </w:t>
            </w:r>
          </w:p>
        </w:tc>
      </w:tr>
      <w:tr w:rsidR="000C3276" w:rsidRPr="000C3276" w14:paraId="21CFBE34" w14:textId="77777777" w:rsidTr="000C3276">
        <w:trPr>
          <w:trHeight w:val="240"/>
        </w:trPr>
        <w:tc>
          <w:tcPr>
            <w:tcW w:w="6288" w:type="dxa"/>
            <w:tcBorders>
              <w:top w:val="nil"/>
              <w:left w:val="nil"/>
              <w:bottom w:val="nil"/>
              <w:right w:val="nil"/>
            </w:tcBorders>
            <w:shd w:val="clear" w:color="auto" w:fill="auto"/>
            <w:hideMark/>
          </w:tcPr>
          <w:p w14:paraId="355B4B00" w14:textId="2C372A74" w:rsidR="000C3276" w:rsidRPr="000C3276" w:rsidRDefault="000C3276" w:rsidP="000C3276">
            <w:pPr>
              <w:spacing w:before="0" w:after="0"/>
              <w:ind w:firstLineChars="100" w:firstLine="220"/>
              <w:rPr>
                <w:rFonts w:eastAsia="Times New Roman" w:cs="Open Sans"/>
                <w:sz w:val="22"/>
                <w:szCs w:val="22"/>
              </w:rPr>
            </w:pPr>
            <w:r w:rsidRPr="000C3276">
              <w:rPr>
                <w:rFonts w:eastAsia="Times New Roman" w:cs="Open Sans"/>
                <w:sz w:val="22"/>
                <w:szCs w:val="22"/>
              </w:rPr>
              <w:t>Point in time</w:t>
            </w:r>
          </w:p>
        </w:tc>
        <w:tc>
          <w:tcPr>
            <w:tcW w:w="1476" w:type="dxa"/>
            <w:tcBorders>
              <w:top w:val="nil"/>
              <w:left w:val="nil"/>
              <w:bottom w:val="nil"/>
              <w:right w:val="nil"/>
            </w:tcBorders>
            <w:shd w:val="clear" w:color="auto" w:fill="auto"/>
            <w:noWrap/>
            <w:vAlign w:val="bottom"/>
            <w:hideMark/>
          </w:tcPr>
          <w:p w14:paraId="0A591BEA"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788 </w:t>
            </w:r>
          </w:p>
        </w:tc>
        <w:tc>
          <w:tcPr>
            <w:tcW w:w="1476" w:type="dxa"/>
            <w:tcBorders>
              <w:top w:val="nil"/>
              <w:left w:val="nil"/>
              <w:bottom w:val="nil"/>
              <w:right w:val="nil"/>
            </w:tcBorders>
            <w:shd w:val="clear" w:color="auto" w:fill="auto"/>
            <w:noWrap/>
            <w:vAlign w:val="bottom"/>
            <w:hideMark/>
          </w:tcPr>
          <w:p w14:paraId="17909C7A"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485 </w:t>
            </w:r>
          </w:p>
        </w:tc>
      </w:tr>
      <w:tr w:rsidR="000C3276" w:rsidRPr="000C3276" w14:paraId="04BAEB94" w14:textId="77777777" w:rsidTr="000C3276">
        <w:trPr>
          <w:trHeight w:val="240"/>
        </w:trPr>
        <w:tc>
          <w:tcPr>
            <w:tcW w:w="6288" w:type="dxa"/>
            <w:tcBorders>
              <w:top w:val="nil"/>
              <w:left w:val="nil"/>
              <w:bottom w:val="nil"/>
              <w:right w:val="nil"/>
            </w:tcBorders>
            <w:shd w:val="clear" w:color="auto" w:fill="auto"/>
            <w:hideMark/>
          </w:tcPr>
          <w:p w14:paraId="39C0881D" w14:textId="735DC18A" w:rsidR="000C3276" w:rsidRPr="000C3276" w:rsidRDefault="000C3276" w:rsidP="000C3276">
            <w:pPr>
              <w:spacing w:before="0" w:after="0"/>
              <w:jc w:val="right"/>
              <w:rPr>
                <w:rFonts w:eastAsia="Times New Roman" w:cs="Open Sans"/>
                <w:sz w:val="22"/>
                <w:szCs w:val="22"/>
              </w:rPr>
            </w:pPr>
          </w:p>
        </w:tc>
        <w:tc>
          <w:tcPr>
            <w:tcW w:w="1476" w:type="dxa"/>
            <w:tcBorders>
              <w:top w:val="single" w:sz="4" w:space="0" w:color="auto"/>
              <w:left w:val="nil"/>
              <w:bottom w:val="single" w:sz="4" w:space="0" w:color="auto"/>
              <w:right w:val="nil"/>
            </w:tcBorders>
            <w:shd w:val="clear" w:color="auto" w:fill="auto"/>
            <w:noWrap/>
            <w:vAlign w:val="bottom"/>
            <w:hideMark/>
          </w:tcPr>
          <w:p w14:paraId="2A32955B" w14:textId="77777777" w:rsidR="000C3276" w:rsidRPr="000C3276" w:rsidRDefault="000C3276" w:rsidP="000C3276">
            <w:pPr>
              <w:spacing w:before="0" w:after="0"/>
              <w:jc w:val="right"/>
              <w:rPr>
                <w:rFonts w:eastAsia="Times New Roman" w:cs="Open Sans"/>
                <w:b/>
                <w:bCs/>
                <w:sz w:val="22"/>
                <w:szCs w:val="22"/>
              </w:rPr>
            </w:pPr>
            <w:r w:rsidRPr="000C3276">
              <w:rPr>
                <w:rFonts w:eastAsia="Times New Roman" w:cs="Open Sans"/>
                <w:b/>
                <w:bCs/>
                <w:sz w:val="22"/>
                <w:szCs w:val="22"/>
              </w:rPr>
              <w:t xml:space="preserve">7,054 </w:t>
            </w:r>
          </w:p>
        </w:tc>
        <w:tc>
          <w:tcPr>
            <w:tcW w:w="1476" w:type="dxa"/>
            <w:tcBorders>
              <w:top w:val="single" w:sz="4" w:space="0" w:color="auto"/>
              <w:left w:val="nil"/>
              <w:bottom w:val="single" w:sz="4" w:space="0" w:color="auto"/>
              <w:right w:val="nil"/>
            </w:tcBorders>
            <w:shd w:val="clear" w:color="auto" w:fill="auto"/>
            <w:noWrap/>
            <w:vAlign w:val="bottom"/>
            <w:hideMark/>
          </w:tcPr>
          <w:p w14:paraId="71988F35" w14:textId="77777777" w:rsidR="000C3276" w:rsidRPr="000C3276" w:rsidRDefault="000C3276" w:rsidP="000C3276">
            <w:pPr>
              <w:spacing w:before="0" w:after="0"/>
              <w:jc w:val="right"/>
              <w:rPr>
                <w:rFonts w:eastAsia="Times New Roman" w:cs="Open Sans"/>
                <w:sz w:val="22"/>
                <w:szCs w:val="22"/>
              </w:rPr>
            </w:pPr>
            <w:r w:rsidRPr="000C3276">
              <w:rPr>
                <w:rFonts w:eastAsia="Times New Roman" w:cs="Open Sans"/>
                <w:sz w:val="22"/>
                <w:szCs w:val="22"/>
              </w:rPr>
              <w:t xml:space="preserve">7,126 </w:t>
            </w:r>
          </w:p>
        </w:tc>
      </w:tr>
    </w:tbl>
    <w:p w14:paraId="17EDAE6B" w14:textId="3F49F2FC" w:rsidR="00882E95" w:rsidRPr="00A5768D" w:rsidRDefault="00EB6587" w:rsidP="00882E95">
      <w:pPr>
        <w:rPr>
          <w:sz w:val="22"/>
          <w:szCs w:val="22"/>
        </w:rPr>
      </w:pPr>
      <w:r>
        <w:rPr>
          <w:b/>
          <w:bCs/>
          <w:noProof/>
          <w:sz w:val="22"/>
          <w:szCs w:val="22"/>
        </w:rPr>
        <mc:AlternateContent>
          <mc:Choice Requires="wps">
            <w:drawing>
              <wp:anchor distT="0" distB="0" distL="114300" distR="114300" simplePos="0" relativeHeight="251658300" behindDoc="0" locked="0" layoutInCell="1" allowOverlap="1" wp14:anchorId="12FB849E" wp14:editId="6174713F">
                <wp:simplePos x="0" y="0"/>
                <wp:positionH relativeFrom="column">
                  <wp:posOffset>-173990</wp:posOffset>
                </wp:positionH>
                <wp:positionV relativeFrom="paragraph">
                  <wp:posOffset>72390</wp:posOffset>
                </wp:positionV>
                <wp:extent cx="6540500" cy="2946400"/>
                <wp:effectExtent l="0" t="0" r="12700" b="25400"/>
                <wp:wrapNone/>
                <wp:docPr id="1039627103" name="Rectangle 1039627103"/>
                <wp:cNvGraphicFramePr/>
                <a:graphic xmlns:a="http://schemas.openxmlformats.org/drawingml/2006/main">
                  <a:graphicData uri="http://schemas.microsoft.com/office/word/2010/wordprocessingShape">
                    <wps:wsp>
                      <wps:cNvSpPr/>
                      <wps:spPr>
                        <a:xfrm>
                          <a:off x="0" y="0"/>
                          <a:ext cx="6540500" cy="2946400"/>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810B099" id="Rectangle 1039627103" o:spid="_x0000_s1026" style="position:absolute;margin-left:-13.7pt;margin-top:5.7pt;width:515pt;height:232pt;z-index:2516583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CyyeQIAAF8FAAAOAAAAZHJzL2Uyb0RvYy54bWysVMFu2zAMvQ/YPwi6r3aCtFuDOkXQosOA&#10;oi2aDj2rslQLkEWNUuJkXz9KdpysK3YYdrFFkXwkn0heXG5byzYKgwFX8clJyZlyEmrjXiv+/enm&#10;0xfOQhSuFhacqvhOBX65+PjhovNzNYUGbK2QEYgL885XvInRz4siyEa1IpyAV46UGrAVkUR8LWoU&#10;HaG3tpiW5VnRAdYeQaoQ6Pa6V/JFxtdayXivdVCR2YpTbjF/MX9f0rdYXIj5KwrfGDmkIf4hi1YY&#10;R0FHqGsRBVuj+QOqNRIhgI4nEtoCtDZS5Rqomkn5pppVI7zKtRA5wY80hf8HK+82K/+AREPnwzzQ&#10;MVWx1dimP+XHtpms3UiW2kYm6fLsdFaelsSpJN30fHY2I4FwioO7xxC/KmhZOlQc6TUySWJzG2Jv&#10;ujdJ0RzcGGvzi1iXLgJYU6e7LKSWUFcW2UbQY8btZIh2ZEWxk2dxqCWf4s6qBGHdo9LM1JT9NCeS&#10;2+yAKaRULk56VSNq1YeiKsfSRo9caAZMyJqSHLEHgN/z3WP3ZQ/2yVXlLh2dy78l1juPHjkyuDg6&#10;t8YBvgdgqaohcm+/J6mnJrH0AvXuARlCPyPByxtDz3YrQnwQSENBT02DHu/poy10FYfhxFkD+PO9&#10;+2RPvUpazjoasoqHH2uBijP7zVEXn09mszSVWZidfp6SgMeal2ONW7dXQE8/oZXiZT4m+2j3R43Q&#10;PtM+WKaopBJOUuyKy4h74Sr2w08bRarlMpvRJHoRb93KywSeWE1t+bR9FuiH3o3U9newH0gxf9PC&#10;vW3ydLBcR9Am9/eB14FvmuLcOMPGSWviWM5Wh724+AUAAP//AwBQSwMEFAAGAAgAAAAhABRl+czi&#10;AAAACwEAAA8AAABkcnMvZG93bnJldi54bWxMj8FKw0AQhu+C77CM4KW0uwmxlZhNEUXpQQpWPXib&#10;ZNckNjsbsts2vr3Tk56G4f/455tiPbleHO0YOk8akoUCYan2pqNGw/vb0/wWRIhIBntPVsOPDbAu&#10;Ly8KzI0/0as97mIjuIRCjhraGIdcylC31mFY+MESZ19+dBh5HRtpRjxxuetlqtRSOuyIL7Q42IfW&#10;1vvdwWn43Eyx+U6e48seZx+zTVvV28dK6+ur6f4ORLRT/IPhrM/qULJT5Q9kgug1zNNVxigHCc8z&#10;oFS6BFFpyFY3GciykP9/KH8BAAD//wMAUEsBAi0AFAAGAAgAAAAhALaDOJL+AAAA4QEAABMAAAAA&#10;AAAAAAAAAAAAAAAAAFtDb250ZW50X1R5cGVzXS54bWxQSwECLQAUAAYACAAAACEAOP0h/9YAAACU&#10;AQAACwAAAAAAAAAAAAAAAAAvAQAAX3JlbHMvLnJlbHNQSwECLQAUAAYACAAAACEAsrQssnkCAABf&#10;BQAADgAAAAAAAAAAAAAAAAAuAgAAZHJzL2Uyb0RvYy54bWxQSwECLQAUAAYACAAAACEAFGX5zOIA&#10;AAALAQAADwAAAAAAAAAAAAAAAADTBAAAZHJzL2Rvd25yZXYueG1sUEsFBgAAAAAEAAQA8wAAAOIF&#10;AAAAAA==&#10;" filled="f" strokecolor="black [3213]" strokeweight="1pt"/>
            </w:pict>
          </mc:Fallback>
        </mc:AlternateContent>
      </w:r>
      <w:r w:rsidR="00882E95" w:rsidRPr="00A5768D">
        <w:rPr>
          <w:b/>
          <w:bCs/>
          <w:sz w:val="22"/>
          <w:szCs w:val="22"/>
        </w:rPr>
        <w:t>Accounting Policy</w:t>
      </w:r>
    </w:p>
    <w:p w14:paraId="1448EB62" w14:textId="77777777" w:rsidR="00882E95" w:rsidRPr="00A5768D" w:rsidRDefault="00882E95" w:rsidP="00882E95">
      <w:pPr>
        <w:rPr>
          <w:sz w:val="22"/>
          <w:szCs w:val="22"/>
        </w:rPr>
      </w:pPr>
      <w:r w:rsidRPr="00A5768D">
        <w:rPr>
          <w:sz w:val="22"/>
          <w:szCs w:val="22"/>
        </w:rPr>
        <w:t xml:space="preserve">Revenue from the rendering of services is recognised when performance of specific service obligations,  that are required and enforceable under a contract or agreement made between the Commission and the customer, sufficiently allow the Commission to determine when they have been satisfied.  </w:t>
      </w:r>
    </w:p>
    <w:p w14:paraId="4C7ABE08" w14:textId="77777777" w:rsidR="00882E95" w:rsidRPr="00A5768D" w:rsidRDefault="00882E95" w:rsidP="00882E95">
      <w:pPr>
        <w:rPr>
          <w:sz w:val="22"/>
          <w:szCs w:val="22"/>
        </w:rPr>
      </w:pPr>
      <w:r w:rsidRPr="00A5768D">
        <w:rPr>
          <w:sz w:val="22"/>
          <w:szCs w:val="22"/>
        </w:rPr>
        <w:t>The principal activities from which the Commission generates its revenue include, service fees and direct cost recoveries from the supply of domestic and international human rights technical assistance programs, development of education resources and delivery of training services, provision of shared corporate services and accommodation, and interest earned on short-term bank deposits.</w:t>
      </w:r>
    </w:p>
    <w:p w14:paraId="56D6D491" w14:textId="61CAD094" w:rsidR="00774332" w:rsidRDefault="00EB6587" w:rsidP="00774332">
      <w:pPr>
        <w:keepNext/>
        <w:keepLines/>
        <w:pageBreakBefore/>
        <w:spacing w:before="0" w:after="360" w:line="1080" w:lineRule="exact"/>
        <w:outlineLvl w:val="0"/>
        <w:rPr>
          <w:rFonts w:eastAsia="Malgun Gothic"/>
          <w:b/>
          <w:color w:val="0070C0"/>
          <w:spacing w:val="-30"/>
          <w:kern w:val="72"/>
          <w:sz w:val="36"/>
          <w:szCs w:val="36"/>
          <w:lang w:eastAsia="en-US"/>
        </w:rPr>
      </w:pPr>
      <w:r>
        <w:rPr>
          <w:noProof/>
          <w:sz w:val="22"/>
          <w:szCs w:val="22"/>
        </w:rPr>
        <mc:AlternateContent>
          <mc:Choice Requires="wps">
            <w:drawing>
              <wp:anchor distT="0" distB="0" distL="114300" distR="114300" simplePos="0" relativeHeight="251658301" behindDoc="0" locked="0" layoutInCell="1" allowOverlap="1" wp14:anchorId="2EB47B56" wp14:editId="529DC7B5">
                <wp:simplePos x="0" y="0"/>
                <wp:positionH relativeFrom="column">
                  <wp:posOffset>-241300</wp:posOffset>
                </wp:positionH>
                <wp:positionV relativeFrom="paragraph">
                  <wp:posOffset>795655</wp:posOffset>
                </wp:positionV>
                <wp:extent cx="6432550" cy="7346950"/>
                <wp:effectExtent l="0" t="0" r="25400" b="25400"/>
                <wp:wrapNone/>
                <wp:docPr id="1039627104" name="Rectangle 1039627104"/>
                <wp:cNvGraphicFramePr/>
                <a:graphic xmlns:a="http://schemas.openxmlformats.org/drawingml/2006/main">
                  <a:graphicData uri="http://schemas.microsoft.com/office/word/2010/wordprocessingShape">
                    <wps:wsp>
                      <wps:cNvSpPr/>
                      <wps:spPr>
                        <a:xfrm>
                          <a:off x="0" y="0"/>
                          <a:ext cx="6432550" cy="7346950"/>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0A0E35D0" id="Rectangle 1039627104" o:spid="_x0000_s1026" style="position:absolute;margin-left:-19pt;margin-top:62.65pt;width:506.5pt;height:578.5pt;z-index:251658301;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Wn7nfQIAAF8FAAAOAAAAZHJzL2Uyb0RvYy54bWysVN9PGzEMfp+0/yHK+7i2tGxUXFEFYpqE&#10;AA0mnkMu4SLl4sxJe+3++jm5H60Y2sO0e8jFsf3Z/mLn4nLXWLZVGAy4kk9PJpwpJ6Ey7rXkP55u&#10;Pn3hLEThKmHBqZLvVeCXq48fLlq/VDOowVYKGYG4sGx9yesY/bIogqxVI8IJeOVIqQEbEUnE16JC&#10;0RJ6Y4vZZHJWtICVR5AqBDq97pR8lfG1VjLeax1UZLbklFvMK+b1Ja3F6kIsX1H42sg+DfEPWTTC&#10;OAo6Ql2LKNgGzR9QjZEIAXQ8kdAUoLWRKtdA1Uwnb6p5rIVXuRYiJ/iRpvD/YOXd9tE/INHQ+rAM&#10;tE1V7DQ26U/5sV0maz+SpXaRSTo8m5/OFgviVJLu8+n87JwEwikO7h5D/KqgYWlTcqTbyCSJ7W2I&#10;nelgkqI5uDHW5huxLh0EsKZKZ1lILaGuLLKtoMuMu2kf7ciKYifP4lBL3sW9VQnCuu9KM1NR9rOc&#10;SG6zA6aQUrk47VS1qFQXajGhbwg2ZJELzYAJWVOSI3YPMFh2IAN2V3Zvn1xV7tLRefK3xDrn0SNH&#10;BhdH58Y4wPcALFXVR+7sB5I6ahJLL1DtH5AhdDMSvLwxdG23IsQHgTQUdNU06PGeFm2hLTn0O85q&#10;wF/vnSd76lXSctbSkJU8/NwIVJzZb466+Hw6n6epzMJ88XlGAh5rXo41btNcAV39lJ4UL/M22Uc7&#10;bDVC80zvwTpFJZVwkmKXXEYchKvYDT+9KFKt19mMJtGLeOsevUzgidXUlk+7Z4G+791IbX8Hw0CK&#10;5ZsW7myTp4P1JoI2ub8PvPZ80xTnxulfnPRMHMvZ6vAurn4DAAD//wMAUEsDBBQABgAIAAAAIQCZ&#10;W+0b4gAAAAwBAAAPAAAAZHJzL2Rvd25yZXYueG1sTI/BTsMwEETvSPyDtUhcqtZpokIIcSoEAvWA&#10;kChw4ObEJg6N11G8bcPfsz3BcWdGs2/K9eR7cbBj7AIqWC4SEBabYDpsFby/Pc5zEJE0Gt0HtAp+&#10;bIR1dX5W6sKEI77aw5ZawSUYC63AEQ2FlLFx1uu4CINF9r7C6DXxObbSjPrI5b6XaZJcSa875A9O&#10;D/be2Wa33XsFn5uJ2u/lEz3v9OxjtnF18/JQK3V5Md3dgiA70V8YTviMDhUz1WGPJopewTzLeQux&#10;ka4yEJy4uV6xUp+UPM1AVqX8P6L6BQAA//8DAFBLAQItABQABgAIAAAAIQC2gziS/gAAAOEBAAAT&#10;AAAAAAAAAAAAAAAAAAAAAABbQ29udGVudF9UeXBlc10ueG1sUEsBAi0AFAAGAAgAAAAhADj9If/W&#10;AAAAlAEAAAsAAAAAAAAAAAAAAAAALwEAAF9yZWxzLy5yZWxzUEsBAi0AFAAGAAgAAAAhAGJafud9&#10;AgAAXwUAAA4AAAAAAAAAAAAAAAAALgIAAGRycy9lMm9Eb2MueG1sUEsBAi0AFAAGAAgAAAAhAJlb&#10;7RviAAAADAEAAA8AAAAAAAAAAAAAAAAA1wQAAGRycy9kb3ducmV2LnhtbFBLBQYAAAAABAAEAPMA&#10;AADmBQAAAAA=&#10;" filled="f" strokecolor="black [3213]" strokeweight="1pt"/>
            </w:pict>
          </mc:Fallback>
        </mc:AlternateContent>
      </w:r>
      <w:r w:rsidR="00774332">
        <w:rPr>
          <w:rFonts w:eastAsia="Malgun Gothic"/>
          <w:b/>
          <w:color w:val="0070C0"/>
          <w:spacing w:val="-30"/>
          <w:kern w:val="72"/>
          <w:sz w:val="36"/>
          <w:szCs w:val="36"/>
          <w:lang w:eastAsia="en-US"/>
        </w:rPr>
        <w:t xml:space="preserve">Own-source revenue and gains </w:t>
      </w:r>
      <w:r w:rsidR="00854AD2">
        <w:rPr>
          <w:rFonts w:eastAsia="Malgun Gothic"/>
          <w:b/>
          <w:color w:val="0070C0"/>
          <w:spacing w:val="-30"/>
          <w:kern w:val="72"/>
          <w:sz w:val="36"/>
          <w:szCs w:val="36"/>
          <w:lang w:eastAsia="en-US"/>
        </w:rPr>
        <w:t>(continued)</w:t>
      </w:r>
    </w:p>
    <w:p w14:paraId="6C61E921" w14:textId="03761D88" w:rsidR="00820C0B" w:rsidRPr="00A5768D" w:rsidRDefault="00820C0B" w:rsidP="00820C0B">
      <w:pPr>
        <w:rPr>
          <w:sz w:val="22"/>
          <w:szCs w:val="22"/>
        </w:rPr>
      </w:pPr>
      <w:r w:rsidRPr="00A5768D">
        <w:rPr>
          <w:b/>
          <w:bCs/>
          <w:sz w:val="22"/>
          <w:szCs w:val="22"/>
        </w:rPr>
        <w:t>Accounting Policy</w:t>
      </w:r>
      <w:r>
        <w:rPr>
          <w:b/>
          <w:bCs/>
          <w:sz w:val="22"/>
          <w:szCs w:val="22"/>
        </w:rPr>
        <w:t xml:space="preserve"> (continued)</w:t>
      </w:r>
    </w:p>
    <w:p w14:paraId="1BD911EC" w14:textId="71561BE1" w:rsidR="00882E95" w:rsidRPr="00A5768D" w:rsidRDefault="00854AD2" w:rsidP="00882E95">
      <w:pPr>
        <w:rPr>
          <w:sz w:val="22"/>
          <w:szCs w:val="22"/>
        </w:rPr>
      </w:pPr>
      <w:r w:rsidRPr="00A5768D">
        <w:rPr>
          <w:sz w:val="22"/>
          <w:szCs w:val="22"/>
        </w:rPr>
        <w:t>The Commission predominantly provides services to its customers under agreed terms and conditions contained in contracts or agreements made between the two parties. The nature,</w:t>
      </w:r>
      <w:r>
        <w:rPr>
          <w:sz w:val="22"/>
          <w:szCs w:val="22"/>
        </w:rPr>
        <w:t xml:space="preserve"> </w:t>
      </w:r>
      <w:r w:rsidR="00882E95" w:rsidRPr="00A5768D">
        <w:rPr>
          <w:sz w:val="22"/>
          <w:szCs w:val="22"/>
        </w:rPr>
        <w:t>timing of satisfaction of performance obligations, and any significant payment terms are specified in the agreed terms and conditions, milestones and payment schedules.</w:t>
      </w:r>
    </w:p>
    <w:p w14:paraId="08C3EEAC" w14:textId="77777777" w:rsidR="00EE68B5" w:rsidRPr="00A5768D" w:rsidRDefault="00EE68B5" w:rsidP="00EE68B5">
      <w:pPr>
        <w:rPr>
          <w:sz w:val="22"/>
          <w:szCs w:val="22"/>
        </w:rPr>
      </w:pPr>
      <w:r w:rsidRPr="00A5768D">
        <w:rPr>
          <w:sz w:val="22"/>
          <w:szCs w:val="22"/>
        </w:rPr>
        <w:t>The transaction price is the total amount of consideration to which the Commission expects to be entitled in exchange for transferring promised services to a customer.  The consideration promised in a contract with a customer may include fixed amounts, variable amounts, or both. No consideration from contracts is excluded in the transaction price. In the event that a change is required to any of the terms and conditions contained in a contract or agreement, including transaction price, a Contract Variation is agreed between the parties. The Commission has a right to consideration from a customer in an amount that corresponds directly with the value to the customer of the Commission's performance completed to date under the original contract or subsequent variations to the contract.</w:t>
      </w:r>
    </w:p>
    <w:p w14:paraId="5FA7F1AF" w14:textId="77777777" w:rsidR="00EE68B5" w:rsidRPr="00A5768D" w:rsidRDefault="00EE68B5" w:rsidP="00EE68B5">
      <w:pPr>
        <w:rPr>
          <w:sz w:val="22"/>
          <w:szCs w:val="22"/>
        </w:rPr>
      </w:pPr>
      <w:r w:rsidRPr="00A5768D">
        <w:rPr>
          <w:sz w:val="22"/>
          <w:szCs w:val="22"/>
        </w:rPr>
        <w:t xml:space="preserve">Where performance obligations are satisfied over time, revenue is recognised monthly in arrears following a review of costs incurred for the delivery of service obligations for the project(s) and activities related to the customer contract. Costs incurred are primarily recurring in nature, and the customer simultaneously receives and effectively gains control of the services as the Commission performs its obligations.  </w:t>
      </w:r>
    </w:p>
    <w:p w14:paraId="48EF9F10" w14:textId="77777777" w:rsidR="00EE68B5" w:rsidRDefault="00EE68B5" w:rsidP="00EE68B5">
      <w:pPr>
        <w:rPr>
          <w:sz w:val="22"/>
          <w:szCs w:val="22"/>
        </w:rPr>
      </w:pPr>
      <w:r w:rsidRPr="00A5768D">
        <w:rPr>
          <w:sz w:val="22"/>
          <w:szCs w:val="22"/>
        </w:rPr>
        <w:t>Revenue for performance obligations satisfied at a point in time is recognised in accordance with specified milestones for the performance of obligations in the contract, for example "acceptance of a final report by the customer". Customer contracts with performance obligations satisfied at a point in time are short-term and include agreed dates for completion of milestones and transferral of any deliverable(s), this also indicates when a customer obtains control of outputs from the promised  services. Milestone completion is confirmed with relevant contract manager prior to revenue recognition.</w:t>
      </w:r>
    </w:p>
    <w:p w14:paraId="29DC412E" w14:textId="2D847438" w:rsidR="00D25AAB" w:rsidRPr="00A5768D" w:rsidRDefault="00D25AAB" w:rsidP="00EE68B5">
      <w:pPr>
        <w:rPr>
          <w:sz w:val="22"/>
          <w:szCs w:val="22"/>
        </w:rPr>
      </w:pPr>
      <w:r w:rsidRPr="00D25AAB">
        <w:rPr>
          <w:sz w:val="22"/>
          <w:szCs w:val="22"/>
        </w:rPr>
        <w:t>Receivables for goods and services, which have 30 day terms, are recognised at the nominal amounts due less any impairment allowance account.  Collectability of debts is reviewed at end of the reporting period. Allowances are made when collectability of the debt is no longer probable</w:t>
      </w:r>
    </w:p>
    <w:tbl>
      <w:tblPr>
        <w:tblW w:w="10011" w:type="dxa"/>
        <w:tblInd w:w="-567" w:type="dxa"/>
        <w:tblLook w:val="04A0" w:firstRow="1" w:lastRow="0" w:firstColumn="1" w:lastColumn="0" w:noHBand="0" w:noVBand="1"/>
      </w:tblPr>
      <w:tblGrid>
        <w:gridCol w:w="6379"/>
        <w:gridCol w:w="425"/>
        <w:gridCol w:w="709"/>
        <w:gridCol w:w="284"/>
        <w:gridCol w:w="550"/>
        <w:gridCol w:w="158"/>
        <w:gridCol w:w="310"/>
        <w:gridCol w:w="178"/>
        <w:gridCol w:w="79"/>
        <w:gridCol w:w="939"/>
      </w:tblGrid>
      <w:tr w:rsidR="00B37BBD" w:rsidRPr="003F2222" w14:paraId="45E149BF" w14:textId="77777777" w:rsidTr="0039105C">
        <w:trPr>
          <w:gridAfter w:val="4"/>
          <w:wAfter w:w="1506" w:type="dxa"/>
          <w:trHeight w:val="255"/>
        </w:trPr>
        <w:tc>
          <w:tcPr>
            <w:tcW w:w="8505" w:type="dxa"/>
            <w:gridSpan w:val="6"/>
            <w:tcBorders>
              <w:top w:val="nil"/>
              <w:left w:val="nil"/>
              <w:bottom w:val="nil"/>
            </w:tcBorders>
            <w:shd w:val="clear" w:color="auto" w:fill="auto"/>
          </w:tcPr>
          <w:p w14:paraId="574324A2" w14:textId="03403B2C" w:rsidR="00B37BBD" w:rsidRPr="00C45AA7" w:rsidRDefault="00A3614A" w:rsidP="00B65646">
            <w:pPr>
              <w:keepNext/>
              <w:keepLines/>
              <w:pageBreakBefore/>
              <w:spacing w:before="0" w:after="360" w:line="1080" w:lineRule="exact"/>
              <w:outlineLvl w:val="0"/>
              <w:rPr>
                <w:rFonts w:eastAsia="Times New Roman" w:cs="Open Sans"/>
                <w:sz w:val="22"/>
                <w:szCs w:val="22"/>
              </w:rPr>
            </w:pPr>
            <w:r>
              <w:rPr>
                <w:rFonts w:eastAsia="Malgun Gothic"/>
                <w:b/>
                <w:color w:val="0070C0"/>
                <w:spacing w:val="-30"/>
                <w:kern w:val="72"/>
                <w:sz w:val="36"/>
                <w:szCs w:val="36"/>
                <w:lang w:eastAsia="en-US"/>
              </w:rPr>
              <w:t xml:space="preserve"> </w:t>
            </w:r>
            <w:r w:rsidR="00B37BBD">
              <w:rPr>
                <w:rFonts w:eastAsia="Malgun Gothic"/>
                <w:b/>
                <w:color w:val="0070C0"/>
                <w:spacing w:val="-30"/>
                <w:kern w:val="72"/>
                <w:sz w:val="36"/>
                <w:szCs w:val="36"/>
                <w:lang w:eastAsia="en-US"/>
              </w:rPr>
              <w:t>Own-source revenue and gains (continued)</w:t>
            </w:r>
          </w:p>
        </w:tc>
      </w:tr>
      <w:tr w:rsidR="00196C77" w:rsidRPr="003F2222" w14:paraId="2B946C8C" w14:textId="77777777" w:rsidTr="0039105C">
        <w:trPr>
          <w:gridAfter w:val="1"/>
          <w:wAfter w:w="939" w:type="dxa"/>
          <w:trHeight w:val="255"/>
        </w:trPr>
        <w:tc>
          <w:tcPr>
            <w:tcW w:w="6379" w:type="dxa"/>
            <w:tcBorders>
              <w:top w:val="nil"/>
              <w:left w:val="nil"/>
              <w:bottom w:val="nil"/>
              <w:right w:val="nil"/>
            </w:tcBorders>
            <w:shd w:val="clear" w:color="auto" w:fill="auto"/>
            <w:hideMark/>
          </w:tcPr>
          <w:p w14:paraId="434218D5" w14:textId="77777777" w:rsidR="00196C77" w:rsidRPr="00C45AA7" w:rsidRDefault="00196C77" w:rsidP="00151EBD">
            <w:pPr>
              <w:spacing w:before="0" w:after="0"/>
              <w:jc w:val="both"/>
              <w:rPr>
                <w:rFonts w:eastAsia="Times New Roman" w:cs="Open Sans"/>
                <w:b/>
                <w:color w:val="FFFFFF"/>
                <w:sz w:val="22"/>
                <w:szCs w:val="22"/>
              </w:rPr>
            </w:pPr>
          </w:p>
        </w:tc>
        <w:tc>
          <w:tcPr>
            <w:tcW w:w="1134" w:type="dxa"/>
            <w:gridSpan w:val="2"/>
            <w:tcBorders>
              <w:top w:val="nil"/>
              <w:left w:val="nil"/>
              <w:bottom w:val="nil"/>
              <w:right w:val="nil"/>
            </w:tcBorders>
            <w:shd w:val="clear" w:color="auto" w:fill="auto"/>
            <w:noWrap/>
            <w:vAlign w:val="bottom"/>
            <w:hideMark/>
          </w:tcPr>
          <w:p w14:paraId="59BF79FF" w14:textId="77777777" w:rsidR="00196C77" w:rsidRPr="00C45AA7" w:rsidRDefault="00196C77" w:rsidP="00B65646">
            <w:pPr>
              <w:spacing w:before="0" w:after="0"/>
              <w:ind w:left="-113"/>
              <w:jc w:val="right"/>
              <w:rPr>
                <w:rFonts w:eastAsia="Times New Roman" w:cs="Open Sans"/>
                <w:b/>
                <w:sz w:val="22"/>
                <w:szCs w:val="22"/>
              </w:rPr>
            </w:pPr>
            <w:r w:rsidRPr="00C45AA7">
              <w:rPr>
                <w:rFonts w:eastAsia="Times New Roman" w:cs="Open Sans"/>
                <w:b/>
                <w:sz w:val="22"/>
                <w:szCs w:val="22"/>
              </w:rPr>
              <w:t>2022</w:t>
            </w:r>
          </w:p>
        </w:tc>
        <w:tc>
          <w:tcPr>
            <w:tcW w:w="1559" w:type="dxa"/>
            <w:gridSpan w:val="6"/>
            <w:tcBorders>
              <w:top w:val="nil"/>
              <w:left w:val="nil"/>
              <w:bottom w:val="nil"/>
              <w:right w:val="nil"/>
            </w:tcBorders>
            <w:shd w:val="clear" w:color="auto" w:fill="auto"/>
            <w:noWrap/>
            <w:vAlign w:val="bottom"/>
            <w:hideMark/>
          </w:tcPr>
          <w:p w14:paraId="21B80494" w14:textId="1B750BF7" w:rsidR="00196C77" w:rsidRPr="00C45AA7" w:rsidRDefault="00196C77" w:rsidP="00B65646">
            <w:pPr>
              <w:spacing w:before="0" w:after="0"/>
              <w:ind w:left="-113"/>
              <w:jc w:val="right"/>
              <w:rPr>
                <w:rFonts w:eastAsia="Times New Roman" w:cs="Open Sans"/>
                <w:sz w:val="22"/>
                <w:szCs w:val="22"/>
              </w:rPr>
            </w:pPr>
            <w:r w:rsidRPr="00C45AA7">
              <w:rPr>
                <w:rFonts w:eastAsia="Times New Roman" w:cs="Open Sans"/>
                <w:sz w:val="22"/>
                <w:szCs w:val="22"/>
              </w:rPr>
              <w:t>2021</w:t>
            </w:r>
          </w:p>
        </w:tc>
      </w:tr>
      <w:tr w:rsidR="00196C77" w:rsidRPr="003F2222" w14:paraId="06DF7C14" w14:textId="77777777" w:rsidTr="0039105C">
        <w:trPr>
          <w:gridAfter w:val="1"/>
          <w:wAfter w:w="939" w:type="dxa"/>
          <w:trHeight w:val="255"/>
        </w:trPr>
        <w:tc>
          <w:tcPr>
            <w:tcW w:w="6379" w:type="dxa"/>
            <w:tcBorders>
              <w:top w:val="nil"/>
              <w:left w:val="nil"/>
              <w:bottom w:val="single" w:sz="8" w:space="0" w:color="009560"/>
              <w:right w:val="nil"/>
            </w:tcBorders>
            <w:shd w:val="clear" w:color="auto" w:fill="auto"/>
            <w:hideMark/>
          </w:tcPr>
          <w:p w14:paraId="7814F4F9" w14:textId="1044749B" w:rsidR="00196C77" w:rsidRPr="00C45AA7" w:rsidRDefault="00196C77" w:rsidP="00151EBD">
            <w:pPr>
              <w:spacing w:before="0" w:after="0"/>
              <w:jc w:val="both"/>
              <w:rPr>
                <w:rFonts w:eastAsia="Times New Roman" w:cs="Open Sans"/>
                <w:sz w:val="22"/>
                <w:szCs w:val="22"/>
              </w:rPr>
            </w:pPr>
            <w:r w:rsidRPr="00C45AA7">
              <w:rPr>
                <w:rFonts w:eastAsia="Times New Roman" w:cs="Open Sans"/>
                <w:sz w:val="22"/>
                <w:szCs w:val="22"/>
              </w:rPr>
              <w:t> </w:t>
            </w:r>
          </w:p>
        </w:tc>
        <w:tc>
          <w:tcPr>
            <w:tcW w:w="1134" w:type="dxa"/>
            <w:gridSpan w:val="2"/>
            <w:tcBorders>
              <w:top w:val="nil"/>
              <w:left w:val="nil"/>
              <w:bottom w:val="single" w:sz="8" w:space="0" w:color="009560"/>
              <w:right w:val="nil"/>
            </w:tcBorders>
            <w:shd w:val="clear" w:color="auto" w:fill="auto"/>
            <w:vAlign w:val="bottom"/>
            <w:hideMark/>
          </w:tcPr>
          <w:p w14:paraId="5706E48C" w14:textId="77777777" w:rsidR="00196C77" w:rsidRPr="00C45AA7" w:rsidRDefault="00196C77" w:rsidP="00B65646">
            <w:pPr>
              <w:spacing w:before="0" w:after="0"/>
              <w:ind w:left="-113"/>
              <w:jc w:val="right"/>
              <w:rPr>
                <w:rFonts w:eastAsia="Times New Roman" w:cs="Open Sans"/>
                <w:b/>
                <w:sz w:val="22"/>
                <w:szCs w:val="22"/>
              </w:rPr>
            </w:pPr>
            <w:r w:rsidRPr="00C45AA7">
              <w:rPr>
                <w:rFonts w:eastAsia="Times New Roman" w:cs="Open Sans"/>
                <w:b/>
                <w:sz w:val="22"/>
                <w:szCs w:val="22"/>
              </w:rPr>
              <w:t>$’000</w:t>
            </w:r>
          </w:p>
        </w:tc>
        <w:tc>
          <w:tcPr>
            <w:tcW w:w="1559" w:type="dxa"/>
            <w:gridSpan w:val="6"/>
            <w:tcBorders>
              <w:top w:val="nil"/>
              <w:left w:val="nil"/>
              <w:bottom w:val="single" w:sz="8" w:space="0" w:color="009560"/>
              <w:right w:val="nil"/>
            </w:tcBorders>
            <w:shd w:val="clear" w:color="auto" w:fill="auto"/>
            <w:vAlign w:val="bottom"/>
            <w:hideMark/>
          </w:tcPr>
          <w:p w14:paraId="3E7AC4DF" w14:textId="55B85570" w:rsidR="00196C77" w:rsidRPr="00C45AA7" w:rsidRDefault="00196C77" w:rsidP="00B65646">
            <w:pPr>
              <w:spacing w:before="0" w:after="0"/>
              <w:ind w:left="-113"/>
              <w:jc w:val="right"/>
              <w:rPr>
                <w:rFonts w:eastAsia="Times New Roman" w:cs="Open Sans"/>
                <w:sz w:val="22"/>
                <w:szCs w:val="22"/>
              </w:rPr>
            </w:pPr>
            <w:r w:rsidRPr="00C45AA7">
              <w:rPr>
                <w:rFonts w:eastAsia="Times New Roman" w:cs="Open Sans"/>
                <w:sz w:val="22"/>
                <w:szCs w:val="22"/>
              </w:rPr>
              <w:t>$’000</w:t>
            </w:r>
          </w:p>
        </w:tc>
      </w:tr>
      <w:tr w:rsidR="00196C77" w:rsidRPr="003F2222" w14:paraId="3BA9DB8B" w14:textId="77777777" w:rsidTr="0039105C">
        <w:trPr>
          <w:gridAfter w:val="1"/>
          <w:wAfter w:w="939" w:type="dxa"/>
          <w:trHeight w:val="240"/>
        </w:trPr>
        <w:tc>
          <w:tcPr>
            <w:tcW w:w="6379" w:type="dxa"/>
            <w:tcBorders>
              <w:top w:val="nil"/>
              <w:left w:val="nil"/>
              <w:bottom w:val="nil"/>
              <w:right w:val="nil"/>
            </w:tcBorders>
            <w:shd w:val="clear" w:color="auto" w:fill="auto"/>
            <w:hideMark/>
          </w:tcPr>
          <w:p w14:paraId="46A7AF4E" w14:textId="77777777" w:rsidR="00196C77" w:rsidRPr="00C45AA7" w:rsidRDefault="00196C77" w:rsidP="00196C77">
            <w:pPr>
              <w:spacing w:before="0" w:after="0"/>
              <w:rPr>
                <w:rFonts w:eastAsia="Times New Roman" w:cs="Open Sans"/>
                <w:b/>
                <w:sz w:val="22"/>
                <w:szCs w:val="22"/>
                <w:u w:val="single"/>
              </w:rPr>
            </w:pPr>
            <w:r w:rsidRPr="00C45AA7">
              <w:rPr>
                <w:rFonts w:eastAsia="Times New Roman" w:cs="Open Sans"/>
                <w:b/>
                <w:sz w:val="22"/>
                <w:szCs w:val="22"/>
                <w:u w:val="single"/>
              </w:rPr>
              <w:t>1.2B: Interest</w:t>
            </w:r>
          </w:p>
        </w:tc>
        <w:tc>
          <w:tcPr>
            <w:tcW w:w="1134" w:type="dxa"/>
            <w:gridSpan w:val="2"/>
            <w:tcBorders>
              <w:top w:val="nil"/>
              <w:left w:val="nil"/>
              <w:bottom w:val="nil"/>
              <w:right w:val="nil"/>
            </w:tcBorders>
            <w:shd w:val="clear" w:color="auto" w:fill="auto"/>
            <w:noWrap/>
            <w:vAlign w:val="bottom"/>
            <w:hideMark/>
          </w:tcPr>
          <w:p w14:paraId="29FD2B57" w14:textId="77777777" w:rsidR="00196C77" w:rsidRPr="00C45AA7" w:rsidRDefault="00196C77" w:rsidP="00B65646">
            <w:pPr>
              <w:spacing w:before="0" w:after="0"/>
              <w:ind w:left="-113"/>
              <w:jc w:val="right"/>
              <w:rPr>
                <w:rFonts w:eastAsia="Times New Roman" w:cs="Open Sans"/>
                <w:b/>
                <w:sz w:val="22"/>
                <w:szCs w:val="22"/>
                <w:u w:val="single"/>
              </w:rPr>
            </w:pPr>
          </w:p>
        </w:tc>
        <w:tc>
          <w:tcPr>
            <w:tcW w:w="1559" w:type="dxa"/>
            <w:gridSpan w:val="6"/>
            <w:tcBorders>
              <w:top w:val="nil"/>
              <w:left w:val="nil"/>
              <w:bottom w:val="nil"/>
              <w:right w:val="nil"/>
            </w:tcBorders>
            <w:shd w:val="clear" w:color="auto" w:fill="auto"/>
            <w:noWrap/>
            <w:vAlign w:val="bottom"/>
            <w:hideMark/>
          </w:tcPr>
          <w:p w14:paraId="70746093" w14:textId="77777777" w:rsidR="00196C77" w:rsidRPr="00C45AA7" w:rsidRDefault="00196C77" w:rsidP="00B65646">
            <w:pPr>
              <w:spacing w:before="0" w:after="0"/>
              <w:ind w:left="-113"/>
              <w:jc w:val="right"/>
              <w:rPr>
                <w:rFonts w:eastAsia="Times New Roman" w:cs="Open Sans"/>
                <w:sz w:val="22"/>
                <w:szCs w:val="22"/>
              </w:rPr>
            </w:pPr>
          </w:p>
        </w:tc>
      </w:tr>
      <w:tr w:rsidR="00196C77" w:rsidRPr="003F2222" w14:paraId="5690AEFA" w14:textId="77777777" w:rsidTr="0039105C">
        <w:trPr>
          <w:gridAfter w:val="1"/>
          <w:wAfter w:w="939" w:type="dxa"/>
          <w:trHeight w:val="264"/>
        </w:trPr>
        <w:tc>
          <w:tcPr>
            <w:tcW w:w="6379" w:type="dxa"/>
            <w:tcBorders>
              <w:top w:val="nil"/>
              <w:left w:val="nil"/>
              <w:bottom w:val="nil"/>
              <w:right w:val="nil"/>
            </w:tcBorders>
            <w:shd w:val="clear" w:color="auto" w:fill="auto"/>
            <w:hideMark/>
          </w:tcPr>
          <w:p w14:paraId="7E582BF3" w14:textId="77777777" w:rsidR="00196C77" w:rsidRPr="00C45AA7" w:rsidRDefault="00196C77" w:rsidP="00196C77">
            <w:pPr>
              <w:spacing w:before="0" w:after="0"/>
              <w:rPr>
                <w:rFonts w:eastAsia="Times New Roman" w:cs="Open Sans"/>
                <w:sz w:val="22"/>
                <w:szCs w:val="22"/>
              </w:rPr>
            </w:pPr>
            <w:r w:rsidRPr="00C45AA7">
              <w:rPr>
                <w:rFonts w:eastAsia="Times New Roman" w:cs="Open Sans"/>
                <w:sz w:val="22"/>
                <w:szCs w:val="22"/>
              </w:rPr>
              <w:t>Deposits</w:t>
            </w:r>
          </w:p>
        </w:tc>
        <w:tc>
          <w:tcPr>
            <w:tcW w:w="1134" w:type="dxa"/>
            <w:gridSpan w:val="2"/>
            <w:tcBorders>
              <w:top w:val="nil"/>
              <w:left w:val="nil"/>
              <w:bottom w:val="nil"/>
              <w:right w:val="nil"/>
            </w:tcBorders>
            <w:shd w:val="clear" w:color="auto" w:fill="auto"/>
            <w:noWrap/>
            <w:vAlign w:val="bottom"/>
            <w:hideMark/>
          </w:tcPr>
          <w:p w14:paraId="179AFBEC" w14:textId="368EFEBE" w:rsidR="00196C77" w:rsidRPr="00C45AA7" w:rsidRDefault="00196C77" w:rsidP="00B65646">
            <w:pPr>
              <w:spacing w:before="0" w:after="0"/>
              <w:ind w:left="-113"/>
              <w:jc w:val="right"/>
              <w:rPr>
                <w:rFonts w:eastAsia="Times New Roman" w:cs="Open Sans"/>
                <w:b/>
                <w:sz w:val="22"/>
                <w:szCs w:val="22"/>
              </w:rPr>
            </w:pPr>
            <w:r w:rsidRPr="00C45AA7">
              <w:rPr>
                <w:rFonts w:eastAsia="Times New Roman" w:cs="Open Sans"/>
                <w:b/>
                <w:sz w:val="22"/>
                <w:szCs w:val="22"/>
              </w:rPr>
              <w:t xml:space="preserve">5 </w:t>
            </w:r>
          </w:p>
        </w:tc>
        <w:tc>
          <w:tcPr>
            <w:tcW w:w="1559" w:type="dxa"/>
            <w:gridSpan w:val="6"/>
            <w:tcBorders>
              <w:top w:val="nil"/>
              <w:left w:val="nil"/>
              <w:bottom w:val="nil"/>
              <w:right w:val="nil"/>
            </w:tcBorders>
            <w:shd w:val="clear" w:color="auto" w:fill="auto"/>
            <w:noWrap/>
            <w:vAlign w:val="bottom"/>
            <w:hideMark/>
          </w:tcPr>
          <w:p w14:paraId="2FBF3CEA" w14:textId="77777777" w:rsidR="00196C77" w:rsidRPr="00C45AA7" w:rsidRDefault="00196C77" w:rsidP="00B65646">
            <w:pPr>
              <w:spacing w:before="0" w:after="0"/>
              <w:ind w:left="-113"/>
              <w:jc w:val="right"/>
              <w:rPr>
                <w:rFonts w:eastAsia="Times New Roman" w:cs="Open Sans"/>
                <w:sz w:val="22"/>
                <w:szCs w:val="22"/>
              </w:rPr>
            </w:pPr>
            <w:r w:rsidRPr="00C45AA7">
              <w:rPr>
                <w:rFonts w:eastAsia="Times New Roman" w:cs="Open Sans"/>
                <w:sz w:val="22"/>
                <w:szCs w:val="22"/>
              </w:rPr>
              <w:t xml:space="preserve">7 </w:t>
            </w:r>
          </w:p>
        </w:tc>
      </w:tr>
      <w:tr w:rsidR="00196C77" w:rsidRPr="003F2222" w14:paraId="6DB28F1C" w14:textId="77777777" w:rsidTr="0039105C">
        <w:trPr>
          <w:gridAfter w:val="1"/>
          <w:wAfter w:w="939" w:type="dxa"/>
          <w:trHeight w:val="264"/>
        </w:trPr>
        <w:tc>
          <w:tcPr>
            <w:tcW w:w="6379" w:type="dxa"/>
            <w:tcBorders>
              <w:top w:val="nil"/>
              <w:left w:val="nil"/>
              <w:bottom w:val="nil"/>
              <w:right w:val="nil"/>
            </w:tcBorders>
            <w:shd w:val="clear" w:color="auto" w:fill="auto"/>
            <w:hideMark/>
          </w:tcPr>
          <w:p w14:paraId="0795A216" w14:textId="6ABC4496" w:rsidR="00196C77" w:rsidRPr="00C45AA7" w:rsidRDefault="00196C77" w:rsidP="00196C77">
            <w:pPr>
              <w:spacing w:before="0" w:after="0"/>
              <w:rPr>
                <w:rFonts w:eastAsia="Times New Roman" w:cs="Open Sans"/>
                <w:b/>
                <w:sz w:val="22"/>
                <w:szCs w:val="22"/>
              </w:rPr>
            </w:pPr>
            <w:r w:rsidRPr="00C45AA7">
              <w:rPr>
                <w:rFonts w:eastAsia="Times New Roman" w:cs="Open Sans"/>
                <w:b/>
                <w:sz w:val="22"/>
                <w:szCs w:val="22"/>
              </w:rPr>
              <w:t>Total interest</w:t>
            </w:r>
          </w:p>
        </w:tc>
        <w:tc>
          <w:tcPr>
            <w:tcW w:w="1134" w:type="dxa"/>
            <w:gridSpan w:val="2"/>
            <w:tcBorders>
              <w:top w:val="single" w:sz="4" w:space="0" w:color="auto"/>
              <w:left w:val="nil"/>
              <w:bottom w:val="single" w:sz="4" w:space="0" w:color="auto"/>
              <w:right w:val="nil"/>
            </w:tcBorders>
            <w:shd w:val="clear" w:color="auto" w:fill="auto"/>
            <w:noWrap/>
            <w:vAlign w:val="bottom"/>
            <w:hideMark/>
          </w:tcPr>
          <w:p w14:paraId="1277E3BC" w14:textId="77777777" w:rsidR="00196C77" w:rsidRPr="00C45AA7" w:rsidRDefault="00196C77" w:rsidP="00B65646">
            <w:pPr>
              <w:spacing w:before="0" w:after="0"/>
              <w:ind w:left="-113"/>
              <w:jc w:val="right"/>
              <w:rPr>
                <w:rFonts w:eastAsia="Times New Roman" w:cs="Open Sans"/>
                <w:b/>
                <w:sz w:val="22"/>
                <w:szCs w:val="22"/>
              </w:rPr>
            </w:pPr>
            <w:r w:rsidRPr="00C45AA7">
              <w:rPr>
                <w:rFonts w:eastAsia="Times New Roman" w:cs="Open Sans"/>
                <w:b/>
                <w:sz w:val="22"/>
                <w:szCs w:val="22"/>
              </w:rPr>
              <w:t xml:space="preserve">5 </w:t>
            </w:r>
          </w:p>
        </w:tc>
        <w:tc>
          <w:tcPr>
            <w:tcW w:w="1559" w:type="dxa"/>
            <w:gridSpan w:val="6"/>
            <w:tcBorders>
              <w:top w:val="single" w:sz="4" w:space="0" w:color="auto"/>
              <w:left w:val="nil"/>
              <w:bottom w:val="single" w:sz="4" w:space="0" w:color="auto"/>
              <w:right w:val="nil"/>
            </w:tcBorders>
            <w:shd w:val="clear" w:color="auto" w:fill="auto"/>
            <w:noWrap/>
            <w:vAlign w:val="bottom"/>
            <w:hideMark/>
          </w:tcPr>
          <w:p w14:paraId="1C68708D" w14:textId="77777777" w:rsidR="00196C77" w:rsidRPr="00C45AA7" w:rsidRDefault="00196C77" w:rsidP="00B65646">
            <w:pPr>
              <w:spacing w:before="0" w:after="0"/>
              <w:ind w:left="-113"/>
              <w:jc w:val="right"/>
              <w:rPr>
                <w:rFonts w:eastAsia="Times New Roman" w:cs="Open Sans"/>
                <w:sz w:val="22"/>
                <w:szCs w:val="22"/>
              </w:rPr>
            </w:pPr>
            <w:r w:rsidRPr="00C45AA7">
              <w:rPr>
                <w:rFonts w:eastAsia="Times New Roman" w:cs="Open Sans"/>
                <w:sz w:val="22"/>
                <w:szCs w:val="22"/>
              </w:rPr>
              <w:t xml:space="preserve">7 </w:t>
            </w:r>
          </w:p>
        </w:tc>
      </w:tr>
      <w:tr w:rsidR="00196C77" w:rsidRPr="003F2222" w14:paraId="41F4E3E3" w14:textId="77777777" w:rsidTr="0039105C">
        <w:trPr>
          <w:gridAfter w:val="1"/>
          <w:wAfter w:w="939" w:type="dxa"/>
          <w:trHeight w:val="264"/>
        </w:trPr>
        <w:tc>
          <w:tcPr>
            <w:tcW w:w="6379" w:type="dxa"/>
            <w:tcBorders>
              <w:top w:val="nil"/>
              <w:left w:val="nil"/>
              <w:bottom w:val="nil"/>
              <w:right w:val="nil"/>
            </w:tcBorders>
            <w:shd w:val="clear" w:color="auto" w:fill="auto"/>
            <w:noWrap/>
            <w:vAlign w:val="bottom"/>
            <w:hideMark/>
          </w:tcPr>
          <w:p w14:paraId="451DD182" w14:textId="71EF9111" w:rsidR="00900BF1" w:rsidRPr="00DF36CA" w:rsidRDefault="00DF36CA" w:rsidP="00900BF1">
            <w:pPr>
              <w:spacing w:before="0" w:after="0"/>
              <w:rPr>
                <w:rFonts w:eastAsia="Times New Roman" w:cs="Open Sans"/>
                <w:b/>
                <w:bCs/>
                <w:sz w:val="16"/>
                <w:szCs w:val="16"/>
              </w:rPr>
            </w:pPr>
            <w:r>
              <w:rPr>
                <w:noProof/>
              </w:rPr>
              <mc:AlternateContent>
                <mc:Choice Requires="wps">
                  <w:drawing>
                    <wp:anchor distT="0" distB="0" distL="114300" distR="114300" simplePos="0" relativeHeight="251658302" behindDoc="0" locked="0" layoutInCell="1" allowOverlap="1" wp14:anchorId="188982D5" wp14:editId="5B4A00D7">
                      <wp:simplePos x="0" y="0"/>
                      <wp:positionH relativeFrom="column">
                        <wp:posOffset>-91440</wp:posOffset>
                      </wp:positionH>
                      <wp:positionV relativeFrom="paragraph">
                        <wp:posOffset>45720</wp:posOffset>
                      </wp:positionV>
                      <wp:extent cx="6486525" cy="668655"/>
                      <wp:effectExtent l="0" t="0" r="28575" b="17145"/>
                      <wp:wrapNone/>
                      <wp:docPr id="1039627112" name="Rectangle 1039627112"/>
                      <wp:cNvGraphicFramePr/>
                      <a:graphic xmlns:a="http://schemas.openxmlformats.org/drawingml/2006/main">
                        <a:graphicData uri="http://schemas.microsoft.com/office/word/2010/wordprocessingShape">
                          <wps:wsp>
                            <wps:cNvSpPr/>
                            <wps:spPr>
                              <a:xfrm>
                                <a:off x="0" y="0"/>
                                <a:ext cx="6486525" cy="668655"/>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8A5191D" id="Rectangle 1039627112" o:spid="_x0000_s1026" style="position:absolute;margin-left:-7.2pt;margin-top:3.6pt;width:510.75pt;height:52.65pt;z-index:25165830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Bb0FewIAAF4FAAAOAAAAZHJzL2Uyb0RvYy54bWysVE1v2zAMvQ/YfxB0X50ESdYFdYqgRYcB&#10;RVusHXpWZakWIIsapcTJfv0o+SNBV+wwzAdZFMlH8onUxeW+sWynMBhwJZ+eTThTTkJl3GvJfzzd&#10;fDrnLEThKmHBqZIfVOCX648fLlq/UjOowVYKGYG4sGp9yesY/aoogqxVI8IZeOVIqQEbEUnE16JC&#10;0RJ6Y4vZZLIsWsDKI0gVAp1ed0q+zvhaKxnvtQ4qMltyyi3mFfP6ktZifSFWryh8bWSfhviHLBph&#10;HAUdoa5FFGyL5g+oxkiEADqeSWgK0NpIlWugaqaTN9U81sKrXAuRE/xIU/h/sPJu9+gfkGhofVgF&#10;2qYq9hqb9Kf82D6TdRjJUvvIJB0u5+fLxWzBmSTdcknCIrFZHL09hvhVQcPSpuRIl5E5ErvbEDvT&#10;wSQFc3BjrM0XYl06CGBNlc6ykDpCXVlkO0F3GffTPtqJFcVOnsWxlLyLB6sShHXflWamouRnOZHc&#10;ZUdMIaVycdqpalGpLtRiQt8QbMgiF5oBE7KmJEfsHmCw7EAG7K7s3j65qtyko/Pkb4l1zqNHjgwu&#10;js6NcYDvAViqqo/c2Q8kddQkll6gOjwgQ+hGJHh5Y+jabkWIDwJpJmh6aM7jPS3aQlty6Hec1YC/&#10;3jtP9tSqpOWspRkrefi5Fag4s98cNfGX6XyehjIL88XnGQl4qnk51bhtcwV09VN6UbzM22Qf7bDV&#10;CM0zPQebFJVUwkmKXXIZcRCuYjf79KBItdlkMxpEL+Kte/QygSdWU1s+7Z8F+r53I3X9HQzzKFZv&#10;WrizTZ4ONtsI2uT+PvLa801DnBunf3DSK3EqZ6vjs7j+DQAA//8DAFBLAwQUAAYACAAAACEAeyEs&#10;p+EAAAAKAQAADwAAAGRycy9kb3ducmV2LnhtbEyPwU7DMBBE70j8g7VIXKrWdlQoCnEqBAL1gJAo&#10;cOC2iZckNF5HsduGv8c9wW1WM5p5W6wn14sDjaHzbEAvFAji2tuOGwPvb4/zGxAhIlvsPZOBHwqw&#10;Ls/PCsytP/IrHbaxEamEQ44G2hiHXMpQt+QwLPxAnLwvPzqM6RwbaUc8pnLXy0ypa+mw47TQ4kD3&#10;LdW77d4Z+NxMsfnWT/F5h7OP2aat6peHypjLi+nuFkSkKf6F4YSf0KFMTJXfsw2iNzDXy2WKGlhl&#10;IE6+UisNokpKZ1cgy0L+f6H8BQAA//8DAFBLAQItABQABgAIAAAAIQC2gziS/gAAAOEBAAATAAAA&#10;AAAAAAAAAAAAAAAAAABbQ29udGVudF9UeXBlc10ueG1sUEsBAi0AFAAGAAgAAAAhADj9If/WAAAA&#10;lAEAAAsAAAAAAAAAAAAAAAAALwEAAF9yZWxzLy5yZWxzUEsBAi0AFAAGAAgAAAAhAOkFvQV7AgAA&#10;XgUAAA4AAAAAAAAAAAAAAAAALgIAAGRycy9lMm9Eb2MueG1sUEsBAi0AFAAGAAgAAAAhAHshLKfh&#10;AAAACgEAAA8AAAAAAAAAAAAAAAAA1QQAAGRycy9kb3ducmV2LnhtbFBLBQYAAAAABAAEAPMAAADj&#10;BQAAAAA=&#10;" filled="f" strokecolor="black [3213]" strokeweight="1pt"/>
                  </w:pict>
                </mc:Fallback>
              </mc:AlternateContent>
            </w:r>
          </w:p>
          <w:p w14:paraId="762926B8" w14:textId="666C2575" w:rsidR="00196C77" w:rsidRPr="00C45AA7" w:rsidRDefault="00900BF1" w:rsidP="00B65646">
            <w:pPr>
              <w:spacing w:before="0" w:after="0"/>
              <w:rPr>
                <w:rFonts w:eastAsia="Times New Roman" w:cs="Open Sans"/>
                <w:sz w:val="22"/>
                <w:szCs w:val="22"/>
              </w:rPr>
            </w:pPr>
            <w:r w:rsidRPr="00320C96">
              <w:rPr>
                <w:rFonts w:eastAsia="Times New Roman" w:cs="Open Sans"/>
                <w:b/>
                <w:bCs/>
                <w:sz w:val="22"/>
                <w:szCs w:val="22"/>
              </w:rPr>
              <w:t>Accounting Policy</w:t>
            </w:r>
          </w:p>
        </w:tc>
        <w:tc>
          <w:tcPr>
            <w:tcW w:w="1134" w:type="dxa"/>
            <w:gridSpan w:val="2"/>
            <w:tcBorders>
              <w:top w:val="nil"/>
              <w:left w:val="nil"/>
              <w:bottom w:val="nil"/>
              <w:right w:val="nil"/>
            </w:tcBorders>
            <w:shd w:val="clear" w:color="auto" w:fill="auto"/>
            <w:hideMark/>
          </w:tcPr>
          <w:p w14:paraId="23BF634C" w14:textId="6F9905FF" w:rsidR="00196C77" w:rsidRPr="00C45AA7" w:rsidRDefault="00196C77" w:rsidP="00DC0E86">
            <w:pPr>
              <w:spacing w:before="0" w:after="0"/>
              <w:ind w:left="-113"/>
              <w:rPr>
                <w:rFonts w:eastAsia="Times New Roman" w:cs="Open Sans"/>
                <w:sz w:val="22"/>
                <w:szCs w:val="22"/>
              </w:rPr>
            </w:pPr>
          </w:p>
        </w:tc>
        <w:tc>
          <w:tcPr>
            <w:tcW w:w="1559" w:type="dxa"/>
            <w:gridSpan w:val="6"/>
            <w:tcBorders>
              <w:top w:val="nil"/>
              <w:left w:val="nil"/>
              <w:bottom w:val="nil"/>
              <w:right w:val="nil"/>
            </w:tcBorders>
            <w:shd w:val="clear" w:color="auto" w:fill="auto"/>
            <w:hideMark/>
          </w:tcPr>
          <w:p w14:paraId="0051173B" w14:textId="77777777" w:rsidR="00196C77" w:rsidRPr="00C45AA7" w:rsidRDefault="00196C77" w:rsidP="00DC0E86">
            <w:pPr>
              <w:spacing w:before="0" w:after="0"/>
              <w:ind w:left="-113"/>
              <w:rPr>
                <w:rFonts w:eastAsia="Times New Roman" w:cs="Open Sans"/>
                <w:sz w:val="22"/>
                <w:szCs w:val="22"/>
              </w:rPr>
            </w:pPr>
          </w:p>
        </w:tc>
      </w:tr>
      <w:tr w:rsidR="00793D44" w:rsidRPr="003F2222" w14:paraId="0D4334B6" w14:textId="6C6B8EE8">
        <w:trPr>
          <w:gridAfter w:val="1"/>
          <w:wAfter w:w="939" w:type="dxa"/>
          <w:trHeight w:val="342"/>
        </w:trPr>
        <w:tc>
          <w:tcPr>
            <w:tcW w:w="9072" w:type="dxa"/>
            <w:gridSpan w:val="9"/>
            <w:tcBorders>
              <w:top w:val="nil"/>
              <w:left w:val="nil"/>
              <w:bottom w:val="nil"/>
            </w:tcBorders>
            <w:shd w:val="clear" w:color="auto" w:fill="auto"/>
            <w:noWrap/>
            <w:vAlign w:val="bottom"/>
            <w:hideMark/>
          </w:tcPr>
          <w:p w14:paraId="07BA3300" w14:textId="5678AFB4" w:rsidR="00793D44" w:rsidRPr="00C45AA7" w:rsidRDefault="00793D44" w:rsidP="00B65646">
            <w:pPr>
              <w:spacing w:before="0" w:after="0"/>
              <w:ind w:left="-113" w:firstLine="146"/>
              <w:rPr>
                <w:rFonts w:eastAsia="Times New Roman" w:cs="Open Sans"/>
                <w:sz w:val="22"/>
                <w:szCs w:val="22"/>
              </w:rPr>
            </w:pPr>
            <w:r>
              <w:rPr>
                <w:rFonts w:eastAsia="Times New Roman" w:cs="Open Sans"/>
                <w:sz w:val="22"/>
                <w:szCs w:val="22"/>
              </w:rPr>
              <w:t>Interest revenue is recognised using the effective interest method.</w:t>
            </w:r>
          </w:p>
        </w:tc>
      </w:tr>
      <w:tr w:rsidR="00196C77" w:rsidRPr="003F2222" w14:paraId="7E9D5AE2" w14:textId="600A32E2" w:rsidTr="0039105C">
        <w:trPr>
          <w:gridAfter w:val="1"/>
          <w:wAfter w:w="939" w:type="dxa"/>
          <w:trHeight w:val="264"/>
        </w:trPr>
        <w:tc>
          <w:tcPr>
            <w:tcW w:w="6379" w:type="dxa"/>
            <w:tcBorders>
              <w:top w:val="nil"/>
              <w:left w:val="nil"/>
              <w:bottom w:val="nil"/>
              <w:right w:val="nil"/>
            </w:tcBorders>
            <w:shd w:val="clear" w:color="auto" w:fill="auto"/>
            <w:noWrap/>
            <w:vAlign w:val="bottom"/>
            <w:hideMark/>
          </w:tcPr>
          <w:p w14:paraId="6649D5F3" w14:textId="76A11407" w:rsidR="00196C77" w:rsidRPr="00C45AA7" w:rsidRDefault="00196C77" w:rsidP="00196C77">
            <w:pPr>
              <w:spacing w:before="0" w:after="0"/>
              <w:rPr>
                <w:rFonts w:eastAsia="Times New Roman" w:cs="Open Sans"/>
                <w:sz w:val="22"/>
                <w:szCs w:val="22"/>
              </w:rPr>
            </w:pPr>
          </w:p>
        </w:tc>
        <w:tc>
          <w:tcPr>
            <w:tcW w:w="1134" w:type="dxa"/>
            <w:gridSpan w:val="2"/>
            <w:tcBorders>
              <w:top w:val="nil"/>
              <w:left w:val="nil"/>
              <w:bottom w:val="nil"/>
              <w:right w:val="nil"/>
            </w:tcBorders>
            <w:shd w:val="clear" w:color="auto" w:fill="auto"/>
            <w:hideMark/>
          </w:tcPr>
          <w:p w14:paraId="39A1AF15" w14:textId="6F8DBAAF" w:rsidR="00196C77" w:rsidRPr="00C45AA7" w:rsidRDefault="00196C77" w:rsidP="00DC0E86">
            <w:pPr>
              <w:spacing w:before="0" w:after="0"/>
              <w:ind w:left="-113"/>
              <w:rPr>
                <w:rFonts w:ascii="Times New Roman" w:eastAsia="Times New Roman" w:hAnsi="Times New Roman"/>
                <w:sz w:val="22"/>
                <w:szCs w:val="22"/>
              </w:rPr>
            </w:pPr>
          </w:p>
        </w:tc>
        <w:tc>
          <w:tcPr>
            <w:tcW w:w="1559" w:type="dxa"/>
            <w:gridSpan w:val="6"/>
            <w:tcBorders>
              <w:top w:val="nil"/>
              <w:left w:val="nil"/>
              <w:bottom w:val="nil"/>
              <w:right w:val="nil"/>
            </w:tcBorders>
            <w:shd w:val="clear" w:color="auto" w:fill="auto"/>
            <w:hideMark/>
          </w:tcPr>
          <w:p w14:paraId="0AC69060" w14:textId="7D772D1A" w:rsidR="00196C77" w:rsidRPr="00C45AA7" w:rsidRDefault="00196C77" w:rsidP="00DC0E86">
            <w:pPr>
              <w:spacing w:before="0" w:after="0"/>
              <w:ind w:left="-113"/>
              <w:rPr>
                <w:rFonts w:ascii="Times New Roman" w:eastAsia="Times New Roman" w:hAnsi="Times New Roman"/>
                <w:sz w:val="22"/>
                <w:szCs w:val="22"/>
              </w:rPr>
            </w:pPr>
          </w:p>
        </w:tc>
      </w:tr>
      <w:tr w:rsidR="00196C77" w:rsidRPr="003F2222" w14:paraId="336BA67B" w14:textId="77777777" w:rsidTr="0039105C">
        <w:trPr>
          <w:gridAfter w:val="1"/>
          <w:wAfter w:w="939" w:type="dxa"/>
          <w:trHeight w:val="240"/>
        </w:trPr>
        <w:tc>
          <w:tcPr>
            <w:tcW w:w="6379" w:type="dxa"/>
            <w:tcBorders>
              <w:top w:val="nil"/>
              <w:left w:val="nil"/>
              <w:bottom w:val="nil"/>
              <w:right w:val="nil"/>
            </w:tcBorders>
            <w:shd w:val="clear" w:color="auto" w:fill="auto"/>
            <w:hideMark/>
          </w:tcPr>
          <w:p w14:paraId="75B49027" w14:textId="258C9066" w:rsidR="00196C77" w:rsidRPr="00C45AA7" w:rsidRDefault="00196C77" w:rsidP="00196C77">
            <w:pPr>
              <w:spacing w:before="0" w:after="0"/>
              <w:rPr>
                <w:rFonts w:eastAsia="Times New Roman" w:cs="Open Sans"/>
                <w:b/>
                <w:sz w:val="22"/>
                <w:szCs w:val="22"/>
                <w:u w:val="single"/>
              </w:rPr>
            </w:pPr>
            <w:r w:rsidRPr="00C45AA7">
              <w:rPr>
                <w:rFonts w:eastAsia="Times New Roman" w:cs="Open Sans"/>
                <w:b/>
                <w:sz w:val="22"/>
                <w:szCs w:val="22"/>
                <w:u w:val="single"/>
              </w:rPr>
              <w:t>1.2C: Other revenue</w:t>
            </w:r>
          </w:p>
        </w:tc>
        <w:tc>
          <w:tcPr>
            <w:tcW w:w="1134" w:type="dxa"/>
            <w:gridSpan w:val="2"/>
            <w:tcBorders>
              <w:top w:val="nil"/>
              <w:left w:val="nil"/>
              <w:bottom w:val="nil"/>
              <w:right w:val="nil"/>
            </w:tcBorders>
            <w:shd w:val="clear" w:color="auto" w:fill="auto"/>
            <w:noWrap/>
            <w:vAlign w:val="bottom"/>
            <w:hideMark/>
          </w:tcPr>
          <w:p w14:paraId="2B0B1258" w14:textId="42EE32F1" w:rsidR="00196C77" w:rsidRPr="00C45AA7" w:rsidRDefault="00196C77" w:rsidP="00DC0E86">
            <w:pPr>
              <w:spacing w:before="0" w:after="0"/>
              <w:ind w:left="-113"/>
              <w:rPr>
                <w:rFonts w:eastAsia="Times New Roman" w:cs="Open Sans"/>
                <w:b/>
                <w:sz w:val="22"/>
                <w:szCs w:val="22"/>
                <w:u w:val="single"/>
              </w:rPr>
            </w:pPr>
          </w:p>
        </w:tc>
        <w:tc>
          <w:tcPr>
            <w:tcW w:w="1559" w:type="dxa"/>
            <w:gridSpan w:val="6"/>
            <w:tcBorders>
              <w:top w:val="nil"/>
              <w:left w:val="nil"/>
              <w:bottom w:val="nil"/>
              <w:right w:val="nil"/>
            </w:tcBorders>
            <w:shd w:val="clear" w:color="auto" w:fill="auto"/>
            <w:noWrap/>
            <w:vAlign w:val="bottom"/>
            <w:hideMark/>
          </w:tcPr>
          <w:p w14:paraId="62CB7C47" w14:textId="77777777" w:rsidR="00196C77" w:rsidRPr="00C45AA7" w:rsidRDefault="00196C77" w:rsidP="00DC0E86">
            <w:pPr>
              <w:spacing w:before="0" w:after="0"/>
              <w:ind w:left="-113"/>
              <w:rPr>
                <w:rFonts w:eastAsia="Times New Roman" w:cs="Open Sans"/>
                <w:sz w:val="22"/>
                <w:szCs w:val="22"/>
              </w:rPr>
            </w:pPr>
          </w:p>
        </w:tc>
      </w:tr>
      <w:tr w:rsidR="00196C77" w:rsidRPr="003F2222" w14:paraId="0CA3BF06" w14:textId="77777777" w:rsidTr="0039105C">
        <w:trPr>
          <w:gridAfter w:val="1"/>
          <w:wAfter w:w="939" w:type="dxa"/>
          <w:trHeight w:val="240"/>
        </w:trPr>
        <w:tc>
          <w:tcPr>
            <w:tcW w:w="6379" w:type="dxa"/>
            <w:tcBorders>
              <w:top w:val="nil"/>
              <w:left w:val="nil"/>
              <w:bottom w:val="nil"/>
              <w:right w:val="nil"/>
            </w:tcBorders>
            <w:shd w:val="clear" w:color="auto" w:fill="auto"/>
            <w:vAlign w:val="bottom"/>
            <w:hideMark/>
          </w:tcPr>
          <w:p w14:paraId="43DE8BBC" w14:textId="647BA386" w:rsidR="00196C77" w:rsidRPr="00C45AA7" w:rsidRDefault="00196C77" w:rsidP="00196C77">
            <w:pPr>
              <w:spacing w:before="0" w:after="0"/>
              <w:rPr>
                <w:rFonts w:eastAsia="Times New Roman" w:cs="Open Sans"/>
                <w:sz w:val="22"/>
                <w:szCs w:val="22"/>
              </w:rPr>
            </w:pPr>
            <w:r w:rsidRPr="00C45AA7">
              <w:rPr>
                <w:rFonts w:eastAsia="Times New Roman" w:cs="Open Sans"/>
                <w:sz w:val="22"/>
                <w:szCs w:val="22"/>
              </w:rPr>
              <w:t>Operating Lease</w:t>
            </w:r>
          </w:p>
        </w:tc>
        <w:tc>
          <w:tcPr>
            <w:tcW w:w="1134" w:type="dxa"/>
            <w:gridSpan w:val="2"/>
            <w:tcBorders>
              <w:top w:val="nil"/>
              <w:left w:val="nil"/>
              <w:bottom w:val="nil"/>
              <w:right w:val="nil"/>
            </w:tcBorders>
            <w:shd w:val="clear" w:color="auto" w:fill="auto"/>
            <w:noWrap/>
            <w:vAlign w:val="bottom"/>
            <w:hideMark/>
          </w:tcPr>
          <w:p w14:paraId="4BA376F9" w14:textId="060DB588" w:rsidR="00196C77" w:rsidRPr="00C45AA7" w:rsidRDefault="00196C77" w:rsidP="00DC0E86">
            <w:pPr>
              <w:spacing w:before="0" w:after="0"/>
              <w:ind w:left="-113"/>
              <w:rPr>
                <w:rFonts w:eastAsia="Times New Roman" w:cs="Open Sans"/>
                <w:sz w:val="22"/>
                <w:szCs w:val="22"/>
              </w:rPr>
            </w:pPr>
          </w:p>
        </w:tc>
        <w:tc>
          <w:tcPr>
            <w:tcW w:w="1559" w:type="dxa"/>
            <w:gridSpan w:val="6"/>
            <w:tcBorders>
              <w:top w:val="nil"/>
              <w:left w:val="nil"/>
              <w:bottom w:val="nil"/>
              <w:right w:val="nil"/>
            </w:tcBorders>
            <w:shd w:val="clear" w:color="auto" w:fill="auto"/>
            <w:noWrap/>
            <w:vAlign w:val="bottom"/>
            <w:hideMark/>
          </w:tcPr>
          <w:p w14:paraId="591819D4" w14:textId="77777777" w:rsidR="00196C77" w:rsidRPr="00C45AA7" w:rsidRDefault="00196C77" w:rsidP="00DC0E86">
            <w:pPr>
              <w:spacing w:before="0" w:after="0"/>
              <w:ind w:left="-113"/>
              <w:rPr>
                <w:rFonts w:eastAsia="Times New Roman" w:cs="Open Sans"/>
                <w:sz w:val="22"/>
                <w:szCs w:val="22"/>
              </w:rPr>
            </w:pPr>
          </w:p>
        </w:tc>
      </w:tr>
      <w:tr w:rsidR="00196C77" w:rsidRPr="003F2222" w14:paraId="1BD4A6F0" w14:textId="77777777" w:rsidTr="0039105C">
        <w:trPr>
          <w:gridAfter w:val="1"/>
          <w:wAfter w:w="939" w:type="dxa"/>
          <w:trHeight w:val="240"/>
        </w:trPr>
        <w:tc>
          <w:tcPr>
            <w:tcW w:w="6379" w:type="dxa"/>
            <w:tcBorders>
              <w:top w:val="nil"/>
              <w:left w:val="nil"/>
              <w:bottom w:val="nil"/>
              <w:right w:val="nil"/>
            </w:tcBorders>
            <w:shd w:val="clear" w:color="auto" w:fill="auto"/>
            <w:noWrap/>
            <w:hideMark/>
          </w:tcPr>
          <w:p w14:paraId="00E3F6F7" w14:textId="475B2B9C" w:rsidR="00196C77" w:rsidRPr="00C45AA7" w:rsidRDefault="00196C77" w:rsidP="00196C77">
            <w:pPr>
              <w:spacing w:before="0" w:after="0"/>
              <w:ind w:firstLineChars="100" w:firstLine="220"/>
              <w:rPr>
                <w:rFonts w:eastAsia="Times New Roman" w:cs="Open Sans"/>
                <w:color w:val="000000"/>
                <w:sz w:val="22"/>
                <w:szCs w:val="22"/>
              </w:rPr>
            </w:pPr>
            <w:r w:rsidRPr="00C45AA7">
              <w:rPr>
                <w:rFonts w:eastAsia="Times New Roman" w:cs="Open Sans"/>
                <w:color w:val="000000"/>
                <w:sz w:val="22"/>
                <w:szCs w:val="22"/>
              </w:rPr>
              <w:t>Sub lease rental income</w:t>
            </w:r>
          </w:p>
        </w:tc>
        <w:tc>
          <w:tcPr>
            <w:tcW w:w="1134" w:type="dxa"/>
            <w:gridSpan w:val="2"/>
            <w:tcBorders>
              <w:top w:val="nil"/>
              <w:left w:val="nil"/>
              <w:bottom w:val="nil"/>
              <w:right w:val="nil"/>
            </w:tcBorders>
            <w:shd w:val="clear" w:color="auto" w:fill="auto"/>
            <w:noWrap/>
            <w:vAlign w:val="bottom"/>
            <w:hideMark/>
          </w:tcPr>
          <w:p w14:paraId="44861488" w14:textId="3DA01BA0" w:rsidR="00196C77" w:rsidRPr="00C45AA7" w:rsidRDefault="00196C77" w:rsidP="00B65646">
            <w:pPr>
              <w:spacing w:before="0" w:after="0"/>
              <w:ind w:left="-113"/>
              <w:jc w:val="right"/>
              <w:rPr>
                <w:rFonts w:eastAsia="Times New Roman" w:cs="Open Sans"/>
                <w:b/>
                <w:sz w:val="22"/>
                <w:szCs w:val="22"/>
              </w:rPr>
            </w:pPr>
            <w:r w:rsidRPr="00C45AA7">
              <w:rPr>
                <w:rFonts w:eastAsia="Times New Roman" w:cs="Open Sans"/>
                <w:b/>
                <w:sz w:val="22"/>
                <w:szCs w:val="22"/>
              </w:rPr>
              <w:t xml:space="preserve"> -</w:t>
            </w:r>
          </w:p>
        </w:tc>
        <w:tc>
          <w:tcPr>
            <w:tcW w:w="1559" w:type="dxa"/>
            <w:gridSpan w:val="6"/>
            <w:tcBorders>
              <w:top w:val="nil"/>
              <w:left w:val="nil"/>
              <w:bottom w:val="nil"/>
              <w:right w:val="nil"/>
            </w:tcBorders>
            <w:shd w:val="clear" w:color="auto" w:fill="auto"/>
            <w:noWrap/>
            <w:vAlign w:val="bottom"/>
            <w:hideMark/>
          </w:tcPr>
          <w:p w14:paraId="66CE8517" w14:textId="77777777" w:rsidR="00196C77" w:rsidRPr="00C45AA7" w:rsidRDefault="00196C77" w:rsidP="00B65646">
            <w:pPr>
              <w:spacing w:before="0" w:after="0"/>
              <w:ind w:left="-113"/>
              <w:jc w:val="right"/>
              <w:rPr>
                <w:rFonts w:eastAsia="Times New Roman" w:cs="Open Sans"/>
                <w:sz w:val="22"/>
                <w:szCs w:val="22"/>
              </w:rPr>
            </w:pPr>
            <w:r w:rsidRPr="00C45AA7">
              <w:rPr>
                <w:rFonts w:eastAsia="Times New Roman" w:cs="Open Sans"/>
                <w:sz w:val="22"/>
                <w:szCs w:val="22"/>
              </w:rPr>
              <w:t xml:space="preserve">934 </w:t>
            </w:r>
          </w:p>
        </w:tc>
      </w:tr>
      <w:tr w:rsidR="00196C77" w:rsidRPr="003F2222" w14:paraId="3115207D" w14:textId="77777777" w:rsidTr="0039105C">
        <w:trPr>
          <w:gridAfter w:val="1"/>
          <w:wAfter w:w="939" w:type="dxa"/>
          <w:trHeight w:val="285"/>
        </w:trPr>
        <w:tc>
          <w:tcPr>
            <w:tcW w:w="6379" w:type="dxa"/>
            <w:tcBorders>
              <w:top w:val="nil"/>
              <w:left w:val="nil"/>
              <w:bottom w:val="nil"/>
              <w:right w:val="nil"/>
            </w:tcBorders>
            <w:shd w:val="clear" w:color="auto" w:fill="auto"/>
            <w:vAlign w:val="bottom"/>
            <w:hideMark/>
          </w:tcPr>
          <w:p w14:paraId="48150806" w14:textId="77777777" w:rsidR="00196C77" w:rsidRPr="00C45AA7" w:rsidRDefault="00196C77" w:rsidP="00196C77">
            <w:pPr>
              <w:spacing w:before="0" w:after="0"/>
              <w:rPr>
                <w:rFonts w:eastAsia="Times New Roman" w:cs="Open Sans"/>
                <w:sz w:val="22"/>
                <w:szCs w:val="22"/>
              </w:rPr>
            </w:pPr>
            <w:r w:rsidRPr="00C45AA7">
              <w:rPr>
                <w:rFonts w:eastAsia="Times New Roman" w:cs="Open Sans"/>
                <w:sz w:val="22"/>
                <w:szCs w:val="22"/>
              </w:rPr>
              <w:t>Resources received free of charge</w:t>
            </w:r>
          </w:p>
        </w:tc>
        <w:tc>
          <w:tcPr>
            <w:tcW w:w="1134" w:type="dxa"/>
            <w:gridSpan w:val="2"/>
            <w:tcBorders>
              <w:top w:val="nil"/>
              <w:left w:val="nil"/>
              <w:bottom w:val="nil"/>
              <w:right w:val="nil"/>
            </w:tcBorders>
            <w:shd w:val="clear" w:color="auto" w:fill="auto"/>
            <w:noWrap/>
            <w:vAlign w:val="bottom"/>
            <w:hideMark/>
          </w:tcPr>
          <w:p w14:paraId="69E1A8EA" w14:textId="77777777" w:rsidR="00196C77" w:rsidRPr="00C45AA7" w:rsidRDefault="00196C77" w:rsidP="00D778F0">
            <w:pPr>
              <w:spacing w:before="0" w:after="0"/>
              <w:ind w:left="-113"/>
              <w:jc w:val="right"/>
              <w:rPr>
                <w:rFonts w:eastAsia="Times New Roman" w:cs="Open Sans"/>
                <w:sz w:val="22"/>
                <w:szCs w:val="22"/>
              </w:rPr>
            </w:pPr>
          </w:p>
        </w:tc>
        <w:tc>
          <w:tcPr>
            <w:tcW w:w="1559" w:type="dxa"/>
            <w:gridSpan w:val="6"/>
            <w:tcBorders>
              <w:top w:val="nil"/>
              <w:left w:val="nil"/>
              <w:bottom w:val="nil"/>
              <w:right w:val="nil"/>
            </w:tcBorders>
            <w:shd w:val="clear" w:color="auto" w:fill="auto"/>
            <w:noWrap/>
            <w:vAlign w:val="bottom"/>
            <w:hideMark/>
          </w:tcPr>
          <w:p w14:paraId="111A17F1" w14:textId="5F7D2FD2" w:rsidR="00196C77" w:rsidRPr="00C45AA7" w:rsidRDefault="00196C77" w:rsidP="00D778F0">
            <w:pPr>
              <w:spacing w:before="0" w:after="0"/>
              <w:ind w:left="-113"/>
              <w:jc w:val="right"/>
              <w:rPr>
                <w:rFonts w:eastAsia="Times New Roman" w:cs="Open Sans"/>
                <w:sz w:val="22"/>
                <w:szCs w:val="22"/>
              </w:rPr>
            </w:pPr>
          </w:p>
        </w:tc>
      </w:tr>
      <w:tr w:rsidR="00196C77" w:rsidRPr="003F2222" w14:paraId="66F28296" w14:textId="77777777" w:rsidTr="0039105C">
        <w:trPr>
          <w:gridAfter w:val="1"/>
          <w:wAfter w:w="939" w:type="dxa"/>
          <w:trHeight w:val="264"/>
        </w:trPr>
        <w:tc>
          <w:tcPr>
            <w:tcW w:w="6379" w:type="dxa"/>
            <w:tcBorders>
              <w:top w:val="nil"/>
              <w:left w:val="nil"/>
              <w:bottom w:val="nil"/>
              <w:right w:val="nil"/>
            </w:tcBorders>
            <w:shd w:val="clear" w:color="auto" w:fill="auto"/>
            <w:noWrap/>
            <w:hideMark/>
          </w:tcPr>
          <w:p w14:paraId="128C2E22" w14:textId="2D8E154C" w:rsidR="00196C77" w:rsidRPr="00C45AA7" w:rsidRDefault="00196C77" w:rsidP="00196C77">
            <w:pPr>
              <w:spacing w:before="0" w:after="0"/>
              <w:ind w:firstLineChars="100" w:firstLine="220"/>
              <w:rPr>
                <w:rFonts w:eastAsia="Times New Roman" w:cs="Open Sans"/>
                <w:color w:val="000000"/>
                <w:sz w:val="22"/>
                <w:szCs w:val="22"/>
              </w:rPr>
            </w:pPr>
            <w:r w:rsidRPr="00C45AA7">
              <w:rPr>
                <w:rFonts w:eastAsia="Times New Roman" w:cs="Open Sans"/>
                <w:color w:val="000000"/>
                <w:sz w:val="22"/>
                <w:szCs w:val="22"/>
              </w:rPr>
              <w:t>Remuneration of auditors</w:t>
            </w:r>
          </w:p>
        </w:tc>
        <w:tc>
          <w:tcPr>
            <w:tcW w:w="1134" w:type="dxa"/>
            <w:gridSpan w:val="2"/>
            <w:tcBorders>
              <w:top w:val="nil"/>
              <w:left w:val="nil"/>
              <w:bottom w:val="single" w:sz="4" w:space="0" w:color="auto"/>
              <w:right w:val="nil"/>
            </w:tcBorders>
            <w:shd w:val="clear" w:color="auto" w:fill="auto"/>
            <w:noWrap/>
            <w:vAlign w:val="bottom"/>
            <w:hideMark/>
          </w:tcPr>
          <w:p w14:paraId="26D29636" w14:textId="77777777" w:rsidR="00196C77" w:rsidRPr="00C45AA7" w:rsidRDefault="00196C77" w:rsidP="00D778F0">
            <w:pPr>
              <w:spacing w:before="0" w:after="0"/>
              <w:ind w:left="-113"/>
              <w:jc w:val="right"/>
              <w:rPr>
                <w:rFonts w:eastAsia="Times New Roman" w:cs="Open Sans"/>
                <w:b/>
                <w:sz w:val="22"/>
                <w:szCs w:val="22"/>
              </w:rPr>
            </w:pPr>
            <w:r w:rsidRPr="00C45AA7">
              <w:rPr>
                <w:rFonts w:eastAsia="Times New Roman" w:cs="Open Sans"/>
                <w:b/>
                <w:sz w:val="22"/>
                <w:szCs w:val="22"/>
              </w:rPr>
              <w:t xml:space="preserve">46 </w:t>
            </w:r>
          </w:p>
        </w:tc>
        <w:tc>
          <w:tcPr>
            <w:tcW w:w="1559" w:type="dxa"/>
            <w:gridSpan w:val="6"/>
            <w:tcBorders>
              <w:top w:val="nil"/>
              <w:left w:val="nil"/>
              <w:bottom w:val="single" w:sz="4" w:space="0" w:color="auto"/>
              <w:right w:val="nil"/>
            </w:tcBorders>
            <w:shd w:val="clear" w:color="auto" w:fill="auto"/>
            <w:noWrap/>
            <w:vAlign w:val="bottom"/>
            <w:hideMark/>
          </w:tcPr>
          <w:p w14:paraId="77D95082" w14:textId="77777777" w:rsidR="00196C77" w:rsidRPr="00C45AA7" w:rsidRDefault="00196C77" w:rsidP="00D778F0">
            <w:pPr>
              <w:spacing w:before="0" w:after="0"/>
              <w:ind w:left="-113"/>
              <w:jc w:val="right"/>
              <w:rPr>
                <w:rFonts w:eastAsia="Times New Roman" w:cs="Open Sans"/>
                <w:sz w:val="22"/>
                <w:szCs w:val="22"/>
              </w:rPr>
            </w:pPr>
            <w:r w:rsidRPr="00C45AA7">
              <w:rPr>
                <w:rFonts w:eastAsia="Times New Roman" w:cs="Open Sans"/>
                <w:sz w:val="22"/>
                <w:szCs w:val="22"/>
              </w:rPr>
              <w:t xml:space="preserve">46 </w:t>
            </w:r>
          </w:p>
        </w:tc>
      </w:tr>
      <w:tr w:rsidR="00196C77" w:rsidRPr="003F2222" w14:paraId="2C5A7BAB" w14:textId="77777777" w:rsidTr="0039105C">
        <w:trPr>
          <w:gridAfter w:val="1"/>
          <w:wAfter w:w="939" w:type="dxa"/>
          <w:trHeight w:val="270"/>
        </w:trPr>
        <w:tc>
          <w:tcPr>
            <w:tcW w:w="6379" w:type="dxa"/>
            <w:tcBorders>
              <w:top w:val="nil"/>
              <w:left w:val="nil"/>
              <w:bottom w:val="nil"/>
              <w:right w:val="nil"/>
            </w:tcBorders>
            <w:shd w:val="clear" w:color="auto" w:fill="auto"/>
            <w:hideMark/>
          </w:tcPr>
          <w:p w14:paraId="00889BF9" w14:textId="26D1B9DB" w:rsidR="00196C77" w:rsidRPr="00C45AA7" w:rsidRDefault="00196C77" w:rsidP="00196C77">
            <w:pPr>
              <w:spacing w:before="0" w:after="0"/>
              <w:rPr>
                <w:rFonts w:eastAsia="Times New Roman" w:cs="Open Sans"/>
                <w:b/>
                <w:sz w:val="22"/>
                <w:szCs w:val="22"/>
              </w:rPr>
            </w:pPr>
            <w:r w:rsidRPr="00C45AA7">
              <w:rPr>
                <w:rFonts w:eastAsia="Times New Roman" w:cs="Open Sans"/>
                <w:b/>
                <w:sz w:val="22"/>
                <w:szCs w:val="22"/>
              </w:rPr>
              <w:t>Total other revenue</w:t>
            </w:r>
          </w:p>
        </w:tc>
        <w:tc>
          <w:tcPr>
            <w:tcW w:w="1134" w:type="dxa"/>
            <w:gridSpan w:val="2"/>
            <w:tcBorders>
              <w:top w:val="single" w:sz="4" w:space="0" w:color="auto"/>
              <w:left w:val="nil"/>
              <w:bottom w:val="single" w:sz="4" w:space="0" w:color="auto"/>
              <w:right w:val="nil"/>
            </w:tcBorders>
            <w:shd w:val="clear" w:color="auto" w:fill="auto"/>
            <w:noWrap/>
            <w:vAlign w:val="bottom"/>
            <w:hideMark/>
          </w:tcPr>
          <w:p w14:paraId="13D44D04" w14:textId="77777777" w:rsidR="00196C77" w:rsidRPr="00C45AA7" w:rsidRDefault="00196C77" w:rsidP="00D778F0">
            <w:pPr>
              <w:spacing w:before="0" w:after="0"/>
              <w:ind w:left="-113"/>
              <w:jc w:val="right"/>
              <w:rPr>
                <w:rFonts w:eastAsia="Times New Roman" w:cs="Open Sans"/>
                <w:b/>
                <w:sz w:val="22"/>
                <w:szCs w:val="22"/>
              </w:rPr>
            </w:pPr>
            <w:r w:rsidRPr="00C45AA7">
              <w:rPr>
                <w:rFonts w:eastAsia="Times New Roman" w:cs="Open Sans"/>
                <w:b/>
                <w:sz w:val="22"/>
                <w:szCs w:val="22"/>
              </w:rPr>
              <w:t xml:space="preserve">46 </w:t>
            </w:r>
          </w:p>
        </w:tc>
        <w:tc>
          <w:tcPr>
            <w:tcW w:w="1559" w:type="dxa"/>
            <w:gridSpan w:val="6"/>
            <w:tcBorders>
              <w:top w:val="single" w:sz="4" w:space="0" w:color="auto"/>
              <w:left w:val="nil"/>
              <w:bottom w:val="single" w:sz="4" w:space="0" w:color="auto"/>
              <w:right w:val="nil"/>
            </w:tcBorders>
            <w:shd w:val="clear" w:color="auto" w:fill="auto"/>
            <w:noWrap/>
            <w:vAlign w:val="bottom"/>
            <w:hideMark/>
          </w:tcPr>
          <w:p w14:paraId="529B56B7" w14:textId="77777777" w:rsidR="00196C77" w:rsidRPr="00C45AA7" w:rsidRDefault="00196C77" w:rsidP="00D778F0">
            <w:pPr>
              <w:spacing w:before="0" w:after="0"/>
              <w:ind w:left="-113"/>
              <w:jc w:val="right"/>
              <w:rPr>
                <w:rFonts w:eastAsia="Times New Roman" w:cs="Open Sans"/>
                <w:sz w:val="22"/>
                <w:szCs w:val="22"/>
              </w:rPr>
            </w:pPr>
            <w:r w:rsidRPr="00C45AA7">
              <w:rPr>
                <w:rFonts w:eastAsia="Times New Roman" w:cs="Open Sans"/>
                <w:sz w:val="22"/>
                <w:szCs w:val="22"/>
              </w:rPr>
              <w:t xml:space="preserve">980 </w:t>
            </w:r>
          </w:p>
        </w:tc>
      </w:tr>
      <w:tr w:rsidR="00196C77" w:rsidRPr="003F2222" w14:paraId="1807921E" w14:textId="77777777" w:rsidTr="0039105C">
        <w:trPr>
          <w:trHeight w:val="276"/>
        </w:trPr>
        <w:tc>
          <w:tcPr>
            <w:tcW w:w="8347" w:type="dxa"/>
            <w:gridSpan w:val="5"/>
            <w:tcBorders>
              <w:top w:val="nil"/>
              <w:left w:val="nil"/>
              <w:bottom w:val="nil"/>
              <w:right w:val="nil"/>
            </w:tcBorders>
            <w:shd w:val="clear" w:color="auto" w:fill="auto"/>
            <w:noWrap/>
            <w:vAlign w:val="bottom"/>
            <w:hideMark/>
          </w:tcPr>
          <w:p w14:paraId="5C157183" w14:textId="04477BBE" w:rsidR="00196C77" w:rsidRPr="003F2222" w:rsidRDefault="00196C77" w:rsidP="00196C77">
            <w:pPr>
              <w:spacing w:before="0" w:after="0"/>
              <w:rPr>
                <w:rFonts w:ascii="Times New Roman" w:eastAsia="Times New Roman" w:hAnsi="Times New Roman"/>
                <w:sz w:val="20"/>
                <w:szCs w:val="20"/>
              </w:rPr>
            </w:pPr>
          </w:p>
        </w:tc>
        <w:tc>
          <w:tcPr>
            <w:tcW w:w="468" w:type="dxa"/>
            <w:gridSpan w:val="2"/>
            <w:tcBorders>
              <w:top w:val="nil"/>
              <w:left w:val="nil"/>
              <w:bottom w:val="nil"/>
              <w:right w:val="nil"/>
            </w:tcBorders>
            <w:shd w:val="clear" w:color="auto" w:fill="auto"/>
            <w:noWrap/>
            <w:vAlign w:val="bottom"/>
            <w:hideMark/>
          </w:tcPr>
          <w:p w14:paraId="3DB087D4" w14:textId="4E53317D" w:rsidR="00196C77" w:rsidRPr="003F2222" w:rsidRDefault="00196C77" w:rsidP="000F7E56">
            <w:pPr>
              <w:spacing w:before="0" w:after="0"/>
              <w:rPr>
                <w:rFonts w:ascii="Times New Roman" w:eastAsia="Times New Roman" w:hAnsi="Times New Roman"/>
                <w:sz w:val="20"/>
                <w:szCs w:val="20"/>
              </w:rPr>
            </w:pPr>
          </w:p>
        </w:tc>
        <w:tc>
          <w:tcPr>
            <w:tcW w:w="1196" w:type="dxa"/>
            <w:gridSpan w:val="3"/>
            <w:tcBorders>
              <w:top w:val="nil"/>
              <w:left w:val="nil"/>
              <w:bottom w:val="nil"/>
              <w:right w:val="nil"/>
            </w:tcBorders>
            <w:shd w:val="clear" w:color="auto" w:fill="auto"/>
            <w:noWrap/>
            <w:vAlign w:val="bottom"/>
            <w:hideMark/>
          </w:tcPr>
          <w:p w14:paraId="3857B6AB" w14:textId="77777777" w:rsidR="00196C77" w:rsidRPr="003F2222" w:rsidRDefault="00196C77" w:rsidP="000F7E56">
            <w:pPr>
              <w:spacing w:before="0" w:after="0"/>
              <w:rPr>
                <w:rFonts w:ascii="Times New Roman" w:eastAsia="Times New Roman" w:hAnsi="Times New Roman"/>
                <w:sz w:val="20"/>
                <w:szCs w:val="20"/>
              </w:rPr>
            </w:pPr>
          </w:p>
        </w:tc>
      </w:tr>
      <w:tr w:rsidR="00196C77" w:rsidRPr="003F2222" w14:paraId="516C999F" w14:textId="77777777" w:rsidTr="0039105C">
        <w:trPr>
          <w:trHeight w:val="456"/>
        </w:trPr>
        <w:tc>
          <w:tcPr>
            <w:tcW w:w="8347" w:type="dxa"/>
            <w:gridSpan w:val="5"/>
            <w:tcBorders>
              <w:top w:val="nil"/>
              <w:left w:val="nil"/>
              <w:bottom w:val="nil"/>
              <w:right w:val="nil"/>
            </w:tcBorders>
            <w:shd w:val="clear" w:color="auto" w:fill="auto"/>
            <w:noWrap/>
            <w:vAlign w:val="bottom"/>
            <w:hideMark/>
          </w:tcPr>
          <w:p w14:paraId="757D5420" w14:textId="4562CD90" w:rsidR="00196C77" w:rsidRPr="003F2222" w:rsidRDefault="00925DA2" w:rsidP="00196C77">
            <w:pPr>
              <w:spacing w:before="0" w:after="0"/>
              <w:rPr>
                <w:rFonts w:ascii="Times New Roman" w:eastAsia="Times New Roman" w:hAnsi="Times New Roman"/>
                <w:sz w:val="20"/>
                <w:szCs w:val="20"/>
              </w:rPr>
            </w:pPr>
            <w:r w:rsidRPr="003F2222">
              <w:rPr>
                <w:noProof/>
                <w:sz w:val="20"/>
                <w:szCs w:val="20"/>
              </w:rPr>
              <mc:AlternateContent>
                <mc:Choice Requires="wps">
                  <w:drawing>
                    <wp:anchor distT="0" distB="0" distL="114300" distR="114300" simplePos="0" relativeHeight="251658293" behindDoc="0" locked="0" layoutInCell="1" allowOverlap="1" wp14:anchorId="3A1839C5" wp14:editId="0D64EFB3">
                      <wp:simplePos x="0" y="0"/>
                      <wp:positionH relativeFrom="column">
                        <wp:posOffset>-36830</wp:posOffset>
                      </wp:positionH>
                      <wp:positionV relativeFrom="paragraph">
                        <wp:posOffset>-95885</wp:posOffset>
                      </wp:positionV>
                      <wp:extent cx="6553200" cy="1733550"/>
                      <wp:effectExtent l="0" t="0" r="19050" b="19050"/>
                      <wp:wrapNone/>
                      <wp:docPr id="1039627107" name="TextBox 9"/>
                      <wp:cNvGraphicFramePr/>
                      <a:graphic xmlns:a="http://schemas.openxmlformats.org/drawingml/2006/main">
                        <a:graphicData uri="http://schemas.microsoft.com/office/word/2010/wordprocessingShape">
                          <wps:wsp>
                            <wps:cNvSpPr txBox="1"/>
                            <wps:spPr>
                              <a:xfrm>
                                <a:off x="0" y="0"/>
                                <a:ext cx="6553200" cy="1733550"/>
                              </a:xfrm>
                              <a:prstGeom prst="rect">
                                <a:avLst/>
                              </a:prstGeom>
                              <a:noFill/>
                              <a:ln w="12700" cap="flat" cmpd="sng" algn="ctr">
                                <a:solidFill>
                                  <a:schemeClr val="tx1"/>
                                </a:solidFill>
                                <a:prstDash val="solid"/>
                                <a:round/>
                                <a:headEnd type="none" w="med" len="med"/>
                                <a:tailEnd type="none" w="med" len="med"/>
                              </a:ln>
                              <a:effectLst/>
                            </wps:spPr>
                            <wps:txbx>
                              <w:txbxContent>
                                <w:p w14:paraId="126856DA" w14:textId="77777777" w:rsidR="00D83B87" w:rsidRPr="00C45AA7" w:rsidRDefault="00D83B87" w:rsidP="00D83B87">
                                  <w:pPr>
                                    <w:rPr>
                                      <w:rFonts w:cs="Open Sans"/>
                                      <w:b/>
                                      <w:color w:val="000000" w:themeColor="dark1"/>
                                      <w:sz w:val="22"/>
                                      <w:szCs w:val="22"/>
                                    </w:rPr>
                                  </w:pPr>
                                  <w:r w:rsidRPr="00C45AA7">
                                    <w:rPr>
                                      <w:rFonts w:cs="Open Sans"/>
                                      <w:b/>
                                      <w:color w:val="000000" w:themeColor="dark1"/>
                                      <w:sz w:val="22"/>
                                      <w:szCs w:val="22"/>
                                    </w:rPr>
                                    <w:t>Accounting Policy</w:t>
                                  </w:r>
                                </w:p>
                                <w:p w14:paraId="47D8A969" w14:textId="77777777" w:rsidR="00D83B87" w:rsidRPr="00C45AA7" w:rsidRDefault="00D83B87" w:rsidP="00D83B87">
                                  <w:pPr>
                                    <w:rPr>
                                      <w:rFonts w:cs="Open Sans"/>
                                      <w:bCs/>
                                      <w:i/>
                                      <w:iCs/>
                                      <w:color w:val="000000" w:themeColor="dark1"/>
                                      <w:sz w:val="22"/>
                                      <w:szCs w:val="22"/>
                                      <w:u w:val="single"/>
                                    </w:rPr>
                                  </w:pPr>
                                  <w:r w:rsidRPr="00C45AA7">
                                    <w:rPr>
                                      <w:rFonts w:cs="Open Sans"/>
                                      <w:bCs/>
                                      <w:i/>
                                      <w:iCs/>
                                      <w:color w:val="000000" w:themeColor="dark1"/>
                                      <w:sz w:val="22"/>
                                      <w:szCs w:val="22"/>
                                      <w:u w:val="single"/>
                                    </w:rPr>
                                    <w:t>Resources Received Free of Charge</w:t>
                                  </w:r>
                                </w:p>
                                <w:p w14:paraId="07579EE3" w14:textId="5DE7EE2B" w:rsidR="00D83B87" w:rsidRPr="00D83B87" w:rsidRDefault="00D83B87" w:rsidP="00D83B87">
                                  <w:pPr>
                                    <w:rPr>
                                      <w:rFonts w:ascii="Cambria" w:hAnsi="Cambria" w:cstheme="minorBidi"/>
                                      <w:bCs/>
                                      <w:color w:val="000000" w:themeColor="dark1"/>
                                      <w:sz w:val="18"/>
                                      <w:szCs w:val="18"/>
                                    </w:rPr>
                                  </w:pPr>
                                  <w:r w:rsidRPr="00C45AA7">
                                    <w:rPr>
                                      <w:rFonts w:cs="Open Sans"/>
                                      <w:bCs/>
                                      <w:color w:val="000000" w:themeColor="dark1"/>
                                      <w:sz w:val="22"/>
                                      <w:szCs w:val="22"/>
                                    </w:rPr>
                                    <w:t>Resources received free of charge are recognised as revenue when, and only when, a fair value can be reliably determined and the services would have been purchased if they had not been donated.  Use of those resources is recognised as an expense. Resources received free of charge are recorded as either revenue or gains depending on their nature</w:t>
                                  </w:r>
                                  <w:r w:rsidRPr="00D83B87">
                                    <w:rPr>
                                      <w:rFonts w:cs="Open Sans"/>
                                      <w:bCs/>
                                      <w:color w:val="000000" w:themeColor="dark1"/>
                                      <w:sz w:val="20"/>
                                      <w:szCs w:val="20"/>
                                    </w:rPr>
                                    <w:t>.</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3A1839C5" id="TextBox 9" o:spid="_x0000_s1050" type="#_x0000_t202" style="position:absolute;margin-left:-2.9pt;margin-top:-7.55pt;width:516pt;height:136.5pt;z-index:25165829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rxBWCwIAABUEAAAOAAAAZHJzL2Uyb0RvYy54bWysU9tuEzEQfUfiHyy/k82FtCjKpoKG8oJo&#10;pcIHOL5kLdkeY0+yG76esZMm0L5UiBev7Zmdc+bM8fJm8I7tdcoWQssnozFnOkhQNmxb/uP73bsP&#10;nGUUQQkHQbf8oDO/Wb19s+zjQk+hA6d0YlQk5EUfW94hxkXTZNlpL/IIog4UNJC8QDqmbaOS6Km6&#10;d810PL5qekgqJpA6Z7pdH4N8VesboyXeG5M1Mtdy4oZ1TXXdlLVZLcVim0TsrDzREP/AwgsbCPRc&#10;ai1QsF2yL0p5KxNkMDiS4Bswxkpde6BuJuNn3Tx2IuraC4mT41mm/P/Kym/7x/iQGA6fYKABFkH6&#10;mBeZLks/g0m+fIkpozhJeDjLpgdkki6v5vMZzYIzSbHJ9Ww2n1dhm8vvMWX8osGzsml5orlUucT+&#10;a0aCpNSnlIIW4M46V2fjAuup6vS6AgiyiHECCctH1fIctpwJtyXvSUy1ZAZnVfm9FKo+0rcusb0g&#10;B+BQGyS0v7IK9Frk7phUQ0djJNgFVWl0WqjPQTE8RHJxIC/zwstrxZnTBF92NROFda/JJBIuFI66&#10;2vSkw0X7ssNhMzBLfU7fPw1mA+pA86Inh/e0GAdEQzobOesg/Xp+15O1SaafO5GIcUJ3C8eXIIKk&#10;fJKkihbg4w7B2DqLgnyEocGUA3mvjuj0Toq5/zzXrMtrXv0GAAD//wMAUEsDBBQABgAIAAAAIQCl&#10;pau74wAAAAsBAAAPAAAAZHJzL2Rvd25yZXYueG1sTI/BTsMwEETvSPyDtUhcUOskkJaGOBWi4gII&#10;qS1C4ubGSxJhr0NsN+HvcU9wWo12NPOmXE9GsyMOrrMkIJ0nwJBqqzpqBLztH2e3wJyXpKS2hAJ+&#10;0MG6Oj8rZaHsSFs87nzDYgi5Qgpove8Lzl3dopFubnuk+Pu0g5E+yqHhapBjDDeaZ0my4EZ2FBta&#10;2eNDi/XXLhgBKz0+ef6+f9283Gzcd7i++gjPQYjLi+n+DpjHyf+Z4YQf0aGKTAcbSDmmBczySO7j&#10;TfMU2MmQZIsM2EFAli9XwKuS/99Q/QIAAP//AwBQSwECLQAUAAYACAAAACEAtoM4kv4AAADhAQAA&#10;EwAAAAAAAAAAAAAAAAAAAAAAW0NvbnRlbnRfVHlwZXNdLnhtbFBLAQItABQABgAIAAAAIQA4/SH/&#10;1gAAAJQBAAALAAAAAAAAAAAAAAAAAC8BAABfcmVscy8ucmVsc1BLAQItABQABgAIAAAAIQAxrxBW&#10;CwIAABUEAAAOAAAAAAAAAAAAAAAAAC4CAABkcnMvZTJvRG9jLnhtbFBLAQItABQABgAIAAAAIQCl&#10;pau74wAAAAsBAAAPAAAAAAAAAAAAAAAAAGUEAABkcnMvZG93bnJldi54bWxQSwUGAAAAAAQABADz&#10;AAAAdQUAAAAA&#10;" filled="f" strokecolor="black [3213]" strokeweight="1pt">
                      <v:stroke joinstyle="round"/>
                      <v:textbox>
                        <w:txbxContent>
                          <w:p w14:paraId="126856DA" w14:textId="77777777" w:rsidR="00D83B87" w:rsidRPr="00C45AA7" w:rsidRDefault="00D83B87" w:rsidP="00D83B87">
                            <w:pPr>
                              <w:rPr>
                                <w:rFonts w:cs="Open Sans"/>
                                <w:b/>
                                <w:color w:val="000000" w:themeColor="dark1"/>
                                <w:sz w:val="22"/>
                                <w:szCs w:val="22"/>
                              </w:rPr>
                            </w:pPr>
                            <w:r w:rsidRPr="00C45AA7">
                              <w:rPr>
                                <w:rFonts w:cs="Open Sans"/>
                                <w:b/>
                                <w:color w:val="000000" w:themeColor="dark1"/>
                                <w:sz w:val="22"/>
                                <w:szCs w:val="22"/>
                              </w:rPr>
                              <w:t>Accounting Policy</w:t>
                            </w:r>
                          </w:p>
                          <w:p w14:paraId="47D8A969" w14:textId="77777777" w:rsidR="00D83B87" w:rsidRPr="00C45AA7" w:rsidRDefault="00D83B87" w:rsidP="00D83B87">
                            <w:pPr>
                              <w:rPr>
                                <w:rFonts w:cs="Open Sans"/>
                                <w:bCs/>
                                <w:i/>
                                <w:iCs/>
                                <w:color w:val="000000" w:themeColor="dark1"/>
                                <w:sz w:val="22"/>
                                <w:szCs w:val="22"/>
                                <w:u w:val="single"/>
                              </w:rPr>
                            </w:pPr>
                            <w:r w:rsidRPr="00C45AA7">
                              <w:rPr>
                                <w:rFonts w:cs="Open Sans"/>
                                <w:bCs/>
                                <w:i/>
                                <w:iCs/>
                                <w:color w:val="000000" w:themeColor="dark1"/>
                                <w:sz w:val="22"/>
                                <w:szCs w:val="22"/>
                                <w:u w:val="single"/>
                              </w:rPr>
                              <w:t>Resources Received Free of Charge</w:t>
                            </w:r>
                          </w:p>
                          <w:p w14:paraId="07579EE3" w14:textId="5DE7EE2B" w:rsidR="00D83B87" w:rsidRPr="00D83B87" w:rsidRDefault="00D83B87" w:rsidP="00D83B87">
                            <w:pPr>
                              <w:rPr>
                                <w:rFonts w:ascii="Cambria" w:hAnsi="Cambria" w:cstheme="minorBidi"/>
                                <w:bCs/>
                                <w:color w:val="000000" w:themeColor="dark1"/>
                                <w:sz w:val="18"/>
                                <w:szCs w:val="18"/>
                              </w:rPr>
                            </w:pPr>
                            <w:r w:rsidRPr="00C45AA7">
                              <w:rPr>
                                <w:rFonts w:cs="Open Sans"/>
                                <w:bCs/>
                                <w:color w:val="000000" w:themeColor="dark1"/>
                                <w:sz w:val="22"/>
                                <w:szCs w:val="22"/>
                              </w:rPr>
                              <w:t>Resources received free of charge are recognised as revenue when, and only when, a fair value can be reliably determined and the services would have been purchased if they had not been donated.  Use of those resources is recognised as an expense. Resources received free of charge are recorded as either revenue or gains depending on their nature</w:t>
                            </w:r>
                            <w:r w:rsidRPr="00D83B87">
                              <w:rPr>
                                <w:rFonts w:cs="Open Sans"/>
                                <w:bCs/>
                                <w:color w:val="000000" w:themeColor="dark1"/>
                                <w:sz w:val="20"/>
                                <w:szCs w:val="20"/>
                              </w:rPr>
                              <w:t>.</w:t>
                            </w:r>
                          </w:p>
                        </w:txbxContent>
                      </v:textbox>
                    </v:shape>
                  </w:pict>
                </mc:Fallback>
              </mc:AlternateContent>
            </w:r>
          </w:p>
        </w:tc>
        <w:tc>
          <w:tcPr>
            <w:tcW w:w="468" w:type="dxa"/>
            <w:gridSpan w:val="2"/>
            <w:tcBorders>
              <w:top w:val="nil"/>
              <w:left w:val="nil"/>
              <w:bottom w:val="nil"/>
              <w:right w:val="nil"/>
            </w:tcBorders>
            <w:shd w:val="clear" w:color="auto" w:fill="auto"/>
            <w:noWrap/>
            <w:vAlign w:val="bottom"/>
            <w:hideMark/>
          </w:tcPr>
          <w:p w14:paraId="6411378C" w14:textId="6EE19B9B" w:rsidR="00196C77" w:rsidRPr="003F2222" w:rsidRDefault="00196C77" w:rsidP="000F7E56">
            <w:pPr>
              <w:spacing w:before="0" w:after="0"/>
              <w:rPr>
                <w:rFonts w:ascii="Times New Roman" w:eastAsia="Times New Roman" w:hAnsi="Times New Roman"/>
                <w:sz w:val="20"/>
                <w:szCs w:val="20"/>
              </w:rPr>
            </w:pPr>
          </w:p>
        </w:tc>
        <w:tc>
          <w:tcPr>
            <w:tcW w:w="1196" w:type="dxa"/>
            <w:gridSpan w:val="3"/>
            <w:tcBorders>
              <w:top w:val="nil"/>
              <w:left w:val="nil"/>
              <w:bottom w:val="nil"/>
              <w:right w:val="nil"/>
            </w:tcBorders>
            <w:shd w:val="clear" w:color="auto" w:fill="auto"/>
            <w:noWrap/>
            <w:vAlign w:val="bottom"/>
            <w:hideMark/>
          </w:tcPr>
          <w:p w14:paraId="038CF3AB" w14:textId="77777777" w:rsidR="00196C77" w:rsidRPr="003F2222" w:rsidRDefault="00196C77" w:rsidP="000F7E56">
            <w:pPr>
              <w:spacing w:before="0" w:after="0"/>
              <w:rPr>
                <w:rFonts w:ascii="Times New Roman" w:eastAsia="Times New Roman" w:hAnsi="Times New Roman"/>
                <w:sz w:val="20"/>
                <w:szCs w:val="20"/>
              </w:rPr>
            </w:pPr>
          </w:p>
        </w:tc>
      </w:tr>
      <w:tr w:rsidR="00196C77" w:rsidRPr="003F2222" w14:paraId="6DA724CF" w14:textId="77777777" w:rsidTr="0039105C">
        <w:trPr>
          <w:trHeight w:val="276"/>
        </w:trPr>
        <w:tc>
          <w:tcPr>
            <w:tcW w:w="8347" w:type="dxa"/>
            <w:gridSpan w:val="5"/>
            <w:tcBorders>
              <w:top w:val="nil"/>
              <w:left w:val="nil"/>
              <w:bottom w:val="nil"/>
              <w:right w:val="nil"/>
            </w:tcBorders>
            <w:shd w:val="clear" w:color="auto" w:fill="auto"/>
            <w:noWrap/>
            <w:vAlign w:val="bottom"/>
            <w:hideMark/>
          </w:tcPr>
          <w:p w14:paraId="4E4E52EF" w14:textId="42CC6256" w:rsidR="00196C77" w:rsidRPr="003F2222" w:rsidRDefault="00196C77" w:rsidP="00196C77">
            <w:pPr>
              <w:spacing w:before="0" w:after="0"/>
              <w:rPr>
                <w:rFonts w:ascii="Times New Roman" w:eastAsia="Times New Roman" w:hAnsi="Times New Roman"/>
                <w:sz w:val="20"/>
                <w:szCs w:val="20"/>
              </w:rPr>
            </w:pPr>
          </w:p>
        </w:tc>
        <w:tc>
          <w:tcPr>
            <w:tcW w:w="468" w:type="dxa"/>
            <w:gridSpan w:val="2"/>
            <w:tcBorders>
              <w:top w:val="nil"/>
              <w:left w:val="nil"/>
              <w:bottom w:val="nil"/>
              <w:right w:val="nil"/>
            </w:tcBorders>
            <w:shd w:val="clear" w:color="auto" w:fill="auto"/>
            <w:noWrap/>
            <w:vAlign w:val="bottom"/>
            <w:hideMark/>
          </w:tcPr>
          <w:p w14:paraId="2DD0836D" w14:textId="77777777" w:rsidR="00196C77" w:rsidRPr="003F2222" w:rsidRDefault="00196C77" w:rsidP="000F7E56">
            <w:pPr>
              <w:spacing w:before="0" w:after="0"/>
              <w:rPr>
                <w:rFonts w:ascii="Times New Roman" w:eastAsia="Times New Roman" w:hAnsi="Times New Roman"/>
                <w:sz w:val="20"/>
                <w:szCs w:val="20"/>
              </w:rPr>
            </w:pPr>
          </w:p>
        </w:tc>
        <w:tc>
          <w:tcPr>
            <w:tcW w:w="1196" w:type="dxa"/>
            <w:gridSpan w:val="3"/>
            <w:tcBorders>
              <w:top w:val="nil"/>
              <w:left w:val="nil"/>
              <w:bottom w:val="nil"/>
              <w:right w:val="nil"/>
            </w:tcBorders>
            <w:shd w:val="clear" w:color="auto" w:fill="auto"/>
            <w:noWrap/>
            <w:vAlign w:val="bottom"/>
            <w:hideMark/>
          </w:tcPr>
          <w:p w14:paraId="334EB5F4" w14:textId="77777777" w:rsidR="00196C77" w:rsidRPr="003F2222" w:rsidRDefault="00196C77" w:rsidP="000F7E56">
            <w:pPr>
              <w:spacing w:before="0" w:after="0"/>
              <w:rPr>
                <w:rFonts w:ascii="Times New Roman" w:eastAsia="Times New Roman" w:hAnsi="Times New Roman"/>
                <w:sz w:val="20"/>
                <w:szCs w:val="20"/>
              </w:rPr>
            </w:pPr>
          </w:p>
        </w:tc>
      </w:tr>
      <w:tr w:rsidR="00196C77" w:rsidRPr="003F2222" w14:paraId="3D88D52B" w14:textId="77777777" w:rsidTr="0039105C">
        <w:trPr>
          <w:trHeight w:val="276"/>
        </w:trPr>
        <w:tc>
          <w:tcPr>
            <w:tcW w:w="8347" w:type="dxa"/>
            <w:gridSpan w:val="5"/>
            <w:tcBorders>
              <w:top w:val="nil"/>
              <w:left w:val="nil"/>
              <w:bottom w:val="nil"/>
              <w:right w:val="nil"/>
            </w:tcBorders>
            <w:shd w:val="clear" w:color="auto" w:fill="auto"/>
            <w:noWrap/>
            <w:vAlign w:val="bottom"/>
            <w:hideMark/>
          </w:tcPr>
          <w:p w14:paraId="4E3AC70A" w14:textId="735CE3A0" w:rsidR="00196C77" w:rsidRPr="003F2222" w:rsidRDefault="00196C77" w:rsidP="00196C77">
            <w:pPr>
              <w:spacing w:before="0" w:after="0"/>
              <w:rPr>
                <w:rFonts w:ascii="Times New Roman" w:eastAsia="Times New Roman" w:hAnsi="Times New Roman"/>
                <w:sz w:val="20"/>
                <w:szCs w:val="20"/>
              </w:rPr>
            </w:pPr>
          </w:p>
          <w:p w14:paraId="5C2935C8" w14:textId="77777777" w:rsidR="009B02A9" w:rsidRPr="003F2222" w:rsidRDefault="009B02A9" w:rsidP="00196C77">
            <w:pPr>
              <w:spacing w:before="0" w:after="0"/>
              <w:rPr>
                <w:rFonts w:ascii="Times New Roman" w:eastAsia="Times New Roman" w:hAnsi="Times New Roman"/>
                <w:sz w:val="20"/>
                <w:szCs w:val="20"/>
              </w:rPr>
            </w:pPr>
          </w:p>
          <w:p w14:paraId="294735F2" w14:textId="162A9EF5" w:rsidR="009B02A9" w:rsidRPr="003F2222" w:rsidRDefault="009B02A9" w:rsidP="00196C77">
            <w:pPr>
              <w:spacing w:before="0" w:after="0"/>
              <w:rPr>
                <w:rFonts w:ascii="Times New Roman" w:eastAsia="Times New Roman" w:hAnsi="Times New Roman"/>
                <w:sz w:val="20"/>
                <w:szCs w:val="20"/>
              </w:rPr>
            </w:pPr>
          </w:p>
          <w:p w14:paraId="4C25261D" w14:textId="77777777" w:rsidR="009B02A9" w:rsidRPr="003F2222" w:rsidRDefault="009B02A9" w:rsidP="00196C77">
            <w:pPr>
              <w:spacing w:before="0" w:after="0"/>
              <w:rPr>
                <w:rFonts w:ascii="Times New Roman" w:eastAsia="Times New Roman" w:hAnsi="Times New Roman"/>
                <w:sz w:val="20"/>
                <w:szCs w:val="20"/>
              </w:rPr>
            </w:pPr>
          </w:p>
          <w:p w14:paraId="0D8C39B9" w14:textId="01CBC513" w:rsidR="009B02A9" w:rsidRPr="003F2222" w:rsidRDefault="009B02A9" w:rsidP="00196C77">
            <w:pPr>
              <w:spacing w:before="0" w:after="0"/>
              <w:rPr>
                <w:rFonts w:ascii="Times New Roman" w:eastAsia="Times New Roman" w:hAnsi="Times New Roman"/>
                <w:sz w:val="20"/>
                <w:szCs w:val="20"/>
              </w:rPr>
            </w:pPr>
          </w:p>
          <w:p w14:paraId="2AAFB55E" w14:textId="77777777" w:rsidR="009B02A9" w:rsidRPr="003F2222" w:rsidRDefault="009B02A9" w:rsidP="00196C77">
            <w:pPr>
              <w:spacing w:before="0" w:after="0"/>
              <w:rPr>
                <w:rFonts w:ascii="Times New Roman" w:eastAsia="Times New Roman" w:hAnsi="Times New Roman"/>
                <w:sz w:val="20"/>
                <w:szCs w:val="20"/>
              </w:rPr>
            </w:pPr>
          </w:p>
          <w:p w14:paraId="370C599F" w14:textId="77777777" w:rsidR="009B02A9" w:rsidRPr="003F2222" w:rsidRDefault="009B02A9" w:rsidP="00196C77">
            <w:pPr>
              <w:spacing w:before="0" w:after="0"/>
              <w:rPr>
                <w:rFonts w:ascii="Times New Roman" w:eastAsia="Times New Roman" w:hAnsi="Times New Roman"/>
                <w:sz w:val="20"/>
                <w:szCs w:val="20"/>
              </w:rPr>
            </w:pPr>
          </w:p>
          <w:p w14:paraId="27DED05C" w14:textId="77777777" w:rsidR="009B02A9" w:rsidRPr="003F2222" w:rsidRDefault="009B02A9" w:rsidP="00196C77">
            <w:pPr>
              <w:spacing w:before="0" w:after="0"/>
              <w:rPr>
                <w:rFonts w:ascii="Times New Roman" w:eastAsia="Times New Roman" w:hAnsi="Times New Roman"/>
                <w:sz w:val="20"/>
                <w:szCs w:val="20"/>
              </w:rPr>
            </w:pPr>
          </w:p>
          <w:p w14:paraId="61839088" w14:textId="77777777" w:rsidR="009B02A9" w:rsidRPr="003F2222" w:rsidRDefault="009B02A9" w:rsidP="00196C77">
            <w:pPr>
              <w:spacing w:before="0" w:after="0"/>
              <w:rPr>
                <w:rFonts w:ascii="Times New Roman" w:eastAsia="Times New Roman" w:hAnsi="Times New Roman"/>
                <w:sz w:val="20"/>
                <w:szCs w:val="20"/>
              </w:rPr>
            </w:pPr>
          </w:p>
          <w:p w14:paraId="403C0ADE" w14:textId="7D1D52CC" w:rsidR="009B02A9" w:rsidRPr="003F2222" w:rsidRDefault="009B02A9" w:rsidP="00196C77">
            <w:pPr>
              <w:spacing w:before="0" w:after="0"/>
              <w:rPr>
                <w:rFonts w:ascii="Times New Roman" w:eastAsia="Times New Roman" w:hAnsi="Times New Roman"/>
                <w:sz w:val="20"/>
                <w:szCs w:val="20"/>
              </w:rPr>
            </w:pPr>
          </w:p>
        </w:tc>
        <w:tc>
          <w:tcPr>
            <w:tcW w:w="468" w:type="dxa"/>
            <w:gridSpan w:val="2"/>
            <w:tcBorders>
              <w:top w:val="nil"/>
              <w:left w:val="nil"/>
              <w:bottom w:val="nil"/>
              <w:right w:val="nil"/>
            </w:tcBorders>
            <w:shd w:val="clear" w:color="auto" w:fill="auto"/>
            <w:noWrap/>
            <w:vAlign w:val="bottom"/>
            <w:hideMark/>
          </w:tcPr>
          <w:p w14:paraId="5A79AF41" w14:textId="77777777" w:rsidR="00196C77" w:rsidRPr="003F2222" w:rsidRDefault="00196C77" w:rsidP="000F7E56">
            <w:pPr>
              <w:spacing w:before="0" w:after="0"/>
              <w:rPr>
                <w:rFonts w:ascii="Times New Roman" w:eastAsia="Times New Roman" w:hAnsi="Times New Roman"/>
                <w:sz w:val="20"/>
                <w:szCs w:val="20"/>
              </w:rPr>
            </w:pPr>
          </w:p>
        </w:tc>
        <w:tc>
          <w:tcPr>
            <w:tcW w:w="1196" w:type="dxa"/>
            <w:gridSpan w:val="3"/>
            <w:tcBorders>
              <w:top w:val="nil"/>
              <w:left w:val="nil"/>
              <w:bottom w:val="nil"/>
              <w:right w:val="nil"/>
            </w:tcBorders>
            <w:shd w:val="clear" w:color="auto" w:fill="auto"/>
            <w:noWrap/>
            <w:vAlign w:val="bottom"/>
            <w:hideMark/>
          </w:tcPr>
          <w:p w14:paraId="09452AD5" w14:textId="77777777" w:rsidR="00196C77" w:rsidRPr="003F2222" w:rsidRDefault="00196C77" w:rsidP="000F7E56">
            <w:pPr>
              <w:spacing w:before="0" w:after="0"/>
              <w:rPr>
                <w:rFonts w:ascii="Times New Roman" w:eastAsia="Times New Roman" w:hAnsi="Times New Roman"/>
                <w:sz w:val="20"/>
                <w:szCs w:val="20"/>
              </w:rPr>
            </w:pPr>
          </w:p>
        </w:tc>
      </w:tr>
      <w:tr w:rsidR="00196C77" w:rsidRPr="003F2222" w14:paraId="7668C0ED" w14:textId="77777777" w:rsidTr="0039105C">
        <w:trPr>
          <w:trHeight w:val="240"/>
        </w:trPr>
        <w:tc>
          <w:tcPr>
            <w:tcW w:w="8347" w:type="dxa"/>
            <w:gridSpan w:val="5"/>
            <w:tcBorders>
              <w:top w:val="nil"/>
              <w:left w:val="nil"/>
              <w:bottom w:val="nil"/>
              <w:right w:val="nil"/>
            </w:tcBorders>
            <w:shd w:val="clear" w:color="auto" w:fill="auto"/>
            <w:hideMark/>
          </w:tcPr>
          <w:p w14:paraId="45669768" w14:textId="1EC4379C" w:rsidR="00196C77" w:rsidRPr="00C45AA7" w:rsidRDefault="00196C77" w:rsidP="00196C77">
            <w:pPr>
              <w:spacing w:before="0" w:after="0"/>
              <w:rPr>
                <w:rFonts w:eastAsia="Times New Roman" w:cs="Open Sans"/>
                <w:b/>
                <w:color w:val="009560"/>
                <w:sz w:val="22"/>
                <w:szCs w:val="22"/>
              </w:rPr>
            </w:pPr>
            <w:r w:rsidRPr="00C45AA7">
              <w:rPr>
                <w:rFonts w:eastAsia="Times New Roman" w:cs="Open Sans"/>
                <w:b/>
                <w:color w:val="009560"/>
                <w:sz w:val="22"/>
                <w:szCs w:val="22"/>
              </w:rPr>
              <w:t>Gains</w:t>
            </w:r>
          </w:p>
        </w:tc>
        <w:tc>
          <w:tcPr>
            <w:tcW w:w="468" w:type="dxa"/>
            <w:gridSpan w:val="2"/>
            <w:tcBorders>
              <w:top w:val="nil"/>
              <w:left w:val="nil"/>
              <w:bottom w:val="nil"/>
              <w:right w:val="nil"/>
            </w:tcBorders>
            <w:shd w:val="clear" w:color="auto" w:fill="auto"/>
            <w:noWrap/>
            <w:vAlign w:val="bottom"/>
            <w:hideMark/>
          </w:tcPr>
          <w:p w14:paraId="0BCB40E2" w14:textId="77777777" w:rsidR="00196C77" w:rsidRPr="00C45AA7" w:rsidRDefault="00196C77" w:rsidP="000F7E56">
            <w:pPr>
              <w:spacing w:before="0" w:after="0"/>
              <w:rPr>
                <w:rFonts w:eastAsia="Times New Roman" w:cs="Open Sans"/>
                <w:b/>
                <w:color w:val="009560"/>
                <w:sz w:val="22"/>
                <w:szCs w:val="22"/>
              </w:rPr>
            </w:pPr>
          </w:p>
        </w:tc>
        <w:tc>
          <w:tcPr>
            <w:tcW w:w="1196" w:type="dxa"/>
            <w:gridSpan w:val="3"/>
            <w:tcBorders>
              <w:top w:val="nil"/>
              <w:left w:val="nil"/>
              <w:bottom w:val="nil"/>
              <w:right w:val="nil"/>
            </w:tcBorders>
            <w:shd w:val="clear" w:color="auto" w:fill="auto"/>
            <w:noWrap/>
            <w:vAlign w:val="bottom"/>
            <w:hideMark/>
          </w:tcPr>
          <w:p w14:paraId="0F84D840" w14:textId="4B6BFDB3" w:rsidR="00196C77" w:rsidRPr="00C45AA7" w:rsidRDefault="00196C77" w:rsidP="000F7E56">
            <w:pPr>
              <w:spacing w:before="0" w:after="0"/>
              <w:rPr>
                <w:rFonts w:eastAsia="Times New Roman" w:cs="Open Sans"/>
                <w:sz w:val="22"/>
                <w:szCs w:val="22"/>
              </w:rPr>
            </w:pPr>
          </w:p>
        </w:tc>
      </w:tr>
      <w:tr w:rsidR="00196C77" w:rsidRPr="003F2222" w14:paraId="53ECC179" w14:textId="77777777" w:rsidTr="0039105C">
        <w:trPr>
          <w:trHeight w:val="162"/>
        </w:trPr>
        <w:tc>
          <w:tcPr>
            <w:tcW w:w="8347" w:type="dxa"/>
            <w:gridSpan w:val="5"/>
            <w:tcBorders>
              <w:top w:val="nil"/>
              <w:left w:val="nil"/>
              <w:bottom w:val="nil"/>
              <w:right w:val="nil"/>
            </w:tcBorders>
            <w:shd w:val="clear" w:color="auto" w:fill="auto"/>
            <w:hideMark/>
          </w:tcPr>
          <w:p w14:paraId="2BBE2E59" w14:textId="77777777" w:rsidR="00196C77" w:rsidRPr="00C45AA7" w:rsidRDefault="00196C77" w:rsidP="00196C77">
            <w:pPr>
              <w:spacing w:before="0" w:after="0"/>
              <w:jc w:val="right"/>
              <w:rPr>
                <w:rFonts w:eastAsia="Times New Roman" w:cs="Open Sans"/>
                <w:sz w:val="22"/>
                <w:szCs w:val="22"/>
              </w:rPr>
            </w:pPr>
          </w:p>
        </w:tc>
        <w:tc>
          <w:tcPr>
            <w:tcW w:w="468" w:type="dxa"/>
            <w:gridSpan w:val="2"/>
            <w:tcBorders>
              <w:top w:val="nil"/>
              <w:left w:val="nil"/>
              <w:bottom w:val="nil"/>
              <w:right w:val="nil"/>
            </w:tcBorders>
            <w:shd w:val="clear" w:color="auto" w:fill="auto"/>
            <w:noWrap/>
            <w:vAlign w:val="bottom"/>
            <w:hideMark/>
          </w:tcPr>
          <w:p w14:paraId="3A04D5B0" w14:textId="77777777" w:rsidR="00196C77" w:rsidRPr="00C45AA7" w:rsidRDefault="00196C77" w:rsidP="000F7E56">
            <w:pPr>
              <w:spacing w:before="0" w:after="0"/>
              <w:rPr>
                <w:rFonts w:eastAsia="Times New Roman" w:cs="Open Sans"/>
                <w:sz w:val="22"/>
                <w:szCs w:val="22"/>
              </w:rPr>
            </w:pPr>
          </w:p>
        </w:tc>
        <w:tc>
          <w:tcPr>
            <w:tcW w:w="1196" w:type="dxa"/>
            <w:gridSpan w:val="3"/>
            <w:tcBorders>
              <w:top w:val="nil"/>
              <w:left w:val="nil"/>
              <w:bottom w:val="nil"/>
              <w:right w:val="nil"/>
            </w:tcBorders>
            <w:shd w:val="clear" w:color="auto" w:fill="auto"/>
            <w:noWrap/>
            <w:vAlign w:val="bottom"/>
            <w:hideMark/>
          </w:tcPr>
          <w:p w14:paraId="6686941B" w14:textId="77777777" w:rsidR="00196C77" w:rsidRPr="00C45AA7" w:rsidRDefault="00196C77" w:rsidP="000F7E56">
            <w:pPr>
              <w:spacing w:before="0" w:after="0"/>
              <w:rPr>
                <w:rFonts w:eastAsia="Times New Roman" w:cs="Open Sans"/>
                <w:sz w:val="22"/>
                <w:szCs w:val="22"/>
              </w:rPr>
            </w:pPr>
          </w:p>
        </w:tc>
      </w:tr>
      <w:tr w:rsidR="00196C77" w:rsidRPr="003F2222" w14:paraId="30582090" w14:textId="77777777" w:rsidTr="0039105C">
        <w:trPr>
          <w:trHeight w:val="240"/>
        </w:trPr>
        <w:tc>
          <w:tcPr>
            <w:tcW w:w="8347" w:type="dxa"/>
            <w:gridSpan w:val="5"/>
            <w:tcBorders>
              <w:top w:val="nil"/>
              <w:left w:val="nil"/>
              <w:bottom w:val="nil"/>
              <w:right w:val="nil"/>
            </w:tcBorders>
            <w:shd w:val="clear" w:color="auto" w:fill="auto"/>
            <w:hideMark/>
          </w:tcPr>
          <w:p w14:paraId="3CC72DDA" w14:textId="5C71AED8" w:rsidR="00196C77" w:rsidRPr="00C45AA7" w:rsidRDefault="00196C77" w:rsidP="00196C77">
            <w:pPr>
              <w:spacing w:before="0" w:after="0"/>
              <w:rPr>
                <w:rFonts w:eastAsia="Times New Roman" w:cs="Open Sans"/>
                <w:b/>
                <w:sz w:val="22"/>
                <w:szCs w:val="22"/>
                <w:u w:val="single"/>
              </w:rPr>
            </w:pPr>
            <w:r w:rsidRPr="00C45AA7">
              <w:rPr>
                <w:rFonts w:eastAsia="Times New Roman" w:cs="Open Sans"/>
                <w:b/>
                <w:sz w:val="22"/>
                <w:szCs w:val="22"/>
                <w:u w:val="single"/>
              </w:rPr>
              <w:t>1.2D: Other gains</w:t>
            </w:r>
          </w:p>
        </w:tc>
        <w:tc>
          <w:tcPr>
            <w:tcW w:w="468" w:type="dxa"/>
            <w:gridSpan w:val="2"/>
            <w:tcBorders>
              <w:top w:val="nil"/>
              <w:left w:val="nil"/>
              <w:bottom w:val="nil"/>
              <w:right w:val="nil"/>
            </w:tcBorders>
            <w:shd w:val="clear" w:color="auto" w:fill="auto"/>
            <w:noWrap/>
            <w:vAlign w:val="bottom"/>
            <w:hideMark/>
          </w:tcPr>
          <w:p w14:paraId="4036D771" w14:textId="77777777" w:rsidR="00196C77" w:rsidRPr="00C45AA7" w:rsidRDefault="00196C77" w:rsidP="000F7E56">
            <w:pPr>
              <w:spacing w:before="0" w:after="0"/>
              <w:rPr>
                <w:rFonts w:eastAsia="Times New Roman" w:cs="Open Sans"/>
                <w:b/>
                <w:sz w:val="22"/>
                <w:szCs w:val="22"/>
                <w:u w:val="single"/>
              </w:rPr>
            </w:pPr>
          </w:p>
        </w:tc>
        <w:tc>
          <w:tcPr>
            <w:tcW w:w="1196" w:type="dxa"/>
            <w:gridSpan w:val="3"/>
            <w:tcBorders>
              <w:top w:val="nil"/>
              <w:left w:val="nil"/>
              <w:bottom w:val="nil"/>
              <w:right w:val="nil"/>
            </w:tcBorders>
            <w:shd w:val="clear" w:color="auto" w:fill="auto"/>
            <w:noWrap/>
            <w:vAlign w:val="bottom"/>
            <w:hideMark/>
          </w:tcPr>
          <w:p w14:paraId="12F3DC53" w14:textId="6B1FED79" w:rsidR="00196C77" w:rsidRPr="00C45AA7" w:rsidRDefault="00196C77" w:rsidP="000F7E56">
            <w:pPr>
              <w:spacing w:before="0" w:after="0"/>
              <w:rPr>
                <w:rFonts w:eastAsia="Times New Roman" w:cs="Open Sans"/>
                <w:sz w:val="22"/>
                <w:szCs w:val="22"/>
              </w:rPr>
            </w:pPr>
          </w:p>
        </w:tc>
      </w:tr>
      <w:tr w:rsidR="00196C77" w:rsidRPr="003F2222" w14:paraId="3D20F9AF" w14:textId="77777777" w:rsidTr="0039105C">
        <w:trPr>
          <w:gridAfter w:val="2"/>
          <w:wAfter w:w="1018" w:type="dxa"/>
          <w:trHeight w:val="240"/>
        </w:trPr>
        <w:tc>
          <w:tcPr>
            <w:tcW w:w="6804" w:type="dxa"/>
            <w:gridSpan w:val="2"/>
            <w:tcBorders>
              <w:top w:val="nil"/>
              <w:left w:val="nil"/>
              <w:bottom w:val="nil"/>
              <w:right w:val="nil"/>
            </w:tcBorders>
            <w:shd w:val="clear" w:color="auto" w:fill="auto"/>
            <w:vAlign w:val="bottom"/>
            <w:hideMark/>
          </w:tcPr>
          <w:p w14:paraId="3FE607EF" w14:textId="1E71F6BC" w:rsidR="00196C77" w:rsidRPr="00C45AA7" w:rsidRDefault="00196C77" w:rsidP="00D778F0">
            <w:pPr>
              <w:spacing w:before="0" w:after="0"/>
              <w:ind w:right="2141"/>
              <w:rPr>
                <w:rFonts w:eastAsia="Times New Roman" w:cs="Open Sans"/>
                <w:sz w:val="22"/>
                <w:szCs w:val="22"/>
              </w:rPr>
            </w:pPr>
            <w:r w:rsidRPr="00C45AA7">
              <w:rPr>
                <w:rFonts w:eastAsia="Times New Roman" w:cs="Open Sans"/>
                <w:sz w:val="22"/>
                <w:szCs w:val="22"/>
              </w:rPr>
              <w:t>Other - Sale of Assets</w:t>
            </w:r>
          </w:p>
        </w:tc>
        <w:tc>
          <w:tcPr>
            <w:tcW w:w="993" w:type="dxa"/>
            <w:gridSpan w:val="2"/>
            <w:tcBorders>
              <w:top w:val="nil"/>
              <w:left w:val="nil"/>
              <w:bottom w:val="nil"/>
              <w:right w:val="nil"/>
            </w:tcBorders>
            <w:shd w:val="clear" w:color="auto" w:fill="auto"/>
            <w:noWrap/>
            <w:vAlign w:val="bottom"/>
            <w:hideMark/>
          </w:tcPr>
          <w:p w14:paraId="76CB2A92" w14:textId="77777777" w:rsidR="00196C77" w:rsidRPr="00C45AA7" w:rsidRDefault="00196C77" w:rsidP="00D778F0">
            <w:pPr>
              <w:spacing w:before="0" w:after="0"/>
              <w:ind w:hanging="680"/>
              <w:jc w:val="right"/>
              <w:rPr>
                <w:rFonts w:eastAsia="Times New Roman" w:cs="Open Sans"/>
                <w:b/>
                <w:sz w:val="22"/>
                <w:szCs w:val="22"/>
              </w:rPr>
            </w:pPr>
            <w:r w:rsidRPr="00C45AA7">
              <w:rPr>
                <w:rFonts w:eastAsia="Times New Roman" w:cs="Open Sans"/>
                <w:b/>
                <w:sz w:val="22"/>
                <w:szCs w:val="22"/>
              </w:rPr>
              <w:t xml:space="preserve">14 </w:t>
            </w:r>
          </w:p>
        </w:tc>
        <w:tc>
          <w:tcPr>
            <w:tcW w:w="1196" w:type="dxa"/>
            <w:gridSpan w:val="4"/>
            <w:tcBorders>
              <w:top w:val="nil"/>
              <w:left w:val="nil"/>
              <w:bottom w:val="nil"/>
              <w:right w:val="nil"/>
            </w:tcBorders>
            <w:shd w:val="clear" w:color="auto" w:fill="auto"/>
            <w:noWrap/>
            <w:vAlign w:val="bottom"/>
            <w:hideMark/>
          </w:tcPr>
          <w:p w14:paraId="6B2D1F91" w14:textId="77777777" w:rsidR="00196C77" w:rsidRPr="00C45AA7" w:rsidRDefault="00196C77" w:rsidP="00D778F0">
            <w:pPr>
              <w:spacing w:before="0" w:after="0"/>
              <w:jc w:val="right"/>
              <w:rPr>
                <w:rFonts w:eastAsia="Times New Roman" w:cs="Open Sans"/>
                <w:sz w:val="22"/>
                <w:szCs w:val="22"/>
              </w:rPr>
            </w:pPr>
            <w:r w:rsidRPr="00C45AA7">
              <w:rPr>
                <w:rFonts w:eastAsia="Times New Roman" w:cs="Open Sans"/>
                <w:sz w:val="22"/>
                <w:szCs w:val="22"/>
              </w:rPr>
              <w:t xml:space="preserve"> -</w:t>
            </w:r>
          </w:p>
        </w:tc>
      </w:tr>
      <w:tr w:rsidR="00196C77" w:rsidRPr="003F2222" w14:paraId="23264DEE" w14:textId="77777777" w:rsidTr="0039105C">
        <w:trPr>
          <w:gridAfter w:val="2"/>
          <w:wAfter w:w="1018" w:type="dxa"/>
          <w:trHeight w:val="240"/>
        </w:trPr>
        <w:tc>
          <w:tcPr>
            <w:tcW w:w="6804" w:type="dxa"/>
            <w:gridSpan w:val="2"/>
            <w:tcBorders>
              <w:top w:val="nil"/>
              <w:left w:val="nil"/>
              <w:bottom w:val="nil"/>
              <w:right w:val="nil"/>
            </w:tcBorders>
            <w:shd w:val="clear" w:color="auto" w:fill="auto"/>
            <w:vAlign w:val="bottom"/>
            <w:hideMark/>
          </w:tcPr>
          <w:p w14:paraId="351779BA" w14:textId="4FFFCB97" w:rsidR="00196C77" w:rsidRPr="00C45AA7" w:rsidRDefault="00196C77" w:rsidP="00196C77">
            <w:pPr>
              <w:spacing w:before="0" w:after="0"/>
              <w:rPr>
                <w:rFonts w:eastAsia="Times New Roman" w:cs="Open Sans"/>
                <w:sz w:val="22"/>
                <w:szCs w:val="22"/>
              </w:rPr>
            </w:pPr>
            <w:r w:rsidRPr="00C45AA7">
              <w:rPr>
                <w:rFonts w:eastAsia="Times New Roman" w:cs="Open Sans"/>
                <w:sz w:val="22"/>
                <w:szCs w:val="22"/>
              </w:rPr>
              <w:t>Other</w:t>
            </w:r>
          </w:p>
        </w:tc>
        <w:tc>
          <w:tcPr>
            <w:tcW w:w="993" w:type="dxa"/>
            <w:gridSpan w:val="2"/>
            <w:tcBorders>
              <w:top w:val="nil"/>
              <w:left w:val="nil"/>
              <w:bottom w:val="nil"/>
              <w:right w:val="nil"/>
            </w:tcBorders>
            <w:shd w:val="clear" w:color="auto" w:fill="auto"/>
            <w:noWrap/>
            <w:vAlign w:val="bottom"/>
            <w:hideMark/>
          </w:tcPr>
          <w:p w14:paraId="60A5B587" w14:textId="77777777" w:rsidR="00196C77" w:rsidRPr="00C45AA7" w:rsidRDefault="00196C77" w:rsidP="00D778F0">
            <w:pPr>
              <w:spacing w:before="0" w:after="0"/>
              <w:ind w:hanging="680"/>
              <w:jc w:val="right"/>
              <w:rPr>
                <w:rFonts w:eastAsia="Times New Roman" w:cs="Open Sans"/>
                <w:b/>
                <w:sz w:val="22"/>
                <w:szCs w:val="22"/>
              </w:rPr>
            </w:pPr>
            <w:r w:rsidRPr="00C45AA7">
              <w:rPr>
                <w:rFonts w:eastAsia="Times New Roman" w:cs="Open Sans"/>
                <w:b/>
                <w:sz w:val="22"/>
                <w:szCs w:val="22"/>
              </w:rPr>
              <w:t xml:space="preserve">22 </w:t>
            </w:r>
          </w:p>
        </w:tc>
        <w:tc>
          <w:tcPr>
            <w:tcW w:w="1196" w:type="dxa"/>
            <w:gridSpan w:val="4"/>
            <w:tcBorders>
              <w:top w:val="nil"/>
              <w:left w:val="nil"/>
              <w:bottom w:val="nil"/>
              <w:right w:val="nil"/>
            </w:tcBorders>
            <w:shd w:val="clear" w:color="auto" w:fill="auto"/>
            <w:noWrap/>
            <w:vAlign w:val="bottom"/>
            <w:hideMark/>
          </w:tcPr>
          <w:p w14:paraId="5031D788" w14:textId="69F2B246" w:rsidR="00196C77" w:rsidRPr="00C45AA7" w:rsidRDefault="00196C77" w:rsidP="00D778F0">
            <w:pPr>
              <w:spacing w:before="0" w:after="0"/>
              <w:jc w:val="right"/>
              <w:rPr>
                <w:rFonts w:eastAsia="Times New Roman" w:cs="Open Sans"/>
                <w:sz w:val="22"/>
                <w:szCs w:val="22"/>
              </w:rPr>
            </w:pPr>
            <w:r w:rsidRPr="00C45AA7">
              <w:rPr>
                <w:rFonts w:eastAsia="Times New Roman" w:cs="Open Sans"/>
                <w:sz w:val="22"/>
                <w:szCs w:val="22"/>
              </w:rPr>
              <w:t xml:space="preserve"> -</w:t>
            </w:r>
          </w:p>
        </w:tc>
      </w:tr>
      <w:tr w:rsidR="00196C77" w:rsidRPr="003F2222" w14:paraId="2EF6AF2D" w14:textId="77777777" w:rsidTr="0039105C">
        <w:trPr>
          <w:gridAfter w:val="2"/>
          <w:wAfter w:w="1018" w:type="dxa"/>
          <w:trHeight w:val="240"/>
        </w:trPr>
        <w:tc>
          <w:tcPr>
            <w:tcW w:w="6804" w:type="dxa"/>
            <w:gridSpan w:val="2"/>
            <w:tcBorders>
              <w:top w:val="nil"/>
              <w:left w:val="nil"/>
              <w:bottom w:val="nil"/>
              <w:right w:val="nil"/>
            </w:tcBorders>
            <w:shd w:val="clear" w:color="auto" w:fill="auto"/>
            <w:hideMark/>
          </w:tcPr>
          <w:p w14:paraId="0F886EEB" w14:textId="01682E0D" w:rsidR="00196C77" w:rsidRPr="00C45AA7" w:rsidRDefault="00196C77" w:rsidP="00196C77">
            <w:pPr>
              <w:spacing w:before="0" w:after="0"/>
              <w:rPr>
                <w:rFonts w:eastAsia="Times New Roman" w:cs="Open Sans"/>
                <w:b/>
                <w:sz w:val="22"/>
                <w:szCs w:val="22"/>
              </w:rPr>
            </w:pPr>
            <w:r w:rsidRPr="00C45AA7">
              <w:rPr>
                <w:rFonts w:eastAsia="Times New Roman" w:cs="Open Sans"/>
                <w:b/>
                <w:sz w:val="22"/>
                <w:szCs w:val="22"/>
              </w:rPr>
              <w:t>Total other gains</w:t>
            </w:r>
          </w:p>
        </w:tc>
        <w:tc>
          <w:tcPr>
            <w:tcW w:w="993" w:type="dxa"/>
            <w:gridSpan w:val="2"/>
            <w:tcBorders>
              <w:top w:val="single" w:sz="4" w:space="0" w:color="auto"/>
              <w:left w:val="nil"/>
              <w:bottom w:val="single" w:sz="4" w:space="0" w:color="auto"/>
              <w:right w:val="nil"/>
            </w:tcBorders>
            <w:shd w:val="clear" w:color="auto" w:fill="auto"/>
            <w:noWrap/>
            <w:vAlign w:val="bottom"/>
            <w:hideMark/>
          </w:tcPr>
          <w:p w14:paraId="0013DD7B" w14:textId="77777777" w:rsidR="00196C77" w:rsidRPr="00C45AA7" w:rsidRDefault="00196C77" w:rsidP="00D778F0">
            <w:pPr>
              <w:spacing w:before="0" w:after="0"/>
              <w:ind w:hanging="680"/>
              <w:jc w:val="right"/>
              <w:rPr>
                <w:rFonts w:eastAsia="Times New Roman" w:cs="Open Sans"/>
                <w:b/>
                <w:sz w:val="22"/>
                <w:szCs w:val="22"/>
              </w:rPr>
            </w:pPr>
            <w:r w:rsidRPr="00C45AA7">
              <w:rPr>
                <w:rFonts w:eastAsia="Times New Roman" w:cs="Open Sans"/>
                <w:b/>
                <w:sz w:val="22"/>
                <w:szCs w:val="22"/>
              </w:rPr>
              <w:t xml:space="preserve">36 </w:t>
            </w:r>
          </w:p>
        </w:tc>
        <w:tc>
          <w:tcPr>
            <w:tcW w:w="1196" w:type="dxa"/>
            <w:gridSpan w:val="4"/>
            <w:tcBorders>
              <w:top w:val="single" w:sz="4" w:space="0" w:color="auto"/>
              <w:left w:val="nil"/>
              <w:bottom w:val="single" w:sz="4" w:space="0" w:color="auto"/>
              <w:right w:val="nil"/>
            </w:tcBorders>
            <w:shd w:val="clear" w:color="auto" w:fill="auto"/>
            <w:noWrap/>
            <w:vAlign w:val="bottom"/>
            <w:hideMark/>
          </w:tcPr>
          <w:p w14:paraId="15245C54" w14:textId="77777777" w:rsidR="00196C77" w:rsidRPr="00C45AA7" w:rsidRDefault="00196C77" w:rsidP="00D778F0">
            <w:pPr>
              <w:spacing w:before="0" w:after="0"/>
              <w:jc w:val="right"/>
              <w:rPr>
                <w:rFonts w:eastAsia="Times New Roman" w:cs="Open Sans"/>
                <w:sz w:val="22"/>
                <w:szCs w:val="22"/>
              </w:rPr>
            </w:pPr>
            <w:r w:rsidRPr="00C45AA7">
              <w:rPr>
                <w:rFonts w:eastAsia="Times New Roman" w:cs="Open Sans"/>
                <w:sz w:val="22"/>
                <w:szCs w:val="22"/>
              </w:rPr>
              <w:t xml:space="preserve"> -</w:t>
            </w:r>
          </w:p>
        </w:tc>
      </w:tr>
      <w:tr w:rsidR="00196C77" w:rsidRPr="003F2222" w14:paraId="302D84EA" w14:textId="77777777" w:rsidTr="0039105C">
        <w:trPr>
          <w:trHeight w:val="264"/>
        </w:trPr>
        <w:tc>
          <w:tcPr>
            <w:tcW w:w="8347" w:type="dxa"/>
            <w:gridSpan w:val="5"/>
            <w:tcBorders>
              <w:top w:val="nil"/>
              <w:left w:val="nil"/>
              <w:bottom w:val="nil"/>
              <w:right w:val="nil"/>
            </w:tcBorders>
            <w:shd w:val="clear" w:color="auto" w:fill="auto"/>
            <w:hideMark/>
          </w:tcPr>
          <w:p w14:paraId="50E16F9D" w14:textId="7CC68093" w:rsidR="00196C77" w:rsidRPr="003F2222" w:rsidRDefault="00D14A88" w:rsidP="00196C77">
            <w:pPr>
              <w:spacing w:before="0" w:after="0"/>
              <w:rPr>
                <w:rFonts w:ascii="Times New Roman" w:eastAsia="Times New Roman" w:hAnsi="Times New Roman"/>
                <w:sz w:val="20"/>
                <w:szCs w:val="20"/>
              </w:rPr>
            </w:pPr>
            <w:r w:rsidRPr="003F2222">
              <w:rPr>
                <w:noProof/>
                <w:sz w:val="20"/>
                <w:szCs w:val="20"/>
              </w:rPr>
              <mc:AlternateContent>
                <mc:Choice Requires="wps">
                  <w:drawing>
                    <wp:anchor distT="0" distB="0" distL="114300" distR="114300" simplePos="0" relativeHeight="251658254" behindDoc="0" locked="0" layoutInCell="1" allowOverlap="1" wp14:anchorId="2DAE7383" wp14:editId="55085BAA">
                      <wp:simplePos x="0" y="0"/>
                      <wp:positionH relativeFrom="column">
                        <wp:posOffset>39674</wp:posOffset>
                      </wp:positionH>
                      <wp:positionV relativeFrom="paragraph">
                        <wp:posOffset>27277</wp:posOffset>
                      </wp:positionV>
                      <wp:extent cx="6553200" cy="2259496"/>
                      <wp:effectExtent l="0" t="0" r="19050" b="26670"/>
                      <wp:wrapNone/>
                      <wp:docPr id="1039627115" name="TextBox 9"/>
                      <wp:cNvGraphicFramePr/>
                      <a:graphic xmlns:a="http://schemas.openxmlformats.org/drawingml/2006/main">
                        <a:graphicData uri="http://schemas.microsoft.com/office/word/2010/wordprocessingShape">
                          <wps:wsp>
                            <wps:cNvSpPr txBox="1"/>
                            <wps:spPr>
                              <a:xfrm>
                                <a:off x="0" y="0"/>
                                <a:ext cx="6553200" cy="2259496"/>
                              </a:xfrm>
                              <a:prstGeom prst="rect">
                                <a:avLst/>
                              </a:prstGeom>
                              <a:noFill/>
                              <a:ln w="12700" cap="flat" cmpd="sng" algn="ctr">
                                <a:solidFill>
                                  <a:schemeClr val="tx1"/>
                                </a:solidFill>
                                <a:prstDash val="solid"/>
                                <a:round/>
                                <a:headEnd type="none" w="med" len="med"/>
                                <a:tailEnd type="none" w="med" len="med"/>
                              </a:ln>
                            </wps:spPr>
                            <wps:style>
                              <a:lnRef idx="0">
                                <a:scrgbClr r="0" g="0" b="0"/>
                              </a:lnRef>
                              <a:fillRef idx="0">
                                <a:scrgbClr r="0" g="0" b="0"/>
                              </a:fillRef>
                              <a:effectRef idx="0">
                                <a:scrgbClr r="0" g="0" b="0"/>
                              </a:effectRef>
                              <a:fontRef idx="minor">
                                <a:schemeClr val="dk1"/>
                              </a:fontRef>
                            </wps:style>
                            <wps:txbx>
                              <w:txbxContent>
                                <w:p w14:paraId="62C460D8" w14:textId="77777777" w:rsidR="001178E4" w:rsidRPr="00C45AA7" w:rsidRDefault="001178E4" w:rsidP="001178E4">
                                  <w:pPr>
                                    <w:rPr>
                                      <w:rFonts w:cs="Open Sans"/>
                                      <w:b/>
                                      <w:color w:val="000000" w:themeColor="dark1"/>
                                      <w:sz w:val="22"/>
                                      <w:szCs w:val="22"/>
                                    </w:rPr>
                                  </w:pPr>
                                  <w:r w:rsidRPr="00C45AA7">
                                    <w:rPr>
                                      <w:rFonts w:cs="Open Sans"/>
                                      <w:b/>
                                      <w:color w:val="000000" w:themeColor="dark1"/>
                                      <w:sz w:val="22"/>
                                      <w:szCs w:val="22"/>
                                    </w:rPr>
                                    <w:t>Accounting Policy</w:t>
                                  </w:r>
                                </w:p>
                                <w:p w14:paraId="22C42F3D" w14:textId="77777777" w:rsidR="001178E4" w:rsidRPr="00C45AA7" w:rsidRDefault="001178E4" w:rsidP="001178E4">
                                  <w:pPr>
                                    <w:rPr>
                                      <w:rFonts w:cs="Open Sans"/>
                                      <w:i/>
                                      <w:color w:val="000000" w:themeColor="dark1"/>
                                      <w:sz w:val="22"/>
                                      <w:szCs w:val="22"/>
                                    </w:rPr>
                                  </w:pPr>
                                  <w:r w:rsidRPr="00C45AA7">
                                    <w:rPr>
                                      <w:rFonts w:cs="Open Sans"/>
                                      <w:i/>
                                      <w:color w:val="000000" w:themeColor="dark1"/>
                                      <w:sz w:val="22"/>
                                      <w:szCs w:val="22"/>
                                      <w:u w:val="single"/>
                                    </w:rPr>
                                    <w:t>Other Gains</w:t>
                                  </w:r>
                                </w:p>
                                <w:p w14:paraId="5B54F8CC" w14:textId="77777777" w:rsidR="001178E4" w:rsidRPr="00C45AA7" w:rsidRDefault="001178E4" w:rsidP="001178E4">
                                  <w:pPr>
                                    <w:rPr>
                                      <w:rFonts w:cs="Open Sans"/>
                                      <w:color w:val="000000" w:themeColor="dark1"/>
                                      <w:sz w:val="22"/>
                                      <w:szCs w:val="22"/>
                                    </w:rPr>
                                  </w:pPr>
                                  <w:r w:rsidRPr="00C45AA7">
                                    <w:rPr>
                                      <w:rFonts w:cs="Open Sans"/>
                                      <w:color w:val="000000" w:themeColor="dark1"/>
                                      <w:sz w:val="22"/>
                                      <w:szCs w:val="22"/>
                                    </w:rPr>
                                    <w:t>Gains on the reduction of prior year provisions are recognised at their nominal value as gains, when, and only when, the original provision for services has been determined to no longer be required.</w:t>
                                  </w:r>
                                </w:p>
                                <w:p w14:paraId="65D98871" w14:textId="77777777" w:rsidR="001178E4" w:rsidRPr="00C45AA7" w:rsidRDefault="001178E4" w:rsidP="001178E4">
                                  <w:pPr>
                                    <w:rPr>
                                      <w:rFonts w:cs="Open Sans"/>
                                      <w:i/>
                                      <w:color w:val="000000" w:themeColor="dark1"/>
                                      <w:sz w:val="22"/>
                                      <w:szCs w:val="22"/>
                                    </w:rPr>
                                  </w:pPr>
                                  <w:r w:rsidRPr="00C45AA7">
                                    <w:rPr>
                                      <w:rFonts w:cs="Open Sans"/>
                                      <w:i/>
                                      <w:color w:val="000000" w:themeColor="dark1"/>
                                      <w:sz w:val="22"/>
                                      <w:szCs w:val="22"/>
                                      <w:u w:val="single"/>
                                    </w:rPr>
                                    <w:t>Sale of Assets</w:t>
                                  </w:r>
                                </w:p>
                                <w:p w14:paraId="65544B30" w14:textId="77777777" w:rsidR="001178E4" w:rsidRPr="00C45AA7" w:rsidRDefault="001178E4" w:rsidP="001178E4">
                                  <w:pPr>
                                    <w:rPr>
                                      <w:rFonts w:cs="Open Sans"/>
                                      <w:color w:val="000000" w:themeColor="dark1"/>
                                      <w:sz w:val="22"/>
                                      <w:szCs w:val="22"/>
                                    </w:rPr>
                                  </w:pPr>
                                  <w:r w:rsidRPr="00C45AA7">
                                    <w:rPr>
                                      <w:rFonts w:cs="Open Sans"/>
                                      <w:color w:val="000000" w:themeColor="dark1"/>
                                      <w:sz w:val="22"/>
                                      <w:szCs w:val="22"/>
                                    </w:rPr>
                                    <w:t>Gains from disposal of assets are recognised when control of the asset has passed to the buyer  </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2DAE7383" id="_x0000_s1051" type="#_x0000_t202" style="position:absolute;margin-left:3.1pt;margin-top:2.15pt;width:516pt;height:177.9pt;z-index:2516582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7HIhUQIAABMFAAAOAAAAZHJzL2Uyb0RvYy54bWysVNty0zAQfWeGf9DonTgNJNBMnQ40lBeG&#10;dih8gKKLrUHWCmkTO3w9KzkXKC+U4UWWpb2cPXtWV9dD59hOx2TB1/xiMuVMewnK+qbmX7/cvnjD&#10;WULhlXDgdc33OvHr1fNnV31Y6hm04JSOjIL4tOxDzVvEsKyqJFvdiTSBoD1dGoidQPqNTaWi6Cl6&#10;56rZdLqoeogqRJA6JTpdj5d8VeIboyXeGZM0MldzwoZljWXd5LVaXYllE0VorTzAEP+AohPWU9JT&#10;qLVAwbbR/hGqszJCAoMTCV0FxlipSw1UzcX0UTUPrQi61ELkpHCiKf2/sPLT7iHcR4bDOxiogZmQ&#10;PqRlosNcz2Bil7+ElNE9Ubg/0aYHZJIOF/P5S+oFZ5LuZrP55avLRY5Tnd1DTPhBQ8fypuaR+lLo&#10;EruPCUfTo0nO5uHWOld64zzrCdfsdUkgSCLGCaRcXVA1T77hTLiGtCcxlpAJnFXZPQcqOtI3LrKd&#10;IAXgUAokYL9Z5dRrkdrRqFyNwoiw9arAaLVQ771iuA+kYk9a5hlXpxVnTlP6vCuWKKz7G0sC4TyR&#10;dGa77HDvdEbu/GdtmFWF9LGU2GxyJaN6abyI8aOGSzByyIaGan+i78Ele+syNE/0PzmV/ODx5N9Z&#10;D4e+5JE+t0J9O7bCjPZHKkYCMhc4bAZigDQ1P8pyA2pPaqUHB+9oMQ6oCdLZwFkL8cfjs54Gm0Ty&#10;fSsi9Suiu4HxHRBekj0JokjGw9stgrFFiTnzmOaAiCavaPnwSuTR/vW/WJ3fstVPAAAA//8DAFBL&#10;AwQUAAYACAAAACEABWo14uAAAAAIAQAADwAAAGRycy9kb3ducmV2LnhtbEyPwU7DMBBE70j8g7VI&#10;XBC121RRG+JUiIoLICRahNSbGy9JhL0Osd2Ev8c9wXF2RjNvy81kDTvh4DtHEuYzAQypdrqjRsL7&#10;/vF2BcwHRVoZRyjhBz1sqsuLUhXajfSGp11oWCohXygJbQh9wbmvW7TKz1yPlLxPN1gVkhwargc1&#10;pnJr+EKInFvVUVpoVY8PLdZfu2glrM34FPjH/nX7stz675jdHOJzlPL6arq/AxZwCn9hOOMndKgS&#10;09FF0p4ZCfkiBSUsM2BnV2SrdDhKyHIxB16V/P8D1S8AAAD//wMAUEsBAi0AFAAGAAgAAAAhALaD&#10;OJL+AAAA4QEAABMAAAAAAAAAAAAAAAAAAAAAAFtDb250ZW50X1R5cGVzXS54bWxQSwECLQAUAAYA&#10;CAAAACEAOP0h/9YAAACUAQAACwAAAAAAAAAAAAAAAAAvAQAAX3JlbHMvLnJlbHNQSwECLQAUAAYA&#10;CAAAACEAL+xyIVECAAATBQAADgAAAAAAAAAAAAAAAAAuAgAAZHJzL2Uyb0RvYy54bWxQSwECLQAU&#10;AAYACAAAACEABWo14uAAAAAIAQAADwAAAAAAAAAAAAAAAACrBAAAZHJzL2Rvd25yZXYueG1sUEsF&#10;BgAAAAAEAAQA8wAAALgFAAAAAA==&#10;" filled="f" strokecolor="black [3213]" strokeweight="1pt">
                      <v:stroke joinstyle="round"/>
                      <v:textbox>
                        <w:txbxContent>
                          <w:p w14:paraId="62C460D8" w14:textId="77777777" w:rsidR="001178E4" w:rsidRPr="00C45AA7" w:rsidRDefault="001178E4" w:rsidP="001178E4">
                            <w:pPr>
                              <w:rPr>
                                <w:rFonts w:cs="Open Sans"/>
                                <w:b/>
                                <w:color w:val="000000" w:themeColor="dark1"/>
                                <w:sz w:val="22"/>
                                <w:szCs w:val="22"/>
                              </w:rPr>
                            </w:pPr>
                            <w:r w:rsidRPr="00C45AA7">
                              <w:rPr>
                                <w:rFonts w:cs="Open Sans"/>
                                <w:b/>
                                <w:color w:val="000000" w:themeColor="dark1"/>
                                <w:sz w:val="22"/>
                                <w:szCs w:val="22"/>
                              </w:rPr>
                              <w:t>Accounting Policy</w:t>
                            </w:r>
                          </w:p>
                          <w:p w14:paraId="22C42F3D" w14:textId="77777777" w:rsidR="001178E4" w:rsidRPr="00C45AA7" w:rsidRDefault="001178E4" w:rsidP="001178E4">
                            <w:pPr>
                              <w:rPr>
                                <w:rFonts w:cs="Open Sans"/>
                                <w:i/>
                                <w:color w:val="000000" w:themeColor="dark1"/>
                                <w:sz w:val="22"/>
                                <w:szCs w:val="22"/>
                              </w:rPr>
                            </w:pPr>
                            <w:r w:rsidRPr="00C45AA7">
                              <w:rPr>
                                <w:rFonts w:cs="Open Sans"/>
                                <w:i/>
                                <w:color w:val="000000" w:themeColor="dark1"/>
                                <w:sz w:val="22"/>
                                <w:szCs w:val="22"/>
                                <w:u w:val="single"/>
                              </w:rPr>
                              <w:t>Other Gains</w:t>
                            </w:r>
                          </w:p>
                          <w:p w14:paraId="5B54F8CC" w14:textId="77777777" w:rsidR="001178E4" w:rsidRPr="00C45AA7" w:rsidRDefault="001178E4" w:rsidP="001178E4">
                            <w:pPr>
                              <w:rPr>
                                <w:rFonts w:cs="Open Sans"/>
                                <w:color w:val="000000" w:themeColor="dark1"/>
                                <w:sz w:val="22"/>
                                <w:szCs w:val="22"/>
                              </w:rPr>
                            </w:pPr>
                            <w:r w:rsidRPr="00C45AA7">
                              <w:rPr>
                                <w:rFonts w:cs="Open Sans"/>
                                <w:color w:val="000000" w:themeColor="dark1"/>
                                <w:sz w:val="22"/>
                                <w:szCs w:val="22"/>
                              </w:rPr>
                              <w:t>Gains on the reduction of prior year provisions are recognised at their nominal value as gains, when, and only when, the original provision for services has been determined to no longer be required.</w:t>
                            </w:r>
                          </w:p>
                          <w:p w14:paraId="65D98871" w14:textId="77777777" w:rsidR="001178E4" w:rsidRPr="00C45AA7" w:rsidRDefault="001178E4" w:rsidP="001178E4">
                            <w:pPr>
                              <w:rPr>
                                <w:rFonts w:cs="Open Sans"/>
                                <w:i/>
                                <w:color w:val="000000" w:themeColor="dark1"/>
                                <w:sz w:val="22"/>
                                <w:szCs w:val="22"/>
                              </w:rPr>
                            </w:pPr>
                            <w:r w:rsidRPr="00C45AA7">
                              <w:rPr>
                                <w:rFonts w:cs="Open Sans"/>
                                <w:i/>
                                <w:color w:val="000000" w:themeColor="dark1"/>
                                <w:sz w:val="22"/>
                                <w:szCs w:val="22"/>
                                <w:u w:val="single"/>
                              </w:rPr>
                              <w:t>Sale of Assets</w:t>
                            </w:r>
                          </w:p>
                          <w:p w14:paraId="65544B30" w14:textId="77777777" w:rsidR="001178E4" w:rsidRPr="00C45AA7" w:rsidRDefault="001178E4" w:rsidP="001178E4">
                            <w:pPr>
                              <w:rPr>
                                <w:rFonts w:cs="Open Sans"/>
                                <w:color w:val="000000" w:themeColor="dark1"/>
                                <w:sz w:val="22"/>
                                <w:szCs w:val="22"/>
                              </w:rPr>
                            </w:pPr>
                            <w:r w:rsidRPr="00C45AA7">
                              <w:rPr>
                                <w:rFonts w:cs="Open Sans"/>
                                <w:color w:val="000000" w:themeColor="dark1"/>
                                <w:sz w:val="22"/>
                                <w:szCs w:val="22"/>
                              </w:rPr>
                              <w:t>Gains from disposal of assets are recognised when control of the asset has passed to the buyer  </w:t>
                            </w:r>
                          </w:p>
                        </w:txbxContent>
                      </v:textbox>
                    </v:shape>
                  </w:pict>
                </mc:Fallback>
              </mc:AlternateContent>
            </w:r>
          </w:p>
        </w:tc>
        <w:tc>
          <w:tcPr>
            <w:tcW w:w="468" w:type="dxa"/>
            <w:gridSpan w:val="2"/>
            <w:tcBorders>
              <w:top w:val="nil"/>
              <w:left w:val="nil"/>
              <w:bottom w:val="nil"/>
              <w:right w:val="nil"/>
            </w:tcBorders>
            <w:shd w:val="clear" w:color="auto" w:fill="auto"/>
            <w:noWrap/>
            <w:vAlign w:val="bottom"/>
            <w:hideMark/>
          </w:tcPr>
          <w:p w14:paraId="7383CBD9" w14:textId="5919988E" w:rsidR="00196C77" w:rsidRPr="003F2222" w:rsidRDefault="00196C77" w:rsidP="00196C77">
            <w:pPr>
              <w:spacing w:before="0" w:after="0"/>
              <w:rPr>
                <w:rFonts w:ascii="Times New Roman" w:eastAsia="Times New Roman" w:hAnsi="Times New Roman"/>
                <w:sz w:val="20"/>
                <w:szCs w:val="20"/>
              </w:rPr>
            </w:pPr>
          </w:p>
        </w:tc>
        <w:tc>
          <w:tcPr>
            <w:tcW w:w="1196" w:type="dxa"/>
            <w:gridSpan w:val="3"/>
            <w:tcBorders>
              <w:top w:val="nil"/>
              <w:left w:val="nil"/>
              <w:bottom w:val="nil"/>
              <w:right w:val="nil"/>
            </w:tcBorders>
            <w:shd w:val="clear" w:color="auto" w:fill="auto"/>
            <w:noWrap/>
            <w:vAlign w:val="bottom"/>
            <w:hideMark/>
          </w:tcPr>
          <w:p w14:paraId="223040AA" w14:textId="1F660937" w:rsidR="00196C77" w:rsidRPr="003F2222" w:rsidRDefault="00196C77" w:rsidP="00196C77">
            <w:pPr>
              <w:spacing w:before="0" w:after="0"/>
              <w:jc w:val="right"/>
              <w:rPr>
                <w:rFonts w:ascii="Times New Roman" w:eastAsia="Times New Roman" w:hAnsi="Times New Roman"/>
                <w:sz w:val="20"/>
                <w:szCs w:val="20"/>
              </w:rPr>
            </w:pPr>
          </w:p>
        </w:tc>
      </w:tr>
    </w:tbl>
    <w:p w14:paraId="39996FF7" w14:textId="4492DE06" w:rsidR="00DF0731" w:rsidRDefault="00DF0731">
      <w:r>
        <w:br w:type="page"/>
      </w:r>
    </w:p>
    <w:tbl>
      <w:tblPr>
        <w:tblW w:w="18711" w:type="dxa"/>
        <w:tblInd w:w="-567" w:type="dxa"/>
        <w:tblLook w:val="04A0" w:firstRow="1" w:lastRow="0" w:firstColumn="1" w:lastColumn="0" w:noHBand="0" w:noVBand="1"/>
      </w:tblPr>
      <w:tblGrid>
        <w:gridCol w:w="6237"/>
        <w:gridCol w:w="142"/>
        <w:gridCol w:w="142"/>
        <w:gridCol w:w="992"/>
        <w:gridCol w:w="834"/>
        <w:gridCol w:w="158"/>
        <w:gridCol w:w="567"/>
        <w:gridCol w:w="939"/>
        <w:gridCol w:w="8700"/>
      </w:tblGrid>
      <w:tr w:rsidR="00DF0731" w:rsidRPr="004800CE" w14:paraId="067E690B" w14:textId="77777777" w:rsidTr="00F77BFD">
        <w:trPr>
          <w:trHeight w:val="240"/>
        </w:trPr>
        <w:tc>
          <w:tcPr>
            <w:tcW w:w="18711" w:type="dxa"/>
            <w:gridSpan w:val="9"/>
            <w:tcBorders>
              <w:top w:val="nil"/>
              <w:left w:val="nil"/>
              <w:bottom w:val="nil"/>
              <w:right w:val="nil"/>
            </w:tcBorders>
            <w:shd w:val="clear" w:color="auto" w:fill="auto"/>
          </w:tcPr>
          <w:p w14:paraId="04492E35" w14:textId="691DFC5C" w:rsidR="00DF0731" w:rsidRPr="003F2222" w:rsidRDefault="00A3614A" w:rsidP="004800CE">
            <w:pPr>
              <w:spacing w:before="0" w:after="0"/>
              <w:rPr>
                <w:rFonts w:eastAsia="Times New Roman" w:cs="Open Sans"/>
                <w:sz w:val="20"/>
                <w:szCs w:val="20"/>
              </w:rPr>
            </w:pPr>
            <w:r>
              <w:rPr>
                <w:rFonts w:eastAsia="Malgun Gothic"/>
                <w:b/>
                <w:color w:val="0070C0"/>
                <w:spacing w:val="-30"/>
                <w:kern w:val="72"/>
                <w:sz w:val="36"/>
                <w:szCs w:val="36"/>
                <w:lang w:eastAsia="en-US"/>
              </w:rPr>
              <w:t xml:space="preserve"> </w:t>
            </w:r>
            <w:r w:rsidR="00DF0731">
              <w:rPr>
                <w:rFonts w:eastAsia="Malgun Gothic"/>
                <w:b/>
                <w:color w:val="0070C0"/>
                <w:spacing w:val="-30"/>
                <w:kern w:val="72"/>
                <w:sz w:val="36"/>
                <w:szCs w:val="36"/>
                <w:lang w:eastAsia="en-US"/>
              </w:rPr>
              <w:t>Own-source revenue and gains (continued)</w:t>
            </w:r>
          </w:p>
        </w:tc>
      </w:tr>
      <w:tr w:rsidR="00F77BFD" w:rsidRPr="003F2222" w14:paraId="6B94C63E" w14:textId="77777777" w:rsidTr="00F77BFD">
        <w:trPr>
          <w:gridAfter w:val="2"/>
          <w:wAfter w:w="9639" w:type="dxa"/>
          <w:trHeight w:val="255"/>
        </w:trPr>
        <w:tc>
          <w:tcPr>
            <w:tcW w:w="6379" w:type="dxa"/>
            <w:gridSpan w:val="2"/>
            <w:tcBorders>
              <w:top w:val="nil"/>
              <w:left w:val="nil"/>
              <w:bottom w:val="nil"/>
              <w:right w:val="nil"/>
            </w:tcBorders>
            <w:shd w:val="clear" w:color="auto" w:fill="auto"/>
            <w:hideMark/>
          </w:tcPr>
          <w:p w14:paraId="0993338C" w14:textId="77777777" w:rsidR="00F77BFD" w:rsidRPr="00C45AA7" w:rsidRDefault="00F77BFD" w:rsidP="00534D45">
            <w:pPr>
              <w:spacing w:before="0" w:after="0"/>
              <w:jc w:val="both"/>
              <w:rPr>
                <w:rFonts w:eastAsia="Times New Roman" w:cs="Open Sans"/>
                <w:b/>
                <w:color w:val="FFFFFF"/>
                <w:sz w:val="22"/>
                <w:szCs w:val="22"/>
              </w:rPr>
            </w:pPr>
          </w:p>
        </w:tc>
        <w:tc>
          <w:tcPr>
            <w:tcW w:w="1134" w:type="dxa"/>
            <w:gridSpan w:val="2"/>
            <w:tcBorders>
              <w:top w:val="nil"/>
              <w:left w:val="nil"/>
              <w:bottom w:val="nil"/>
              <w:right w:val="nil"/>
            </w:tcBorders>
            <w:shd w:val="clear" w:color="auto" w:fill="auto"/>
            <w:noWrap/>
            <w:vAlign w:val="bottom"/>
            <w:hideMark/>
          </w:tcPr>
          <w:p w14:paraId="6F2D496A" w14:textId="77777777" w:rsidR="00F77BFD" w:rsidRPr="00C45AA7" w:rsidRDefault="00F77BFD" w:rsidP="00534D45">
            <w:pPr>
              <w:spacing w:before="0" w:after="0"/>
              <w:ind w:left="-113"/>
              <w:jc w:val="right"/>
              <w:rPr>
                <w:rFonts w:eastAsia="Times New Roman" w:cs="Open Sans"/>
                <w:b/>
                <w:sz w:val="22"/>
                <w:szCs w:val="22"/>
              </w:rPr>
            </w:pPr>
            <w:r w:rsidRPr="00C45AA7">
              <w:rPr>
                <w:rFonts w:eastAsia="Times New Roman" w:cs="Open Sans"/>
                <w:b/>
                <w:sz w:val="22"/>
                <w:szCs w:val="22"/>
              </w:rPr>
              <w:t>2022</w:t>
            </w:r>
          </w:p>
        </w:tc>
        <w:tc>
          <w:tcPr>
            <w:tcW w:w="1559" w:type="dxa"/>
            <w:gridSpan w:val="3"/>
            <w:tcBorders>
              <w:top w:val="nil"/>
              <w:left w:val="nil"/>
              <w:bottom w:val="nil"/>
              <w:right w:val="nil"/>
            </w:tcBorders>
            <w:shd w:val="clear" w:color="auto" w:fill="auto"/>
            <w:noWrap/>
            <w:vAlign w:val="bottom"/>
            <w:hideMark/>
          </w:tcPr>
          <w:p w14:paraId="37665341" w14:textId="77777777" w:rsidR="00F77BFD" w:rsidRPr="00C45AA7" w:rsidRDefault="00F77BFD" w:rsidP="00534D45">
            <w:pPr>
              <w:spacing w:before="0" w:after="0"/>
              <w:ind w:left="-113"/>
              <w:jc w:val="right"/>
              <w:rPr>
                <w:rFonts w:eastAsia="Times New Roman" w:cs="Open Sans"/>
                <w:sz w:val="22"/>
                <w:szCs w:val="22"/>
              </w:rPr>
            </w:pPr>
            <w:r w:rsidRPr="00C45AA7">
              <w:rPr>
                <w:rFonts w:eastAsia="Times New Roman" w:cs="Open Sans"/>
                <w:sz w:val="22"/>
                <w:szCs w:val="22"/>
              </w:rPr>
              <w:t>2021</w:t>
            </w:r>
          </w:p>
        </w:tc>
      </w:tr>
      <w:tr w:rsidR="00F77BFD" w:rsidRPr="003F2222" w14:paraId="43C8C98F" w14:textId="77777777" w:rsidTr="00F77BFD">
        <w:trPr>
          <w:gridAfter w:val="2"/>
          <w:wAfter w:w="9639" w:type="dxa"/>
          <w:trHeight w:val="255"/>
        </w:trPr>
        <w:tc>
          <w:tcPr>
            <w:tcW w:w="6379" w:type="dxa"/>
            <w:gridSpan w:val="2"/>
            <w:tcBorders>
              <w:top w:val="nil"/>
              <w:left w:val="nil"/>
              <w:bottom w:val="single" w:sz="8" w:space="0" w:color="009560"/>
              <w:right w:val="nil"/>
            </w:tcBorders>
            <w:shd w:val="clear" w:color="auto" w:fill="auto"/>
            <w:hideMark/>
          </w:tcPr>
          <w:p w14:paraId="45862C5D" w14:textId="77777777" w:rsidR="00F77BFD" w:rsidRPr="00C45AA7" w:rsidRDefault="00F77BFD" w:rsidP="00534D45">
            <w:pPr>
              <w:spacing w:before="0" w:after="0"/>
              <w:jc w:val="both"/>
              <w:rPr>
                <w:rFonts w:eastAsia="Times New Roman" w:cs="Open Sans"/>
                <w:sz w:val="22"/>
                <w:szCs w:val="22"/>
              </w:rPr>
            </w:pPr>
            <w:r w:rsidRPr="00C45AA7">
              <w:rPr>
                <w:rFonts w:eastAsia="Times New Roman" w:cs="Open Sans"/>
                <w:sz w:val="22"/>
                <w:szCs w:val="22"/>
              </w:rPr>
              <w:t> </w:t>
            </w:r>
          </w:p>
        </w:tc>
        <w:tc>
          <w:tcPr>
            <w:tcW w:w="1134" w:type="dxa"/>
            <w:gridSpan w:val="2"/>
            <w:tcBorders>
              <w:top w:val="nil"/>
              <w:left w:val="nil"/>
              <w:bottom w:val="single" w:sz="8" w:space="0" w:color="009560"/>
              <w:right w:val="nil"/>
            </w:tcBorders>
            <w:shd w:val="clear" w:color="auto" w:fill="auto"/>
            <w:vAlign w:val="bottom"/>
            <w:hideMark/>
          </w:tcPr>
          <w:p w14:paraId="4760BEBB" w14:textId="77777777" w:rsidR="00F77BFD" w:rsidRPr="00C45AA7" w:rsidRDefault="00F77BFD" w:rsidP="00534D45">
            <w:pPr>
              <w:spacing w:before="0" w:after="0"/>
              <w:ind w:left="-113"/>
              <w:jc w:val="right"/>
              <w:rPr>
                <w:rFonts w:eastAsia="Times New Roman" w:cs="Open Sans"/>
                <w:b/>
                <w:sz w:val="22"/>
                <w:szCs w:val="22"/>
              </w:rPr>
            </w:pPr>
            <w:r w:rsidRPr="00C45AA7">
              <w:rPr>
                <w:rFonts w:eastAsia="Times New Roman" w:cs="Open Sans"/>
                <w:b/>
                <w:sz w:val="22"/>
                <w:szCs w:val="22"/>
              </w:rPr>
              <w:t>$’000</w:t>
            </w:r>
          </w:p>
        </w:tc>
        <w:tc>
          <w:tcPr>
            <w:tcW w:w="1559" w:type="dxa"/>
            <w:gridSpan w:val="3"/>
            <w:tcBorders>
              <w:top w:val="nil"/>
              <w:left w:val="nil"/>
              <w:bottom w:val="single" w:sz="8" w:space="0" w:color="009560"/>
              <w:right w:val="nil"/>
            </w:tcBorders>
            <w:shd w:val="clear" w:color="auto" w:fill="auto"/>
            <w:vAlign w:val="bottom"/>
            <w:hideMark/>
          </w:tcPr>
          <w:p w14:paraId="6581E8B1" w14:textId="77777777" w:rsidR="00F77BFD" w:rsidRPr="00C45AA7" w:rsidRDefault="00F77BFD" w:rsidP="00534D45">
            <w:pPr>
              <w:spacing w:before="0" w:after="0"/>
              <w:ind w:left="-113"/>
              <w:jc w:val="right"/>
              <w:rPr>
                <w:rFonts w:eastAsia="Times New Roman" w:cs="Open Sans"/>
                <w:sz w:val="22"/>
                <w:szCs w:val="22"/>
              </w:rPr>
            </w:pPr>
            <w:r w:rsidRPr="00C45AA7">
              <w:rPr>
                <w:rFonts w:eastAsia="Times New Roman" w:cs="Open Sans"/>
                <w:sz w:val="22"/>
                <w:szCs w:val="22"/>
              </w:rPr>
              <w:t>$’000</w:t>
            </w:r>
          </w:p>
        </w:tc>
      </w:tr>
      <w:tr w:rsidR="00F77BFD" w:rsidRPr="003F2222" w14:paraId="358346D0" w14:textId="77777777" w:rsidTr="00F77BFD">
        <w:trPr>
          <w:gridAfter w:val="2"/>
          <w:wAfter w:w="9639" w:type="dxa"/>
          <w:trHeight w:val="240"/>
        </w:trPr>
        <w:tc>
          <w:tcPr>
            <w:tcW w:w="6379" w:type="dxa"/>
            <w:gridSpan w:val="2"/>
            <w:tcBorders>
              <w:top w:val="nil"/>
              <w:left w:val="nil"/>
              <w:bottom w:val="nil"/>
              <w:right w:val="nil"/>
            </w:tcBorders>
            <w:shd w:val="clear" w:color="auto" w:fill="auto"/>
            <w:hideMark/>
          </w:tcPr>
          <w:p w14:paraId="08E94513" w14:textId="58ACE07A" w:rsidR="00F77BFD" w:rsidRPr="00C45AA7" w:rsidRDefault="00F77BFD" w:rsidP="00534D45">
            <w:pPr>
              <w:spacing w:before="0" w:after="0"/>
              <w:rPr>
                <w:rFonts w:eastAsia="Times New Roman" w:cs="Open Sans"/>
                <w:b/>
                <w:sz w:val="22"/>
                <w:szCs w:val="22"/>
                <w:u w:val="single"/>
              </w:rPr>
            </w:pPr>
            <w:r w:rsidRPr="00C45AA7">
              <w:rPr>
                <w:rFonts w:eastAsia="Times New Roman" w:cs="Open Sans"/>
                <w:b/>
                <w:sz w:val="22"/>
                <w:szCs w:val="22"/>
                <w:u w:val="single"/>
              </w:rPr>
              <w:t>1.2</w:t>
            </w:r>
            <w:r>
              <w:rPr>
                <w:rFonts w:eastAsia="Times New Roman" w:cs="Open Sans"/>
                <w:b/>
                <w:sz w:val="22"/>
                <w:szCs w:val="22"/>
                <w:u w:val="single"/>
              </w:rPr>
              <w:t>E</w:t>
            </w:r>
            <w:r w:rsidRPr="00C45AA7">
              <w:rPr>
                <w:rFonts w:eastAsia="Times New Roman" w:cs="Open Sans"/>
                <w:b/>
                <w:sz w:val="22"/>
                <w:szCs w:val="22"/>
                <w:u w:val="single"/>
              </w:rPr>
              <w:t xml:space="preserve">: </w:t>
            </w:r>
            <w:r>
              <w:rPr>
                <w:rFonts w:eastAsia="Times New Roman" w:cs="Open Sans"/>
                <w:b/>
                <w:sz w:val="22"/>
                <w:szCs w:val="22"/>
                <w:u w:val="single"/>
              </w:rPr>
              <w:t>Revenue from Government</w:t>
            </w:r>
          </w:p>
        </w:tc>
        <w:tc>
          <w:tcPr>
            <w:tcW w:w="1134" w:type="dxa"/>
            <w:gridSpan w:val="2"/>
            <w:tcBorders>
              <w:top w:val="nil"/>
              <w:left w:val="nil"/>
              <w:bottom w:val="nil"/>
              <w:right w:val="nil"/>
            </w:tcBorders>
            <w:shd w:val="clear" w:color="auto" w:fill="auto"/>
            <w:noWrap/>
            <w:vAlign w:val="bottom"/>
            <w:hideMark/>
          </w:tcPr>
          <w:p w14:paraId="780BA05F" w14:textId="77777777" w:rsidR="00F77BFD" w:rsidRPr="00C45AA7" w:rsidRDefault="00F77BFD" w:rsidP="00534D45">
            <w:pPr>
              <w:spacing w:before="0" w:after="0"/>
              <w:ind w:left="-113"/>
              <w:jc w:val="right"/>
              <w:rPr>
                <w:rFonts w:eastAsia="Times New Roman" w:cs="Open Sans"/>
                <w:b/>
                <w:sz w:val="22"/>
                <w:szCs w:val="22"/>
                <w:u w:val="single"/>
              </w:rPr>
            </w:pPr>
          </w:p>
        </w:tc>
        <w:tc>
          <w:tcPr>
            <w:tcW w:w="1559" w:type="dxa"/>
            <w:gridSpan w:val="3"/>
            <w:tcBorders>
              <w:top w:val="nil"/>
              <w:left w:val="nil"/>
              <w:bottom w:val="nil"/>
              <w:right w:val="nil"/>
            </w:tcBorders>
            <w:shd w:val="clear" w:color="auto" w:fill="auto"/>
            <w:noWrap/>
            <w:vAlign w:val="bottom"/>
            <w:hideMark/>
          </w:tcPr>
          <w:p w14:paraId="71145EBC" w14:textId="77777777" w:rsidR="00F77BFD" w:rsidRPr="00C45AA7" w:rsidRDefault="00F77BFD" w:rsidP="00534D45">
            <w:pPr>
              <w:spacing w:before="0" w:after="0"/>
              <w:ind w:left="-113"/>
              <w:jc w:val="right"/>
              <w:rPr>
                <w:rFonts w:eastAsia="Times New Roman" w:cs="Open Sans"/>
                <w:sz w:val="22"/>
                <w:szCs w:val="22"/>
              </w:rPr>
            </w:pPr>
          </w:p>
        </w:tc>
      </w:tr>
      <w:tr w:rsidR="00F77BFD" w:rsidRPr="003F2222" w14:paraId="30053BD7" w14:textId="77777777" w:rsidTr="00F77BFD">
        <w:trPr>
          <w:gridAfter w:val="2"/>
          <w:wAfter w:w="9639" w:type="dxa"/>
          <w:trHeight w:val="264"/>
        </w:trPr>
        <w:tc>
          <w:tcPr>
            <w:tcW w:w="6379" w:type="dxa"/>
            <w:gridSpan w:val="2"/>
            <w:tcBorders>
              <w:top w:val="nil"/>
              <w:left w:val="nil"/>
              <w:bottom w:val="nil"/>
              <w:right w:val="nil"/>
            </w:tcBorders>
            <w:shd w:val="clear" w:color="auto" w:fill="auto"/>
            <w:hideMark/>
          </w:tcPr>
          <w:p w14:paraId="08405E6D" w14:textId="67DA972C" w:rsidR="00F77BFD" w:rsidRPr="00C45AA7" w:rsidRDefault="00570FB0" w:rsidP="00534D45">
            <w:pPr>
              <w:spacing w:before="0" w:after="0"/>
              <w:rPr>
                <w:rFonts w:eastAsia="Times New Roman" w:cs="Open Sans"/>
                <w:sz w:val="22"/>
                <w:szCs w:val="22"/>
              </w:rPr>
            </w:pPr>
            <w:r>
              <w:rPr>
                <w:rFonts w:eastAsia="Times New Roman" w:cs="Open Sans"/>
                <w:sz w:val="22"/>
                <w:szCs w:val="22"/>
              </w:rPr>
              <w:t>A</w:t>
            </w:r>
            <w:r w:rsidR="00360A26">
              <w:rPr>
                <w:rFonts w:eastAsia="Times New Roman" w:cs="Open Sans"/>
                <w:sz w:val="22"/>
                <w:szCs w:val="22"/>
              </w:rPr>
              <w:t>ttorney G</w:t>
            </w:r>
            <w:r w:rsidR="000827AC">
              <w:rPr>
                <w:rFonts w:eastAsia="Times New Roman" w:cs="Open Sans"/>
                <w:sz w:val="22"/>
                <w:szCs w:val="22"/>
              </w:rPr>
              <w:t>eneral’s Department</w:t>
            </w:r>
          </w:p>
        </w:tc>
        <w:tc>
          <w:tcPr>
            <w:tcW w:w="1134" w:type="dxa"/>
            <w:gridSpan w:val="2"/>
            <w:tcBorders>
              <w:top w:val="nil"/>
              <w:left w:val="nil"/>
              <w:bottom w:val="nil"/>
              <w:right w:val="nil"/>
            </w:tcBorders>
            <w:shd w:val="clear" w:color="auto" w:fill="auto"/>
            <w:noWrap/>
            <w:vAlign w:val="bottom"/>
            <w:hideMark/>
          </w:tcPr>
          <w:p w14:paraId="28732C4E" w14:textId="157A8CA6" w:rsidR="00F77BFD" w:rsidRPr="00C45AA7" w:rsidRDefault="00F77BFD" w:rsidP="00534D45">
            <w:pPr>
              <w:spacing w:before="0" w:after="0"/>
              <w:ind w:left="-113"/>
              <w:jc w:val="right"/>
              <w:rPr>
                <w:rFonts w:eastAsia="Times New Roman" w:cs="Open Sans"/>
                <w:b/>
                <w:sz w:val="22"/>
                <w:szCs w:val="22"/>
              </w:rPr>
            </w:pPr>
          </w:p>
        </w:tc>
        <w:tc>
          <w:tcPr>
            <w:tcW w:w="1559" w:type="dxa"/>
            <w:gridSpan w:val="3"/>
            <w:tcBorders>
              <w:top w:val="nil"/>
              <w:left w:val="nil"/>
              <w:bottom w:val="nil"/>
              <w:right w:val="nil"/>
            </w:tcBorders>
            <w:shd w:val="clear" w:color="auto" w:fill="auto"/>
            <w:noWrap/>
            <w:vAlign w:val="bottom"/>
            <w:hideMark/>
          </w:tcPr>
          <w:p w14:paraId="6577625B" w14:textId="18D507BA" w:rsidR="00F77BFD" w:rsidRPr="00C45AA7" w:rsidRDefault="00F77BFD" w:rsidP="00534D45">
            <w:pPr>
              <w:spacing w:before="0" w:after="0"/>
              <w:ind w:left="-113"/>
              <w:jc w:val="right"/>
              <w:rPr>
                <w:rFonts w:eastAsia="Times New Roman" w:cs="Open Sans"/>
                <w:sz w:val="22"/>
                <w:szCs w:val="22"/>
              </w:rPr>
            </w:pPr>
          </w:p>
        </w:tc>
      </w:tr>
      <w:tr w:rsidR="000827AC" w:rsidRPr="003F2222" w14:paraId="5511C708" w14:textId="77777777" w:rsidTr="00F77BFD">
        <w:trPr>
          <w:gridAfter w:val="2"/>
          <w:wAfter w:w="9639" w:type="dxa"/>
          <w:trHeight w:val="264"/>
        </w:trPr>
        <w:tc>
          <w:tcPr>
            <w:tcW w:w="6379" w:type="dxa"/>
            <w:gridSpan w:val="2"/>
            <w:tcBorders>
              <w:top w:val="nil"/>
              <w:left w:val="nil"/>
              <w:bottom w:val="nil"/>
              <w:right w:val="nil"/>
            </w:tcBorders>
            <w:shd w:val="clear" w:color="auto" w:fill="auto"/>
          </w:tcPr>
          <w:p w14:paraId="031B1F96" w14:textId="2C3639B9" w:rsidR="000827AC" w:rsidRDefault="000827AC" w:rsidP="00534D45">
            <w:pPr>
              <w:spacing w:before="0" w:after="0"/>
              <w:rPr>
                <w:rFonts w:eastAsia="Times New Roman" w:cs="Open Sans"/>
                <w:sz w:val="22"/>
                <w:szCs w:val="22"/>
              </w:rPr>
            </w:pPr>
            <w:r>
              <w:rPr>
                <w:rFonts w:eastAsia="Times New Roman" w:cs="Open Sans"/>
                <w:sz w:val="22"/>
                <w:szCs w:val="22"/>
              </w:rPr>
              <w:t xml:space="preserve">  Corporate Commonwealth entity payment</w:t>
            </w:r>
            <w:r w:rsidR="00AE69D2">
              <w:rPr>
                <w:rFonts w:eastAsia="Times New Roman" w:cs="Open Sans"/>
                <w:sz w:val="22"/>
                <w:szCs w:val="22"/>
              </w:rPr>
              <w:t xml:space="preserve"> item</w:t>
            </w:r>
          </w:p>
        </w:tc>
        <w:tc>
          <w:tcPr>
            <w:tcW w:w="1134" w:type="dxa"/>
            <w:gridSpan w:val="2"/>
            <w:tcBorders>
              <w:top w:val="nil"/>
              <w:left w:val="nil"/>
              <w:bottom w:val="nil"/>
              <w:right w:val="nil"/>
            </w:tcBorders>
            <w:shd w:val="clear" w:color="auto" w:fill="auto"/>
            <w:noWrap/>
            <w:vAlign w:val="bottom"/>
          </w:tcPr>
          <w:p w14:paraId="429770AB" w14:textId="126E72A3" w:rsidR="000827AC" w:rsidRPr="00C45AA7" w:rsidRDefault="00AE69D2" w:rsidP="00534D45">
            <w:pPr>
              <w:spacing w:before="0" w:after="0"/>
              <w:ind w:left="-113"/>
              <w:jc w:val="right"/>
              <w:rPr>
                <w:rFonts w:eastAsia="Times New Roman" w:cs="Open Sans"/>
                <w:b/>
                <w:sz w:val="22"/>
                <w:szCs w:val="22"/>
              </w:rPr>
            </w:pPr>
            <w:r>
              <w:rPr>
                <w:rFonts w:eastAsia="Times New Roman" w:cs="Open Sans"/>
                <w:b/>
                <w:sz w:val="22"/>
                <w:szCs w:val="22"/>
              </w:rPr>
              <w:t>21,646</w:t>
            </w:r>
          </w:p>
        </w:tc>
        <w:tc>
          <w:tcPr>
            <w:tcW w:w="1559" w:type="dxa"/>
            <w:gridSpan w:val="3"/>
            <w:tcBorders>
              <w:top w:val="nil"/>
              <w:left w:val="nil"/>
              <w:bottom w:val="nil"/>
              <w:right w:val="nil"/>
            </w:tcBorders>
            <w:shd w:val="clear" w:color="auto" w:fill="auto"/>
            <w:noWrap/>
            <w:vAlign w:val="bottom"/>
          </w:tcPr>
          <w:p w14:paraId="46CA2C49" w14:textId="4792A3A9" w:rsidR="000827AC" w:rsidRPr="00C45AA7" w:rsidRDefault="00AE69D2" w:rsidP="00534D45">
            <w:pPr>
              <w:spacing w:before="0" w:after="0"/>
              <w:ind w:left="-113"/>
              <w:jc w:val="right"/>
              <w:rPr>
                <w:rFonts w:eastAsia="Times New Roman" w:cs="Open Sans"/>
                <w:sz w:val="22"/>
                <w:szCs w:val="22"/>
              </w:rPr>
            </w:pPr>
            <w:r>
              <w:rPr>
                <w:rFonts w:eastAsia="Times New Roman" w:cs="Open Sans"/>
                <w:sz w:val="22"/>
                <w:szCs w:val="22"/>
              </w:rPr>
              <w:t>16,515</w:t>
            </w:r>
          </w:p>
        </w:tc>
      </w:tr>
      <w:tr w:rsidR="00F77BFD" w:rsidRPr="003F2222" w14:paraId="04314B64" w14:textId="77777777" w:rsidTr="00F77BFD">
        <w:trPr>
          <w:gridAfter w:val="2"/>
          <w:wAfter w:w="9639" w:type="dxa"/>
          <w:trHeight w:val="264"/>
        </w:trPr>
        <w:tc>
          <w:tcPr>
            <w:tcW w:w="6379" w:type="dxa"/>
            <w:gridSpan w:val="2"/>
            <w:tcBorders>
              <w:top w:val="nil"/>
              <w:left w:val="nil"/>
              <w:bottom w:val="nil"/>
              <w:right w:val="nil"/>
            </w:tcBorders>
            <w:shd w:val="clear" w:color="auto" w:fill="auto"/>
            <w:hideMark/>
          </w:tcPr>
          <w:p w14:paraId="53D56778" w14:textId="4C197971" w:rsidR="00F77BFD" w:rsidRPr="00C45AA7" w:rsidRDefault="00F77BFD" w:rsidP="00534D45">
            <w:pPr>
              <w:spacing w:before="0" w:after="0"/>
              <w:rPr>
                <w:rFonts w:eastAsia="Times New Roman" w:cs="Open Sans"/>
                <w:b/>
                <w:sz w:val="22"/>
                <w:szCs w:val="22"/>
              </w:rPr>
            </w:pPr>
            <w:r w:rsidRPr="00C45AA7">
              <w:rPr>
                <w:rFonts w:eastAsia="Times New Roman" w:cs="Open Sans"/>
                <w:b/>
                <w:sz w:val="22"/>
                <w:szCs w:val="22"/>
              </w:rPr>
              <w:t xml:space="preserve">Total </w:t>
            </w:r>
            <w:r w:rsidR="007B18E3">
              <w:rPr>
                <w:rFonts w:eastAsia="Times New Roman" w:cs="Open Sans"/>
                <w:b/>
                <w:sz w:val="22"/>
                <w:szCs w:val="22"/>
              </w:rPr>
              <w:t>revenue from Government</w:t>
            </w:r>
          </w:p>
        </w:tc>
        <w:tc>
          <w:tcPr>
            <w:tcW w:w="1134" w:type="dxa"/>
            <w:gridSpan w:val="2"/>
            <w:tcBorders>
              <w:top w:val="single" w:sz="4" w:space="0" w:color="auto"/>
              <w:left w:val="nil"/>
              <w:bottom w:val="single" w:sz="4" w:space="0" w:color="auto"/>
              <w:right w:val="nil"/>
            </w:tcBorders>
            <w:shd w:val="clear" w:color="auto" w:fill="auto"/>
            <w:noWrap/>
            <w:vAlign w:val="bottom"/>
            <w:hideMark/>
          </w:tcPr>
          <w:p w14:paraId="3CEF418F" w14:textId="2BFC84D0" w:rsidR="00F77BFD" w:rsidRPr="00C45AA7" w:rsidRDefault="00AE69D2" w:rsidP="00534D45">
            <w:pPr>
              <w:spacing w:before="0" w:after="0"/>
              <w:ind w:left="-113"/>
              <w:jc w:val="right"/>
              <w:rPr>
                <w:rFonts w:eastAsia="Times New Roman" w:cs="Open Sans"/>
                <w:b/>
                <w:sz w:val="22"/>
                <w:szCs w:val="22"/>
              </w:rPr>
            </w:pPr>
            <w:r>
              <w:rPr>
                <w:rFonts w:eastAsia="Times New Roman" w:cs="Open Sans"/>
                <w:b/>
                <w:sz w:val="22"/>
                <w:szCs w:val="22"/>
              </w:rPr>
              <w:t>21,646</w:t>
            </w:r>
          </w:p>
        </w:tc>
        <w:tc>
          <w:tcPr>
            <w:tcW w:w="1559" w:type="dxa"/>
            <w:gridSpan w:val="3"/>
            <w:tcBorders>
              <w:top w:val="single" w:sz="4" w:space="0" w:color="auto"/>
              <w:left w:val="nil"/>
              <w:bottom w:val="single" w:sz="4" w:space="0" w:color="auto"/>
              <w:right w:val="nil"/>
            </w:tcBorders>
            <w:shd w:val="clear" w:color="auto" w:fill="auto"/>
            <w:noWrap/>
            <w:vAlign w:val="bottom"/>
            <w:hideMark/>
          </w:tcPr>
          <w:p w14:paraId="41B2D20E" w14:textId="257D8845" w:rsidR="00F77BFD" w:rsidRPr="00C45AA7" w:rsidRDefault="00AE69D2" w:rsidP="00534D45">
            <w:pPr>
              <w:spacing w:before="0" w:after="0"/>
              <w:ind w:left="-113"/>
              <w:jc w:val="right"/>
              <w:rPr>
                <w:rFonts w:eastAsia="Times New Roman" w:cs="Open Sans"/>
                <w:sz w:val="22"/>
                <w:szCs w:val="22"/>
              </w:rPr>
            </w:pPr>
            <w:r>
              <w:rPr>
                <w:rFonts w:eastAsia="Times New Roman" w:cs="Open Sans"/>
                <w:sz w:val="22"/>
                <w:szCs w:val="22"/>
              </w:rPr>
              <w:t>16,515</w:t>
            </w:r>
          </w:p>
        </w:tc>
      </w:tr>
      <w:tr w:rsidR="00624351" w:rsidRPr="004800CE" w14:paraId="50B5BB3B" w14:textId="77777777" w:rsidTr="000055D0">
        <w:trPr>
          <w:trHeight w:val="147"/>
        </w:trPr>
        <w:tc>
          <w:tcPr>
            <w:tcW w:w="6521" w:type="dxa"/>
            <w:gridSpan w:val="3"/>
            <w:tcBorders>
              <w:top w:val="nil"/>
              <w:left w:val="nil"/>
              <w:bottom w:val="nil"/>
              <w:right w:val="nil"/>
            </w:tcBorders>
            <w:shd w:val="clear" w:color="auto" w:fill="auto"/>
            <w:noWrap/>
            <w:vAlign w:val="bottom"/>
          </w:tcPr>
          <w:p w14:paraId="39DAC525" w14:textId="0C60EEAE" w:rsidR="00624351" w:rsidRPr="000150FB" w:rsidRDefault="00624351" w:rsidP="004800CE">
            <w:pPr>
              <w:spacing w:before="0" w:after="0"/>
              <w:jc w:val="right"/>
              <w:rPr>
                <w:rFonts w:eastAsia="Malgun Gothic"/>
                <w:b/>
                <w:noProof/>
                <w:color w:val="0070C0"/>
                <w:spacing w:val="-30"/>
                <w:kern w:val="72"/>
                <w:sz w:val="16"/>
                <w:szCs w:val="16"/>
                <w:lang w:eastAsia="en-US"/>
              </w:rPr>
            </w:pPr>
          </w:p>
          <w:p w14:paraId="15592C95" w14:textId="7232D824" w:rsidR="00624351" w:rsidRPr="000150FB" w:rsidRDefault="004B24B3" w:rsidP="004800CE">
            <w:pPr>
              <w:spacing w:before="0" w:after="0"/>
              <w:jc w:val="right"/>
              <w:rPr>
                <w:rFonts w:eastAsia="Malgun Gothic"/>
                <w:b/>
                <w:noProof/>
                <w:color w:val="0070C0"/>
                <w:spacing w:val="-30"/>
                <w:kern w:val="72"/>
                <w:sz w:val="22"/>
                <w:szCs w:val="22"/>
                <w:lang w:eastAsia="en-US"/>
              </w:rPr>
            </w:pPr>
            <w:r w:rsidRPr="000150FB">
              <w:rPr>
                <w:rFonts w:eastAsia="Malgun Gothic"/>
                <w:b/>
                <w:noProof/>
                <w:color w:val="0070C0"/>
                <w:spacing w:val="-30"/>
                <w:kern w:val="72"/>
                <w:sz w:val="22"/>
                <w:szCs w:val="22"/>
                <w:lang w:eastAsia="en-US"/>
              </w:rPr>
              <mc:AlternateContent>
                <mc:Choice Requires="wps">
                  <w:drawing>
                    <wp:anchor distT="0" distB="0" distL="114300" distR="114300" simplePos="0" relativeHeight="251658294" behindDoc="0" locked="0" layoutInCell="1" allowOverlap="1" wp14:anchorId="239AD27E" wp14:editId="19880B5A">
                      <wp:simplePos x="0" y="0"/>
                      <wp:positionH relativeFrom="column">
                        <wp:posOffset>-86995</wp:posOffset>
                      </wp:positionH>
                      <wp:positionV relativeFrom="paragraph">
                        <wp:posOffset>66040</wp:posOffset>
                      </wp:positionV>
                      <wp:extent cx="6473190" cy="1273175"/>
                      <wp:effectExtent l="0" t="0" r="3810" b="3175"/>
                      <wp:wrapNone/>
                      <wp:docPr id="1039627108" name="Text Box 1039627108"/>
                      <wp:cNvGraphicFramePr/>
                      <a:graphic xmlns:a="http://schemas.openxmlformats.org/drawingml/2006/main">
                        <a:graphicData uri="http://schemas.microsoft.com/office/word/2010/wordprocessingShape">
                          <wps:wsp>
                            <wps:cNvSpPr txBox="1"/>
                            <wps:spPr>
                              <a:xfrm>
                                <a:off x="0" y="0"/>
                                <a:ext cx="6473190" cy="1273175"/>
                              </a:xfrm>
                              <a:prstGeom prst="rect">
                                <a:avLst/>
                              </a:prstGeom>
                              <a:solidFill>
                                <a:schemeClr val="lt1"/>
                              </a:solidFill>
                              <a:ln w="6350">
                                <a:noFill/>
                              </a:ln>
                            </wps:spPr>
                            <wps:txbx>
                              <w:txbxContent>
                                <w:p w14:paraId="18E9C206" w14:textId="7169186D" w:rsidR="004B24B3" w:rsidRPr="004B24B3" w:rsidRDefault="004B24B3">
                                  <w:pPr>
                                    <w:rPr>
                                      <w:sz w:val="22"/>
                                      <w:szCs w:val="22"/>
                                    </w:rPr>
                                  </w:pPr>
                                  <w:r w:rsidRPr="004B24B3">
                                    <w:rPr>
                                      <w:sz w:val="22"/>
                                      <w:szCs w:val="22"/>
                                    </w:rPr>
                                    <w:t>In 2021-22 Revenue from Government includes one off funding of $3.490m to conduct an independent review into Commonwealth Parliamentary Workplaces and additional support measures; $1.234m additional funding for new statutory functions (ongoing measure) and $0.412m for the Ageing and Aged Care measure (terminating in 2022-23).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39AD27E" id="Text Box 1039627108" o:spid="_x0000_s1052" type="#_x0000_t202" style="position:absolute;left:0;text-align:left;margin-left:-6.85pt;margin-top:5.2pt;width:509.7pt;height:100.25pt;z-index:25165829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sUzZMQIAAF0EAAAOAAAAZHJzL2Uyb0RvYy54bWysVE2P2yAQvVfqf0DcG8fZfHStOKs0q1SV&#10;ot2VstWeCYYECTMUSOz013fA+eq2p6oXPMMMj5k3D08f2lqTg3BegSlp3utTIgyHSpltSb+/Lj99&#10;psQHZiqmwYiSHoWnD7OPH6aNLcQAdqAr4QiCGF80tqS7EGyRZZ7vRM18D6wwGJTgahbQdduscqxB&#10;9Fpng35/nDXgKuuAC+9x97EL0lnCl1Lw8CylF4HokmJtIa0urZu4ZrMpK7aO2Z3ipzLYP1RRM2Xw&#10;0gvUIwuM7J36A6pW3IEHGXoc6gykVFykHrCbvP+um/WOWZF6QXK8vdDk/x8sfzqs7Ysjof0CLQ4w&#10;EtJYX3jcjP200tXxi5USjCOFxwttog2E4+Z4OLnL7zHEMZYP0JmMIk52PW6dD18F1CQaJXU4l0QX&#10;O6x86FLPKfE2D1pVS6V1cqIWxEI7cmA4RR1SkQj+W5Y2pMFS7kb9BGwgHu+QtcFark1FK7Sblqiq&#10;pIPxueMNVEckwkGnEW/5UmGxK+bDC3MoCmwQhR6ecZEa8DI4WZTswP38237Mx1lhlJIGRVZS/2PP&#10;nKBEfzM4xft8OIyqTM5wNBmg424jm9uI2dcLQAZyfFKWJzPmB302pYP6Dd/DPN6KIWY43l3ScDYX&#10;oZM+vicu5vOUhDq0LKzM2vIIHRmPo3ht35izp3kFHPUTnOXIindj63LjSQPzfQCp0kwj0R2rJ/5R&#10;w0kVp/cWH8mtn7Kuf4XZLwAAAP//AwBQSwMEFAAGAAgAAAAhAAcDnB7hAAAACwEAAA8AAABkcnMv&#10;ZG93bnJldi54bWxMj01PwzAMhu9I/IfISFzQlnRlDErTCSFgEjdWPsQta0xb0ThVk3Xl3+Od4Gi/&#10;j14/zteT68SIQ2g9aUjmCgRS5W1LtYbX8nF2DSJEQ9Z0nlDDDwZYF6cnucmsP9ALjttYCy6hkBkN&#10;TYx9JmWoGnQmzH2PxNmXH5yJPA61tIM5cLnr5EKpK+lMS3yhMT3eN1h9b/dOw+dF/fEcpqe3Q7pM&#10;+4fNWK7eban1+dl0dwsi4hT/YDjqszoU7LTze7JBdBpmSbpilAN1CeIIKLXkzU7DIlE3IItc/v+h&#10;+AUAAP//AwBQSwECLQAUAAYACAAAACEAtoM4kv4AAADhAQAAEwAAAAAAAAAAAAAAAAAAAAAAW0Nv&#10;bnRlbnRfVHlwZXNdLnhtbFBLAQItABQABgAIAAAAIQA4/SH/1gAAAJQBAAALAAAAAAAAAAAAAAAA&#10;AC8BAABfcmVscy8ucmVsc1BLAQItABQABgAIAAAAIQD1sUzZMQIAAF0EAAAOAAAAAAAAAAAAAAAA&#10;AC4CAABkcnMvZTJvRG9jLnhtbFBLAQItABQABgAIAAAAIQAHA5we4QAAAAsBAAAPAAAAAAAAAAAA&#10;AAAAAIsEAABkcnMvZG93bnJldi54bWxQSwUGAAAAAAQABADzAAAAmQUAAAAA&#10;" fillcolor="white [3201]" stroked="f" strokeweight=".5pt">
                      <v:textbox>
                        <w:txbxContent>
                          <w:p w14:paraId="18E9C206" w14:textId="7169186D" w:rsidR="004B24B3" w:rsidRPr="004B24B3" w:rsidRDefault="004B24B3">
                            <w:pPr>
                              <w:rPr>
                                <w:sz w:val="22"/>
                                <w:szCs w:val="22"/>
                              </w:rPr>
                            </w:pPr>
                            <w:r w:rsidRPr="004B24B3">
                              <w:rPr>
                                <w:sz w:val="22"/>
                                <w:szCs w:val="22"/>
                              </w:rPr>
                              <w:t>In 2021-22 Revenue from Government includes one off funding of $3.490m to conduct an independent review into Commonwealth Parliamentary Workplaces and additional support measures; $1.234m additional funding for new statutory functions (ongoing measure) and $0.412m for the Ageing and Aged Care measure (terminating in 2022-23).</w:t>
                            </w:r>
                          </w:p>
                        </w:txbxContent>
                      </v:textbox>
                    </v:shape>
                  </w:pict>
                </mc:Fallback>
              </mc:AlternateContent>
            </w:r>
          </w:p>
          <w:p w14:paraId="19A5DD9C" w14:textId="77777777" w:rsidR="00624351" w:rsidRPr="004B24B3" w:rsidRDefault="00624351" w:rsidP="004B24B3">
            <w:pPr>
              <w:spacing w:before="0" w:after="0"/>
              <w:rPr>
                <w:rFonts w:eastAsia="Malgun Gothic"/>
                <w:bCs/>
                <w:noProof/>
                <w:color w:val="000000" w:themeColor="text1"/>
                <w:spacing w:val="-30"/>
                <w:kern w:val="72"/>
                <w:sz w:val="22"/>
                <w:szCs w:val="22"/>
                <w:lang w:eastAsia="en-US"/>
              </w:rPr>
            </w:pPr>
          </w:p>
          <w:p w14:paraId="4C35F03A" w14:textId="77777777" w:rsidR="00624351" w:rsidRDefault="00624351" w:rsidP="004800CE">
            <w:pPr>
              <w:spacing w:before="0" w:after="0"/>
              <w:jc w:val="right"/>
              <w:rPr>
                <w:rFonts w:eastAsia="Malgun Gothic"/>
                <w:b/>
                <w:noProof/>
                <w:color w:val="0070C0"/>
                <w:spacing w:val="-30"/>
                <w:kern w:val="72"/>
                <w:sz w:val="36"/>
                <w:szCs w:val="36"/>
                <w:lang w:eastAsia="en-US"/>
              </w:rPr>
            </w:pPr>
          </w:p>
          <w:p w14:paraId="5DA0A776" w14:textId="77777777" w:rsidR="00624351" w:rsidRPr="004B24B3" w:rsidRDefault="00624351" w:rsidP="004B24B3">
            <w:pPr>
              <w:spacing w:before="0" w:after="0"/>
              <w:rPr>
                <w:rFonts w:eastAsia="Malgun Gothic"/>
                <w:bCs/>
                <w:noProof/>
                <w:color w:val="0070C0"/>
                <w:spacing w:val="-30"/>
                <w:kern w:val="72"/>
                <w:sz w:val="22"/>
                <w:szCs w:val="22"/>
                <w:lang w:eastAsia="en-US"/>
              </w:rPr>
            </w:pPr>
          </w:p>
          <w:p w14:paraId="368F84E6" w14:textId="02EF259E" w:rsidR="00624351" w:rsidRDefault="00624351" w:rsidP="004800CE">
            <w:pPr>
              <w:spacing w:before="0" w:after="0"/>
              <w:jc w:val="right"/>
              <w:rPr>
                <w:rFonts w:eastAsia="Malgun Gothic"/>
                <w:b/>
                <w:noProof/>
                <w:color w:val="0070C0"/>
                <w:spacing w:val="-30"/>
                <w:kern w:val="72"/>
                <w:sz w:val="36"/>
                <w:szCs w:val="36"/>
                <w:lang w:eastAsia="en-US"/>
              </w:rPr>
            </w:pPr>
          </w:p>
          <w:p w14:paraId="4721D4A0" w14:textId="443E5936" w:rsidR="00624351" w:rsidRDefault="008C15A5" w:rsidP="004800CE">
            <w:pPr>
              <w:spacing w:before="0" w:after="0"/>
              <w:jc w:val="right"/>
              <w:rPr>
                <w:rFonts w:eastAsia="Malgun Gothic"/>
                <w:b/>
                <w:noProof/>
                <w:color w:val="0070C0"/>
                <w:spacing w:val="-30"/>
                <w:kern w:val="72"/>
                <w:sz w:val="36"/>
                <w:szCs w:val="36"/>
                <w:lang w:eastAsia="en-US"/>
              </w:rPr>
            </w:pPr>
            <w:r w:rsidRPr="003F2222">
              <w:rPr>
                <w:noProof/>
                <w:sz w:val="20"/>
                <w:szCs w:val="20"/>
              </w:rPr>
              <mc:AlternateContent>
                <mc:Choice Requires="wps">
                  <w:drawing>
                    <wp:anchor distT="0" distB="0" distL="114300" distR="114300" simplePos="0" relativeHeight="251658295" behindDoc="0" locked="0" layoutInCell="1" allowOverlap="1" wp14:anchorId="4F91A57A" wp14:editId="4A8D8C43">
                      <wp:simplePos x="0" y="0"/>
                      <wp:positionH relativeFrom="column">
                        <wp:posOffset>-86995</wp:posOffset>
                      </wp:positionH>
                      <wp:positionV relativeFrom="paragraph">
                        <wp:posOffset>117475</wp:posOffset>
                      </wp:positionV>
                      <wp:extent cx="6482080" cy="1774190"/>
                      <wp:effectExtent l="0" t="0" r="13970" b="16510"/>
                      <wp:wrapNone/>
                      <wp:docPr id="1039627110" name="TextBox 9"/>
                      <wp:cNvGraphicFramePr/>
                      <a:graphic xmlns:a="http://schemas.openxmlformats.org/drawingml/2006/main">
                        <a:graphicData uri="http://schemas.microsoft.com/office/word/2010/wordprocessingShape">
                          <wps:wsp>
                            <wps:cNvSpPr txBox="1"/>
                            <wps:spPr>
                              <a:xfrm>
                                <a:off x="0" y="0"/>
                                <a:ext cx="6482080" cy="1774190"/>
                              </a:xfrm>
                              <a:prstGeom prst="rect">
                                <a:avLst/>
                              </a:prstGeom>
                              <a:noFill/>
                              <a:ln w="12700" cap="flat" cmpd="sng" algn="ctr">
                                <a:solidFill>
                                  <a:schemeClr val="tx1"/>
                                </a:solidFill>
                                <a:prstDash val="solid"/>
                                <a:round/>
                                <a:headEnd type="none" w="med" len="med"/>
                                <a:tailEnd type="none" w="med" len="med"/>
                              </a:ln>
                              <a:effectLst/>
                            </wps:spPr>
                            <wps:txbx>
                              <w:txbxContent>
                                <w:p w14:paraId="5A074F9A" w14:textId="77777777" w:rsidR="00FD1898" w:rsidRPr="009E6DBB" w:rsidRDefault="00FD1898" w:rsidP="00FD1898">
                                  <w:pPr>
                                    <w:rPr>
                                      <w:rFonts w:cs="Open Sans"/>
                                      <w:b/>
                                      <w:color w:val="000000" w:themeColor="dark1"/>
                                      <w:sz w:val="22"/>
                                      <w:szCs w:val="22"/>
                                    </w:rPr>
                                  </w:pPr>
                                  <w:r w:rsidRPr="009E6DBB">
                                    <w:rPr>
                                      <w:rFonts w:cs="Open Sans"/>
                                      <w:b/>
                                      <w:color w:val="000000" w:themeColor="dark1"/>
                                      <w:sz w:val="22"/>
                                      <w:szCs w:val="22"/>
                                    </w:rPr>
                                    <w:t>Accounting Policy</w:t>
                                  </w:r>
                                </w:p>
                                <w:p w14:paraId="65859F35" w14:textId="77777777" w:rsidR="009E6DBB" w:rsidRPr="009E6DBB" w:rsidRDefault="009E6DBB" w:rsidP="009E6DBB">
                                  <w:pPr>
                                    <w:rPr>
                                      <w:rFonts w:cs="Open Sans"/>
                                      <w:bCs/>
                                      <w:i/>
                                      <w:iCs/>
                                      <w:color w:val="000000" w:themeColor="dark1"/>
                                      <w:sz w:val="22"/>
                                      <w:szCs w:val="22"/>
                                      <w:u w:val="single"/>
                                    </w:rPr>
                                  </w:pPr>
                                  <w:r w:rsidRPr="009E6DBB">
                                    <w:rPr>
                                      <w:rFonts w:cs="Open Sans"/>
                                      <w:bCs/>
                                      <w:i/>
                                      <w:iCs/>
                                      <w:color w:val="000000" w:themeColor="dark1"/>
                                      <w:sz w:val="22"/>
                                      <w:szCs w:val="22"/>
                                      <w:u w:val="single"/>
                                    </w:rPr>
                                    <w:t xml:space="preserve">Revenue from Government </w:t>
                                  </w:r>
                                </w:p>
                                <w:p w14:paraId="5239B368" w14:textId="77777777" w:rsidR="00FD1898" w:rsidRPr="009E6DBB" w:rsidRDefault="009E6DBB" w:rsidP="009E6DBB">
                                  <w:pPr>
                                    <w:rPr>
                                      <w:rFonts w:cs="Open Sans"/>
                                      <w:bCs/>
                                      <w:color w:val="000000" w:themeColor="dark1"/>
                                      <w:sz w:val="22"/>
                                      <w:szCs w:val="22"/>
                                    </w:rPr>
                                  </w:pPr>
                                  <w:r w:rsidRPr="009E6DBB">
                                    <w:rPr>
                                      <w:rFonts w:cs="Open Sans"/>
                                      <w:bCs/>
                                      <w:color w:val="000000" w:themeColor="dark1"/>
                                      <w:sz w:val="22"/>
                                      <w:szCs w:val="22"/>
                                    </w:rPr>
                                    <w:t>Funding received from the Attorney-General’s Department (received by the Commission as a corporate Commonwealth entity) is recognised as Revenue from Government unless the funding is in the nature of an equity injection or a loan.</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4F91A57A" id="_x0000_s1053" type="#_x0000_t202" style="position:absolute;left:0;text-align:left;margin-left:-6.85pt;margin-top:9.25pt;width:510.4pt;height:139.7pt;z-index:25165829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bIsVCwIAABUEAAAOAAAAZHJzL2Uyb0RvYy54bWysU01vEzEQvSPxHyzfyW6iqglRNhU0lAui&#10;SIUf4Pgja8n2GHuS3fDrGTtpAuWCEBev7Zl98+bN8+pu9I4ddMoWQsenk5YzHSQoG3Yd//b14c2C&#10;s4wiKOEg6I4fdeZ369evVkNc6hn04JROjEBCXg6x4z1iXDZNlr32Ik8g6kBBA8kLpGPaNSqJgdC9&#10;a2Zte9sMkFRMIHXOdLs5Bfm64hujJT4akzUy13HihnVNdd2WtVmvxHKXROytPNMQ/8DCCxuo6AVq&#10;I1CwfbJ/QHkrE2QwOJHgGzDGSl17oG6m7YtunnoRde2FxMnxIlP+f7Dy8+EpfkkMx/cw0gCLIEPM&#10;y0yXpZ/RJF++xJRRnCQ8XmTTIzJJl7c3i1m7oJCk2HQ+v5m+rcI2199jyvhRg2dl0/FEc6lyicOn&#10;jFSSUp9TSrUAD9a5OhsX2ECos3lbCgiyiHECaeuj6ngOO86E25H3JKYKmcFZVX4vQNVH+t4ldhDk&#10;ABxrg1Ttt6xSeiNyf0qqoZMxEuyDqjR6LdSHoBgeI7k4kJd54eW14sxpKl92NROFdX+TSSRcKBx1&#10;telZh6v2ZYfjdmSW+pzNnwezBXWkedGTw0dajAOiIZ2NnPWQfry8G8jaJNP3vUjEOKG7h9NLEEFS&#10;PklSRQvwbo9gbJ1FqXwqQ4MpB/JeHdH5nRRz/3quWdfXvP4JAAD//wMAUEsDBBQABgAIAAAAIQAW&#10;lGC34gAAAAsBAAAPAAAAZHJzL2Rvd25yZXYueG1sTI/BTsMwEETvSPyDtUhcUOukBdKEOBWi4kIR&#10;Ei1C4ubGSxJhr0NsN+HvcU9wXM3TzNtyPRnNjji4zpKAdJ4AQ6qt6qgR8LZ/nK2AOS9JSW0JBfyg&#10;g3V1flbKQtmRXvG48w2LJeQKKaD1vi84d3WLRrq57ZFi9mkHI308h4arQY6x3Gi+SJJbbmRHcaGV&#10;PT60WH/tghGQ6/HJ8/f9y+b5euO+w/LqI2yDEJcX0/0dMI+T/4PhpB/VoYpOBxtIOaYFzNJlFtEY&#10;rG6AnYAkyVJgBwGLPMuBVyX//0P1CwAA//8DAFBLAQItABQABgAIAAAAIQC2gziS/gAAAOEBAAAT&#10;AAAAAAAAAAAAAAAAAAAAAABbQ29udGVudF9UeXBlc10ueG1sUEsBAi0AFAAGAAgAAAAhADj9If/W&#10;AAAAlAEAAAsAAAAAAAAAAAAAAAAALwEAAF9yZWxzLy5yZWxzUEsBAi0AFAAGAAgAAAAhAPNsixUL&#10;AgAAFQQAAA4AAAAAAAAAAAAAAAAALgIAAGRycy9lMm9Eb2MueG1sUEsBAi0AFAAGAAgAAAAhABaU&#10;YLfiAAAACwEAAA8AAAAAAAAAAAAAAAAAZQQAAGRycy9kb3ducmV2LnhtbFBLBQYAAAAABAAEAPMA&#10;AAB0BQAAAAA=&#10;" filled="f" strokecolor="black [3213]" strokeweight="1pt">
                      <v:stroke joinstyle="round"/>
                      <v:textbox>
                        <w:txbxContent>
                          <w:p w14:paraId="5A074F9A" w14:textId="77777777" w:rsidR="00FD1898" w:rsidRPr="009E6DBB" w:rsidRDefault="00FD1898" w:rsidP="00FD1898">
                            <w:pPr>
                              <w:rPr>
                                <w:rFonts w:cs="Open Sans"/>
                                <w:b/>
                                <w:color w:val="000000" w:themeColor="dark1"/>
                                <w:sz w:val="22"/>
                                <w:szCs w:val="22"/>
                              </w:rPr>
                            </w:pPr>
                            <w:r w:rsidRPr="009E6DBB">
                              <w:rPr>
                                <w:rFonts w:cs="Open Sans"/>
                                <w:b/>
                                <w:color w:val="000000" w:themeColor="dark1"/>
                                <w:sz w:val="22"/>
                                <w:szCs w:val="22"/>
                              </w:rPr>
                              <w:t>Accounting Policy</w:t>
                            </w:r>
                          </w:p>
                          <w:p w14:paraId="65859F35" w14:textId="77777777" w:rsidR="009E6DBB" w:rsidRPr="009E6DBB" w:rsidRDefault="009E6DBB" w:rsidP="009E6DBB">
                            <w:pPr>
                              <w:rPr>
                                <w:rFonts w:cs="Open Sans"/>
                                <w:bCs/>
                                <w:i/>
                                <w:iCs/>
                                <w:color w:val="000000" w:themeColor="dark1"/>
                                <w:sz w:val="22"/>
                                <w:szCs w:val="22"/>
                                <w:u w:val="single"/>
                              </w:rPr>
                            </w:pPr>
                            <w:r w:rsidRPr="009E6DBB">
                              <w:rPr>
                                <w:rFonts w:cs="Open Sans"/>
                                <w:bCs/>
                                <w:i/>
                                <w:iCs/>
                                <w:color w:val="000000" w:themeColor="dark1"/>
                                <w:sz w:val="22"/>
                                <w:szCs w:val="22"/>
                                <w:u w:val="single"/>
                              </w:rPr>
                              <w:t xml:space="preserve">Revenue from Government </w:t>
                            </w:r>
                          </w:p>
                          <w:p w14:paraId="5239B368" w14:textId="77777777" w:rsidR="00FD1898" w:rsidRPr="009E6DBB" w:rsidRDefault="009E6DBB" w:rsidP="009E6DBB">
                            <w:pPr>
                              <w:rPr>
                                <w:rFonts w:cs="Open Sans"/>
                                <w:bCs/>
                                <w:color w:val="000000" w:themeColor="dark1"/>
                                <w:sz w:val="22"/>
                                <w:szCs w:val="22"/>
                              </w:rPr>
                            </w:pPr>
                            <w:r w:rsidRPr="009E6DBB">
                              <w:rPr>
                                <w:rFonts w:cs="Open Sans"/>
                                <w:bCs/>
                                <w:color w:val="000000" w:themeColor="dark1"/>
                                <w:sz w:val="22"/>
                                <w:szCs w:val="22"/>
                              </w:rPr>
                              <w:t>Funding received from the Attorney-General’s Department (received by the Commission as a corporate Commonwealth entity) is recognised as Revenue from Government unless the funding is in the nature of an equity injection or a loan.</w:t>
                            </w:r>
                          </w:p>
                        </w:txbxContent>
                      </v:textbox>
                    </v:shape>
                  </w:pict>
                </mc:Fallback>
              </mc:AlternateContent>
            </w:r>
          </w:p>
          <w:p w14:paraId="6C0986A5" w14:textId="5BE390FE" w:rsidR="00624351" w:rsidRDefault="00624351" w:rsidP="004800CE">
            <w:pPr>
              <w:spacing w:before="0" w:after="0"/>
              <w:jc w:val="right"/>
              <w:rPr>
                <w:rFonts w:eastAsia="Malgun Gothic"/>
                <w:b/>
                <w:noProof/>
                <w:color w:val="0070C0"/>
                <w:spacing w:val="-30"/>
                <w:kern w:val="72"/>
                <w:sz w:val="36"/>
                <w:szCs w:val="36"/>
                <w:lang w:eastAsia="en-US"/>
              </w:rPr>
            </w:pPr>
          </w:p>
          <w:p w14:paraId="63BD485D" w14:textId="02DE4A2F" w:rsidR="00624351" w:rsidRDefault="00624351" w:rsidP="004800CE">
            <w:pPr>
              <w:spacing w:before="0" w:after="0"/>
              <w:jc w:val="right"/>
              <w:rPr>
                <w:rFonts w:eastAsia="Malgun Gothic"/>
                <w:b/>
                <w:noProof/>
                <w:color w:val="0070C0"/>
                <w:spacing w:val="-30"/>
                <w:kern w:val="72"/>
                <w:sz w:val="36"/>
                <w:szCs w:val="36"/>
                <w:lang w:eastAsia="en-US"/>
              </w:rPr>
            </w:pPr>
          </w:p>
          <w:p w14:paraId="35B75F10" w14:textId="4C89BD06" w:rsidR="00624351" w:rsidRDefault="00624351" w:rsidP="004800CE">
            <w:pPr>
              <w:spacing w:before="0" w:after="0"/>
              <w:jc w:val="right"/>
              <w:rPr>
                <w:rFonts w:eastAsia="Malgun Gothic"/>
                <w:b/>
                <w:noProof/>
                <w:color w:val="0070C0"/>
                <w:spacing w:val="-30"/>
                <w:kern w:val="72"/>
                <w:sz w:val="36"/>
                <w:szCs w:val="36"/>
                <w:lang w:eastAsia="en-US"/>
              </w:rPr>
            </w:pPr>
          </w:p>
          <w:p w14:paraId="1FED2BF3" w14:textId="19FBB731" w:rsidR="00624351" w:rsidRDefault="00624351" w:rsidP="004800CE">
            <w:pPr>
              <w:spacing w:before="0" w:after="0"/>
              <w:jc w:val="right"/>
              <w:rPr>
                <w:rFonts w:eastAsia="Malgun Gothic"/>
                <w:b/>
                <w:noProof/>
                <w:color w:val="0070C0"/>
                <w:spacing w:val="-30"/>
                <w:kern w:val="72"/>
                <w:sz w:val="36"/>
                <w:szCs w:val="36"/>
                <w:lang w:eastAsia="en-US"/>
              </w:rPr>
            </w:pPr>
          </w:p>
          <w:p w14:paraId="06C078B8" w14:textId="13E59465" w:rsidR="00624351" w:rsidRDefault="00624351" w:rsidP="004800CE">
            <w:pPr>
              <w:spacing w:before="0" w:after="0"/>
              <w:jc w:val="right"/>
              <w:rPr>
                <w:rFonts w:eastAsia="Malgun Gothic"/>
                <w:b/>
                <w:noProof/>
                <w:color w:val="0070C0"/>
                <w:spacing w:val="-30"/>
                <w:kern w:val="72"/>
                <w:sz w:val="36"/>
                <w:szCs w:val="36"/>
                <w:lang w:eastAsia="en-US"/>
              </w:rPr>
            </w:pPr>
          </w:p>
          <w:p w14:paraId="5FBB0E22" w14:textId="77777777" w:rsidR="00624351" w:rsidRDefault="00624351" w:rsidP="004800CE">
            <w:pPr>
              <w:spacing w:before="0" w:after="0"/>
              <w:jc w:val="right"/>
              <w:rPr>
                <w:rFonts w:eastAsia="Malgun Gothic"/>
                <w:b/>
                <w:noProof/>
                <w:color w:val="0070C0"/>
                <w:spacing w:val="-30"/>
                <w:kern w:val="72"/>
                <w:sz w:val="36"/>
                <w:szCs w:val="36"/>
                <w:lang w:eastAsia="en-US"/>
              </w:rPr>
            </w:pPr>
          </w:p>
          <w:p w14:paraId="42EFA6C3" w14:textId="77777777" w:rsidR="00D83B87" w:rsidRDefault="00D83B87" w:rsidP="004800CE">
            <w:pPr>
              <w:spacing w:before="0" w:after="0"/>
              <w:jc w:val="right"/>
              <w:rPr>
                <w:rFonts w:eastAsia="Malgun Gothic"/>
                <w:b/>
                <w:noProof/>
                <w:color w:val="0070C0"/>
                <w:spacing w:val="-30"/>
                <w:kern w:val="72"/>
                <w:sz w:val="36"/>
                <w:szCs w:val="36"/>
                <w:lang w:eastAsia="en-US"/>
              </w:rPr>
            </w:pPr>
          </w:p>
          <w:p w14:paraId="0DE6E3FB" w14:textId="17BB4A20" w:rsidR="00D83B87" w:rsidRDefault="00D83B87" w:rsidP="00FD1898">
            <w:pPr>
              <w:spacing w:before="0" w:after="0"/>
              <w:jc w:val="right"/>
              <w:rPr>
                <w:rFonts w:eastAsia="Malgun Gothic"/>
                <w:b/>
                <w:noProof/>
                <w:color w:val="0070C0"/>
                <w:spacing w:val="-30"/>
                <w:kern w:val="72"/>
                <w:sz w:val="36"/>
                <w:szCs w:val="36"/>
                <w:lang w:eastAsia="en-US"/>
              </w:rPr>
            </w:pPr>
          </w:p>
          <w:p w14:paraId="328B204A" w14:textId="03A3685B" w:rsidR="00D83B87" w:rsidRDefault="00D83B87" w:rsidP="004800CE">
            <w:pPr>
              <w:spacing w:before="0" w:after="0"/>
              <w:jc w:val="right"/>
              <w:rPr>
                <w:rFonts w:eastAsia="Malgun Gothic"/>
                <w:b/>
                <w:noProof/>
                <w:color w:val="0070C0"/>
                <w:spacing w:val="-30"/>
                <w:kern w:val="72"/>
                <w:sz w:val="36"/>
                <w:szCs w:val="36"/>
                <w:lang w:eastAsia="en-US"/>
              </w:rPr>
            </w:pPr>
          </w:p>
          <w:p w14:paraId="45AA62A3" w14:textId="7E4B1AF7" w:rsidR="00D83B87" w:rsidRDefault="00D83B87" w:rsidP="004800CE">
            <w:pPr>
              <w:spacing w:before="0" w:after="0"/>
              <w:jc w:val="right"/>
              <w:rPr>
                <w:rFonts w:eastAsia="Malgun Gothic"/>
                <w:b/>
                <w:noProof/>
                <w:color w:val="0070C0"/>
                <w:spacing w:val="-30"/>
                <w:kern w:val="72"/>
                <w:sz w:val="36"/>
                <w:szCs w:val="36"/>
                <w:lang w:eastAsia="en-US"/>
              </w:rPr>
            </w:pPr>
          </w:p>
          <w:p w14:paraId="52AFEF54" w14:textId="77777777" w:rsidR="00624351" w:rsidRDefault="00624351" w:rsidP="004800CE">
            <w:pPr>
              <w:spacing w:before="0" w:after="0"/>
              <w:jc w:val="right"/>
              <w:rPr>
                <w:rFonts w:eastAsia="Malgun Gothic"/>
                <w:b/>
                <w:noProof/>
                <w:color w:val="0070C0"/>
                <w:spacing w:val="-30"/>
                <w:kern w:val="72"/>
                <w:sz w:val="36"/>
                <w:szCs w:val="36"/>
                <w:lang w:eastAsia="en-US"/>
              </w:rPr>
            </w:pPr>
          </w:p>
          <w:p w14:paraId="5E2B6216" w14:textId="77777777" w:rsidR="00624351" w:rsidRDefault="00624351" w:rsidP="004800CE">
            <w:pPr>
              <w:spacing w:before="0" w:after="0"/>
              <w:jc w:val="right"/>
              <w:rPr>
                <w:rFonts w:eastAsia="Malgun Gothic"/>
                <w:b/>
                <w:noProof/>
                <w:color w:val="0070C0"/>
                <w:spacing w:val="-30"/>
                <w:kern w:val="72"/>
                <w:sz w:val="36"/>
                <w:szCs w:val="36"/>
                <w:lang w:eastAsia="en-US"/>
              </w:rPr>
            </w:pPr>
          </w:p>
          <w:p w14:paraId="6D3C85AA" w14:textId="77777777" w:rsidR="00624351" w:rsidRDefault="00624351" w:rsidP="004800CE">
            <w:pPr>
              <w:spacing w:before="0" w:after="0"/>
              <w:jc w:val="right"/>
              <w:rPr>
                <w:rFonts w:eastAsia="Malgun Gothic"/>
                <w:b/>
                <w:noProof/>
                <w:color w:val="0070C0"/>
                <w:spacing w:val="-30"/>
                <w:kern w:val="72"/>
                <w:sz w:val="36"/>
                <w:szCs w:val="36"/>
                <w:lang w:eastAsia="en-US"/>
              </w:rPr>
            </w:pPr>
          </w:p>
          <w:p w14:paraId="159DD87C" w14:textId="77777777" w:rsidR="004B24B3" w:rsidRDefault="004B24B3" w:rsidP="004800CE">
            <w:pPr>
              <w:spacing w:before="0" w:after="0"/>
              <w:jc w:val="right"/>
              <w:rPr>
                <w:rFonts w:eastAsia="Malgun Gothic"/>
                <w:b/>
                <w:noProof/>
                <w:color w:val="0070C0"/>
                <w:spacing w:val="-30"/>
                <w:kern w:val="72"/>
                <w:sz w:val="36"/>
                <w:szCs w:val="36"/>
                <w:lang w:eastAsia="en-US"/>
              </w:rPr>
            </w:pPr>
          </w:p>
          <w:p w14:paraId="45101548" w14:textId="77777777" w:rsidR="004B24B3" w:rsidRDefault="004B24B3" w:rsidP="004800CE">
            <w:pPr>
              <w:spacing w:before="0" w:after="0"/>
              <w:jc w:val="right"/>
              <w:rPr>
                <w:rFonts w:eastAsia="Malgun Gothic"/>
                <w:b/>
                <w:noProof/>
                <w:color w:val="0070C0"/>
                <w:spacing w:val="-30"/>
                <w:kern w:val="72"/>
                <w:sz w:val="36"/>
                <w:szCs w:val="36"/>
                <w:lang w:eastAsia="en-US"/>
              </w:rPr>
            </w:pPr>
          </w:p>
          <w:p w14:paraId="40668249" w14:textId="1E0BB845" w:rsidR="00624351" w:rsidRPr="00113A65" w:rsidRDefault="000055D0" w:rsidP="003F2222">
            <w:pPr>
              <w:keepNext/>
              <w:keepLines/>
              <w:pageBreakBefore/>
              <w:spacing w:before="0" w:after="360" w:line="1080" w:lineRule="exact"/>
              <w:outlineLvl w:val="0"/>
              <w:rPr>
                <w:rFonts w:eastAsia="Malgun Gothic"/>
                <w:b/>
                <w:noProof/>
                <w:color w:val="0070C0"/>
                <w:spacing w:val="-30"/>
                <w:kern w:val="72"/>
                <w:lang w:eastAsia="en-US"/>
              </w:rPr>
            </w:pPr>
            <w:r>
              <w:rPr>
                <w:noProof/>
              </w:rPr>
              <mc:AlternateContent>
                <mc:Choice Requires="wps">
                  <w:drawing>
                    <wp:anchor distT="0" distB="0" distL="114300" distR="114300" simplePos="0" relativeHeight="251658305" behindDoc="0" locked="0" layoutInCell="1" allowOverlap="1" wp14:anchorId="5495910E" wp14:editId="19FDFCCA">
                      <wp:simplePos x="0" y="0"/>
                      <wp:positionH relativeFrom="column">
                        <wp:posOffset>1772920</wp:posOffset>
                      </wp:positionH>
                      <wp:positionV relativeFrom="paragraph">
                        <wp:posOffset>-86360</wp:posOffset>
                      </wp:positionV>
                      <wp:extent cx="4857750" cy="927100"/>
                      <wp:effectExtent l="0" t="0" r="0" b="0"/>
                      <wp:wrapNone/>
                      <wp:docPr id="1039627111" name="TextBox 15"/>
                      <wp:cNvGraphicFramePr/>
                      <a:graphic xmlns:a="http://schemas.openxmlformats.org/drawingml/2006/main">
                        <a:graphicData uri="http://schemas.microsoft.com/office/word/2010/wordprocessingShape">
                          <wps:wsp>
                            <wps:cNvSpPr txBox="1"/>
                            <wps:spPr>
                              <a:xfrm>
                                <a:off x="0" y="0"/>
                                <a:ext cx="4857750" cy="927100"/>
                              </a:xfrm>
                              <a:prstGeom prst="rect">
                                <a:avLst/>
                              </a:prstGeom>
                              <a:noFill/>
                              <a:ln w="19050" cmpd="sng">
                                <a:noFill/>
                              </a:ln>
                            </wps:spPr>
                            <wps:style>
                              <a:lnRef idx="0">
                                <a:scrgbClr r="0" g="0" b="0"/>
                              </a:lnRef>
                              <a:fillRef idx="0">
                                <a:scrgbClr r="0" g="0" b="0"/>
                              </a:fillRef>
                              <a:effectRef idx="0">
                                <a:scrgbClr r="0" g="0" b="0"/>
                              </a:effectRef>
                              <a:fontRef idx="minor">
                                <a:schemeClr val="dk1"/>
                              </a:fontRef>
                            </wps:style>
                            <wps:txbx>
                              <w:txbxContent>
                                <w:p w14:paraId="0387CABF" w14:textId="64AA35BA" w:rsidR="000055D0" w:rsidRPr="002D7327" w:rsidRDefault="000055D0" w:rsidP="000055D0">
                                  <w:pPr>
                                    <w:rPr>
                                      <w:rFonts w:cs="Open Sans"/>
                                      <w:color w:val="0070C0"/>
                                      <w:sz w:val="20"/>
                                      <w:szCs w:val="20"/>
                                    </w:rPr>
                                  </w:pPr>
                                  <w:r w:rsidRPr="002D7327">
                                    <w:rPr>
                                      <w:rFonts w:cs="Open Sans"/>
                                      <w:color w:val="0070C0"/>
                                      <w:sz w:val="20"/>
                                      <w:szCs w:val="20"/>
                                    </w:rPr>
                                    <w:t>This section analyses the Australian Human Rights Commission assets used to conduct its operations and the operating liabilities incurred as a result.  Employee related information is disclosed in the People and Relationships section.</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5495910E" id="_x0000_s1054" type="#_x0000_t202" style="position:absolute;margin-left:139.6pt;margin-top:-6.8pt;width:382.5pt;height:73pt;z-index:25165830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ixsXBwIAAF0EAAAOAAAAZHJzL2Uyb0RvYy54bWysVMFu2zAMvQ/YPwi6L3aCdWmDOMXWorsM&#10;67BuH6DIUixMEjVKiZ19/Sg5cYbu1GEX2ab4yMdH0uvbwVl2UBgN+IbPZzVnyktojd81/Pu3hzfX&#10;nMUkfCsseNXwo4r8dvP61boPK7WADmyrkFEQH1d9aHiXUlhVVZSdciLOIChPlxrQiUSfuKtaFD1F&#10;d7Za1PW7qgdsA4JUMZL1frzkmxJfayXTo9ZRJWYbTtxSObGc23xWm7VY7VCEzsgTDfEPLJwwnpJO&#10;oe5FEmyP5q9QzkiECDrNJLgKtDZSlRqomnn9rJqnTgRVaiFxYphkiv8vrPx8eApfkKXhAwzUwCxI&#10;H+IqkjHXM2h0+UlMGd2ThMdJNjUkJsn49vpqubyiK0l3N4vlvC66Vhd0wJg+KnAsvzQcqS1FLXH4&#10;FBNlJNezS07m4cFYW1pjPeuJ1k1d4rvQNjz6XQFPXoS2noJceJe3dLQqR7P+q9LMtIV+NkSJu+2d&#10;RTbOAQ0qcT9PQwlGgOyoicULsSdIRqsyfi/ET6CSH3ya8M54wFJ4WQ6VCzgIGuv2R+kaEdej/1mK&#10;UYCsRRq2AynQ8MX1ucFbaI/Ud1rd9EiHtkA6S2sCZx3gr+e2nlaEpP+5F6g4w2TvYNwo4SX5N3xs&#10;qIf3+wTalKbmzGOaEyOa4dLr077lJfnzu3hd/gqb3wAAAP//AwBQSwMEFAAGAAgAAAAhAML4WBXf&#10;AAAADAEAAA8AAABkcnMvZG93bnJldi54bWxMj8tOwzAQRfdI/IM1SOxaJ2lUIMSpAMEOIbWNxHYa&#10;mzgiHke2m8ff467obh5Hd86Uu9n0bFTOd5YEpOsEmKLGyo5aAfXxY/UIzAckib0lJWBRHnbV7U2J&#10;hbQT7dV4CC2LIeQLFKBDGArOfaOVQb+2g6K4+7HOYIita7l0OMVw0/MsSbbcYEfxgsZBvWnV/B7O&#10;RoD5TL73X++prpd6xLAcXx1NsxD3d/PLM7Cg5vAPw0U/qkMVnU72TNKzXkD28JRFVMAq3WyBXYgk&#10;z+PoFKtNlgOvSn79RPUHAAD//wMAUEsBAi0AFAAGAAgAAAAhALaDOJL+AAAA4QEAABMAAAAAAAAA&#10;AAAAAAAAAAAAAFtDb250ZW50X1R5cGVzXS54bWxQSwECLQAUAAYACAAAACEAOP0h/9YAAACUAQAA&#10;CwAAAAAAAAAAAAAAAAAvAQAAX3JlbHMvLnJlbHNQSwECLQAUAAYACAAAACEA8YsbFwcCAABdBAAA&#10;DgAAAAAAAAAAAAAAAAAuAgAAZHJzL2Uyb0RvYy54bWxQSwECLQAUAAYACAAAACEAwvhYFd8AAAAM&#10;AQAADwAAAAAAAAAAAAAAAABhBAAAZHJzL2Rvd25yZXYueG1sUEsFBgAAAAAEAAQA8wAAAG0FAAAA&#10;AA==&#10;" filled="f" stroked="f" strokeweight="1.5pt">
                      <v:textbox>
                        <w:txbxContent>
                          <w:p w14:paraId="0387CABF" w14:textId="64AA35BA" w:rsidR="000055D0" w:rsidRPr="002D7327" w:rsidRDefault="000055D0" w:rsidP="000055D0">
                            <w:pPr>
                              <w:rPr>
                                <w:rFonts w:cs="Open Sans"/>
                                <w:color w:val="0070C0"/>
                                <w:sz w:val="20"/>
                                <w:szCs w:val="20"/>
                              </w:rPr>
                            </w:pPr>
                            <w:r w:rsidRPr="002D7327">
                              <w:rPr>
                                <w:rFonts w:cs="Open Sans"/>
                                <w:color w:val="0070C0"/>
                                <w:sz w:val="20"/>
                                <w:szCs w:val="20"/>
                              </w:rPr>
                              <w:t>This section analyses the Australian Human Rights Commission assets used to conduct its operations and the operating liabilities incurred as a result.  Employee related information is disclosed in the People and Relationships section.</w:t>
                            </w:r>
                          </w:p>
                        </w:txbxContent>
                      </v:textbox>
                    </v:shape>
                  </w:pict>
                </mc:Fallback>
              </mc:AlternateContent>
            </w:r>
            <w:r w:rsidR="003F2222">
              <w:rPr>
                <w:rFonts w:eastAsia="Malgun Gothic"/>
                <w:b/>
                <w:color w:val="0070C0"/>
                <w:spacing w:val="-30"/>
                <w:kern w:val="72"/>
                <w:sz w:val="36"/>
                <w:szCs w:val="36"/>
                <w:lang w:eastAsia="en-US"/>
              </w:rPr>
              <w:t xml:space="preserve">Financial Position </w:t>
            </w:r>
          </w:p>
        </w:tc>
        <w:tc>
          <w:tcPr>
            <w:tcW w:w="1826" w:type="dxa"/>
            <w:gridSpan w:val="2"/>
            <w:tcBorders>
              <w:top w:val="nil"/>
              <w:left w:val="nil"/>
              <w:bottom w:val="nil"/>
              <w:right w:val="nil"/>
            </w:tcBorders>
            <w:shd w:val="clear" w:color="auto" w:fill="auto"/>
            <w:noWrap/>
            <w:vAlign w:val="bottom"/>
          </w:tcPr>
          <w:p w14:paraId="37A1002A" w14:textId="77777777" w:rsidR="00624351" w:rsidRPr="00174F32" w:rsidRDefault="00624351" w:rsidP="004800CE">
            <w:pPr>
              <w:spacing w:before="0" w:after="0"/>
              <w:rPr>
                <w:rFonts w:eastAsia="Times New Roman" w:cs="Open Sans"/>
                <w:sz w:val="22"/>
                <w:szCs w:val="22"/>
              </w:rPr>
            </w:pPr>
          </w:p>
        </w:tc>
        <w:tc>
          <w:tcPr>
            <w:tcW w:w="10364" w:type="dxa"/>
            <w:gridSpan w:val="4"/>
            <w:tcBorders>
              <w:top w:val="nil"/>
              <w:left w:val="nil"/>
              <w:bottom w:val="nil"/>
              <w:right w:val="nil"/>
            </w:tcBorders>
            <w:shd w:val="clear" w:color="auto" w:fill="auto"/>
            <w:noWrap/>
            <w:vAlign w:val="bottom"/>
          </w:tcPr>
          <w:p w14:paraId="36901656" w14:textId="77777777" w:rsidR="00624351" w:rsidRPr="00174F32" w:rsidRDefault="00624351" w:rsidP="004800CE">
            <w:pPr>
              <w:spacing w:before="0" w:after="0"/>
              <w:rPr>
                <w:rFonts w:eastAsia="Times New Roman" w:cs="Open Sans"/>
                <w:sz w:val="22"/>
                <w:szCs w:val="22"/>
              </w:rPr>
            </w:pPr>
          </w:p>
        </w:tc>
      </w:tr>
      <w:tr w:rsidR="009E6DBB" w:rsidRPr="00624351" w14:paraId="38EC2B3D" w14:textId="77777777" w:rsidTr="00F77BFD">
        <w:trPr>
          <w:gridAfter w:val="1"/>
          <w:wAfter w:w="8700" w:type="dxa"/>
          <w:trHeight w:val="300"/>
        </w:trPr>
        <w:tc>
          <w:tcPr>
            <w:tcW w:w="6237" w:type="dxa"/>
            <w:tcBorders>
              <w:top w:val="single" w:sz="4" w:space="0" w:color="FFFFFF"/>
              <w:left w:val="nil"/>
              <w:bottom w:val="single" w:sz="4" w:space="0" w:color="FFFFFF"/>
              <w:right w:val="nil"/>
            </w:tcBorders>
            <w:shd w:val="clear" w:color="000000" w:fill="37424A"/>
            <w:noWrap/>
            <w:vAlign w:val="center"/>
            <w:hideMark/>
          </w:tcPr>
          <w:p w14:paraId="327D17F0" w14:textId="77777777" w:rsidR="00624351" w:rsidRPr="00624351" w:rsidRDefault="00624351" w:rsidP="00624351">
            <w:pPr>
              <w:spacing w:before="0" w:after="0"/>
              <w:rPr>
                <w:rFonts w:eastAsia="Times New Roman" w:cs="Open Sans"/>
                <w:b/>
                <w:bCs/>
                <w:color w:val="FFFFFF"/>
                <w:sz w:val="22"/>
                <w:szCs w:val="22"/>
              </w:rPr>
            </w:pPr>
            <w:r w:rsidRPr="00624351">
              <w:rPr>
                <w:rFonts w:eastAsia="Times New Roman" w:cs="Open Sans"/>
                <w:b/>
                <w:bCs/>
                <w:color w:val="FFFFFF"/>
                <w:sz w:val="22"/>
                <w:szCs w:val="22"/>
              </w:rPr>
              <w:t>2.1 Financial Assets</w:t>
            </w:r>
          </w:p>
        </w:tc>
        <w:tc>
          <w:tcPr>
            <w:tcW w:w="284" w:type="dxa"/>
            <w:gridSpan w:val="2"/>
            <w:tcBorders>
              <w:top w:val="single" w:sz="4" w:space="0" w:color="FFFFFF"/>
              <w:left w:val="nil"/>
              <w:bottom w:val="single" w:sz="4" w:space="0" w:color="FFFFFF"/>
              <w:right w:val="nil"/>
            </w:tcBorders>
            <w:shd w:val="clear" w:color="000000" w:fill="37424A"/>
            <w:noWrap/>
            <w:vAlign w:val="center"/>
            <w:hideMark/>
          </w:tcPr>
          <w:p w14:paraId="040C1E8B" w14:textId="77777777" w:rsidR="00624351" w:rsidRPr="00624351" w:rsidRDefault="00624351" w:rsidP="00624351">
            <w:pPr>
              <w:spacing w:before="0" w:after="0"/>
              <w:rPr>
                <w:rFonts w:ascii="Cambria" w:eastAsia="Times New Roman" w:hAnsi="Cambria" w:cs="Calibri"/>
                <w:b/>
                <w:bCs/>
                <w:color w:val="FFFFFF"/>
                <w:sz w:val="22"/>
                <w:szCs w:val="22"/>
              </w:rPr>
            </w:pPr>
            <w:r w:rsidRPr="00624351">
              <w:rPr>
                <w:rFonts w:ascii="Cambria" w:eastAsia="Times New Roman" w:hAnsi="Cambria" w:cs="Calibri"/>
                <w:b/>
                <w:bCs/>
                <w:color w:val="FFFFFF"/>
                <w:sz w:val="22"/>
                <w:szCs w:val="22"/>
              </w:rPr>
              <w:t> </w:t>
            </w:r>
          </w:p>
        </w:tc>
        <w:tc>
          <w:tcPr>
            <w:tcW w:w="1984" w:type="dxa"/>
            <w:gridSpan w:val="3"/>
            <w:tcBorders>
              <w:top w:val="single" w:sz="4" w:space="0" w:color="FFFFFF"/>
              <w:left w:val="nil"/>
              <w:bottom w:val="single" w:sz="4" w:space="0" w:color="FFFFFF"/>
              <w:right w:val="nil"/>
            </w:tcBorders>
            <w:shd w:val="clear" w:color="000000" w:fill="37424A"/>
            <w:noWrap/>
            <w:vAlign w:val="center"/>
            <w:hideMark/>
          </w:tcPr>
          <w:p w14:paraId="5FFC717E" w14:textId="77777777" w:rsidR="00624351" w:rsidRPr="00624351" w:rsidRDefault="00624351" w:rsidP="00624351">
            <w:pPr>
              <w:spacing w:before="0" w:after="0"/>
              <w:rPr>
                <w:rFonts w:ascii="Cambria" w:eastAsia="Times New Roman" w:hAnsi="Cambria" w:cs="Calibri"/>
                <w:b/>
                <w:bCs/>
                <w:color w:val="FFFFFF"/>
                <w:sz w:val="18"/>
                <w:szCs w:val="18"/>
              </w:rPr>
            </w:pPr>
            <w:r w:rsidRPr="00624351">
              <w:rPr>
                <w:rFonts w:ascii="Cambria" w:eastAsia="Times New Roman" w:hAnsi="Cambria" w:cs="Calibri"/>
                <w:b/>
                <w:bCs/>
                <w:color w:val="FFFFFF"/>
                <w:sz w:val="18"/>
                <w:szCs w:val="18"/>
              </w:rPr>
              <w:t> </w:t>
            </w:r>
          </w:p>
        </w:tc>
        <w:tc>
          <w:tcPr>
            <w:tcW w:w="1506" w:type="dxa"/>
            <w:gridSpan w:val="2"/>
            <w:tcBorders>
              <w:top w:val="single" w:sz="4" w:space="0" w:color="FFFFFF"/>
              <w:left w:val="nil"/>
              <w:bottom w:val="single" w:sz="4" w:space="0" w:color="FFFFFF"/>
              <w:right w:val="nil"/>
            </w:tcBorders>
            <w:shd w:val="clear" w:color="000000" w:fill="37424A"/>
            <w:noWrap/>
            <w:vAlign w:val="center"/>
            <w:hideMark/>
          </w:tcPr>
          <w:p w14:paraId="729AD50C" w14:textId="77777777" w:rsidR="00624351" w:rsidRPr="00624351" w:rsidRDefault="00624351" w:rsidP="00624351">
            <w:pPr>
              <w:spacing w:before="0" w:after="0"/>
              <w:rPr>
                <w:rFonts w:ascii="Cambria" w:eastAsia="Times New Roman" w:hAnsi="Cambria" w:cs="Calibri"/>
                <w:b/>
                <w:bCs/>
                <w:color w:val="FFFFFF"/>
                <w:sz w:val="18"/>
                <w:szCs w:val="18"/>
              </w:rPr>
            </w:pPr>
            <w:r w:rsidRPr="00624351">
              <w:rPr>
                <w:rFonts w:ascii="Cambria" w:eastAsia="Times New Roman" w:hAnsi="Cambria" w:cs="Calibri"/>
                <w:b/>
                <w:bCs/>
                <w:color w:val="FFFFFF"/>
                <w:sz w:val="18"/>
                <w:szCs w:val="18"/>
              </w:rPr>
              <w:t> </w:t>
            </w:r>
          </w:p>
        </w:tc>
      </w:tr>
      <w:tr w:rsidR="00624351" w:rsidRPr="00624351" w14:paraId="44F5C938" w14:textId="77777777" w:rsidTr="00F77BFD">
        <w:trPr>
          <w:gridAfter w:val="1"/>
          <w:wAfter w:w="8700" w:type="dxa"/>
          <w:trHeight w:val="133"/>
        </w:trPr>
        <w:tc>
          <w:tcPr>
            <w:tcW w:w="6237" w:type="dxa"/>
            <w:tcBorders>
              <w:top w:val="nil"/>
              <w:left w:val="nil"/>
              <w:bottom w:val="nil"/>
              <w:right w:val="nil"/>
            </w:tcBorders>
            <w:shd w:val="clear" w:color="auto" w:fill="auto"/>
            <w:hideMark/>
          </w:tcPr>
          <w:p w14:paraId="5743A2FE" w14:textId="77777777" w:rsidR="00624351" w:rsidRPr="00624351" w:rsidRDefault="00624351" w:rsidP="00624351">
            <w:pPr>
              <w:spacing w:before="0" w:after="0"/>
              <w:rPr>
                <w:rFonts w:ascii="Cambria" w:eastAsia="Times New Roman" w:hAnsi="Cambria" w:cs="Calibri"/>
                <w:b/>
                <w:bCs/>
                <w:color w:val="FFFFFF"/>
                <w:sz w:val="22"/>
                <w:szCs w:val="22"/>
              </w:rPr>
            </w:pPr>
          </w:p>
        </w:tc>
        <w:tc>
          <w:tcPr>
            <w:tcW w:w="284" w:type="dxa"/>
            <w:gridSpan w:val="2"/>
            <w:tcBorders>
              <w:top w:val="nil"/>
              <w:left w:val="nil"/>
              <w:bottom w:val="nil"/>
              <w:right w:val="nil"/>
            </w:tcBorders>
            <w:shd w:val="clear" w:color="auto" w:fill="auto"/>
            <w:hideMark/>
          </w:tcPr>
          <w:p w14:paraId="58D0D053" w14:textId="77777777" w:rsidR="00624351" w:rsidRPr="00624351" w:rsidRDefault="00624351" w:rsidP="00624351">
            <w:pPr>
              <w:spacing w:before="0" w:after="0"/>
              <w:rPr>
                <w:rFonts w:ascii="Times New Roman" w:eastAsia="Times New Roman" w:hAnsi="Times New Roman"/>
                <w:sz w:val="22"/>
                <w:szCs w:val="22"/>
              </w:rPr>
            </w:pPr>
          </w:p>
        </w:tc>
        <w:tc>
          <w:tcPr>
            <w:tcW w:w="1984" w:type="dxa"/>
            <w:gridSpan w:val="3"/>
            <w:tcBorders>
              <w:top w:val="nil"/>
              <w:left w:val="nil"/>
              <w:bottom w:val="nil"/>
              <w:right w:val="nil"/>
            </w:tcBorders>
            <w:shd w:val="clear" w:color="auto" w:fill="auto"/>
            <w:noWrap/>
            <w:vAlign w:val="bottom"/>
            <w:hideMark/>
          </w:tcPr>
          <w:p w14:paraId="5DD4E920" w14:textId="77777777" w:rsidR="00624351" w:rsidRPr="00624351" w:rsidRDefault="00624351" w:rsidP="00624351">
            <w:pPr>
              <w:spacing w:before="0" w:after="0"/>
              <w:rPr>
                <w:rFonts w:ascii="Times New Roman" w:eastAsia="Times New Roman" w:hAnsi="Times New Roman"/>
                <w:sz w:val="20"/>
                <w:szCs w:val="20"/>
              </w:rPr>
            </w:pPr>
          </w:p>
        </w:tc>
        <w:tc>
          <w:tcPr>
            <w:tcW w:w="1506" w:type="dxa"/>
            <w:gridSpan w:val="2"/>
            <w:tcBorders>
              <w:top w:val="nil"/>
              <w:left w:val="nil"/>
              <w:bottom w:val="nil"/>
              <w:right w:val="nil"/>
            </w:tcBorders>
            <w:shd w:val="clear" w:color="auto" w:fill="auto"/>
            <w:noWrap/>
            <w:vAlign w:val="bottom"/>
            <w:hideMark/>
          </w:tcPr>
          <w:p w14:paraId="4C005CD2" w14:textId="77777777" w:rsidR="00624351" w:rsidRPr="00624351" w:rsidRDefault="00624351" w:rsidP="00624351">
            <w:pPr>
              <w:spacing w:before="0" w:after="0"/>
              <w:rPr>
                <w:rFonts w:ascii="Times New Roman" w:eastAsia="Times New Roman" w:hAnsi="Times New Roman"/>
                <w:sz w:val="20"/>
                <w:szCs w:val="20"/>
              </w:rPr>
            </w:pPr>
          </w:p>
        </w:tc>
      </w:tr>
      <w:tr w:rsidR="00624351" w:rsidRPr="00624351" w14:paraId="2309E3B6" w14:textId="77777777" w:rsidTr="00F77BFD">
        <w:trPr>
          <w:gridAfter w:val="1"/>
          <w:wAfter w:w="8700" w:type="dxa"/>
          <w:trHeight w:val="255"/>
        </w:trPr>
        <w:tc>
          <w:tcPr>
            <w:tcW w:w="6237" w:type="dxa"/>
            <w:tcBorders>
              <w:top w:val="nil"/>
              <w:left w:val="nil"/>
              <w:bottom w:val="nil"/>
              <w:right w:val="nil"/>
            </w:tcBorders>
            <w:shd w:val="clear" w:color="auto" w:fill="auto"/>
            <w:hideMark/>
          </w:tcPr>
          <w:p w14:paraId="24353686" w14:textId="77777777" w:rsidR="00624351" w:rsidRPr="00624351" w:rsidRDefault="00624351" w:rsidP="00624351">
            <w:pPr>
              <w:spacing w:before="0" w:after="0"/>
              <w:rPr>
                <w:rFonts w:ascii="Times New Roman" w:eastAsia="Times New Roman" w:hAnsi="Times New Roman"/>
                <w:sz w:val="22"/>
                <w:szCs w:val="22"/>
              </w:rPr>
            </w:pPr>
          </w:p>
        </w:tc>
        <w:tc>
          <w:tcPr>
            <w:tcW w:w="284" w:type="dxa"/>
            <w:gridSpan w:val="2"/>
            <w:tcBorders>
              <w:top w:val="nil"/>
              <w:left w:val="nil"/>
              <w:bottom w:val="nil"/>
              <w:right w:val="nil"/>
            </w:tcBorders>
            <w:shd w:val="clear" w:color="auto" w:fill="auto"/>
            <w:hideMark/>
          </w:tcPr>
          <w:p w14:paraId="2879699B" w14:textId="77777777" w:rsidR="00624351" w:rsidRPr="00624351" w:rsidRDefault="00624351" w:rsidP="00624351">
            <w:pPr>
              <w:spacing w:before="0" w:after="0"/>
              <w:rPr>
                <w:rFonts w:ascii="Times New Roman" w:eastAsia="Times New Roman" w:hAnsi="Times New Roman"/>
                <w:sz w:val="22"/>
                <w:szCs w:val="22"/>
              </w:rPr>
            </w:pPr>
          </w:p>
        </w:tc>
        <w:tc>
          <w:tcPr>
            <w:tcW w:w="1984" w:type="dxa"/>
            <w:gridSpan w:val="3"/>
            <w:tcBorders>
              <w:top w:val="nil"/>
              <w:left w:val="nil"/>
              <w:bottom w:val="nil"/>
              <w:right w:val="nil"/>
            </w:tcBorders>
            <w:shd w:val="clear" w:color="auto" w:fill="auto"/>
            <w:vAlign w:val="bottom"/>
            <w:hideMark/>
          </w:tcPr>
          <w:p w14:paraId="54D51841" w14:textId="77777777" w:rsidR="00624351" w:rsidRPr="00624351" w:rsidRDefault="00624351" w:rsidP="00624351">
            <w:pPr>
              <w:spacing w:before="0" w:after="0"/>
              <w:jc w:val="right"/>
              <w:rPr>
                <w:rFonts w:ascii="Cambria" w:eastAsia="Times New Roman" w:hAnsi="Cambria" w:cs="Calibri"/>
                <w:b/>
                <w:bCs/>
                <w:sz w:val="18"/>
                <w:szCs w:val="18"/>
              </w:rPr>
            </w:pPr>
            <w:r w:rsidRPr="00624351">
              <w:rPr>
                <w:rFonts w:ascii="Cambria" w:eastAsia="Times New Roman" w:hAnsi="Cambria" w:cs="Calibri"/>
                <w:b/>
                <w:bCs/>
                <w:sz w:val="18"/>
                <w:szCs w:val="18"/>
              </w:rPr>
              <w:t>2022</w:t>
            </w:r>
          </w:p>
        </w:tc>
        <w:tc>
          <w:tcPr>
            <w:tcW w:w="1506" w:type="dxa"/>
            <w:gridSpan w:val="2"/>
            <w:tcBorders>
              <w:top w:val="nil"/>
              <w:left w:val="nil"/>
              <w:bottom w:val="nil"/>
              <w:right w:val="nil"/>
            </w:tcBorders>
            <w:shd w:val="clear" w:color="auto" w:fill="auto"/>
            <w:vAlign w:val="bottom"/>
            <w:hideMark/>
          </w:tcPr>
          <w:p w14:paraId="0E105141" w14:textId="77777777" w:rsidR="00624351" w:rsidRPr="00624351" w:rsidRDefault="00624351" w:rsidP="00624351">
            <w:pPr>
              <w:spacing w:before="0" w:after="0"/>
              <w:jc w:val="right"/>
              <w:rPr>
                <w:rFonts w:ascii="Cambria" w:eastAsia="Times New Roman" w:hAnsi="Cambria" w:cs="Calibri"/>
                <w:sz w:val="18"/>
                <w:szCs w:val="18"/>
              </w:rPr>
            </w:pPr>
            <w:r w:rsidRPr="00624351">
              <w:rPr>
                <w:rFonts w:ascii="Cambria" w:eastAsia="Times New Roman" w:hAnsi="Cambria" w:cs="Calibri"/>
                <w:sz w:val="18"/>
                <w:szCs w:val="18"/>
              </w:rPr>
              <w:t>2021</w:t>
            </w:r>
          </w:p>
        </w:tc>
      </w:tr>
      <w:tr w:rsidR="00624351" w:rsidRPr="00624351" w14:paraId="0D2F0E49" w14:textId="77777777" w:rsidTr="00F77BFD">
        <w:trPr>
          <w:gridAfter w:val="1"/>
          <w:wAfter w:w="8700" w:type="dxa"/>
          <w:trHeight w:val="255"/>
        </w:trPr>
        <w:tc>
          <w:tcPr>
            <w:tcW w:w="6237" w:type="dxa"/>
            <w:tcBorders>
              <w:top w:val="nil"/>
              <w:left w:val="nil"/>
              <w:bottom w:val="single" w:sz="8" w:space="0" w:color="009560"/>
              <w:right w:val="nil"/>
            </w:tcBorders>
            <w:shd w:val="clear" w:color="auto" w:fill="auto"/>
            <w:hideMark/>
          </w:tcPr>
          <w:p w14:paraId="4D718054" w14:textId="77777777" w:rsidR="00624351" w:rsidRPr="00624351" w:rsidRDefault="00624351" w:rsidP="00624351">
            <w:pPr>
              <w:spacing w:before="0" w:after="0"/>
              <w:rPr>
                <w:rFonts w:ascii="Cambria" w:eastAsia="Times New Roman" w:hAnsi="Cambria" w:cs="Calibri"/>
                <w:sz w:val="22"/>
                <w:szCs w:val="22"/>
              </w:rPr>
            </w:pPr>
            <w:r w:rsidRPr="00624351">
              <w:rPr>
                <w:rFonts w:ascii="Cambria" w:eastAsia="Times New Roman" w:hAnsi="Cambria" w:cs="Calibri"/>
                <w:sz w:val="22"/>
                <w:szCs w:val="22"/>
              </w:rPr>
              <w:t> </w:t>
            </w:r>
          </w:p>
        </w:tc>
        <w:tc>
          <w:tcPr>
            <w:tcW w:w="284" w:type="dxa"/>
            <w:gridSpan w:val="2"/>
            <w:tcBorders>
              <w:top w:val="nil"/>
              <w:left w:val="nil"/>
              <w:bottom w:val="single" w:sz="8" w:space="0" w:color="009560"/>
              <w:right w:val="nil"/>
            </w:tcBorders>
            <w:shd w:val="clear" w:color="auto" w:fill="auto"/>
            <w:hideMark/>
          </w:tcPr>
          <w:p w14:paraId="1654EDBC" w14:textId="77777777" w:rsidR="00624351" w:rsidRPr="00624351" w:rsidRDefault="00624351" w:rsidP="00624351">
            <w:pPr>
              <w:spacing w:before="0" w:after="0"/>
              <w:rPr>
                <w:rFonts w:ascii="Cambria" w:eastAsia="Times New Roman" w:hAnsi="Cambria" w:cs="Calibri"/>
                <w:sz w:val="22"/>
                <w:szCs w:val="22"/>
              </w:rPr>
            </w:pPr>
            <w:r w:rsidRPr="00624351">
              <w:rPr>
                <w:rFonts w:ascii="Cambria" w:eastAsia="Times New Roman" w:hAnsi="Cambria" w:cs="Calibri"/>
                <w:sz w:val="22"/>
                <w:szCs w:val="22"/>
              </w:rPr>
              <w:t> </w:t>
            </w:r>
          </w:p>
        </w:tc>
        <w:tc>
          <w:tcPr>
            <w:tcW w:w="1984" w:type="dxa"/>
            <w:gridSpan w:val="3"/>
            <w:tcBorders>
              <w:top w:val="nil"/>
              <w:left w:val="nil"/>
              <w:bottom w:val="single" w:sz="8" w:space="0" w:color="009560"/>
              <w:right w:val="nil"/>
            </w:tcBorders>
            <w:shd w:val="clear" w:color="auto" w:fill="auto"/>
            <w:hideMark/>
          </w:tcPr>
          <w:p w14:paraId="53310942" w14:textId="77777777" w:rsidR="00624351" w:rsidRPr="00624351" w:rsidRDefault="00624351" w:rsidP="00624351">
            <w:pPr>
              <w:spacing w:before="0" w:after="0"/>
              <w:jc w:val="right"/>
              <w:rPr>
                <w:rFonts w:ascii="Cambria" w:eastAsia="Times New Roman" w:hAnsi="Cambria" w:cs="Calibri"/>
                <w:b/>
                <w:bCs/>
                <w:sz w:val="18"/>
                <w:szCs w:val="18"/>
              </w:rPr>
            </w:pPr>
            <w:r w:rsidRPr="00624351">
              <w:rPr>
                <w:rFonts w:ascii="Cambria" w:eastAsia="Times New Roman" w:hAnsi="Cambria" w:cs="Calibri"/>
                <w:b/>
                <w:bCs/>
                <w:sz w:val="18"/>
                <w:szCs w:val="18"/>
              </w:rPr>
              <w:t>$’000</w:t>
            </w:r>
          </w:p>
        </w:tc>
        <w:tc>
          <w:tcPr>
            <w:tcW w:w="1506" w:type="dxa"/>
            <w:gridSpan w:val="2"/>
            <w:tcBorders>
              <w:top w:val="nil"/>
              <w:left w:val="nil"/>
              <w:bottom w:val="single" w:sz="8" w:space="0" w:color="009560"/>
              <w:right w:val="nil"/>
            </w:tcBorders>
            <w:shd w:val="clear" w:color="auto" w:fill="auto"/>
            <w:hideMark/>
          </w:tcPr>
          <w:p w14:paraId="1B3CF927" w14:textId="77777777" w:rsidR="00624351" w:rsidRPr="00624351" w:rsidRDefault="00624351" w:rsidP="00624351">
            <w:pPr>
              <w:spacing w:before="0" w:after="0"/>
              <w:jc w:val="right"/>
              <w:rPr>
                <w:rFonts w:ascii="Cambria" w:eastAsia="Times New Roman" w:hAnsi="Cambria" w:cs="Calibri"/>
                <w:sz w:val="18"/>
                <w:szCs w:val="18"/>
              </w:rPr>
            </w:pPr>
            <w:r w:rsidRPr="00624351">
              <w:rPr>
                <w:rFonts w:ascii="Cambria" w:eastAsia="Times New Roman" w:hAnsi="Cambria" w:cs="Calibri"/>
                <w:sz w:val="18"/>
                <w:szCs w:val="18"/>
              </w:rPr>
              <w:t>$’000</w:t>
            </w:r>
          </w:p>
        </w:tc>
      </w:tr>
      <w:tr w:rsidR="00624351" w:rsidRPr="00624351" w14:paraId="64380A8C"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6143B413" w14:textId="77777777" w:rsidR="00624351" w:rsidRPr="00624351" w:rsidRDefault="00624351" w:rsidP="00624351">
            <w:pPr>
              <w:spacing w:before="0" w:after="0"/>
              <w:jc w:val="right"/>
              <w:rPr>
                <w:rFonts w:ascii="Cambria" w:eastAsia="Times New Roman" w:hAnsi="Cambria" w:cs="Calibri"/>
                <w:sz w:val="22"/>
                <w:szCs w:val="22"/>
              </w:rPr>
            </w:pPr>
          </w:p>
        </w:tc>
        <w:tc>
          <w:tcPr>
            <w:tcW w:w="284" w:type="dxa"/>
            <w:gridSpan w:val="2"/>
            <w:tcBorders>
              <w:top w:val="nil"/>
              <w:left w:val="nil"/>
              <w:bottom w:val="nil"/>
              <w:right w:val="nil"/>
            </w:tcBorders>
            <w:shd w:val="clear" w:color="auto" w:fill="auto"/>
            <w:hideMark/>
          </w:tcPr>
          <w:p w14:paraId="7D602786" w14:textId="77777777" w:rsidR="00624351" w:rsidRPr="00624351" w:rsidRDefault="00624351" w:rsidP="00624351">
            <w:pPr>
              <w:spacing w:before="0" w:after="0"/>
              <w:rPr>
                <w:rFonts w:ascii="Times New Roman" w:eastAsia="Times New Roman" w:hAnsi="Times New Roman"/>
                <w:sz w:val="22"/>
                <w:szCs w:val="22"/>
              </w:rPr>
            </w:pPr>
          </w:p>
        </w:tc>
        <w:tc>
          <w:tcPr>
            <w:tcW w:w="1984" w:type="dxa"/>
            <w:gridSpan w:val="3"/>
            <w:tcBorders>
              <w:top w:val="nil"/>
              <w:left w:val="nil"/>
              <w:bottom w:val="nil"/>
              <w:right w:val="nil"/>
            </w:tcBorders>
            <w:shd w:val="clear" w:color="auto" w:fill="auto"/>
            <w:hideMark/>
          </w:tcPr>
          <w:p w14:paraId="6CD92BB9" w14:textId="77777777" w:rsidR="00624351" w:rsidRPr="00624351" w:rsidRDefault="00624351" w:rsidP="00624351">
            <w:pPr>
              <w:spacing w:before="0" w:after="0"/>
              <w:rPr>
                <w:rFonts w:ascii="Times New Roman" w:eastAsia="Times New Roman" w:hAnsi="Times New Roman"/>
                <w:sz w:val="20"/>
                <w:szCs w:val="20"/>
              </w:rPr>
            </w:pPr>
          </w:p>
        </w:tc>
        <w:tc>
          <w:tcPr>
            <w:tcW w:w="1506" w:type="dxa"/>
            <w:gridSpan w:val="2"/>
            <w:tcBorders>
              <w:top w:val="nil"/>
              <w:left w:val="nil"/>
              <w:bottom w:val="nil"/>
              <w:right w:val="nil"/>
            </w:tcBorders>
            <w:shd w:val="clear" w:color="auto" w:fill="auto"/>
            <w:hideMark/>
          </w:tcPr>
          <w:p w14:paraId="626F55B6" w14:textId="77777777" w:rsidR="00624351" w:rsidRPr="00624351" w:rsidRDefault="00624351" w:rsidP="00624351">
            <w:pPr>
              <w:spacing w:before="0" w:after="0"/>
              <w:jc w:val="right"/>
              <w:rPr>
                <w:rFonts w:ascii="Times New Roman" w:eastAsia="Times New Roman" w:hAnsi="Times New Roman"/>
                <w:sz w:val="20"/>
                <w:szCs w:val="20"/>
              </w:rPr>
            </w:pPr>
          </w:p>
        </w:tc>
      </w:tr>
      <w:tr w:rsidR="00624351" w:rsidRPr="00624351" w14:paraId="54904375"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54F9781F" w14:textId="77777777" w:rsidR="00624351" w:rsidRPr="00624351" w:rsidRDefault="00624351" w:rsidP="00624351">
            <w:pPr>
              <w:spacing w:before="0" w:after="0"/>
              <w:rPr>
                <w:rFonts w:eastAsia="Times New Roman" w:cs="Open Sans"/>
                <w:b/>
                <w:bCs/>
                <w:sz w:val="22"/>
                <w:szCs w:val="22"/>
                <w:u w:val="single"/>
              </w:rPr>
            </w:pPr>
            <w:r w:rsidRPr="00624351">
              <w:rPr>
                <w:rFonts w:eastAsia="Times New Roman" w:cs="Open Sans"/>
                <w:b/>
                <w:bCs/>
                <w:sz w:val="22"/>
                <w:szCs w:val="22"/>
                <w:u w:val="single"/>
              </w:rPr>
              <w:t>2.1A: Cash and cash equivalents</w:t>
            </w:r>
          </w:p>
        </w:tc>
        <w:tc>
          <w:tcPr>
            <w:tcW w:w="284" w:type="dxa"/>
            <w:gridSpan w:val="2"/>
            <w:tcBorders>
              <w:top w:val="nil"/>
              <w:left w:val="nil"/>
              <w:bottom w:val="nil"/>
              <w:right w:val="nil"/>
            </w:tcBorders>
            <w:shd w:val="clear" w:color="auto" w:fill="auto"/>
            <w:hideMark/>
          </w:tcPr>
          <w:p w14:paraId="0182203F" w14:textId="77777777" w:rsidR="00624351" w:rsidRPr="00624351" w:rsidRDefault="00624351" w:rsidP="00624351">
            <w:pPr>
              <w:spacing w:before="0" w:after="0"/>
              <w:rPr>
                <w:rFonts w:eastAsia="Times New Roman" w:cs="Open Sans"/>
                <w:b/>
                <w:bCs/>
                <w:sz w:val="22"/>
                <w:szCs w:val="22"/>
                <w:u w:val="single"/>
              </w:rPr>
            </w:pPr>
          </w:p>
        </w:tc>
        <w:tc>
          <w:tcPr>
            <w:tcW w:w="1984" w:type="dxa"/>
            <w:gridSpan w:val="3"/>
            <w:tcBorders>
              <w:top w:val="nil"/>
              <w:left w:val="nil"/>
              <w:bottom w:val="nil"/>
              <w:right w:val="nil"/>
            </w:tcBorders>
            <w:shd w:val="clear" w:color="auto" w:fill="auto"/>
            <w:hideMark/>
          </w:tcPr>
          <w:p w14:paraId="781BC256"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hideMark/>
          </w:tcPr>
          <w:p w14:paraId="5BFB58F3" w14:textId="77777777" w:rsidR="00624351" w:rsidRPr="00624351" w:rsidRDefault="00624351" w:rsidP="00624351">
            <w:pPr>
              <w:spacing w:before="0" w:after="0"/>
              <w:jc w:val="right"/>
              <w:rPr>
                <w:rFonts w:eastAsia="Times New Roman" w:cs="Open Sans"/>
                <w:sz w:val="20"/>
                <w:szCs w:val="20"/>
              </w:rPr>
            </w:pPr>
          </w:p>
        </w:tc>
      </w:tr>
      <w:tr w:rsidR="00624351" w:rsidRPr="00624351" w14:paraId="4493419C"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3D78CFE6" w14:textId="77777777" w:rsidR="00624351" w:rsidRPr="00624351" w:rsidRDefault="00624351" w:rsidP="00624351">
            <w:pPr>
              <w:spacing w:before="0" w:after="0"/>
              <w:rPr>
                <w:rFonts w:eastAsia="Times New Roman" w:cs="Open Sans"/>
                <w:sz w:val="22"/>
                <w:szCs w:val="22"/>
              </w:rPr>
            </w:pPr>
            <w:r w:rsidRPr="00624351">
              <w:rPr>
                <w:rFonts w:eastAsia="Times New Roman" w:cs="Open Sans"/>
                <w:sz w:val="22"/>
                <w:szCs w:val="22"/>
              </w:rPr>
              <w:t>Cash on hand and at bank</w:t>
            </w:r>
          </w:p>
        </w:tc>
        <w:tc>
          <w:tcPr>
            <w:tcW w:w="284" w:type="dxa"/>
            <w:gridSpan w:val="2"/>
            <w:tcBorders>
              <w:top w:val="nil"/>
              <w:left w:val="nil"/>
              <w:bottom w:val="nil"/>
              <w:right w:val="nil"/>
            </w:tcBorders>
            <w:shd w:val="clear" w:color="auto" w:fill="auto"/>
            <w:hideMark/>
          </w:tcPr>
          <w:p w14:paraId="5ECC6FB6" w14:textId="77777777" w:rsidR="00624351" w:rsidRPr="00624351" w:rsidRDefault="00624351" w:rsidP="00624351">
            <w:pPr>
              <w:spacing w:before="0" w:after="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63E68C0E" w14:textId="77777777" w:rsidR="00624351" w:rsidRPr="00624351" w:rsidRDefault="00624351" w:rsidP="00624351">
            <w:pPr>
              <w:spacing w:before="0" w:after="0"/>
              <w:jc w:val="right"/>
              <w:rPr>
                <w:rFonts w:eastAsia="Times New Roman" w:cs="Open Sans"/>
                <w:b/>
                <w:bCs/>
                <w:sz w:val="20"/>
                <w:szCs w:val="20"/>
              </w:rPr>
            </w:pPr>
            <w:r w:rsidRPr="00624351">
              <w:rPr>
                <w:rFonts w:eastAsia="Times New Roman" w:cs="Open Sans"/>
                <w:b/>
                <w:bCs/>
                <w:sz w:val="20"/>
                <w:szCs w:val="20"/>
              </w:rPr>
              <w:t xml:space="preserve">15,958 </w:t>
            </w:r>
          </w:p>
        </w:tc>
        <w:tc>
          <w:tcPr>
            <w:tcW w:w="1506" w:type="dxa"/>
            <w:gridSpan w:val="2"/>
            <w:tcBorders>
              <w:top w:val="nil"/>
              <w:left w:val="nil"/>
              <w:bottom w:val="nil"/>
              <w:right w:val="nil"/>
            </w:tcBorders>
            <w:shd w:val="clear" w:color="auto" w:fill="auto"/>
            <w:noWrap/>
            <w:vAlign w:val="bottom"/>
            <w:hideMark/>
          </w:tcPr>
          <w:p w14:paraId="1E97E75B" w14:textId="77777777" w:rsidR="00624351" w:rsidRPr="00624351" w:rsidRDefault="00624351" w:rsidP="00624351">
            <w:pPr>
              <w:spacing w:before="0" w:after="0"/>
              <w:jc w:val="right"/>
              <w:rPr>
                <w:rFonts w:eastAsia="Times New Roman" w:cs="Open Sans"/>
                <w:sz w:val="20"/>
                <w:szCs w:val="20"/>
              </w:rPr>
            </w:pPr>
            <w:r w:rsidRPr="00624351">
              <w:rPr>
                <w:rFonts w:eastAsia="Times New Roman" w:cs="Open Sans"/>
                <w:sz w:val="20"/>
                <w:szCs w:val="20"/>
              </w:rPr>
              <w:t xml:space="preserve">3,356 </w:t>
            </w:r>
          </w:p>
        </w:tc>
      </w:tr>
      <w:tr w:rsidR="00624351" w:rsidRPr="00624351" w14:paraId="1A547FBF"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6048D64F" w14:textId="77777777" w:rsidR="00624351" w:rsidRPr="00624351" w:rsidRDefault="00624351" w:rsidP="00624351">
            <w:pPr>
              <w:spacing w:before="0" w:after="0"/>
              <w:rPr>
                <w:rFonts w:eastAsia="Times New Roman" w:cs="Open Sans"/>
                <w:b/>
                <w:bCs/>
                <w:sz w:val="22"/>
                <w:szCs w:val="22"/>
              </w:rPr>
            </w:pPr>
            <w:r w:rsidRPr="00624351">
              <w:rPr>
                <w:rFonts w:eastAsia="Times New Roman" w:cs="Open Sans"/>
                <w:b/>
                <w:bCs/>
                <w:sz w:val="22"/>
                <w:szCs w:val="22"/>
              </w:rPr>
              <w:t>Total cash and cash equivalents</w:t>
            </w:r>
          </w:p>
        </w:tc>
        <w:tc>
          <w:tcPr>
            <w:tcW w:w="284" w:type="dxa"/>
            <w:gridSpan w:val="2"/>
            <w:tcBorders>
              <w:top w:val="nil"/>
              <w:left w:val="nil"/>
              <w:bottom w:val="nil"/>
              <w:right w:val="nil"/>
            </w:tcBorders>
            <w:shd w:val="clear" w:color="auto" w:fill="auto"/>
            <w:hideMark/>
          </w:tcPr>
          <w:p w14:paraId="65529054" w14:textId="77777777" w:rsidR="00624351" w:rsidRPr="00624351" w:rsidRDefault="00624351" w:rsidP="00624351">
            <w:pPr>
              <w:spacing w:before="0" w:after="0"/>
              <w:rPr>
                <w:rFonts w:eastAsia="Times New Roman" w:cs="Open Sans"/>
                <w:b/>
                <w:bCs/>
                <w:sz w:val="22"/>
                <w:szCs w:val="22"/>
              </w:rPr>
            </w:pPr>
          </w:p>
        </w:tc>
        <w:tc>
          <w:tcPr>
            <w:tcW w:w="1984" w:type="dxa"/>
            <w:gridSpan w:val="3"/>
            <w:tcBorders>
              <w:top w:val="single" w:sz="4" w:space="0" w:color="auto"/>
              <w:left w:val="nil"/>
              <w:bottom w:val="single" w:sz="4" w:space="0" w:color="auto"/>
              <w:right w:val="nil"/>
            </w:tcBorders>
            <w:shd w:val="clear" w:color="auto" w:fill="auto"/>
            <w:noWrap/>
            <w:vAlign w:val="bottom"/>
            <w:hideMark/>
          </w:tcPr>
          <w:p w14:paraId="2B77DB7B" w14:textId="77777777" w:rsidR="00624351" w:rsidRPr="00624351" w:rsidRDefault="00624351" w:rsidP="00624351">
            <w:pPr>
              <w:spacing w:before="0" w:after="0"/>
              <w:jc w:val="right"/>
              <w:rPr>
                <w:rFonts w:eastAsia="Times New Roman" w:cs="Open Sans"/>
                <w:b/>
                <w:bCs/>
                <w:sz w:val="20"/>
                <w:szCs w:val="20"/>
              </w:rPr>
            </w:pPr>
            <w:r w:rsidRPr="00624351">
              <w:rPr>
                <w:rFonts w:eastAsia="Times New Roman" w:cs="Open Sans"/>
                <w:b/>
                <w:bCs/>
                <w:sz w:val="20"/>
                <w:szCs w:val="20"/>
              </w:rPr>
              <w:t xml:space="preserve">15,958 </w:t>
            </w:r>
          </w:p>
        </w:tc>
        <w:tc>
          <w:tcPr>
            <w:tcW w:w="1506" w:type="dxa"/>
            <w:gridSpan w:val="2"/>
            <w:tcBorders>
              <w:top w:val="single" w:sz="4" w:space="0" w:color="auto"/>
              <w:left w:val="nil"/>
              <w:bottom w:val="single" w:sz="4" w:space="0" w:color="auto"/>
              <w:right w:val="nil"/>
            </w:tcBorders>
            <w:shd w:val="clear" w:color="auto" w:fill="auto"/>
            <w:noWrap/>
            <w:vAlign w:val="bottom"/>
            <w:hideMark/>
          </w:tcPr>
          <w:p w14:paraId="302BC5EA" w14:textId="77777777" w:rsidR="00624351" w:rsidRPr="00624351" w:rsidRDefault="00624351" w:rsidP="00624351">
            <w:pPr>
              <w:spacing w:before="0" w:after="0"/>
              <w:jc w:val="right"/>
              <w:rPr>
                <w:rFonts w:eastAsia="Times New Roman" w:cs="Open Sans"/>
                <w:sz w:val="20"/>
                <w:szCs w:val="20"/>
              </w:rPr>
            </w:pPr>
            <w:r w:rsidRPr="00624351">
              <w:rPr>
                <w:rFonts w:eastAsia="Times New Roman" w:cs="Open Sans"/>
                <w:sz w:val="20"/>
                <w:szCs w:val="20"/>
              </w:rPr>
              <w:t xml:space="preserve">3,356 </w:t>
            </w:r>
          </w:p>
        </w:tc>
      </w:tr>
      <w:tr w:rsidR="00624351" w:rsidRPr="00624351" w14:paraId="43C99009" w14:textId="77777777" w:rsidTr="00F77BFD">
        <w:trPr>
          <w:gridAfter w:val="1"/>
          <w:wAfter w:w="8700" w:type="dxa"/>
          <w:trHeight w:val="118"/>
        </w:trPr>
        <w:tc>
          <w:tcPr>
            <w:tcW w:w="6237" w:type="dxa"/>
            <w:tcBorders>
              <w:top w:val="nil"/>
              <w:left w:val="nil"/>
              <w:bottom w:val="nil"/>
              <w:right w:val="nil"/>
            </w:tcBorders>
            <w:shd w:val="clear" w:color="auto" w:fill="auto"/>
            <w:hideMark/>
          </w:tcPr>
          <w:p w14:paraId="36B57EC8" w14:textId="77777777" w:rsidR="00624351" w:rsidRPr="00624351" w:rsidRDefault="00624351" w:rsidP="00624351">
            <w:pPr>
              <w:spacing w:before="0" w:after="0"/>
              <w:jc w:val="right"/>
              <w:rPr>
                <w:rFonts w:eastAsia="Times New Roman" w:cs="Open Sans"/>
                <w:sz w:val="22"/>
                <w:szCs w:val="22"/>
              </w:rPr>
            </w:pPr>
          </w:p>
        </w:tc>
        <w:tc>
          <w:tcPr>
            <w:tcW w:w="284" w:type="dxa"/>
            <w:gridSpan w:val="2"/>
            <w:tcBorders>
              <w:top w:val="nil"/>
              <w:left w:val="nil"/>
              <w:bottom w:val="nil"/>
              <w:right w:val="nil"/>
            </w:tcBorders>
            <w:shd w:val="clear" w:color="auto" w:fill="auto"/>
            <w:hideMark/>
          </w:tcPr>
          <w:p w14:paraId="6BCD8191" w14:textId="77777777" w:rsidR="00624351" w:rsidRPr="00624351" w:rsidRDefault="00624351" w:rsidP="00624351">
            <w:pPr>
              <w:spacing w:before="0" w:after="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45F07962"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356D790C" w14:textId="77777777" w:rsidR="00624351" w:rsidRPr="00624351" w:rsidRDefault="00624351" w:rsidP="00624351">
            <w:pPr>
              <w:spacing w:before="0" w:after="0"/>
              <w:jc w:val="right"/>
              <w:rPr>
                <w:rFonts w:eastAsia="Times New Roman" w:cs="Open Sans"/>
                <w:sz w:val="20"/>
                <w:szCs w:val="20"/>
              </w:rPr>
            </w:pPr>
          </w:p>
        </w:tc>
      </w:tr>
      <w:tr w:rsidR="009E6DBB" w:rsidRPr="00624351" w14:paraId="791F3D29" w14:textId="77777777" w:rsidTr="00F77BFD">
        <w:trPr>
          <w:gridAfter w:val="1"/>
          <w:wAfter w:w="8700" w:type="dxa"/>
          <w:trHeight w:val="1813"/>
        </w:trPr>
        <w:tc>
          <w:tcPr>
            <w:tcW w:w="6237" w:type="dxa"/>
            <w:tcBorders>
              <w:top w:val="nil"/>
              <w:left w:val="nil"/>
              <w:bottom w:val="nil"/>
              <w:right w:val="nil"/>
            </w:tcBorders>
            <w:shd w:val="clear" w:color="auto" w:fill="auto"/>
            <w:hideMark/>
          </w:tcPr>
          <w:p w14:paraId="26A77878" w14:textId="256D165B" w:rsidR="00624351" w:rsidRPr="00624351" w:rsidRDefault="00161E31" w:rsidP="00624351">
            <w:pPr>
              <w:spacing w:before="0" w:after="0"/>
              <w:jc w:val="right"/>
              <w:rPr>
                <w:rFonts w:eastAsia="Times New Roman" w:cs="Open Sans"/>
                <w:sz w:val="22"/>
                <w:szCs w:val="22"/>
              </w:rPr>
            </w:pPr>
            <w:r w:rsidRPr="0010421B">
              <w:rPr>
                <w:rFonts w:cs="Open Sans"/>
                <w:noProof/>
                <w:sz w:val="22"/>
                <w:szCs w:val="22"/>
              </w:rPr>
              <mc:AlternateContent>
                <mc:Choice Requires="wps">
                  <w:drawing>
                    <wp:anchor distT="0" distB="0" distL="114300" distR="114300" simplePos="0" relativeHeight="251658291" behindDoc="0" locked="0" layoutInCell="1" allowOverlap="1" wp14:anchorId="7D538A7A" wp14:editId="20EC5F71">
                      <wp:simplePos x="0" y="0"/>
                      <wp:positionH relativeFrom="column">
                        <wp:posOffset>-45085</wp:posOffset>
                      </wp:positionH>
                      <wp:positionV relativeFrom="paragraph">
                        <wp:posOffset>86361</wp:posOffset>
                      </wp:positionV>
                      <wp:extent cx="6554709" cy="1758950"/>
                      <wp:effectExtent l="0" t="0" r="17780" b="12700"/>
                      <wp:wrapNone/>
                      <wp:docPr id="1039627096" name="TextBox 9"/>
                      <wp:cNvGraphicFramePr/>
                      <a:graphic xmlns:a="http://schemas.openxmlformats.org/drawingml/2006/main">
                        <a:graphicData uri="http://schemas.microsoft.com/office/word/2010/wordprocessingShape">
                          <wps:wsp>
                            <wps:cNvSpPr txBox="1"/>
                            <wps:spPr>
                              <a:xfrm>
                                <a:off x="0" y="0"/>
                                <a:ext cx="6554709" cy="1758950"/>
                              </a:xfrm>
                              <a:prstGeom prst="rect">
                                <a:avLst/>
                              </a:prstGeom>
                              <a:noFill/>
                              <a:ln w="12700" cap="flat" cmpd="sng" algn="ctr">
                                <a:solidFill>
                                  <a:schemeClr val="tx1"/>
                                </a:solidFill>
                                <a:prstDash val="solid"/>
                                <a:round/>
                                <a:headEnd type="none" w="med" len="med"/>
                                <a:tailEnd type="none" w="med" len="med"/>
                              </a:ln>
                              <a:effectLst/>
                            </wps:spPr>
                            <wps:txbx>
                              <w:txbxContent>
                                <w:p w14:paraId="1F246CF5" w14:textId="77777777" w:rsidR="00161E31" w:rsidRPr="00161E31" w:rsidRDefault="00161E31" w:rsidP="00161E31">
                                  <w:pPr>
                                    <w:rPr>
                                      <w:rFonts w:eastAsia="+mn-ea" w:cs="Open Sans"/>
                                      <w:b/>
                                      <w:bCs/>
                                      <w:color w:val="000000"/>
                                      <w:sz w:val="20"/>
                                      <w:szCs w:val="20"/>
                                    </w:rPr>
                                  </w:pPr>
                                  <w:r w:rsidRPr="00161E31">
                                    <w:rPr>
                                      <w:rFonts w:eastAsia="+mn-ea" w:cs="Open Sans"/>
                                      <w:b/>
                                      <w:bCs/>
                                      <w:color w:val="000000"/>
                                      <w:sz w:val="20"/>
                                      <w:szCs w:val="20"/>
                                    </w:rPr>
                                    <w:t>Accounting Policy</w:t>
                                  </w:r>
                                </w:p>
                                <w:p w14:paraId="5374A9ED" w14:textId="77777777" w:rsidR="00161E31" w:rsidRPr="00161E31" w:rsidRDefault="00161E31" w:rsidP="00161E31">
                                  <w:pPr>
                                    <w:rPr>
                                      <w:rFonts w:eastAsia="+mn-ea" w:cs="Open Sans"/>
                                      <w:color w:val="000000"/>
                                      <w:sz w:val="20"/>
                                      <w:szCs w:val="20"/>
                                    </w:rPr>
                                  </w:pPr>
                                  <w:r w:rsidRPr="00161E31">
                                    <w:rPr>
                                      <w:rFonts w:eastAsia="+mn-ea" w:cs="Open Sans"/>
                                      <w:color w:val="000000"/>
                                      <w:sz w:val="20"/>
                                      <w:szCs w:val="20"/>
                                    </w:rPr>
                                    <w:t xml:space="preserve">Cash is recognised at its nominal amount. Cash and cash equivalents includes:  </w:t>
                                  </w:r>
                                </w:p>
                                <w:p w14:paraId="5AE1C91B" w14:textId="77777777" w:rsidR="00161E31" w:rsidRDefault="00161E31" w:rsidP="00161E31">
                                  <w:pPr>
                                    <w:rPr>
                                      <w:rFonts w:eastAsia="+mn-ea" w:cs="Open Sans"/>
                                      <w:color w:val="000000"/>
                                      <w:sz w:val="20"/>
                                      <w:szCs w:val="20"/>
                                    </w:rPr>
                                  </w:pPr>
                                  <w:r w:rsidRPr="00161E31">
                                    <w:rPr>
                                      <w:rFonts w:eastAsia="+mn-ea" w:cs="Open Sans"/>
                                      <w:color w:val="000000"/>
                                      <w:sz w:val="20"/>
                                      <w:szCs w:val="20"/>
                                    </w:rPr>
                                    <w:t xml:space="preserve">     a) cash on hand;</w:t>
                                  </w:r>
                                </w:p>
                                <w:p w14:paraId="2F966E93" w14:textId="47115E63" w:rsidR="00161E31" w:rsidRPr="00161E31" w:rsidRDefault="00161E31" w:rsidP="00161E31">
                                  <w:pPr>
                                    <w:rPr>
                                      <w:rFonts w:eastAsia="+mn-ea" w:cs="Open Sans"/>
                                      <w:color w:val="000000"/>
                                      <w:sz w:val="20"/>
                                      <w:szCs w:val="20"/>
                                    </w:rPr>
                                  </w:pPr>
                                  <w:r>
                                    <w:rPr>
                                      <w:rFonts w:eastAsia="+mn-ea" w:cs="Open Sans"/>
                                      <w:color w:val="000000"/>
                                      <w:sz w:val="20"/>
                                      <w:szCs w:val="20"/>
                                    </w:rPr>
                                    <w:t xml:space="preserve">     </w:t>
                                  </w:r>
                                  <w:r w:rsidRPr="00161E31">
                                    <w:rPr>
                                      <w:rFonts w:eastAsia="+mn-ea" w:cs="Open Sans"/>
                                      <w:color w:val="000000"/>
                                      <w:sz w:val="20"/>
                                      <w:szCs w:val="20"/>
                                    </w:rPr>
                                    <w:t xml:space="preserve">b) demand deposits in bank accounts with an original maturity of 3 months or less that are readily </w:t>
                                  </w:r>
                                  <w:r>
                                    <w:rPr>
                                      <w:rFonts w:eastAsia="+mn-ea" w:cs="Open Sans"/>
                                      <w:color w:val="000000"/>
                                      <w:sz w:val="20"/>
                                      <w:szCs w:val="20"/>
                                    </w:rPr>
                                    <w:t xml:space="preserve">     </w:t>
                                  </w:r>
                                  <w:r w:rsidRPr="00161E31">
                                    <w:rPr>
                                      <w:rFonts w:eastAsia="+mn-ea" w:cs="Open Sans"/>
                                      <w:color w:val="000000"/>
                                      <w:sz w:val="20"/>
                                      <w:szCs w:val="20"/>
                                    </w:rPr>
                                    <w:t>convertible to known amounts of cash and subject to insignificant risk of changes in value. At the reporting date the Commission did not hold any term deposits with a maturity greater than three months</w:t>
                                  </w:r>
                                  <w:r>
                                    <w:rPr>
                                      <w:rFonts w:ascii="Cambria" w:eastAsia="+mn-ea" w:hAnsi="Cambria"/>
                                      <w:color w:val="000000"/>
                                      <w:sz w:val="18"/>
                                      <w:szCs w:val="18"/>
                                    </w:rPr>
                                    <w:t xml:space="preserve">. </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7D538A7A" id="_x0000_s1055" type="#_x0000_t202" style="position:absolute;left:0;text-align:left;margin-left:-3.55pt;margin-top:6.8pt;width:516.1pt;height:138.5pt;z-index:25165829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tiSODQIAABUEAAAOAAAAZHJzL2Uyb0RvYy54bWysU02P0zAQvSPxHyzfadKKbrdV0xVsWS6I&#10;RVr4AVN/JJYcj7HdJuXXM3a7LSwXhLg4tmfy5s2b5/Xd2Ft2UCEadA2fTmrOlBMojWsb/u3rw5tb&#10;zmICJ8GiUw0/qsjvNq9frQe/UjPs0EoVGIG4uBp8w7uU/KqqouhUD3GCXjkKagw9JDqGtpIBBkLv&#10;bTWr65tqwCB9QKFipNvtKcg3BV9rJdKj1lElZhtO3FJZQ1l3ea02a1i1AXxnxJkG/AOLHoyjoheo&#10;LSRg+2D+gOqNCBhRp4nAvkKtjVClB+pmWr/o5qkDr0ovJE70F5ni/4MVnw9P/ktgaXyPIw0wCzL4&#10;uIp0mfsZdejzl5gyipOEx4tsakxM0OXNfP52US85ExSbLua3y3kRtrr+7kNMHxX2LG8aHmguRS44&#10;fIqJSlLqc0qu5vDBWFtmYx0bCHW2qKm2ALKItpBo23vZ8OhazsC25D2RQoGMaI3Mv2eg4iN1bwM7&#10;ADkgjaVBqvZbVi69hdidkkroZIyAeycLjU6B/OAkS0dPLnbkZZ559UpyZhWVz7uSmcDYv8kkEtZl&#10;jqrY9KzDVfu8S+NuZIb6nC2fB7NDeaR50ZNLj7Roi0RDWOM56zD8eHk3kLVJpu97CMQ4JHuPp5cA&#10;TlA+SVJEc/hun1CbMotc+VSGBpMP5L0yovM7yeb+9Vyyrq958xMAAP//AwBQSwMEFAAGAAgAAAAh&#10;ANr10qzhAAAACgEAAA8AAABkcnMvZG93bnJldi54bWxMj81OwzAQhO9IvIO1SFxQazeFQEOcClFx&#10;AYREi5C4ufGSRPgnxHYT3p7tCY47M5r9plxP1rADDqHzTsJiLoChq73uXCPhbfcwuwEWonJaGe9Q&#10;wg8GWFenJ6UqtB/dKx62sWFU4kKhJLQx9gXnoW7RqjD3PTryPv1gVaRzaLge1Ejl1vBMiJxb1Tn6&#10;0Koe71usv7bJSliZ8THy993L5vlyE77T8uIjPSUpz8+mu1tgEaf4F4YjPqFDRUx7n5wOzEiYXS8o&#10;SfoyB3b0RXZFyl5CthI58Krk/ydUvwAAAP//AwBQSwECLQAUAAYACAAAACEAtoM4kv4AAADhAQAA&#10;EwAAAAAAAAAAAAAAAAAAAAAAW0NvbnRlbnRfVHlwZXNdLnhtbFBLAQItABQABgAIAAAAIQA4/SH/&#10;1gAAAJQBAAALAAAAAAAAAAAAAAAAAC8BAABfcmVscy8ucmVsc1BLAQItABQABgAIAAAAIQBItiSO&#10;DQIAABUEAAAOAAAAAAAAAAAAAAAAAC4CAABkcnMvZTJvRG9jLnhtbFBLAQItABQABgAIAAAAIQDa&#10;9dKs4QAAAAoBAAAPAAAAAAAAAAAAAAAAAGcEAABkcnMvZG93bnJldi54bWxQSwUGAAAAAAQABADz&#10;AAAAdQUAAAAA&#10;" filled="f" strokecolor="black [3213]" strokeweight="1pt">
                      <v:stroke joinstyle="round"/>
                      <v:textbox>
                        <w:txbxContent>
                          <w:p w14:paraId="1F246CF5" w14:textId="77777777" w:rsidR="00161E31" w:rsidRPr="00161E31" w:rsidRDefault="00161E31" w:rsidP="00161E31">
                            <w:pPr>
                              <w:rPr>
                                <w:rFonts w:eastAsia="+mn-ea" w:cs="Open Sans"/>
                                <w:b/>
                                <w:bCs/>
                                <w:color w:val="000000"/>
                                <w:sz w:val="20"/>
                                <w:szCs w:val="20"/>
                              </w:rPr>
                            </w:pPr>
                            <w:r w:rsidRPr="00161E31">
                              <w:rPr>
                                <w:rFonts w:eastAsia="+mn-ea" w:cs="Open Sans"/>
                                <w:b/>
                                <w:bCs/>
                                <w:color w:val="000000"/>
                                <w:sz w:val="20"/>
                                <w:szCs w:val="20"/>
                              </w:rPr>
                              <w:t>Accounting Policy</w:t>
                            </w:r>
                          </w:p>
                          <w:p w14:paraId="5374A9ED" w14:textId="77777777" w:rsidR="00161E31" w:rsidRPr="00161E31" w:rsidRDefault="00161E31" w:rsidP="00161E31">
                            <w:pPr>
                              <w:rPr>
                                <w:rFonts w:eastAsia="+mn-ea" w:cs="Open Sans"/>
                                <w:color w:val="000000"/>
                                <w:sz w:val="20"/>
                                <w:szCs w:val="20"/>
                              </w:rPr>
                            </w:pPr>
                            <w:r w:rsidRPr="00161E31">
                              <w:rPr>
                                <w:rFonts w:eastAsia="+mn-ea" w:cs="Open Sans"/>
                                <w:color w:val="000000"/>
                                <w:sz w:val="20"/>
                                <w:szCs w:val="20"/>
                              </w:rPr>
                              <w:t xml:space="preserve">Cash is recognised at its nominal amount. Cash and cash equivalents includes:  </w:t>
                            </w:r>
                          </w:p>
                          <w:p w14:paraId="5AE1C91B" w14:textId="77777777" w:rsidR="00161E31" w:rsidRDefault="00161E31" w:rsidP="00161E31">
                            <w:pPr>
                              <w:rPr>
                                <w:rFonts w:eastAsia="+mn-ea" w:cs="Open Sans"/>
                                <w:color w:val="000000"/>
                                <w:sz w:val="20"/>
                                <w:szCs w:val="20"/>
                              </w:rPr>
                            </w:pPr>
                            <w:r w:rsidRPr="00161E31">
                              <w:rPr>
                                <w:rFonts w:eastAsia="+mn-ea" w:cs="Open Sans"/>
                                <w:color w:val="000000"/>
                                <w:sz w:val="20"/>
                                <w:szCs w:val="20"/>
                              </w:rPr>
                              <w:t xml:space="preserve">     a) cash on hand;</w:t>
                            </w:r>
                          </w:p>
                          <w:p w14:paraId="2F966E93" w14:textId="47115E63" w:rsidR="00161E31" w:rsidRPr="00161E31" w:rsidRDefault="00161E31" w:rsidP="00161E31">
                            <w:pPr>
                              <w:rPr>
                                <w:rFonts w:eastAsia="+mn-ea" w:cs="Open Sans"/>
                                <w:color w:val="000000"/>
                                <w:sz w:val="20"/>
                                <w:szCs w:val="20"/>
                              </w:rPr>
                            </w:pPr>
                            <w:r>
                              <w:rPr>
                                <w:rFonts w:eastAsia="+mn-ea" w:cs="Open Sans"/>
                                <w:color w:val="000000"/>
                                <w:sz w:val="20"/>
                                <w:szCs w:val="20"/>
                              </w:rPr>
                              <w:t xml:space="preserve">     </w:t>
                            </w:r>
                            <w:r w:rsidRPr="00161E31">
                              <w:rPr>
                                <w:rFonts w:eastAsia="+mn-ea" w:cs="Open Sans"/>
                                <w:color w:val="000000"/>
                                <w:sz w:val="20"/>
                                <w:szCs w:val="20"/>
                              </w:rPr>
                              <w:t xml:space="preserve">b) demand deposits in bank accounts with an original maturity of 3 months or less that are readily </w:t>
                            </w:r>
                            <w:r>
                              <w:rPr>
                                <w:rFonts w:eastAsia="+mn-ea" w:cs="Open Sans"/>
                                <w:color w:val="000000"/>
                                <w:sz w:val="20"/>
                                <w:szCs w:val="20"/>
                              </w:rPr>
                              <w:t xml:space="preserve">     </w:t>
                            </w:r>
                            <w:r w:rsidRPr="00161E31">
                              <w:rPr>
                                <w:rFonts w:eastAsia="+mn-ea" w:cs="Open Sans"/>
                                <w:color w:val="000000"/>
                                <w:sz w:val="20"/>
                                <w:szCs w:val="20"/>
                              </w:rPr>
                              <w:t>convertible to known amounts of cash and subject to insignificant risk of changes in value. At the reporting date the Commission did not hold any term deposits with a maturity greater than three months</w:t>
                            </w:r>
                            <w:r>
                              <w:rPr>
                                <w:rFonts w:ascii="Cambria" w:eastAsia="+mn-ea" w:hAnsi="Cambria"/>
                                <w:color w:val="000000"/>
                                <w:sz w:val="18"/>
                                <w:szCs w:val="18"/>
                              </w:rPr>
                              <w:t xml:space="preserve">. </w:t>
                            </w:r>
                          </w:p>
                        </w:txbxContent>
                      </v:textbox>
                    </v:shape>
                  </w:pict>
                </mc:Fallback>
              </mc:AlternateContent>
            </w:r>
          </w:p>
        </w:tc>
        <w:tc>
          <w:tcPr>
            <w:tcW w:w="284" w:type="dxa"/>
            <w:gridSpan w:val="2"/>
            <w:tcBorders>
              <w:top w:val="nil"/>
              <w:left w:val="nil"/>
              <w:bottom w:val="nil"/>
              <w:right w:val="nil"/>
            </w:tcBorders>
            <w:shd w:val="clear" w:color="auto" w:fill="auto"/>
            <w:hideMark/>
          </w:tcPr>
          <w:p w14:paraId="01C56D36" w14:textId="77777777" w:rsidR="00624351" w:rsidRPr="00624351" w:rsidRDefault="00624351" w:rsidP="00624351">
            <w:pPr>
              <w:spacing w:before="0" w:after="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0DFB6D63"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01A02E5C" w14:textId="77777777" w:rsidR="00624351" w:rsidRPr="00624351" w:rsidRDefault="00624351" w:rsidP="00624351">
            <w:pPr>
              <w:spacing w:before="0" w:after="0"/>
              <w:jc w:val="right"/>
              <w:rPr>
                <w:rFonts w:eastAsia="Times New Roman" w:cs="Open Sans"/>
                <w:sz w:val="20"/>
                <w:szCs w:val="20"/>
              </w:rPr>
            </w:pPr>
          </w:p>
        </w:tc>
      </w:tr>
      <w:tr w:rsidR="00624351" w:rsidRPr="00624351" w14:paraId="24E1598C"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09FF2E16" w14:textId="3852FB50" w:rsidR="00161E31" w:rsidRPr="0010421B" w:rsidRDefault="00161E31" w:rsidP="00624351">
            <w:pPr>
              <w:spacing w:before="0" w:after="0"/>
              <w:rPr>
                <w:rFonts w:eastAsia="Times New Roman" w:cs="Open Sans"/>
                <w:b/>
                <w:bCs/>
                <w:sz w:val="22"/>
                <w:szCs w:val="22"/>
                <w:u w:val="single"/>
              </w:rPr>
            </w:pPr>
          </w:p>
          <w:p w14:paraId="5E78C104" w14:textId="77777777" w:rsidR="00161E31" w:rsidRPr="0010421B" w:rsidRDefault="00161E31" w:rsidP="00624351">
            <w:pPr>
              <w:spacing w:before="0" w:after="0"/>
              <w:rPr>
                <w:rFonts w:eastAsia="Times New Roman" w:cs="Open Sans"/>
                <w:b/>
                <w:bCs/>
                <w:sz w:val="22"/>
                <w:szCs w:val="22"/>
                <w:u w:val="single"/>
              </w:rPr>
            </w:pPr>
          </w:p>
          <w:p w14:paraId="4398198B" w14:textId="77777777" w:rsidR="00161E31" w:rsidRPr="0010421B" w:rsidRDefault="00161E31" w:rsidP="00624351">
            <w:pPr>
              <w:spacing w:before="0" w:after="0"/>
              <w:rPr>
                <w:rFonts w:eastAsia="Times New Roman" w:cs="Open Sans"/>
                <w:b/>
                <w:bCs/>
                <w:sz w:val="22"/>
                <w:szCs w:val="22"/>
                <w:u w:val="single"/>
              </w:rPr>
            </w:pPr>
          </w:p>
          <w:p w14:paraId="173BC103" w14:textId="77777777" w:rsidR="00161E31" w:rsidRPr="0010421B" w:rsidRDefault="00161E31" w:rsidP="00624351">
            <w:pPr>
              <w:spacing w:before="0" w:after="0"/>
              <w:rPr>
                <w:rFonts w:eastAsia="Times New Roman" w:cs="Open Sans"/>
                <w:b/>
                <w:bCs/>
                <w:sz w:val="22"/>
                <w:szCs w:val="22"/>
                <w:u w:val="single"/>
              </w:rPr>
            </w:pPr>
          </w:p>
          <w:p w14:paraId="3E7A4183" w14:textId="3AB20966" w:rsidR="00624351" w:rsidRPr="00624351" w:rsidRDefault="00624351" w:rsidP="00624351">
            <w:pPr>
              <w:spacing w:before="0" w:after="0"/>
              <w:rPr>
                <w:rFonts w:eastAsia="Times New Roman" w:cs="Open Sans"/>
                <w:b/>
                <w:bCs/>
                <w:sz w:val="22"/>
                <w:szCs w:val="22"/>
                <w:u w:val="single"/>
              </w:rPr>
            </w:pPr>
            <w:r w:rsidRPr="00624351">
              <w:rPr>
                <w:rFonts w:eastAsia="Times New Roman" w:cs="Open Sans"/>
                <w:b/>
                <w:bCs/>
                <w:sz w:val="22"/>
                <w:szCs w:val="22"/>
                <w:u w:val="single"/>
              </w:rPr>
              <w:t>2.1B: Trade and other receivab</w:t>
            </w:r>
            <w:r w:rsidR="0071076C">
              <w:rPr>
                <w:rFonts w:eastAsia="Times New Roman" w:cs="Open Sans"/>
                <w:b/>
                <w:bCs/>
                <w:sz w:val="22"/>
                <w:szCs w:val="22"/>
                <w:u w:val="single"/>
              </w:rPr>
              <w:t>l</w:t>
            </w:r>
            <w:r w:rsidRPr="00624351">
              <w:rPr>
                <w:rFonts w:eastAsia="Times New Roman" w:cs="Open Sans"/>
                <w:b/>
                <w:bCs/>
                <w:sz w:val="22"/>
                <w:szCs w:val="22"/>
                <w:u w:val="single"/>
              </w:rPr>
              <w:t>es</w:t>
            </w:r>
          </w:p>
        </w:tc>
        <w:tc>
          <w:tcPr>
            <w:tcW w:w="284" w:type="dxa"/>
            <w:gridSpan w:val="2"/>
            <w:tcBorders>
              <w:top w:val="nil"/>
              <w:left w:val="nil"/>
              <w:bottom w:val="nil"/>
              <w:right w:val="nil"/>
            </w:tcBorders>
            <w:shd w:val="clear" w:color="auto" w:fill="auto"/>
            <w:vAlign w:val="center"/>
            <w:hideMark/>
          </w:tcPr>
          <w:p w14:paraId="73300817" w14:textId="77777777" w:rsidR="00624351" w:rsidRPr="00624351" w:rsidRDefault="00624351" w:rsidP="00624351">
            <w:pPr>
              <w:spacing w:before="0" w:after="0"/>
              <w:rPr>
                <w:rFonts w:eastAsia="Times New Roman" w:cs="Open Sans"/>
                <w:b/>
                <w:bCs/>
                <w:sz w:val="22"/>
                <w:szCs w:val="22"/>
                <w:u w:val="single"/>
              </w:rPr>
            </w:pPr>
          </w:p>
        </w:tc>
        <w:tc>
          <w:tcPr>
            <w:tcW w:w="1984" w:type="dxa"/>
            <w:gridSpan w:val="3"/>
            <w:tcBorders>
              <w:top w:val="nil"/>
              <w:left w:val="nil"/>
              <w:bottom w:val="nil"/>
              <w:right w:val="nil"/>
            </w:tcBorders>
            <w:shd w:val="clear" w:color="auto" w:fill="auto"/>
            <w:noWrap/>
            <w:vAlign w:val="bottom"/>
            <w:hideMark/>
          </w:tcPr>
          <w:p w14:paraId="14B361D4"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40BCC514" w14:textId="77777777" w:rsidR="00624351" w:rsidRPr="00624351" w:rsidRDefault="00624351" w:rsidP="00624351">
            <w:pPr>
              <w:spacing w:before="0" w:after="0"/>
              <w:jc w:val="right"/>
              <w:rPr>
                <w:rFonts w:eastAsia="Times New Roman" w:cs="Open Sans"/>
                <w:sz w:val="20"/>
                <w:szCs w:val="20"/>
              </w:rPr>
            </w:pPr>
          </w:p>
        </w:tc>
      </w:tr>
      <w:tr w:rsidR="00624351" w:rsidRPr="00624351" w14:paraId="050941AE"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74351C0F" w14:textId="085BB941" w:rsidR="00624351" w:rsidRPr="00624351" w:rsidRDefault="00624351" w:rsidP="00624351">
            <w:pPr>
              <w:spacing w:before="0" w:after="0"/>
              <w:rPr>
                <w:rFonts w:eastAsia="Times New Roman" w:cs="Open Sans"/>
                <w:b/>
                <w:bCs/>
                <w:sz w:val="22"/>
                <w:szCs w:val="22"/>
              </w:rPr>
            </w:pPr>
            <w:r w:rsidRPr="00624351">
              <w:rPr>
                <w:rFonts w:eastAsia="Times New Roman" w:cs="Open Sans"/>
                <w:b/>
                <w:bCs/>
                <w:sz w:val="22"/>
                <w:szCs w:val="22"/>
              </w:rPr>
              <w:t>Goods and services receivables</w:t>
            </w:r>
          </w:p>
        </w:tc>
        <w:tc>
          <w:tcPr>
            <w:tcW w:w="284" w:type="dxa"/>
            <w:gridSpan w:val="2"/>
            <w:tcBorders>
              <w:top w:val="nil"/>
              <w:left w:val="nil"/>
              <w:bottom w:val="nil"/>
              <w:right w:val="nil"/>
            </w:tcBorders>
            <w:shd w:val="clear" w:color="auto" w:fill="auto"/>
            <w:vAlign w:val="center"/>
            <w:hideMark/>
          </w:tcPr>
          <w:p w14:paraId="3482613D" w14:textId="77777777" w:rsidR="00624351" w:rsidRPr="00624351" w:rsidRDefault="00624351" w:rsidP="00624351">
            <w:pPr>
              <w:spacing w:before="0" w:after="0"/>
              <w:rPr>
                <w:rFonts w:eastAsia="Times New Roman" w:cs="Open Sans"/>
                <w:b/>
                <w:bCs/>
                <w:sz w:val="22"/>
                <w:szCs w:val="22"/>
              </w:rPr>
            </w:pPr>
          </w:p>
        </w:tc>
        <w:tc>
          <w:tcPr>
            <w:tcW w:w="1984" w:type="dxa"/>
            <w:gridSpan w:val="3"/>
            <w:tcBorders>
              <w:top w:val="nil"/>
              <w:left w:val="nil"/>
              <w:bottom w:val="nil"/>
              <w:right w:val="nil"/>
            </w:tcBorders>
            <w:shd w:val="clear" w:color="auto" w:fill="auto"/>
            <w:noWrap/>
            <w:vAlign w:val="bottom"/>
            <w:hideMark/>
          </w:tcPr>
          <w:p w14:paraId="08D92952"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0E12DF32" w14:textId="77777777" w:rsidR="00624351" w:rsidRPr="00624351" w:rsidRDefault="00624351" w:rsidP="00624351">
            <w:pPr>
              <w:spacing w:before="0" w:after="0"/>
              <w:jc w:val="right"/>
              <w:rPr>
                <w:rFonts w:eastAsia="Times New Roman" w:cs="Open Sans"/>
                <w:sz w:val="20"/>
                <w:szCs w:val="20"/>
              </w:rPr>
            </w:pPr>
          </w:p>
        </w:tc>
      </w:tr>
      <w:tr w:rsidR="00624351" w:rsidRPr="00624351" w14:paraId="6A839AA0"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4F2972BF" w14:textId="304B796C" w:rsidR="00624351" w:rsidRPr="00624351" w:rsidRDefault="00624351" w:rsidP="00624351">
            <w:pPr>
              <w:spacing w:before="0" w:after="0"/>
              <w:rPr>
                <w:rFonts w:eastAsia="Times New Roman" w:cs="Open Sans"/>
                <w:sz w:val="22"/>
                <w:szCs w:val="22"/>
              </w:rPr>
            </w:pPr>
            <w:r w:rsidRPr="00624351">
              <w:rPr>
                <w:rFonts w:eastAsia="Times New Roman" w:cs="Open Sans"/>
                <w:sz w:val="22"/>
                <w:szCs w:val="22"/>
              </w:rPr>
              <w:t>Goods and services</w:t>
            </w:r>
          </w:p>
        </w:tc>
        <w:tc>
          <w:tcPr>
            <w:tcW w:w="284" w:type="dxa"/>
            <w:gridSpan w:val="2"/>
            <w:tcBorders>
              <w:top w:val="nil"/>
              <w:left w:val="nil"/>
              <w:bottom w:val="nil"/>
              <w:right w:val="nil"/>
            </w:tcBorders>
            <w:shd w:val="clear" w:color="auto" w:fill="auto"/>
            <w:vAlign w:val="center"/>
            <w:hideMark/>
          </w:tcPr>
          <w:p w14:paraId="0423EE9E" w14:textId="77777777" w:rsidR="00624351" w:rsidRPr="00624351" w:rsidRDefault="00624351" w:rsidP="00624351">
            <w:pPr>
              <w:spacing w:before="0" w:after="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7185E615" w14:textId="77777777" w:rsidR="00624351" w:rsidRPr="00624351" w:rsidRDefault="00624351" w:rsidP="00624351">
            <w:pPr>
              <w:spacing w:before="0" w:after="0"/>
              <w:jc w:val="right"/>
              <w:rPr>
                <w:rFonts w:eastAsia="Times New Roman" w:cs="Open Sans"/>
                <w:b/>
                <w:bCs/>
                <w:sz w:val="20"/>
                <w:szCs w:val="20"/>
              </w:rPr>
            </w:pPr>
            <w:r w:rsidRPr="00624351">
              <w:rPr>
                <w:rFonts w:eastAsia="Times New Roman" w:cs="Open Sans"/>
                <w:b/>
                <w:bCs/>
                <w:sz w:val="20"/>
                <w:szCs w:val="20"/>
              </w:rPr>
              <w:t xml:space="preserve">698 </w:t>
            </w:r>
          </w:p>
        </w:tc>
        <w:tc>
          <w:tcPr>
            <w:tcW w:w="1506" w:type="dxa"/>
            <w:gridSpan w:val="2"/>
            <w:tcBorders>
              <w:top w:val="nil"/>
              <w:left w:val="nil"/>
              <w:bottom w:val="nil"/>
              <w:right w:val="nil"/>
            </w:tcBorders>
            <w:shd w:val="clear" w:color="auto" w:fill="auto"/>
            <w:noWrap/>
            <w:vAlign w:val="bottom"/>
            <w:hideMark/>
          </w:tcPr>
          <w:p w14:paraId="38D8A6CB" w14:textId="77777777" w:rsidR="00624351" w:rsidRPr="00624351" w:rsidRDefault="00624351" w:rsidP="00624351">
            <w:pPr>
              <w:spacing w:before="0" w:after="0"/>
              <w:jc w:val="right"/>
              <w:rPr>
                <w:rFonts w:eastAsia="Times New Roman" w:cs="Open Sans"/>
                <w:sz w:val="20"/>
                <w:szCs w:val="20"/>
              </w:rPr>
            </w:pPr>
            <w:r w:rsidRPr="00624351">
              <w:rPr>
                <w:rFonts w:eastAsia="Times New Roman" w:cs="Open Sans"/>
                <w:sz w:val="20"/>
                <w:szCs w:val="20"/>
              </w:rPr>
              <w:t xml:space="preserve">1,498 </w:t>
            </w:r>
          </w:p>
        </w:tc>
      </w:tr>
      <w:tr w:rsidR="00624351" w:rsidRPr="00624351" w14:paraId="150E5015"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55CFE702" w14:textId="6C3649DE" w:rsidR="00624351" w:rsidRPr="00624351" w:rsidRDefault="00624351" w:rsidP="00624351">
            <w:pPr>
              <w:spacing w:before="0" w:after="0"/>
              <w:rPr>
                <w:rFonts w:eastAsia="Times New Roman" w:cs="Open Sans"/>
                <w:b/>
                <w:bCs/>
                <w:color w:val="000000"/>
                <w:sz w:val="22"/>
                <w:szCs w:val="22"/>
              </w:rPr>
            </w:pPr>
            <w:r w:rsidRPr="00624351">
              <w:rPr>
                <w:rFonts w:eastAsia="Times New Roman" w:cs="Open Sans"/>
                <w:b/>
                <w:bCs/>
                <w:color w:val="000000"/>
                <w:sz w:val="22"/>
                <w:szCs w:val="22"/>
              </w:rPr>
              <w:t>Total goods and services receivables</w:t>
            </w:r>
          </w:p>
        </w:tc>
        <w:tc>
          <w:tcPr>
            <w:tcW w:w="284" w:type="dxa"/>
            <w:gridSpan w:val="2"/>
            <w:tcBorders>
              <w:top w:val="nil"/>
              <w:left w:val="nil"/>
              <w:bottom w:val="nil"/>
              <w:right w:val="nil"/>
            </w:tcBorders>
            <w:shd w:val="clear" w:color="auto" w:fill="auto"/>
            <w:hideMark/>
          </w:tcPr>
          <w:p w14:paraId="23DE0D5F" w14:textId="77777777" w:rsidR="00624351" w:rsidRPr="00624351" w:rsidRDefault="00624351" w:rsidP="00624351">
            <w:pPr>
              <w:spacing w:before="0" w:after="0"/>
              <w:rPr>
                <w:rFonts w:eastAsia="Times New Roman" w:cs="Open Sans"/>
                <w:b/>
                <w:bCs/>
                <w:color w:val="000000"/>
                <w:sz w:val="22"/>
                <w:szCs w:val="22"/>
              </w:rPr>
            </w:pPr>
          </w:p>
        </w:tc>
        <w:tc>
          <w:tcPr>
            <w:tcW w:w="1984" w:type="dxa"/>
            <w:gridSpan w:val="3"/>
            <w:tcBorders>
              <w:top w:val="single" w:sz="4" w:space="0" w:color="auto"/>
              <w:left w:val="nil"/>
              <w:bottom w:val="single" w:sz="4" w:space="0" w:color="auto"/>
              <w:right w:val="nil"/>
            </w:tcBorders>
            <w:shd w:val="clear" w:color="auto" w:fill="auto"/>
            <w:noWrap/>
            <w:vAlign w:val="bottom"/>
            <w:hideMark/>
          </w:tcPr>
          <w:p w14:paraId="18B3C098" w14:textId="77777777" w:rsidR="00624351" w:rsidRPr="00624351" w:rsidRDefault="00624351" w:rsidP="00624351">
            <w:pPr>
              <w:spacing w:before="0" w:after="0"/>
              <w:jc w:val="right"/>
              <w:rPr>
                <w:rFonts w:eastAsia="Times New Roman" w:cs="Open Sans"/>
                <w:b/>
                <w:bCs/>
                <w:color w:val="000000"/>
                <w:sz w:val="20"/>
                <w:szCs w:val="20"/>
              </w:rPr>
            </w:pPr>
            <w:r w:rsidRPr="00624351">
              <w:rPr>
                <w:rFonts w:eastAsia="Times New Roman" w:cs="Open Sans"/>
                <w:b/>
                <w:bCs/>
                <w:color w:val="000000"/>
                <w:sz w:val="20"/>
                <w:szCs w:val="20"/>
              </w:rPr>
              <w:t xml:space="preserve">698 </w:t>
            </w:r>
          </w:p>
        </w:tc>
        <w:tc>
          <w:tcPr>
            <w:tcW w:w="1506" w:type="dxa"/>
            <w:gridSpan w:val="2"/>
            <w:tcBorders>
              <w:top w:val="single" w:sz="4" w:space="0" w:color="auto"/>
              <w:left w:val="nil"/>
              <w:bottom w:val="single" w:sz="4" w:space="0" w:color="auto"/>
              <w:right w:val="nil"/>
            </w:tcBorders>
            <w:shd w:val="clear" w:color="auto" w:fill="auto"/>
            <w:noWrap/>
            <w:vAlign w:val="bottom"/>
            <w:hideMark/>
          </w:tcPr>
          <w:p w14:paraId="42F03AD8" w14:textId="77777777" w:rsidR="00624351" w:rsidRPr="00624351" w:rsidRDefault="00624351" w:rsidP="00624351">
            <w:pPr>
              <w:spacing w:before="0" w:after="0"/>
              <w:jc w:val="right"/>
              <w:rPr>
                <w:rFonts w:eastAsia="Times New Roman" w:cs="Open Sans"/>
                <w:color w:val="000000"/>
                <w:sz w:val="20"/>
                <w:szCs w:val="20"/>
              </w:rPr>
            </w:pPr>
            <w:r w:rsidRPr="00624351">
              <w:rPr>
                <w:rFonts w:eastAsia="Times New Roman" w:cs="Open Sans"/>
                <w:color w:val="000000"/>
                <w:sz w:val="20"/>
                <w:szCs w:val="20"/>
              </w:rPr>
              <w:t xml:space="preserve">1,498 </w:t>
            </w:r>
          </w:p>
        </w:tc>
      </w:tr>
      <w:tr w:rsidR="00624351" w:rsidRPr="00624351" w14:paraId="319CE3F0"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6122E069" w14:textId="1882FD64" w:rsidR="00624351" w:rsidRPr="00624351" w:rsidRDefault="00624351" w:rsidP="00624351">
            <w:pPr>
              <w:spacing w:before="0" w:after="0"/>
              <w:jc w:val="right"/>
              <w:rPr>
                <w:rFonts w:eastAsia="Times New Roman" w:cs="Open Sans"/>
                <w:color w:val="000000"/>
                <w:sz w:val="22"/>
                <w:szCs w:val="22"/>
              </w:rPr>
            </w:pPr>
          </w:p>
        </w:tc>
        <w:tc>
          <w:tcPr>
            <w:tcW w:w="284" w:type="dxa"/>
            <w:gridSpan w:val="2"/>
            <w:tcBorders>
              <w:top w:val="nil"/>
              <w:left w:val="nil"/>
              <w:bottom w:val="nil"/>
              <w:right w:val="nil"/>
            </w:tcBorders>
            <w:shd w:val="clear" w:color="auto" w:fill="auto"/>
            <w:hideMark/>
          </w:tcPr>
          <w:p w14:paraId="1208117C" w14:textId="77777777" w:rsidR="00624351" w:rsidRPr="00624351" w:rsidRDefault="00624351" w:rsidP="00624351">
            <w:pPr>
              <w:spacing w:before="0" w:after="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5A9386C1"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68A5899B" w14:textId="77777777" w:rsidR="00624351" w:rsidRPr="00624351" w:rsidRDefault="00624351" w:rsidP="00624351">
            <w:pPr>
              <w:spacing w:before="0" w:after="0"/>
              <w:jc w:val="right"/>
              <w:rPr>
                <w:rFonts w:eastAsia="Times New Roman" w:cs="Open Sans"/>
                <w:sz w:val="20"/>
                <w:szCs w:val="20"/>
              </w:rPr>
            </w:pPr>
          </w:p>
        </w:tc>
      </w:tr>
      <w:tr w:rsidR="00624351" w:rsidRPr="00624351" w14:paraId="60A8F19A"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6AE145DA" w14:textId="49678C90" w:rsidR="00624351" w:rsidRPr="00624351" w:rsidRDefault="00624351" w:rsidP="00624351">
            <w:pPr>
              <w:spacing w:before="0" w:after="0"/>
              <w:outlineLvl w:val="0"/>
              <w:rPr>
                <w:rFonts w:eastAsia="Times New Roman" w:cs="Open Sans"/>
                <w:b/>
                <w:bCs/>
                <w:sz w:val="22"/>
                <w:szCs w:val="22"/>
              </w:rPr>
            </w:pPr>
            <w:r w:rsidRPr="00624351">
              <w:rPr>
                <w:rFonts w:eastAsia="Times New Roman" w:cs="Open Sans"/>
                <w:b/>
                <w:bCs/>
                <w:sz w:val="22"/>
                <w:szCs w:val="22"/>
              </w:rPr>
              <w:t>Other receivables</w:t>
            </w:r>
          </w:p>
        </w:tc>
        <w:tc>
          <w:tcPr>
            <w:tcW w:w="284" w:type="dxa"/>
            <w:gridSpan w:val="2"/>
            <w:tcBorders>
              <w:top w:val="nil"/>
              <w:left w:val="nil"/>
              <w:bottom w:val="nil"/>
              <w:right w:val="nil"/>
            </w:tcBorders>
            <w:shd w:val="clear" w:color="auto" w:fill="auto"/>
            <w:vAlign w:val="center"/>
            <w:hideMark/>
          </w:tcPr>
          <w:p w14:paraId="5F41A9F7" w14:textId="77777777" w:rsidR="00624351" w:rsidRPr="00624351" w:rsidRDefault="00624351" w:rsidP="00624351">
            <w:pPr>
              <w:spacing w:before="0" w:after="0"/>
              <w:outlineLvl w:val="0"/>
              <w:rPr>
                <w:rFonts w:eastAsia="Times New Roman" w:cs="Open Sans"/>
                <w:b/>
                <w:bCs/>
                <w:sz w:val="22"/>
                <w:szCs w:val="22"/>
              </w:rPr>
            </w:pPr>
          </w:p>
        </w:tc>
        <w:tc>
          <w:tcPr>
            <w:tcW w:w="1984" w:type="dxa"/>
            <w:gridSpan w:val="3"/>
            <w:tcBorders>
              <w:top w:val="nil"/>
              <w:left w:val="nil"/>
              <w:bottom w:val="nil"/>
              <w:right w:val="nil"/>
            </w:tcBorders>
            <w:shd w:val="clear" w:color="auto" w:fill="auto"/>
            <w:noWrap/>
            <w:vAlign w:val="bottom"/>
            <w:hideMark/>
          </w:tcPr>
          <w:p w14:paraId="7522469D" w14:textId="77777777" w:rsidR="00624351" w:rsidRPr="00624351" w:rsidRDefault="00624351" w:rsidP="00624351">
            <w:pPr>
              <w:spacing w:before="0" w:after="0"/>
              <w:outlineLvl w:val="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3EFBE5BA" w14:textId="77777777" w:rsidR="00624351" w:rsidRPr="00624351" w:rsidRDefault="00624351" w:rsidP="00624351">
            <w:pPr>
              <w:spacing w:before="0" w:after="0"/>
              <w:jc w:val="right"/>
              <w:outlineLvl w:val="0"/>
              <w:rPr>
                <w:rFonts w:eastAsia="Times New Roman" w:cs="Open Sans"/>
                <w:sz w:val="20"/>
                <w:szCs w:val="20"/>
              </w:rPr>
            </w:pPr>
          </w:p>
        </w:tc>
      </w:tr>
      <w:tr w:rsidR="00624351" w:rsidRPr="00624351" w14:paraId="08992B3C"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4C498367" w14:textId="5B00215C" w:rsidR="00624351" w:rsidRPr="00624351" w:rsidRDefault="00624351" w:rsidP="00624351">
            <w:pPr>
              <w:spacing w:before="0" w:after="0"/>
              <w:ind w:firstLineChars="200" w:firstLine="440"/>
              <w:outlineLvl w:val="0"/>
              <w:rPr>
                <w:rFonts w:eastAsia="Times New Roman" w:cs="Open Sans"/>
                <w:sz w:val="22"/>
                <w:szCs w:val="22"/>
              </w:rPr>
            </w:pPr>
            <w:r w:rsidRPr="00624351">
              <w:rPr>
                <w:rFonts w:eastAsia="Times New Roman" w:cs="Open Sans"/>
                <w:sz w:val="22"/>
                <w:szCs w:val="22"/>
              </w:rPr>
              <w:t>Interest</w:t>
            </w:r>
          </w:p>
        </w:tc>
        <w:tc>
          <w:tcPr>
            <w:tcW w:w="284" w:type="dxa"/>
            <w:gridSpan w:val="2"/>
            <w:tcBorders>
              <w:top w:val="nil"/>
              <w:left w:val="nil"/>
              <w:bottom w:val="nil"/>
              <w:right w:val="nil"/>
            </w:tcBorders>
            <w:shd w:val="clear" w:color="auto" w:fill="auto"/>
            <w:hideMark/>
          </w:tcPr>
          <w:p w14:paraId="3B42D3D2" w14:textId="77777777" w:rsidR="00624351" w:rsidRPr="00624351" w:rsidRDefault="00624351" w:rsidP="00624351">
            <w:pPr>
              <w:spacing w:before="0" w:after="0"/>
              <w:ind w:firstLineChars="200" w:firstLine="440"/>
              <w:outlineLvl w:val="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0DC4EB1F" w14:textId="77777777" w:rsidR="00624351" w:rsidRPr="00624351" w:rsidRDefault="00624351" w:rsidP="00624351">
            <w:pPr>
              <w:spacing w:before="0" w:after="0"/>
              <w:jc w:val="right"/>
              <w:outlineLvl w:val="0"/>
              <w:rPr>
                <w:rFonts w:eastAsia="Times New Roman" w:cs="Open Sans"/>
                <w:b/>
                <w:bCs/>
                <w:sz w:val="20"/>
                <w:szCs w:val="20"/>
              </w:rPr>
            </w:pPr>
            <w:r w:rsidRPr="00624351">
              <w:rPr>
                <w:rFonts w:eastAsia="Times New Roman" w:cs="Open Sans"/>
                <w:b/>
                <w:bCs/>
                <w:sz w:val="20"/>
                <w:szCs w:val="20"/>
              </w:rPr>
              <w:t xml:space="preserve">5 </w:t>
            </w:r>
          </w:p>
        </w:tc>
        <w:tc>
          <w:tcPr>
            <w:tcW w:w="1506" w:type="dxa"/>
            <w:gridSpan w:val="2"/>
            <w:tcBorders>
              <w:top w:val="nil"/>
              <w:left w:val="nil"/>
              <w:bottom w:val="nil"/>
              <w:right w:val="nil"/>
            </w:tcBorders>
            <w:shd w:val="clear" w:color="auto" w:fill="auto"/>
            <w:noWrap/>
            <w:vAlign w:val="bottom"/>
            <w:hideMark/>
          </w:tcPr>
          <w:p w14:paraId="567CB0D8" w14:textId="77777777" w:rsidR="00624351" w:rsidRPr="00624351" w:rsidRDefault="00624351" w:rsidP="00624351">
            <w:pPr>
              <w:spacing w:before="0" w:after="0"/>
              <w:jc w:val="right"/>
              <w:outlineLvl w:val="0"/>
              <w:rPr>
                <w:rFonts w:eastAsia="Times New Roman" w:cs="Open Sans"/>
                <w:sz w:val="20"/>
                <w:szCs w:val="20"/>
              </w:rPr>
            </w:pPr>
            <w:r w:rsidRPr="00624351">
              <w:rPr>
                <w:rFonts w:eastAsia="Times New Roman" w:cs="Open Sans"/>
                <w:sz w:val="20"/>
                <w:szCs w:val="20"/>
              </w:rPr>
              <w:t xml:space="preserve"> -</w:t>
            </w:r>
          </w:p>
        </w:tc>
      </w:tr>
      <w:tr w:rsidR="00624351" w:rsidRPr="00624351" w14:paraId="49067B7E"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771C4B53" w14:textId="77777777" w:rsidR="00624351" w:rsidRPr="00624351" w:rsidRDefault="00624351" w:rsidP="00624351">
            <w:pPr>
              <w:spacing w:before="0" w:after="0"/>
              <w:ind w:firstLineChars="200" w:firstLine="440"/>
              <w:outlineLvl w:val="0"/>
              <w:rPr>
                <w:rFonts w:eastAsia="Times New Roman" w:cs="Open Sans"/>
                <w:sz w:val="22"/>
                <w:szCs w:val="22"/>
              </w:rPr>
            </w:pPr>
            <w:r w:rsidRPr="00624351">
              <w:rPr>
                <w:rFonts w:eastAsia="Times New Roman" w:cs="Open Sans"/>
                <w:sz w:val="22"/>
                <w:szCs w:val="22"/>
              </w:rPr>
              <w:t>GST Receivable from the Australian Taxation Office</w:t>
            </w:r>
          </w:p>
        </w:tc>
        <w:tc>
          <w:tcPr>
            <w:tcW w:w="284" w:type="dxa"/>
            <w:gridSpan w:val="2"/>
            <w:tcBorders>
              <w:top w:val="nil"/>
              <w:left w:val="nil"/>
              <w:bottom w:val="nil"/>
              <w:right w:val="nil"/>
            </w:tcBorders>
            <w:shd w:val="clear" w:color="auto" w:fill="auto"/>
            <w:hideMark/>
          </w:tcPr>
          <w:p w14:paraId="1382A7A4" w14:textId="77777777" w:rsidR="00624351" w:rsidRPr="00624351" w:rsidRDefault="00624351" w:rsidP="00624351">
            <w:pPr>
              <w:spacing w:before="0" w:after="0"/>
              <w:ind w:firstLineChars="200" w:firstLine="440"/>
              <w:outlineLvl w:val="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1665F50E" w14:textId="77777777" w:rsidR="00624351" w:rsidRPr="00624351" w:rsidRDefault="00624351" w:rsidP="00624351">
            <w:pPr>
              <w:spacing w:before="0" w:after="0"/>
              <w:jc w:val="right"/>
              <w:outlineLvl w:val="0"/>
              <w:rPr>
                <w:rFonts w:eastAsia="Times New Roman" w:cs="Open Sans"/>
                <w:b/>
                <w:bCs/>
                <w:sz w:val="20"/>
                <w:szCs w:val="20"/>
              </w:rPr>
            </w:pPr>
            <w:r w:rsidRPr="00624351">
              <w:rPr>
                <w:rFonts w:eastAsia="Times New Roman" w:cs="Open Sans"/>
                <w:b/>
                <w:bCs/>
                <w:sz w:val="20"/>
                <w:szCs w:val="20"/>
              </w:rPr>
              <w:t xml:space="preserve">95 </w:t>
            </w:r>
          </w:p>
        </w:tc>
        <w:tc>
          <w:tcPr>
            <w:tcW w:w="1506" w:type="dxa"/>
            <w:gridSpan w:val="2"/>
            <w:tcBorders>
              <w:top w:val="nil"/>
              <w:left w:val="nil"/>
              <w:bottom w:val="nil"/>
              <w:right w:val="nil"/>
            </w:tcBorders>
            <w:shd w:val="clear" w:color="auto" w:fill="auto"/>
            <w:noWrap/>
            <w:vAlign w:val="bottom"/>
            <w:hideMark/>
          </w:tcPr>
          <w:p w14:paraId="6076CF95" w14:textId="77777777" w:rsidR="00624351" w:rsidRPr="00624351" w:rsidRDefault="00624351" w:rsidP="00624351">
            <w:pPr>
              <w:spacing w:before="0" w:after="0"/>
              <w:jc w:val="right"/>
              <w:outlineLvl w:val="0"/>
              <w:rPr>
                <w:rFonts w:eastAsia="Times New Roman" w:cs="Open Sans"/>
                <w:sz w:val="20"/>
                <w:szCs w:val="20"/>
              </w:rPr>
            </w:pPr>
            <w:r w:rsidRPr="00624351">
              <w:rPr>
                <w:rFonts w:eastAsia="Times New Roman" w:cs="Open Sans"/>
                <w:sz w:val="20"/>
                <w:szCs w:val="20"/>
              </w:rPr>
              <w:t xml:space="preserve"> -</w:t>
            </w:r>
          </w:p>
        </w:tc>
      </w:tr>
      <w:tr w:rsidR="00624351" w:rsidRPr="00624351" w14:paraId="25725F7B"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18BC6DFD" w14:textId="054228DD" w:rsidR="00624351" w:rsidRPr="00624351" w:rsidRDefault="00624351" w:rsidP="00624351">
            <w:pPr>
              <w:spacing w:before="0" w:after="0"/>
              <w:outlineLvl w:val="0"/>
              <w:rPr>
                <w:rFonts w:eastAsia="Times New Roman" w:cs="Open Sans"/>
                <w:b/>
                <w:bCs/>
                <w:sz w:val="22"/>
                <w:szCs w:val="22"/>
              </w:rPr>
            </w:pPr>
            <w:r w:rsidRPr="00624351">
              <w:rPr>
                <w:rFonts w:eastAsia="Times New Roman" w:cs="Open Sans"/>
                <w:b/>
                <w:bCs/>
                <w:sz w:val="22"/>
                <w:szCs w:val="22"/>
              </w:rPr>
              <w:t>Total other receivables</w:t>
            </w:r>
          </w:p>
        </w:tc>
        <w:tc>
          <w:tcPr>
            <w:tcW w:w="284" w:type="dxa"/>
            <w:gridSpan w:val="2"/>
            <w:tcBorders>
              <w:top w:val="nil"/>
              <w:left w:val="nil"/>
              <w:bottom w:val="nil"/>
              <w:right w:val="nil"/>
            </w:tcBorders>
            <w:shd w:val="clear" w:color="auto" w:fill="auto"/>
            <w:hideMark/>
          </w:tcPr>
          <w:p w14:paraId="0FD434E4" w14:textId="77777777" w:rsidR="00624351" w:rsidRPr="00624351" w:rsidRDefault="00624351" w:rsidP="00624351">
            <w:pPr>
              <w:spacing w:before="0" w:after="0"/>
              <w:outlineLvl w:val="0"/>
              <w:rPr>
                <w:rFonts w:eastAsia="Times New Roman" w:cs="Open Sans"/>
                <w:b/>
                <w:bCs/>
                <w:sz w:val="22"/>
                <w:szCs w:val="22"/>
              </w:rPr>
            </w:pPr>
          </w:p>
        </w:tc>
        <w:tc>
          <w:tcPr>
            <w:tcW w:w="1984" w:type="dxa"/>
            <w:gridSpan w:val="3"/>
            <w:tcBorders>
              <w:top w:val="single" w:sz="4" w:space="0" w:color="auto"/>
              <w:left w:val="nil"/>
              <w:bottom w:val="single" w:sz="4" w:space="0" w:color="auto"/>
              <w:right w:val="nil"/>
            </w:tcBorders>
            <w:shd w:val="clear" w:color="auto" w:fill="auto"/>
            <w:noWrap/>
            <w:vAlign w:val="bottom"/>
            <w:hideMark/>
          </w:tcPr>
          <w:p w14:paraId="5AFDC839" w14:textId="77777777" w:rsidR="00624351" w:rsidRPr="00624351" w:rsidRDefault="00624351" w:rsidP="00624351">
            <w:pPr>
              <w:spacing w:before="0" w:after="0"/>
              <w:jc w:val="right"/>
              <w:outlineLvl w:val="0"/>
              <w:rPr>
                <w:rFonts w:eastAsia="Times New Roman" w:cs="Open Sans"/>
                <w:b/>
                <w:bCs/>
                <w:sz w:val="20"/>
                <w:szCs w:val="20"/>
              </w:rPr>
            </w:pPr>
            <w:r w:rsidRPr="00624351">
              <w:rPr>
                <w:rFonts w:eastAsia="Times New Roman" w:cs="Open Sans"/>
                <w:b/>
                <w:bCs/>
                <w:sz w:val="20"/>
                <w:szCs w:val="20"/>
              </w:rPr>
              <w:t xml:space="preserve">100 </w:t>
            </w:r>
          </w:p>
        </w:tc>
        <w:tc>
          <w:tcPr>
            <w:tcW w:w="1506" w:type="dxa"/>
            <w:gridSpan w:val="2"/>
            <w:tcBorders>
              <w:top w:val="single" w:sz="4" w:space="0" w:color="auto"/>
              <w:left w:val="nil"/>
              <w:bottom w:val="single" w:sz="4" w:space="0" w:color="auto"/>
              <w:right w:val="nil"/>
            </w:tcBorders>
            <w:shd w:val="clear" w:color="auto" w:fill="auto"/>
            <w:noWrap/>
            <w:vAlign w:val="bottom"/>
            <w:hideMark/>
          </w:tcPr>
          <w:p w14:paraId="54F711CA" w14:textId="77777777" w:rsidR="00624351" w:rsidRPr="00624351" w:rsidRDefault="00624351" w:rsidP="00624351">
            <w:pPr>
              <w:spacing w:before="0" w:after="0"/>
              <w:jc w:val="right"/>
              <w:outlineLvl w:val="0"/>
              <w:rPr>
                <w:rFonts w:eastAsia="Times New Roman" w:cs="Open Sans"/>
                <w:sz w:val="20"/>
                <w:szCs w:val="20"/>
              </w:rPr>
            </w:pPr>
            <w:r w:rsidRPr="00624351">
              <w:rPr>
                <w:rFonts w:eastAsia="Times New Roman" w:cs="Open Sans"/>
                <w:sz w:val="20"/>
                <w:szCs w:val="20"/>
              </w:rPr>
              <w:t xml:space="preserve"> -</w:t>
            </w:r>
          </w:p>
        </w:tc>
      </w:tr>
      <w:tr w:rsidR="00624351" w:rsidRPr="00624351" w14:paraId="6E8D8CBA"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2FC5B725" w14:textId="13E45F7C" w:rsidR="00624351" w:rsidRPr="00624351" w:rsidRDefault="00624351" w:rsidP="00624351">
            <w:pPr>
              <w:spacing w:before="0" w:after="0"/>
              <w:outlineLvl w:val="0"/>
              <w:rPr>
                <w:rFonts w:eastAsia="Times New Roman" w:cs="Open Sans"/>
                <w:b/>
                <w:bCs/>
                <w:sz w:val="22"/>
                <w:szCs w:val="22"/>
              </w:rPr>
            </w:pPr>
            <w:r w:rsidRPr="00624351">
              <w:rPr>
                <w:rFonts w:eastAsia="Times New Roman" w:cs="Open Sans"/>
                <w:b/>
                <w:bCs/>
                <w:sz w:val="22"/>
                <w:szCs w:val="22"/>
              </w:rPr>
              <w:t>Total trade and other receivables (gross)</w:t>
            </w:r>
          </w:p>
        </w:tc>
        <w:tc>
          <w:tcPr>
            <w:tcW w:w="284" w:type="dxa"/>
            <w:gridSpan w:val="2"/>
            <w:tcBorders>
              <w:top w:val="nil"/>
              <w:left w:val="nil"/>
              <w:bottom w:val="nil"/>
              <w:right w:val="nil"/>
            </w:tcBorders>
            <w:shd w:val="clear" w:color="auto" w:fill="auto"/>
            <w:hideMark/>
          </w:tcPr>
          <w:p w14:paraId="4F0FC887" w14:textId="77777777" w:rsidR="00624351" w:rsidRPr="00624351" w:rsidRDefault="00624351" w:rsidP="00624351">
            <w:pPr>
              <w:spacing w:before="0" w:after="0"/>
              <w:outlineLvl w:val="0"/>
              <w:rPr>
                <w:rFonts w:eastAsia="Times New Roman" w:cs="Open Sans"/>
                <w:b/>
                <w:bCs/>
                <w:sz w:val="22"/>
                <w:szCs w:val="22"/>
              </w:rPr>
            </w:pPr>
          </w:p>
        </w:tc>
        <w:tc>
          <w:tcPr>
            <w:tcW w:w="1984" w:type="dxa"/>
            <w:gridSpan w:val="3"/>
            <w:tcBorders>
              <w:top w:val="nil"/>
              <w:left w:val="nil"/>
              <w:bottom w:val="single" w:sz="4" w:space="0" w:color="auto"/>
              <w:right w:val="nil"/>
            </w:tcBorders>
            <w:shd w:val="clear" w:color="auto" w:fill="auto"/>
            <w:noWrap/>
            <w:vAlign w:val="bottom"/>
            <w:hideMark/>
          </w:tcPr>
          <w:p w14:paraId="2B8CC4D3" w14:textId="77777777" w:rsidR="00624351" w:rsidRPr="00624351" w:rsidRDefault="00624351" w:rsidP="00624351">
            <w:pPr>
              <w:spacing w:before="0" w:after="0"/>
              <w:jc w:val="right"/>
              <w:outlineLvl w:val="0"/>
              <w:rPr>
                <w:rFonts w:eastAsia="Times New Roman" w:cs="Open Sans"/>
                <w:b/>
                <w:bCs/>
                <w:sz w:val="20"/>
                <w:szCs w:val="20"/>
              </w:rPr>
            </w:pPr>
            <w:r w:rsidRPr="00624351">
              <w:rPr>
                <w:rFonts w:eastAsia="Times New Roman" w:cs="Open Sans"/>
                <w:b/>
                <w:bCs/>
                <w:sz w:val="20"/>
                <w:szCs w:val="20"/>
              </w:rPr>
              <w:t xml:space="preserve">798 </w:t>
            </w:r>
          </w:p>
        </w:tc>
        <w:tc>
          <w:tcPr>
            <w:tcW w:w="1506" w:type="dxa"/>
            <w:gridSpan w:val="2"/>
            <w:tcBorders>
              <w:top w:val="nil"/>
              <w:left w:val="nil"/>
              <w:bottom w:val="single" w:sz="4" w:space="0" w:color="auto"/>
              <w:right w:val="nil"/>
            </w:tcBorders>
            <w:shd w:val="clear" w:color="auto" w:fill="auto"/>
            <w:noWrap/>
            <w:vAlign w:val="bottom"/>
            <w:hideMark/>
          </w:tcPr>
          <w:p w14:paraId="5267AE10" w14:textId="77777777" w:rsidR="00624351" w:rsidRPr="00624351" w:rsidRDefault="00624351" w:rsidP="00624351">
            <w:pPr>
              <w:spacing w:before="0" w:after="0"/>
              <w:jc w:val="right"/>
              <w:outlineLvl w:val="0"/>
              <w:rPr>
                <w:rFonts w:eastAsia="Times New Roman" w:cs="Open Sans"/>
                <w:sz w:val="20"/>
                <w:szCs w:val="20"/>
              </w:rPr>
            </w:pPr>
            <w:r w:rsidRPr="00624351">
              <w:rPr>
                <w:rFonts w:eastAsia="Times New Roman" w:cs="Open Sans"/>
                <w:sz w:val="20"/>
                <w:szCs w:val="20"/>
              </w:rPr>
              <w:t xml:space="preserve">1,498 </w:t>
            </w:r>
          </w:p>
        </w:tc>
      </w:tr>
      <w:tr w:rsidR="00624351" w:rsidRPr="00624351" w14:paraId="18DBA434" w14:textId="77777777" w:rsidTr="00F77BFD">
        <w:trPr>
          <w:gridAfter w:val="1"/>
          <w:wAfter w:w="8700" w:type="dxa"/>
          <w:trHeight w:val="193"/>
        </w:trPr>
        <w:tc>
          <w:tcPr>
            <w:tcW w:w="6237" w:type="dxa"/>
            <w:tcBorders>
              <w:top w:val="nil"/>
              <w:left w:val="nil"/>
              <w:bottom w:val="nil"/>
              <w:right w:val="nil"/>
            </w:tcBorders>
            <w:shd w:val="clear" w:color="auto" w:fill="auto"/>
            <w:hideMark/>
          </w:tcPr>
          <w:p w14:paraId="475CB182" w14:textId="7041BFEF" w:rsidR="00624351" w:rsidRPr="00624351" w:rsidRDefault="00624351" w:rsidP="00624351">
            <w:pPr>
              <w:spacing w:before="0" w:after="0"/>
              <w:jc w:val="right"/>
              <w:outlineLvl w:val="0"/>
              <w:rPr>
                <w:rFonts w:eastAsia="Times New Roman" w:cs="Open Sans"/>
                <w:sz w:val="22"/>
                <w:szCs w:val="22"/>
              </w:rPr>
            </w:pPr>
          </w:p>
        </w:tc>
        <w:tc>
          <w:tcPr>
            <w:tcW w:w="284" w:type="dxa"/>
            <w:gridSpan w:val="2"/>
            <w:tcBorders>
              <w:top w:val="nil"/>
              <w:left w:val="nil"/>
              <w:bottom w:val="nil"/>
              <w:right w:val="nil"/>
            </w:tcBorders>
            <w:shd w:val="clear" w:color="auto" w:fill="auto"/>
            <w:hideMark/>
          </w:tcPr>
          <w:p w14:paraId="4A129E78" w14:textId="77777777" w:rsidR="00624351" w:rsidRPr="00624351" w:rsidRDefault="00624351" w:rsidP="00624351">
            <w:pPr>
              <w:spacing w:before="0" w:after="0"/>
              <w:outlineLvl w:val="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47563E0E" w14:textId="77777777" w:rsidR="00624351" w:rsidRPr="00624351" w:rsidRDefault="00624351" w:rsidP="00624351">
            <w:pPr>
              <w:spacing w:before="0" w:after="0"/>
              <w:outlineLvl w:val="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52977E78" w14:textId="77777777" w:rsidR="00624351" w:rsidRPr="00624351" w:rsidRDefault="00624351" w:rsidP="00624351">
            <w:pPr>
              <w:spacing w:before="0" w:after="0"/>
              <w:jc w:val="right"/>
              <w:outlineLvl w:val="0"/>
              <w:rPr>
                <w:rFonts w:eastAsia="Times New Roman" w:cs="Open Sans"/>
                <w:sz w:val="20"/>
                <w:szCs w:val="20"/>
              </w:rPr>
            </w:pPr>
          </w:p>
        </w:tc>
      </w:tr>
      <w:tr w:rsidR="00624351" w:rsidRPr="00624351" w14:paraId="11FEF2D3" w14:textId="77777777" w:rsidTr="00F77BFD">
        <w:trPr>
          <w:gridAfter w:val="1"/>
          <w:wAfter w:w="8700" w:type="dxa"/>
          <w:trHeight w:val="240"/>
        </w:trPr>
        <w:tc>
          <w:tcPr>
            <w:tcW w:w="6237" w:type="dxa"/>
            <w:tcBorders>
              <w:top w:val="nil"/>
              <w:left w:val="nil"/>
              <w:bottom w:val="nil"/>
              <w:right w:val="nil"/>
            </w:tcBorders>
            <w:shd w:val="clear" w:color="auto" w:fill="auto"/>
            <w:vAlign w:val="center"/>
            <w:hideMark/>
          </w:tcPr>
          <w:p w14:paraId="3D3713DE" w14:textId="3ACAC4EF" w:rsidR="00624351" w:rsidRPr="00624351" w:rsidRDefault="00624351" w:rsidP="00624351">
            <w:pPr>
              <w:spacing w:before="0" w:after="0"/>
              <w:rPr>
                <w:rFonts w:eastAsia="Times New Roman" w:cs="Open Sans"/>
                <w:b/>
                <w:bCs/>
                <w:sz w:val="22"/>
                <w:szCs w:val="22"/>
              </w:rPr>
            </w:pPr>
            <w:r w:rsidRPr="00624351">
              <w:rPr>
                <w:rFonts w:eastAsia="Times New Roman" w:cs="Open Sans"/>
                <w:b/>
                <w:bCs/>
                <w:sz w:val="22"/>
                <w:szCs w:val="22"/>
              </w:rPr>
              <w:t>Less impairment loss allowance</w:t>
            </w:r>
          </w:p>
        </w:tc>
        <w:tc>
          <w:tcPr>
            <w:tcW w:w="284" w:type="dxa"/>
            <w:gridSpan w:val="2"/>
            <w:tcBorders>
              <w:top w:val="nil"/>
              <w:left w:val="nil"/>
              <w:bottom w:val="nil"/>
              <w:right w:val="nil"/>
            </w:tcBorders>
            <w:shd w:val="clear" w:color="auto" w:fill="auto"/>
            <w:vAlign w:val="center"/>
            <w:hideMark/>
          </w:tcPr>
          <w:p w14:paraId="0501EF3D" w14:textId="77777777" w:rsidR="00624351" w:rsidRPr="00624351" w:rsidRDefault="00624351" w:rsidP="00624351">
            <w:pPr>
              <w:spacing w:before="0" w:after="0"/>
              <w:rPr>
                <w:rFonts w:eastAsia="Times New Roman" w:cs="Open Sans"/>
                <w:b/>
                <w:bCs/>
                <w:sz w:val="22"/>
                <w:szCs w:val="22"/>
              </w:rPr>
            </w:pPr>
          </w:p>
        </w:tc>
        <w:tc>
          <w:tcPr>
            <w:tcW w:w="1984" w:type="dxa"/>
            <w:gridSpan w:val="3"/>
            <w:tcBorders>
              <w:top w:val="nil"/>
              <w:left w:val="nil"/>
              <w:bottom w:val="nil"/>
              <w:right w:val="nil"/>
            </w:tcBorders>
            <w:shd w:val="clear" w:color="auto" w:fill="auto"/>
            <w:noWrap/>
            <w:vAlign w:val="bottom"/>
            <w:hideMark/>
          </w:tcPr>
          <w:p w14:paraId="3643A47E" w14:textId="77777777" w:rsidR="00624351" w:rsidRPr="00624351" w:rsidRDefault="00624351" w:rsidP="00624351">
            <w:pPr>
              <w:spacing w:before="0" w:after="0"/>
              <w:jc w:val="right"/>
              <w:rPr>
                <w:rFonts w:eastAsia="Times New Roman" w:cs="Open Sans"/>
                <w:b/>
                <w:bCs/>
                <w:sz w:val="20"/>
                <w:szCs w:val="20"/>
              </w:rPr>
            </w:pPr>
            <w:r w:rsidRPr="00624351">
              <w:rPr>
                <w:rFonts w:eastAsia="Times New Roman" w:cs="Open Sans"/>
                <w:b/>
                <w:bCs/>
                <w:sz w:val="20"/>
                <w:szCs w:val="20"/>
              </w:rPr>
              <w:t xml:space="preserve"> -</w:t>
            </w:r>
          </w:p>
        </w:tc>
        <w:tc>
          <w:tcPr>
            <w:tcW w:w="1506" w:type="dxa"/>
            <w:gridSpan w:val="2"/>
            <w:tcBorders>
              <w:top w:val="nil"/>
              <w:left w:val="nil"/>
              <w:bottom w:val="nil"/>
              <w:right w:val="nil"/>
            </w:tcBorders>
            <w:shd w:val="clear" w:color="auto" w:fill="auto"/>
            <w:noWrap/>
            <w:vAlign w:val="bottom"/>
            <w:hideMark/>
          </w:tcPr>
          <w:p w14:paraId="5C0A4B7D" w14:textId="77777777" w:rsidR="00624351" w:rsidRPr="00624351" w:rsidRDefault="00624351" w:rsidP="00624351">
            <w:pPr>
              <w:spacing w:before="0" w:after="0"/>
              <w:jc w:val="right"/>
              <w:rPr>
                <w:rFonts w:eastAsia="Times New Roman" w:cs="Open Sans"/>
                <w:sz w:val="20"/>
                <w:szCs w:val="20"/>
              </w:rPr>
            </w:pPr>
            <w:r w:rsidRPr="00624351">
              <w:rPr>
                <w:rFonts w:eastAsia="Times New Roman" w:cs="Open Sans"/>
                <w:sz w:val="20"/>
                <w:szCs w:val="20"/>
              </w:rPr>
              <w:t xml:space="preserve"> -</w:t>
            </w:r>
          </w:p>
        </w:tc>
      </w:tr>
      <w:tr w:rsidR="00624351" w:rsidRPr="00624351" w14:paraId="7EE95FEA" w14:textId="77777777" w:rsidTr="00F77BFD">
        <w:trPr>
          <w:gridAfter w:val="1"/>
          <w:wAfter w:w="8700" w:type="dxa"/>
          <w:trHeight w:val="148"/>
        </w:trPr>
        <w:tc>
          <w:tcPr>
            <w:tcW w:w="6237" w:type="dxa"/>
            <w:tcBorders>
              <w:top w:val="nil"/>
              <w:left w:val="nil"/>
              <w:bottom w:val="nil"/>
              <w:right w:val="nil"/>
            </w:tcBorders>
            <w:shd w:val="clear" w:color="auto" w:fill="auto"/>
            <w:hideMark/>
          </w:tcPr>
          <w:p w14:paraId="7CB63827" w14:textId="1C33D149" w:rsidR="00624351" w:rsidRPr="00624351" w:rsidRDefault="00624351" w:rsidP="00624351">
            <w:pPr>
              <w:spacing w:before="0" w:after="0"/>
              <w:jc w:val="right"/>
              <w:rPr>
                <w:rFonts w:eastAsia="Times New Roman" w:cs="Open Sans"/>
                <w:sz w:val="22"/>
                <w:szCs w:val="22"/>
              </w:rPr>
            </w:pPr>
          </w:p>
        </w:tc>
        <w:tc>
          <w:tcPr>
            <w:tcW w:w="284" w:type="dxa"/>
            <w:gridSpan w:val="2"/>
            <w:tcBorders>
              <w:top w:val="nil"/>
              <w:left w:val="nil"/>
              <w:bottom w:val="nil"/>
              <w:right w:val="nil"/>
            </w:tcBorders>
            <w:shd w:val="clear" w:color="auto" w:fill="auto"/>
            <w:hideMark/>
          </w:tcPr>
          <w:p w14:paraId="75953683" w14:textId="77777777" w:rsidR="00624351" w:rsidRPr="00624351" w:rsidRDefault="00624351" w:rsidP="00624351">
            <w:pPr>
              <w:spacing w:before="0" w:after="0"/>
              <w:ind w:firstLineChars="200" w:firstLine="44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785933A7" w14:textId="77777777" w:rsidR="00624351" w:rsidRPr="00624351" w:rsidRDefault="00624351" w:rsidP="00624351">
            <w:pPr>
              <w:spacing w:before="0" w:after="0"/>
              <w:ind w:firstLineChars="200" w:firstLine="40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111F7572" w14:textId="77777777" w:rsidR="00624351" w:rsidRPr="00624351" w:rsidRDefault="00624351" w:rsidP="00624351">
            <w:pPr>
              <w:spacing w:before="0" w:after="0"/>
              <w:jc w:val="right"/>
              <w:rPr>
                <w:rFonts w:eastAsia="Times New Roman" w:cs="Open Sans"/>
                <w:sz w:val="20"/>
                <w:szCs w:val="20"/>
              </w:rPr>
            </w:pPr>
          </w:p>
        </w:tc>
      </w:tr>
      <w:tr w:rsidR="00624351" w:rsidRPr="00624351" w14:paraId="70076364"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5A119B7A" w14:textId="74767482" w:rsidR="00624351" w:rsidRPr="00624351" w:rsidRDefault="00624351" w:rsidP="00624351">
            <w:pPr>
              <w:spacing w:before="0" w:after="0"/>
              <w:rPr>
                <w:rFonts w:eastAsia="Times New Roman" w:cs="Open Sans"/>
                <w:b/>
                <w:bCs/>
                <w:sz w:val="22"/>
                <w:szCs w:val="22"/>
              </w:rPr>
            </w:pPr>
            <w:r w:rsidRPr="00624351">
              <w:rPr>
                <w:rFonts w:eastAsia="Times New Roman" w:cs="Open Sans"/>
                <w:b/>
                <w:bCs/>
                <w:sz w:val="22"/>
                <w:szCs w:val="22"/>
              </w:rPr>
              <w:t>Total trade and other receivables (net)</w:t>
            </w:r>
          </w:p>
        </w:tc>
        <w:tc>
          <w:tcPr>
            <w:tcW w:w="284" w:type="dxa"/>
            <w:gridSpan w:val="2"/>
            <w:tcBorders>
              <w:top w:val="nil"/>
              <w:left w:val="nil"/>
              <w:bottom w:val="nil"/>
              <w:right w:val="nil"/>
            </w:tcBorders>
            <w:shd w:val="clear" w:color="auto" w:fill="auto"/>
            <w:hideMark/>
          </w:tcPr>
          <w:p w14:paraId="708680BE" w14:textId="77777777" w:rsidR="00624351" w:rsidRPr="00624351" w:rsidRDefault="00624351" w:rsidP="00624351">
            <w:pPr>
              <w:spacing w:before="0" w:after="0"/>
              <w:rPr>
                <w:rFonts w:eastAsia="Times New Roman" w:cs="Open Sans"/>
                <w:b/>
                <w:bCs/>
                <w:sz w:val="22"/>
                <w:szCs w:val="22"/>
              </w:rPr>
            </w:pPr>
          </w:p>
        </w:tc>
        <w:tc>
          <w:tcPr>
            <w:tcW w:w="1984" w:type="dxa"/>
            <w:gridSpan w:val="3"/>
            <w:tcBorders>
              <w:top w:val="single" w:sz="4" w:space="0" w:color="auto"/>
              <w:left w:val="nil"/>
              <w:bottom w:val="single" w:sz="4" w:space="0" w:color="auto"/>
              <w:right w:val="nil"/>
            </w:tcBorders>
            <w:shd w:val="clear" w:color="auto" w:fill="auto"/>
            <w:noWrap/>
            <w:vAlign w:val="bottom"/>
            <w:hideMark/>
          </w:tcPr>
          <w:p w14:paraId="7305E8AA" w14:textId="77777777" w:rsidR="00624351" w:rsidRPr="00624351" w:rsidRDefault="00624351" w:rsidP="00624351">
            <w:pPr>
              <w:spacing w:before="0" w:after="0"/>
              <w:jc w:val="right"/>
              <w:rPr>
                <w:rFonts w:eastAsia="Times New Roman" w:cs="Open Sans"/>
                <w:b/>
                <w:bCs/>
                <w:sz w:val="20"/>
                <w:szCs w:val="20"/>
              </w:rPr>
            </w:pPr>
            <w:r w:rsidRPr="00624351">
              <w:rPr>
                <w:rFonts w:eastAsia="Times New Roman" w:cs="Open Sans"/>
                <w:b/>
                <w:bCs/>
                <w:sz w:val="20"/>
                <w:szCs w:val="20"/>
              </w:rPr>
              <w:t xml:space="preserve">798 </w:t>
            </w:r>
          </w:p>
        </w:tc>
        <w:tc>
          <w:tcPr>
            <w:tcW w:w="1506" w:type="dxa"/>
            <w:gridSpan w:val="2"/>
            <w:tcBorders>
              <w:top w:val="single" w:sz="4" w:space="0" w:color="auto"/>
              <w:left w:val="nil"/>
              <w:bottom w:val="single" w:sz="4" w:space="0" w:color="auto"/>
              <w:right w:val="nil"/>
            </w:tcBorders>
            <w:shd w:val="clear" w:color="auto" w:fill="auto"/>
            <w:noWrap/>
            <w:vAlign w:val="bottom"/>
            <w:hideMark/>
          </w:tcPr>
          <w:p w14:paraId="44BBB479" w14:textId="77777777" w:rsidR="00624351" w:rsidRPr="00624351" w:rsidRDefault="00624351" w:rsidP="00624351">
            <w:pPr>
              <w:spacing w:before="0" w:after="0"/>
              <w:jc w:val="right"/>
              <w:rPr>
                <w:rFonts w:eastAsia="Times New Roman" w:cs="Open Sans"/>
                <w:sz w:val="20"/>
                <w:szCs w:val="20"/>
              </w:rPr>
            </w:pPr>
            <w:r w:rsidRPr="00624351">
              <w:rPr>
                <w:rFonts w:eastAsia="Times New Roman" w:cs="Open Sans"/>
                <w:sz w:val="20"/>
                <w:szCs w:val="20"/>
              </w:rPr>
              <w:t xml:space="preserve">1,498 </w:t>
            </w:r>
          </w:p>
        </w:tc>
      </w:tr>
      <w:tr w:rsidR="00624351" w:rsidRPr="00624351" w14:paraId="00F6A0DC" w14:textId="77777777" w:rsidTr="00F77BFD">
        <w:trPr>
          <w:gridAfter w:val="1"/>
          <w:wAfter w:w="8700" w:type="dxa"/>
          <w:trHeight w:val="133"/>
        </w:trPr>
        <w:tc>
          <w:tcPr>
            <w:tcW w:w="6237" w:type="dxa"/>
            <w:tcBorders>
              <w:top w:val="nil"/>
              <w:left w:val="nil"/>
              <w:bottom w:val="nil"/>
              <w:right w:val="nil"/>
            </w:tcBorders>
            <w:shd w:val="clear" w:color="auto" w:fill="auto"/>
            <w:hideMark/>
          </w:tcPr>
          <w:p w14:paraId="667CE092" w14:textId="77777777" w:rsidR="00624351" w:rsidRPr="00624351" w:rsidRDefault="00624351" w:rsidP="00624351">
            <w:pPr>
              <w:spacing w:before="0" w:after="0"/>
              <w:jc w:val="right"/>
              <w:rPr>
                <w:rFonts w:eastAsia="Times New Roman" w:cs="Open Sans"/>
                <w:sz w:val="22"/>
                <w:szCs w:val="22"/>
              </w:rPr>
            </w:pPr>
          </w:p>
        </w:tc>
        <w:tc>
          <w:tcPr>
            <w:tcW w:w="284" w:type="dxa"/>
            <w:gridSpan w:val="2"/>
            <w:tcBorders>
              <w:top w:val="nil"/>
              <w:left w:val="nil"/>
              <w:bottom w:val="nil"/>
              <w:right w:val="nil"/>
            </w:tcBorders>
            <w:shd w:val="clear" w:color="auto" w:fill="auto"/>
            <w:hideMark/>
          </w:tcPr>
          <w:p w14:paraId="5FC03AF2" w14:textId="77777777" w:rsidR="00624351" w:rsidRPr="00624351" w:rsidRDefault="00624351" w:rsidP="00624351">
            <w:pPr>
              <w:spacing w:before="0" w:after="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6CA2440E"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2819CDBD" w14:textId="77777777" w:rsidR="00624351" w:rsidRPr="00624351" w:rsidRDefault="00624351" w:rsidP="00624351">
            <w:pPr>
              <w:spacing w:before="0" w:after="0"/>
              <w:jc w:val="right"/>
              <w:rPr>
                <w:rFonts w:eastAsia="Times New Roman" w:cs="Open Sans"/>
                <w:sz w:val="20"/>
                <w:szCs w:val="20"/>
              </w:rPr>
            </w:pPr>
          </w:p>
        </w:tc>
      </w:tr>
      <w:tr w:rsidR="00624351" w:rsidRPr="00624351" w14:paraId="76B2E674"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1085B931" w14:textId="77777777" w:rsidR="00624351" w:rsidRPr="00624351" w:rsidRDefault="00624351" w:rsidP="00624351">
            <w:pPr>
              <w:spacing w:before="0" w:after="0"/>
              <w:rPr>
                <w:rFonts w:eastAsia="Times New Roman" w:cs="Open Sans"/>
                <w:b/>
                <w:bCs/>
                <w:sz w:val="22"/>
                <w:szCs w:val="22"/>
              </w:rPr>
            </w:pPr>
            <w:r w:rsidRPr="00624351">
              <w:rPr>
                <w:rFonts w:eastAsia="Times New Roman" w:cs="Open Sans"/>
                <w:b/>
                <w:bCs/>
                <w:sz w:val="22"/>
                <w:szCs w:val="22"/>
              </w:rPr>
              <w:t>Trade and other receivables (net) expected to be recovered</w:t>
            </w:r>
          </w:p>
        </w:tc>
        <w:tc>
          <w:tcPr>
            <w:tcW w:w="284" w:type="dxa"/>
            <w:gridSpan w:val="2"/>
            <w:tcBorders>
              <w:top w:val="nil"/>
              <w:left w:val="nil"/>
              <w:bottom w:val="nil"/>
              <w:right w:val="nil"/>
            </w:tcBorders>
            <w:shd w:val="clear" w:color="auto" w:fill="auto"/>
            <w:hideMark/>
          </w:tcPr>
          <w:p w14:paraId="751E5927" w14:textId="77777777" w:rsidR="00624351" w:rsidRPr="00624351" w:rsidRDefault="00624351" w:rsidP="00624351">
            <w:pPr>
              <w:spacing w:before="0" w:after="0"/>
              <w:rPr>
                <w:rFonts w:eastAsia="Times New Roman" w:cs="Open Sans"/>
                <w:b/>
                <w:bCs/>
                <w:sz w:val="22"/>
                <w:szCs w:val="22"/>
              </w:rPr>
            </w:pPr>
          </w:p>
        </w:tc>
        <w:tc>
          <w:tcPr>
            <w:tcW w:w="1984" w:type="dxa"/>
            <w:gridSpan w:val="3"/>
            <w:tcBorders>
              <w:top w:val="nil"/>
              <w:left w:val="nil"/>
              <w:bottom w:val="nil"/>
              <w:right w:val="nil"/>
            </w:tcBorders>
            <w:shd w:val="clear" w:color="auto" w:fill="auto"/>
            <w:noWrap/>
            <w:vAlign w:val="bottom"/>
            <w:hideMark/>
          </w:tcPr>
          <w:p w14:paraId="284F1608"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7D0CFF81" w14:textId="77777777" w:rsidR="00624351" w:rsidRPr="00624351" w:rsidRDefault="00624351" w:rsidP="00624351">
            <w:pPr>
              <w:spacing w:before="0" w:after="0"/>
              <w:jc w:val="right"/>
              <w:rPr>
                <w:rFonts w:eastAsia="Times New Roman" w:cs="Open Sans"/>
                <w:sz w:val="20"/>
                <w:szCs w:val="20"/>
              </w:rPr>
            </w:pPr>
          </w:p>
        </w:tc>
      </w:tr>
      <w:tr w:rsidR="00624351" w:rsidRPr="00624351" w14:paraId="2932FDEF"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483FF43D" w14:textId="77777777" w:rsidR="00624351" w:rsidRPr="00624351" w:rsidRDefault="00624351" w:rsidP="00624351">
            <w:pPr>
              <w:spacing w:before="0" w:after="0"/>
              <w:ind w:firstLineChars="200" w:firstLine="440"/>
              <w:rPr>
                <w:rFonts w:eastAsia="Times New Roman" w:cs="Open Sans"/>
                <w:sz w:val="22"/>
                <w:szCs w:val="22"/>
              </w:rPr>
            </w:pPr>
            <w:r w:rsidRPr="00624351">
              <w:rPr>
                <w:rFonts w:eastAsia="Times New Roman" w:cs="Open Sans"/>
                <w:sz w:val="22"/>
                <w:szCs w:val="22"/>
              </w:rPr>
              <w:t>No more than 12 months</w:t>
            </w:r>
          </w:p>
        </w:tc>
        <w:tc>
          <w:tcPr>
            <w:tcW w:w="284" w:type="dxa"/>
            <w:gridSpan w:val="2"/>
            <w:tcBorders>
              <w:top w:val="nil"/>
              <w:left w:val="nil"/>
              <w:bottom w:val="nil"/>
              <w:right w:val="nil"/>
            </w:tcBorders>
            <w:shd w:val="clear" w:color="auto" w:fill="auto"/>
            <w:hideMark/>
          </w:tcPr>
          <w:p w14:paraId="5889AAFD" w14:textId="77777777" w:rsidR="00624351" w:rsidRPr="00624351" w:rsidRDefault="00624351" w:rsidP="00624351">
            <w:pPr>
              <w:spacing w:before="0" w:after="0"/>
              <w:ind w:firstLineChars="200" w:firstLine="44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34719C27" w14:textId="77777777" w:rsidR="00624351" w:rsidRPr="00624351" w:rsidRDefault="00624351" w:rsidP="00624351">
            <w:pPr>
              <w:spacing w:before="0" w:after="0"/>
              <w:jc w:val="right"/>
              <w:rPr>
                <w:rFonts w:eastAsia="Times New Roman" w:cs="Open Sans"/>
                <w:b/>
                <w:bCs/>
                <w:sz w:val="20"/>
                <w:szCs w:val="20"/>
              </w:rPr>
            </w:pPr>
            <w:r w:rsidRPr="00624351">
              <w:rPr>
                <w:rFonts w:eastAsia="Times New Roman" w:cs="Open Sans"/>
                <w:b/>
                <w:bCs/>
                <w:sz w:val="20"/>
                <w:szCs w:val="20"/>
              </w:rPr>
              <w:t xml:space="preserve">798 </w:t>
            </w:r>
          </w:p>
        </w:tc>
        <w:tc>
          <w:tcPr>
            <w:tcW w:w="1506" w:type="dxa"/>
            <w:gridSpan w:val="2"/>
            <w:tcBorders>
              <w:top w:val="nil"/>
              <w:left w:val="nil"/>
              <w:bottom w:val="nil"/>
              <w:right w:val="nil"/>
            </w:tcBorders>
            <w:shd w:val="clear" w:color="auto" w:fill="auto"/>
            <w:noWrap/>
            <w:vAlign w:val="bottom"/>
            <w:hideMark/>
          </w:tcPr>
          <w:p w14:paraId="058061C2" w14:textId="77777777" w:rsidR="00624351" w:rsidRPr="00624351" w:rsidRDefault="00624351" w:rsidP="00624351">
            <w:pPr>
              <w:spacing w:before="0" w:after="0"/>
              <w:jc w:val="right"/>
              <w:rPr>
                <w:rFonts w:eastAsia="Times New Roman" w:cs="Open Sans"/>
                <w:sz w:val="20"/>
                <w:szCs w:val="20"/>
              </w:rPr>
            </w:pPr>
            <w:r w:rsidRPr="00624351">
              <w:rPr>
                <w:rFonts w:eastAsia="Times New Roman" w:cs="Open Sans"/>
                <w:sz w:val="20"/>
                <w:szCs w:val="20"/>
              </w:rPr>
              <w:t xml:space="preserve">1,498 </w:t>
            </w:r>
          </w:p>
        </w:tc>
      </w:tr>
      <w:tr w:rsidR="00624351" w:rsidRPr="00624351" w14:paraId="7AD83E08" w14:textId="77777777" w:rsidTr="00F77BFD">
        <w:trPr>
          <w:gridAfter w:val="1"/>
          <w:wAfter w:w="8700" w:type="dxa"/>
          <w:trHeight w:val="240"/>
        </w:trPr>
        <w:tc>
          <w:tcPr>
            <w:tcW w:w="6237" w:type="dxa"/>
            <w:tcBorders>
              <w:top w:val="nil"/>
              <w:left w:val="nil"/>
              <w:bottom w:val="nil"/>
              <w:right w:val="nil"/>
            </w:tcBorders>
            <w:shd w:val="clear" w:color="auto" w:fill="auto"/>
            <w:hideMark/>
          </w:tcPr>
          <w:p w14:paraId="244484FB" w14:textId="77777777" w:rsidR="00624351" w:rsidRPr="00624351" w:rsidRDefault="00624351" w:rsidP="00624351">
            <w:pPr>
              <w:spacing w:before="0" w:after="0"/>
              <w:rPr>
                <w:rFonts w:eastAsia="Times New Roman" w:cs="Open Sans"/>
                <w:b/>
                <w:bCs/>
                <w:sz w:val="22"/>
                <w:szCs w:val="22"/>
              </w:rPr>
            </w:pPr>
            <w:r w:rsidRPr="00624351">
              <w:rPr>
                <w:rFonts w:eastAsia="Times New Roman" w:cs="Open Sans"/>
                <w:b/>
                <w:bCs/>
                <w:sz w:val="22"/>
                <w:szCs w:val="22"/>
              </w:rPr>
              <w:t>Total trade and other receivables (net)</w:t>
            </w:r>
          </w:p>
        </w:tc>
        <w:tc>
          <w:tcPr>
            <w:tcW w:w="284" w:type="dxa"/>
            <w:gridSpan w:val="2"/>
            <w:tcBorders>
              <w:top w:val="nil"/>
              <w:left w:val="nil"/>
              <w:bottom w:val="nil"/>
              <w:right w:val="nil"/>
            </w:tcBorders>
            <w:shd w:val="clear" w:color="auto" w:fill="auto"/>
            <w:hideMark/>
          </w:tcPr>
          <w:p w14:paraId="73AE4BC6" w14:textId="77777777" w:rsidR="00624351" w:rsidRPr="00624351" w:rsidRDefault="00624351" w:rsidP="00624351">
            <w:pPr>
              <w:spacing w:before="0" w:after="0"/>
              <w:rPr>
                <w:rFonts w:eastAsia="Times New Roman" w:cs="Open Sans"/>
                <w:b/>
                <w:bCs/>
                <w:sz w:val="22"/>
                <w:szCs w:val="22"/>
              </w:rPr>
            </w:pPr>
          </w:p>
        </w:tc>
        <w:tc>
          <w:tcPr>
            <w:tcW w:w="1984" w:type="dxa"/>
            <w:gridSpan w:val="3"/>
            <w:tcBorders>
              <w:top w:val="single" w:sz="4" w:space="0" w:color="auto"/>
              <w:left w:val="nil"/>
              <w:bottom w:val="single" w:sz="4" w:space="0" w:color="auto"/>
              <w:right w:val="nil"/>
            </w:tcBorders>
            <w:shd w:val="clear" w:color="auto" w:fill="auto"/>
            <w:noWrap/>
            <w:vAlign w:val="bottom"/>
            <w:hideMark/>
          </w:tcPr>
          <w:p w14:paraId="009DECC9" w14:textId="77777777" w:rsidR="00624351" w:rsidRPr="00624351" w:rsidRDefault="00624351" w:rsidP="00624351">
            <w:pPr>
              <w:spacing w:before="0" w:after="0"/>
              <w:jc w:val="right"/>
              <w:rPr>
                <w:rFonts w:eastAsia="Times New Roman" w:cs="Open Sans"/>
                <w:b/>
                <w:bCs/>
                <w:sz w:val="20"/>
                <w:szCs w:val="20"/>
              </w:rPr>
            </w:pPr>
            <w:r w:rsidRPr="00624351">
              <w:rPr>
                <w:rFonts w:eastAsia="Times New Roman" w:cs="Open Sans"/>
                <w:b/>
                <w:bCs/>
                <w:sz w:val="20"/>
                <w:szCs w:val="20"/>
              </w:rPr>
              <w:t xml:space="preserve">798 </w:t>
            </w:r>
          </w:p>
        </w:tc>
        <w:tc>
          <w:tcPr>
            <w:tcW w:w="1506" w:type="dxa"/>
            <w:gridSpan w:val="2"/>
            <w:tcBorders>
              <w:top w:val="single" w:sz="4" w:space="0" w:color="auto"/>
              <w:left w:val="nil"/>
              <w:bottom w:val="single" w:sz="4" w:space="0" w:color="auto"/>
              <w:right w:val="nil"/>
            </w:tcBorders>
            <w:shd w:val="clear" w:color="auto" w:fill="auto"/>
            <w:noWrap/>
            <w:vAlign w:val="bottom"/>
            <w:hideMark/>
          </w:tcPr>
          <w:p w14:paraId="45918641" w14:textId="77777777" w:rsidR="00624351" w:rsidRPr="00624351" w:rsidRDefault="00624351" w:rsidP="00624351">
            <w:pPr>
              <w:spacing w:before="0" w:after="0"/>
              <w:jc w:val="right"/>
              <w:rPr>
                <w:rFonts w:eastAsia="Times New Roman" w:cs="Open Sans"/>
                <w:sz w:val="20"/>
                <w:szCs w:val="20"/>
              </w:rPr>
            </w:pPr>
            <w:r w:rsidRPr="00624351">
              <w:rPr>
                <w:rFonts w:eastAsia="Times New Roman" w:cs="Open Sans"/>
                <w:sz w:val="20"/>
                <w:szCs w:val="20"/>
              </w:rPr>
              <w:t xml:space="preserve">1,498 </w:t>
            </w:r>
          </w:p>
        </w:tc>
      </w:tr>
      <w:tr w:rsidR="00624351" w:rsidRPr="00624351" w14:paraId="0A02491F" w14:textId="77777777" w:rsidTr="00F77BFD">
        <w:trPr>
          <w:gridAfter w:val="1"/>
          <w:wAfter w:w="8700" w:type="dxa"/>
          <w:trHeight w:val="208"/>
        </w:trPr>
        <w:tc>
          <w:tcPr>
            <w:tcW w:w="6237" w:type="dxa"/>
            <w:tcBorders>
              <w:top w:val="nil"/>
              <w:left w:val="nil"/>
              <w:bottom w:val="nil"/>
              <w:right w:val="nil"/>
            </w:tcBorders>
            <w:shd w:val="clear" w:color="auto" w:fill="auto"/>
            <w:hideMark/>
          </w:tcPr>
          <w:p w14:paraId="54D0BD14" w14:textId="75423C0A" w:rsidR="00624351" w:rsidRPr="00624351" w:rsidRDefault="00DA6B90" w:rsidP="00624351">
            <w:pPr>
              <w:spacing w:before="0" w:after="0"/>
              <w:jc w:val="right"/>
              <w:rPr>
                <w:rFonts w:eastAsia="Times New Roman" w:cs="Open Sans"/>
                <w:sz w:val="22"/>
                <w:szCs w:val="22"/>
              </w:rPr>
            </w:pPr>
            <w:r w:rsidRPr="0010421B">
              <w:rPr>
                <w:noProof/>
                <w:sz w:val="22"/>
                <w:szCs w:val="22"/>
              </w:rPr>
              <mc:AlternateContent>
                <mc:Choice Requires="wps">
                  <w:drawing>
                    <wp:anchor distT="0" distB="0" distL="114300" distR="114300" simplePos="0" relativeHeight="251658292" behindDoc="0" locked="0" layoutInCell="1" allowOverlap="1" wp14:anchorId="0A6C6B63" wp14:editId="38247A19">
                      <wp:simplePos x="0" y="0"/>
                      <wp:positionH relativeFrom="column">
                        <wp:posOffset>-28575</wp:posOffset>
                      </wp:positionH>
                      <wp:positionV relativeFrom="paragraph">
                        <wp:posOffset>97155</wp:posOffset>
                      </wp:positionV>
                      <wp:extent cx="6342380" cy="1087755"/>
                      <wp:effectExtent l="0" t="0" r="20320" b="17145"/>
                      <wp:wrapNone/>
                      <wp:docPr id="1039627102" name="TextBox 9"/>
                      <wp:cNvGraphicFramePr/>
                      <a:graphic xmlns:a="http://schemas.openxmlformats.org/drawingml/2006/main">
                        <a:graphicData uri="http://schemas.microsoft.com/office/word/2010/wordprocessingShape">
                          <wps:wsp>
                            <wps:cNvSpPr txBox="1"/>
                            <wps:spPr>
                              <a:xfrm>
                                <a:off x="0" y="0"/>
                                <a:ext cx="6342380" cy="1087755"/>
                              </a:xfrm>
                              <a:prstGeom prst="rect">
                                <a:avLst/>
                              </a:prstGeom>
                              <a:noFill/>
                              <a:ln w="12700" cap="flat" cmpd="sng" algn="ctr">
                                <a:solidFill>
                                  <a:schemeClr val="tx1"/>
                                </a:solidFill>
                                <a:prstDash val="solid"/>
                                <a:round/>
                                <a:headEnd type="none" w="med" len="med"/>
                                <a:tailEnd type="none" w="med" len="med"/>
                              </a:ln>
                              <a:effectLst/>
                            </wps:spPr>
                            <wps:txbx>
                              <w:txbxContent>
                                <w:p w14:paraId="48F9C56F" w14:textId="43B0D1EF" w:rsidR="003F2222" w:rsidRPr="003F2222" w:rsidRDefault="003F2222" w:rsidP="003F2222">
                                  <w:pPr>
                                    <w:rPr>
                                      <w:rFonts w:eastAsia="+mn-ea" w:cs="Open Sans"/>
                                      <w:b/>
                                      <w:bCs/>
                                      <w:color w:val="000000"/>
                                      <w:sz w:val="20"/>
                                      <w:szCs w:val="20"/>
                                    </w:rPr>
                                  </w:pPr>
                                  <w:r w:rsidRPr="003F2222">
                                    <w:rPr>
                                      <w:rFonts w:eastAsia="+mn-ea" w:cs="Open Sans"/>
                                      <w:b/>
                                      <w:bCs/>
                                      <w:color w:val="000000"/>
                                      <w:sz w:val="20"/>
                                      <w:szCs w:val="20"/>
                                    </w:rPr>
                                    <w:t>Accounting Policy</w:t>
                                  </w:r>
                                </w:p>
                                <w:p w14:paraId="311821C5" w14:textId="77777777" w:rsidR="003F2222" w:rsidRPr="003F2222" w:rsidRDefault="003F2222" w:rsidP="003F2222">
                                  <w:pPr>
                                    <w:rPr>
                                      <w:rFonts w:eastAsia="+mn-ea" w:cs="Open Sans"/>
                                      <w:i/>
                                      <w:iCs/>
                                      <w:color w:val="000000"/>
                                      <w:sz w:val="20"/>
                                      <w:szCs w:val="20"/>
                                    </w:rPr>
                                  </w:pPr>
                                  <w:r w:rsidRPr="003F2222">
                                    <w:rPr>
                                      <w:rFonts w:eastAsia="+mn-ea" w:cs="Open Sans"/>
                                      <w:i/>
                                      <w:iCs/>
                                      <w:color w:val="000000"/>
                                      <w:sz w:val="20"/>
                                      <w:szCs w:val="20"/>
                                    </w:rPr>
                                    <w:t>Receivables</w:t>
                                  </w:r>
                                </w:p>
                                <w:p w14:paraId="4A61EA6C" w14:textId="05D4525E" w:rsidR="009B1B22" w:rsidRPr="003F2222" w:rsidRDefault="003F2222" w:rsidP="003F2222">
                                  <w:pPr>
                                    <w:rPr>
                                      <w:rFonts w:eastAsia="+mn-ea" w:cs="Open Sans"/>
                                      <w:color w:val="000000"/>
                                      <w:sz w:val="20"/>
                                      <w:szCs w:val="20"/>
                                    </w:rPr>
                                  </w:pPr>
                                  <w:r w:rsidRPr="003F2222">
                                    <w:rPr>
                                      <w:rFonts w:eastAsia="+mn-ea" w:cs="Open Sans"/>
                                      <w:color w:val="000000"/>
                                      <w:sz w:val="20"/>
                                      <w:szCs w:val="20"/>
                                    </w:rPr>
                                    <w:t>Receivables are measured at amortised cost using the effective interest method less impairment.</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0A6C6B63" id="_x0000_s1056" type="#_x0000_t202" style="position:absolute;left:0;text-align:left;margin-left:-2.25pt;margin-top:7.65pt;width:499.4pt;height:85.65pt;z-index:2516582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xOpCCgIAABUEAAAOAAAAZHJzL2Uyb0RvYy54bWysU02P0zAQvSPxHyzfadKW3VZV0xVsWS6I&#10;XWnhB0z9kVhyPMZ2m5Rfz9gtLSwXhLg4tmfy5s2b5/Xd2Ft2UCEadA2fTmrOlBMojWsb/vXLw5sl&#10;ZzGBk2DRqYYfVeR3m9ev1oNfqRl2aKUKjEBcXA2+4V1KflVVUXSqhzhBrxwFNYYeEh1DW8kAA6H3&#10;tprV9W01YJA+oFAx0u32FOSbgq+1EulR66gSsw0nbqmsoay7vFabNazaAL4z4kwD/oFFD8ZR0QvU&#10;FhKwfTB/QPVGBIyo00RgX6HWRqjSA3UzrV9089yBV6UXEif6i0zx/8GKz4dn/xRYGt/jSAPMggw+&#10;riJd5n5GHfr8JaaM4iTh8SKbGhMTdHk7fzubLykkKDatl4vFzU3Gqa6/+xDTR4U9y5uGB5pLkQsO&#10;n2I6pf5MydUcPhhry2ysYwOhzhZ1LgBkEW0h0bb3suHRtZyBbcl7IoUCGdEamX/PQMVH6t4GdgBy&#10;QBpLg0Tst6xceguxOyWV0MkYAfdOFhqdAvnBSZaOnlzsyMs88+qV5MwqKp93JTOBsX+TSSSsyxxV&#10;selZh6v2eZfG3cgM9TkvTs1XO5RHmhc9ufRIi7ZINIQ1nrMOw/eXdwNZm2T6todAjEOy93h6CeAE&#10;5ZMkRTSH7/YJtSmzuJahGeYDea9M8/xOsrl/PZes62ve/AAAAP//AwBQSwMEFAAGAAgAAAAhAOfH&#10;GNfhAAAACQEAAA8AAABkcnMvZG93bnJldi54bWxMj8FOwzAQRO9I/IO1SFxQ60DTqAlxKkTFBSok&#10;2qoSNzc2SYS9DrHdhL9nOcFtd2Y0+7ZcT9awsx5851DA7TwBprF2qsNGwGH/NFsB80GiksahFvCt&#10;Payry4tSFsqN+KbPu9AwKkFfSAFtCH3Bua9bbaWfu14jeR9usDLQOjRcDXKkcmv4XZJk3MoO6UIr&#10;e/3Y6vpzF62A3IzPgR/3r5ttuvFfcXHzHl+iENdX08M9sKCn8BeGX3xCh4qYTi6i8swImKVLSpK+&#10;XAAjP89TGk4krLIMeFXy/x9UPwAAAP//AwBQSwECLQAUAAYACAAAACEAtoM4kv4AAADhAQAAEwAA&#10;AAAAAAAAAAAAAAAAAAAAW0NvbnRlbnRfVHlwZXNdLnhtbFBLAQItABQABgAIAAAAIQA4/SH/1gAA&#10;AJQBAAALAAAAAAAAAAAAAAAAAC8BAABfcmVscy8ucmVsc1BLAQItABQABgAIAAAAIQCRxOpCCgIA&#10;ABUEAAAOAAAAAAAAAAAAAAAAAC4CAABkcnMvZTJvRG9jLnhtbFBLAQItABQABgAIAAAAIQDnxxjX&#10;4QAAAAkBAAAPAAAAAAAAAAAAAAAAAGQEAABkcnMvZG93bnJldi54bWxQSwUGAAAAAAQABADzAAAA&#10;cgUAAAAA&#10;" filled="f" strokecolor="black [3213]" strokeweight="1pt">
                      <v:stroke joinstyle="round"/>
                      <v:textbox>
                        <w:txbxContent>
                          <w:p w14:paraId="48F9C56F" w14:textId="43B0D1EF" w:rsidR="003F2222" w:rsidRPr="003F2222" w:rsidRDefault="003F2222" w:rsidP="003F2222">
                            <w:pPr>
                              <w:rPr>
                                <w:rFonts w:eastAsia="+mn-ea" w:cs="Open Sans"/>
                                <w:b/>
                                <w:bCs/>
                                <w:color w:val="000000"/>
                                <w:sz w:val="20"/>
                                <w:szCs w:val="20"/>
                              </w:rPr>
                            </w:pPr>
                            <w:r w:rsidRPr="003F2222">
                              <w:rPr>
                                <w:rFonts w:eastAsia="+mn-ea" w:cs="Open Sans"/>
                                <w:b/>
                                <w:bCs/>
                                <w:color w:val="000000"/>
                                <w:sz w:val="20"/>
                                <w:szCs w:val="20"/>
                              </w:rPr>
                              <w:t>Accounting Policy</w:t>
                            </w:r>
                          </w:p>
                          <w:p w14:paraId="311821C5" w14:textId="77777777" w:rsidR="003F2222" w:rsidRPr="003F2222" w:rsidRDefault="003F2222" w:rsidP="003F2222">
                            <w:pPr>
                              <w:rPr>
                                <w:rFonts w:eastAsia="+mn-ea" w:cs="Open Sans"/>
                                <w:i/>
                                <w:iCs/>
                                <w:color w:val="000000"/>
                                <w:sz w:val="20"/>
                                <w:szCs w:val="20"/>
                              </w:rPr>
                            </w:pPr>
                            <w:r w:rsidRPr="003F2222">
                              <w:rPr>
                                <w:rFonts w:eastAsia="+mn-ea" w:cs="Open Sans"/>
                                <w:i/>
                                <w:iCs/>
                                <w:color w:val="000000"/>
                                <w:sz w:val="20"/>
                                <w:szCs w:val="20"/>
                              </w:rPr>
                              <w:t>Receivables</w:t>
                            </w:r>
                          </w:p>
                          <w:p w14:paraId="4A61EA6C" w14:textId="05D4525E" w:rsidR="009B1B22" w:rsidRPr="003F2222" w:rsidRDefault="003F2222" w:rsidP="003F2222">
                            <w:pPr>
                              <w:rPr>
                                <w:rFonts w:eastAsia="+mn-ea" w:cs="Open Sans"/>
                                <w:color w:val="000000"/>
                                <w:sz w:val="20"/>
                                <w:szCs w:val="20"/>
                              </w:rPr>
                            </w:pPr>
                            <w:r w:rsidRPr="003F2222">
                              <w:rPr>
                                <w:rFonts w:eastAsia="+mn-ea" w:cs="Open Sans"/>
                                <w:color w:val="000000"/>
                                <w:sz w:val="20"/>
                                <w:szCs w:val="20"/>
                              </w:rPr>
                              <w:t>Receivables are measured at amortised cost using the effective interest method less impairment.</w:t>
                            </w:r>
                          </w:p>
                        </w:txbxContent>
                      </v:textbox>
                    </v:shape>
                  </w:pict>
                </mc:Fallback>
              </mc:AlternateContent>
            </w:r>
          </w:p>
        </w:tc>
        <w:tc>
          <w:tcPr>
            <w:tcW w:w="284" w:type="dxa"/>
            <w:gridSpan w:val="2"/>
            <w:tcBorders>
              <w:top w:val="nil"/>
              <w:left w:val="nil"/>
              <w:bottom w:val="nil"/>
              <w:right w:val="nil"/>
            </w:tcBorders>
            <w:shd w:val="clear" w:color="auto" w:fill="auto"/>
            <w:hideMark/>
          </w:tcPr>
          <w:p w14:paraId="66F291FD" w14:textId="11E9CBC8" w:rsidR="00624351" w:rsidRPr="00624351" w:rsidRDefault="00624351" w:rsidP="00624351">
            <w:pPr>
              <w:spacing w:before="0" w:after="0"/>
              <w:rPr>
                <w:rFonts w:eastAsia="Times New Roman" w:cs="Open Sans"/>
                <w:sz w:val="22"/>
                <w:szCs w:val="22"/>
              </w:rPr>
            </w:pPr>
          </w:p>
        </w:tc>
        <w:tc>
          <w:tcPr>
            <w:tcW w:w="1984" w:type="dxa"/>
            <w:gridSpan w:val="3"/>
            <w:tcBorders>
              <w:top w:val="nil"/>
              <w:left w:val="nil"/>
              <w:bottom w:val="nil"/>
              <w:right w:val="nil"/>
            </w:tcBorders>
            <w:shd w:val="clear" w:color="auto" w:fill="auto"/>
            <w:noWrap/>
            <w:vAlign w:val="bottom"/>
            <w:hideMark/>
          </w:tcPr>
          <w:p w14:paraId="02D77C11" w14:textId="77777777" w:rsidR="00624351" w:rsidRPr="00624351" w:rsidRDefault="00624351" w:rsidP="00624351">
            <w:pPr>
              <w:spacing w:before="0" w:after="0"/>
              <w:rPr>
                <w:rFonts w:eastAsia="Times New Roman" w:cs="Open Sans"/>
                <w:sz w:val="20"/>
                <w:szCs w:val="20"/>
              </w:rPr>
            </w:pPr>
          </w:p>
        </w:tc>
        <w:tc>
          <w:tcPr>
            <w:tcW w:w="1506" w:type="dxa"/>
            <w:gridSpan w:val="2"/>
            <w:tcBorders>
              <w:top w:val="nil"/>
              <w:left w:val="nil"/>
              <w:bottom w:val="nil"/>
              <w:right w:val="nil"/>
            </w:tcBorders>
            <w:shd w:val="clear" w:color="auto" w:fill="auto"/>
            <w:noWrap/>
            <w:vAlign w:val="bottom"/>
            <w:hideMark/>
          </w:tcPr>
          <w:p w14:paraId="1FBF53E5" w14:textId="77777777" w:rsidR="00624351" w:rsidRPr="00624351" w:rsidRDefault="00624351" w:rsidP="00624351">
            <w:pPr>
              <w:spacing w:before="0" w:after="0"/>
              <w:jc w:val="right"/>
              <w:rPr>
                <w:rFonts w:eastAsia="Times New Roman" w:cs="Open Sans"/>
                <w:sz w:val="20"/>
                <w:szCs w:val="20"/>
              </w:rPr>
            </w:pPr>
          </w:p>
        </w:tc>
      </w:tr>
    </w:tbl>
    <w:p w14:paraId="7A136778" w14:textId="273506FA" w:rsidR="00A75A61" w:rsidRDefault="00A75A61">
      <w:pPr>
        <w:spacing w:after="0"/>
        <w:rPr>
          <w:rFonts w:ascii="Cambria" w:eastAsia="Times New Roman" w:hAnsi="Cambria" w:cs="Calibri"/>
          <w:b/>
          <w:bCs/>
          <w:color w:val="FFFFFF"/>
          <w:sz w:val="20"/>
          <w:szCs w:val="20"/>
        </w:rPr>
        <w:sectPr w:rsidR="00A75A61" w:rsidSect="00B86081">
          <w:endnotePr>
            <w:numFmt w:val="decimal"/>
          </w:endnotePr>
          <w:pgSz w:w="11907" w:h="16840" w:code="9"/>
          <w:pgMar w:top="1440" w:right="1440" w:bottom="1440" w:left="1440" w:header="907" w:footer="283" w:gutter="0"/>
          <w:cols w:space="708"/>
          <w:docGrid w:linePitch="360"/>
        </w:sectPr>
      </w:pPr>
    </w:p>
    <w:tbl>
      <w:tblPr>
        <w:tblpPr w:leftFromText="180" w:rightFromText="180" w:vertAnchor="page" w:horzAnchor="margin" w:tblpXSpec="center" w:tblpY="2069"/>
        <w:tblOverlap w:val="never"/>
        <w:tblW w:w="16125" w:type="dxa"/>
        <w:tblLayout w:type="fixed"/>
        <w:tblLook w:val="04A0" w:firstRow="1" w:lastRow="0" w:firstColumn="1" w:lastColumn="0" w:noHBand="0" w:noVBand="1"/>
      </w:tblPr>
      <w:tblGrid>
        <w:gridCol w:w="4870"/>
        <w:gridCol w:w="1525"/>
        <w:gridCol w:w="1800"/>
        <w:gridCol w:w="1684"/>
        <w:gridCol w:w="1594"/>
        <w:gridCol w:w="1332"/>
        <w:gridCol w:w="1406"/>
        <w:gridCol w:w="957"/>
        <w:gridCol w:w="957"/>
      </w:tblGrid>
      <w:tr w:rsidR="00C9332D" w:rsidRPr="00B3410A" w14:paraId="7247E393" w14:textId="77777777" w:rsidTr="00C9332D">
        <w:trPr>
          <w:trHeight w:val="264"/>
        </w:trPr>
        <w:tc>
          <w:tcPr>
            <w:tcW w:w="14211" w:type="dxa"/>
            <w:gridSpan w:val="7"/>
            <w:tcBorders>
              <w:top w:val="nil"/>
              <w:left w:val="nil"/>
              <w:bottom w:val="nil"/>
              <w:right w:val="nil"/>
            </w:tcBorders>
            <w:shd w:val="clear" w:color="auto" w:fill="auto"/>
            <w:noWrap/>
            <w:hideMark/>
          </w:tcPr>
          <w:p w14:paraId="533C1B47" w14:textId="72386825" w:rsidR="009A582A" w:rsidRDefault="001759B2" w:rsidP="00C9332D">
            <w:pPr>
              <w:spacing w:before="0" w:after="0"/>
              <w:rPr>
                <w:rFonts w:eastAsia="Times New Roman" w:cs="Open Sans"/>
                <w:b/>
                <w:bCs/>
                <w:sz w:val="20"/>
                <w:szCs w:val="20"/>
              </w:rPr>
            </w:pPr>
            <w:r>
              <w:rPr>
                <w:noProof/>
              </w:rPr>
              <w:drawing>
                <wp:anchor distT="0" distB="0" distL="114300" distR="114300" simplePos="0" relativeHeight="251658311" behindDoc="0" locked="0" layoutInCell="1" allowOverlap="1" wp14:anchorId="00147321" wp14:editId="40E70BBA">
                  <wp:simplePos x="0" y="0"/>
                  <wp:positionH relativeFrom="column">
                    <wp:posOffset>602773</wp:posOffset>
                  </wp:positionH>
                  <wp:positionV relativeFrom="paragraph">
                    <wp:posOffset>-110590</wp:posOffset>
                  </wp:positionV>
                  <wp:extent cx="8886825" cy="5924550"/>
                  <wp:effectExtent l="0" t="0" r="9525" b="0"/>
                  <wp:wrapNone/>
                  <wp:docPr id="1039627097" name="Picture 1039627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extLst>
                              <a:ext uri="{28A0092B-C50C-407E-A947-70E740481C1C}">
                                <a14:useLocalDpi xmlns:a14="http://schemas.microsoft.com/office/drawing/2010/main" val="0"/>
                              </a:ext>
                            </a:extLst>
                          </a:blip>
                          <a:stretch>
                            <a:fillRect/>
                          </a:stretch>
                        </pic:blipFill>
                        <pic:spPr>
                          <a:xfrm>
                            <a:off x="0" y="0"/>
                            <a:ext cx="8886825" cy="5924550"/>
                          </a:xfrm>
                          <a:prstGeom prst="rect">
                            <a:avLst/>
                          </a:prstGeom>
                        </pic:spPr>
                      </pic:pic>
                    </a:graphicData>
                  </a:graphic>
                </wp:anchor>
              </w:drawing>
            </w:r>
          </w:p>
          <w:p w14:paraId="3BB5897A" w14:textId="7EEFC7A9" w:rsidR="008D57CE" w:rsidRDefault="008D57CE" w:rsidP="00C9332D">
            <w:pPr>
              <w:spacing w:before="0" w:after="0"/>
              <w:rPr>
                <w:rFonts w:eastAsia="Times New Roman" w:cs="Open Sans"/>
                <w:b/>
                <w:bCs/>
                <w:sz w:val="20"/>
                <w:szCs w:val="20"/>
              </w:rPr>
            </w:pPr>
          </w:p>
          <w:p w14:paraId="32D6E4AC" w14:textId="3BA2BAE1" w:rsidR="008D57CE" w:rsidRDefault="008D57CE" w:rsidP="00C9332D">
            <w:pPr>
              <w:spacing w:before="0" w:after="0"/>
              <w:rPr>
                <w:rFonts w:eastAsia="Times New Roman" w:cs="Open Sans"/>
                <w:b/>
                <w:bCs/>
                <w:sz w:val="20"/>
                <w:szCs w:val="20"/>
              </w:rPr>
            </w:pPr>
          </w:p>
          <w:p w14:paraId="5E704288" w14:textId="31F1F9D3" w:rsidR="008D57CE" w:rsidRDefault="008D57CE" w:rsidP="00C9332D">
            <w:pPr>
              <w:spacing w:before="0" w:after="0"/>
              <w:rPr>
                <w:rFonts w:eastAsia="Times New Roman" w:cs="Open Sans"/>
                <w:b/>
                <w:bCs/>
                <w:sz w:val="20"/>
                <w:szCs w:val="20"/>
              </w:rPr>
            </w:pPr>
          </w:p>
          <w:p w14:paraId="2E96CC35" w14:textId="0BD5667D" w:rsidR="008D57CE" w:rsidRDefault="008D57CE" w:rsidP="00C9332D">
            <w:pPr>
              <w:spacing w:before="0" w:after="0"/>
              <w:rPr>
                <w:rFonts w:eastAsia="Times New Roman" w:cs="Open Sans"/>
                <w:b/>
                <w:bCs/>
                <w:sz w:val="20"/>
                <w:szCs w:val="20"/>
              </w:rPr>
            </w:pPr>
          </w:p>
          <w:p w14:paraId="24D3949E" w14:textId="77777777" w:rsidR="008D57CE" w:rsidRDefault="008D57CE" w:rsidP="00C9332D">
            <w:pPr>
              <w:spacing w:before="0" w:after="0"/>
              <w:rPr>
                <w:rFonts w:eastAsia="Times New Roman" w:cs="Open Sans"/>
                <w:b/>
                <w:bCs/>
                <w:sz w:val="20"/>
                <w:szCs w:val="20"/>
              </w:rPr>
            </w:pPr>
          </w:p>
          <w:p w14:paraId="6A026049" w14:textId="45128300" w:rsidR="008D57CE" w:rsidRDefault="008D57CE" w:rsidP="00C9332D">
            <w:pPr>
              <w:spacing w:before="0" w:after="0"/>
              <w:rPr>
                <w:rFonts w:eastAsia="Times New Roman" w:cs="Open Sans"/>
                <w:b/>
                <w:bCs/>
                <w:sz w:val="20"/>
                <w:szCs w:val="20"/>
              </w:rPr>
            </w:pPr>
          </w:p>
          <w:p w14:paraId="17F117AA" w14:textId="77777777" w:rsidR="008D57CE" w:rsidRDefault="008D57CE" w:rsidP="00C9332D">
            <w:pPr>
              <w:spacing w:before="0" w:after="0"/>
              <w:rPr>
                <w:rFonts w:eastAsia="Times New Roman" w:cs="Open Sans"/>
                <w:b/>
                <w:bCs/>
                <w:sz w:val="20"/>
                <w:szCs w:val="20"/>
              </w:rPr>
            </w:pPr>
          </w:p>
          <w:p w14:paraId="18A597EA" w14:textId="77777777" w:rsidR="008D57CE" w:rsidRDefault="008D57CE" w:rsidP="00C9332D">
            <w:pPr>
              <w:spacing w:before="0" w:after="0"/>
              <w:rPr>
                <w:rFonts w:eastAsia="Times New Roman" w:cs="Open Sans"/>
                <w:b/>
                <w:bCs/>
                <w:sz w:val="20"/>
                <w:szCs w:val="20"/>
              </w:rPr>
            </w:pPr>
          </w:p>
          <w:p w14:paraId="5A88363F" w14:textId="77777777" w:rsidR="008D57CE" w:rsidRDefault="008D57CE" w:rsidP="00C9332D">
            <w:pPr>
              <w:spacing w:before="0" w:after="0"/>
              <w:rPr>
                <w:rFonts w:eastAsia="Times New Roman" w:cs="Open Sans"/>
                <w:b/>
                <w:bCs/>
                <w:sz w:val="20"/>
                <w:szCs w:val="20"/>
              </w:rPr>
            </w:pPr>
          </w:p>
          <w:p w14:paraId="3166E9B9" w14:textId="4633A967" w:rsidR="008D57CE" w:rsidRDefault="008D57CE" w:rsidP="00C9332D">
            <w:pPr>
              <w:spacing w:before="0" w:after="0"/>
              <w:rPr>
                <w:rFonts w:eastAsia="Times New Roman" w:cs="Open Sans"/>
                <w:b/>
                <w:bCs/>
                <w:sz w:val="20"/>
                <w:szCs w:val="20"/>
              </w:rPr>
            </w:pPr>
          </w:p>
          <w:p w14:paraId="19FFAF91" w14:textId="06B713AD" w:rsidR="008D57CE" w:rsidRDefault="008D57CE" w:rsidP="00C9332D">
            <w:pPr>
              <w:spacing w:before="0" w:after="0"/>
              <w:rPr>
                <w:rFonts w:eastAsia="Times New Roman" w:cs="Open Sans"/>
                <w:b/>
                <w:bCs/>
                <w:sz w:val="20"/>
                <w:szCs w:val="20"/>
              </w:rPr>
            </w:pPr>
          </w:p>
          <w:p w14:paraId="55685DF9" w14:textId="77777777" w:rsidR="008D57CE" w:rsidRDefault="008D57CE" w:rsidP="00C9332D">
            <w:pPr>
              <w:spacing w:before="0" w:after="0"/>
              <w:rPr>
                <w:rFonts w:eastAsia="Times New Roman" w:cs="Open Sans"/>
                <w:b/>
                <w:bCs/>
                <w:sz w:val="20"/>
                <w:szCs w:val="20"/>
              </w:rPr>
            </w:pPr>
          </w:p>
          <w:p w14:paraId="6D66C4E6" w14:textId="77777777" w:rsidR="008D57CE" w:rsidRDefault="008D57CE" w:rsidP="00C9332D">
            <w:pPr>
              <w:spacing w:before="0" w:after="0"/>
              <w:rPr>
                <w:rFonts w:eastAsia="Times New Roman" w:cs="Open Sans"/>
                <w:b/>
                <w:bCs/>
                <w:sz w:val="20"/>
                <w:szCs w:val="20"/>
              </w:rPr>
            </w:pPr>
          </w:p>
          <w:p w14:paraId="041A89D2" w14:textId="77777777" w:rsidR="008D57CE" w:rsidRDefault="008D57CE" w:rsidP="00C9332D">
            <w:pPr>
              <w:spacing w:before="0" w:after="0"/>
              <w:rPr>
                <w:rFonts w:eastAsia="Times New Roman" w:cs="Open Sans"/>
                <w:b/>
                <w:bCs/>
                <w:sz w:val="20"/>
                <w:szCs w:val="20"/>
              </w:rPr>
            </w:pPr>
          </w:p>
          <w:p w14:paraId="103079C4" w14:textId="77777777" w:rsidR="008D57CE" w:rsidRDefault="008D57CE" w:rsidP="00C9332D">
            <w:pPr>
              <w:spacing w:before="0" w:after="0"/>
              <w:rPr>
                <w:rFonts w:eastAsia="Times New Roman" w:cs="Open Sans"/>
                <w:b/>
                <w:bCs/>
                <w:sz w:val="20"/>
                <w:szCs w:val="20"/>
              </w:rPr>
            </w:pPr>
          </w:p>
          <w:p w14:paraId="7EF54A94" w14:textId="77777777" w:rsidR="008D57CE" w:rsidRDefault="008D57CE" w:rsidP="00C9332D">
            <w:pPr>
              <w:spacing w:before="0" w:after="0"/>
              <w:rPr>
                <w:rFonts w:eastAsia="Times New Roman" w:cs="Open Sans"/>
                <w:b/>
                <w:bCs/>
                <w:sz w:val="20"/>
                <w:szCs w:val="20"/>
              </w:rPr>
            </w:pPr>
          </w:p>
          <w:p w14:paraId="297C2A77" w14:textId="77777777" w:rsidR="008D57CE" w:rsidRDefault="008D57CE" w:rsidP="00C9332D">
            <w:pPr>
              <w:spacing w:before="0" w:after="0"/>
              <w:rPr>
                <w:rFonts w:eastAsia="Times New Roman" w:cs="Open Sans"/>
                <w:b/>
                <w:bCs/>
                <w:sz w:val="20"/>
                <w:szCs w:val="20"/>
              </w:rPr>
            </w:pPr>
          </w:p>
          <w:p w14:paraId="4C8596C8" w14:textId="16D9514A" w:rsidR="009A582A" w:rsidRDefault="009A582A" w:rsidP="00C9332D">
            <w:pPr>
              <w:spacing w:before="0" w:after="0"/>
              <w:rPr>
                <w:rFonts w:eastAsia="Times New Roman" w:cs="Open Sans"/>
                <w:b/>
                <w:bCs/>
                <w:sz w:val="20"/>
                <w:szCs w:val="20"/>
              </w:rPr>
            </w:pPr>
          </w:p>
          <w:p w14:paraId="09850DBB" w14:textId="05CBEB3A" w:rsidR="009A582A" w:rsidRDefault="009A582A" w:rsidP="00C9332D">
            <w:pPr>
              <w:spacing w:before="0" w:after="0"/>
              <w:rPr>
                <w:rFonts w:eastAsia="Times New Roman" w:cs="Open Sans"/>
                <w:b/>
                <w:bCs/>
                <w:sz w:val="20"/>
                <w:szCs w:val="20"/>
              </w:rPr>
            </w:pPr>
          </w:p>
          <w:p w14:paraId="2C36E6DF" w14:textId="77777777" w:rsidR="009A582A" w:rsidRDefault="009A582A" w:rsidP="00C9332D">
            <w:pPr>
              <w:spacing w:before="0" w:after="0"/>
              <w:rPr>
                <w:rFonts w:eastAsia="Times New Roman" w:cs="Open Sans"/>
                <w:b/>
                <w:bCs/>
                <w:sz w:val="20"/>
                <w:szCs w:val="20"/>
              </w:rPr>
            </w:pPr>
          </w:p>
          <w:p w14:paraId="314A8EE3" w14:textId="77777777" w:rsidR="009A582A" w:rsidRDefault="009A582A" w:rsidP="00C9332D">
            <w:pPr>
              <w:spacing w:before="0" w:after="0"/>
              <w:rPr>
                <w:rFonts w:eastAsia="Times New Roman" w:cs="Open Sans"/>
                <w:b/>
                <w:bCs/>
                <w:sz w:val="20"/>
                <w:szCs w:val="20"/>
              </w:rPr>
            </w:pPr>
          </w:p>
          <w:p w14:paraId="6B8673B9" w14:textId="77777777" w:rsidR="009A582A" w:rsidRDefault="009A582A" w:rsidP="00C9332D">
            <w:pPr>
              <w:spacing w:before="0" w:after="0"/>
              <w:rPr>
                <w:rFonts w:eastAsia="Times New Roman" w:cs="Open Sans"/>
                <w:b/>
                <w:bCs/>
                <w:sz w:val="20"/>
                <w:szCs w:val="20"/>
              </w:rPr>
            </w:pPr>
          </w:p>
          <w:p w14:paraId="7BE72696" w14:textId="77777777" w:rsidR="009A582A" w:rsidRDefault="009A582A" w:rsidP="00C9332D">
            <w:pPr>
              <w:spacing w:before="0" w:after="0"/>
              <w:rPr>
                <w:rFonts w:eastAsia="Times New Roman" w:cs="Open Sans"/>
                <w:b/>
                <w:bCs/>
                <w:sz w:val="20"/>
                <w:szCs w:val="20"/>
              </w:rPr>
            </w:pPr>
          </w:p>
          <w:p w14:paraId="05893CCA" w14:textId="77777777" w:rsidR="009A582A" w:rsidRDefault="009A582A" w:rsidP="00C9332D">
            <w:pPr>
              <w:spacing w:before="0" w:after="0"/>
              <w:rPr>
                <w:rFonts w:eastAsia="Times New Roman" w:cs="Open Sans"/>
                <w:b/>
                <w:bCs/>
                <w:sz w:val="20"/>
                <w:szCs w:val="20"/>
              </w:rPr>
            </w:pPr>
          </w:p>
          <w:p w14:paraId="4A5AE9F0" w14:textId="77777777" w:rsidR="009A582A" w:rsidRDefault="009A582A" w:rsidP="00C9332D">
            <w:pPr>
              <w:spacing w:before="0" w:after="0"/>
              <w:rPr>
                <w:rFonts w:eastAsia="Times New Roman" w:cs="Open Sans"/>
                <w:b/>
                <w:bCs/>
                <w:sz w:val="20"/>
                <w:szCs w:val="20"/>
              </w:rPr>
            </w:pPr>
          </w:p>
          <w:p w14:paraId="0F475276" w14:textId="77777777" w:rsidR="009A582A" w:rsidRDefault="009A582A" w:rsidP="00C9332D">
            <w:pPr>
              <w:spacing w:before="0" w:after="0"/>
              <w:rPr>
                <w:rFonts w:eastAsia="Times New Roman" w:cs="Open Sans"/>
                <w:b/>
                <w:bCs/>
                <w:sz w:val="20"/>
                <w:szCs w:val="20"/>
              </w:rPr>
            </w:pPr>
          </w:p>
          <w:p w14:paraId="4EE51EDC" w14:textId="77777777" w:rsidR="009A582A" w:rsidRDefault="009A582A" w:rsidP="00C9332D">
            <w:pPr>
              <w:spacing w:before="0" w:after="0"/>
              <w:rPr>
                <w:rFonts w:eastAsia="Times New Roman" w:cs="Open Sans"/>
                <w:b/>
                <w:bCs/>
                <w:sz w:val="20"/>
                <w:szCs w:val="20"/>
              </w:rPr>
            </w:pPr>
          </w:p>
          <w:p w14:paraId="454C6994" w14:textId="77777777" w:rsidR="009A582A" w:rsidRDefault="009A582A" w:rsidP="00C9332D">
            <w:pPr>
              <w:spacing w:before="0" w:after="0"/>
              <w:rPr>
                <w:rFonts w:eastAsia="Times New Roman" w:cs="Open Sans"/>
                <w:b/>
                <w:bCs/>
                <w:sz w:val="20"/>
                <w:szCs w:val="20"/>
              </w:rPr>
            </w:pPr>
          </w:p>
          <w:p w14:paraId="522ED635" w14:textId="77777777" w:rsidR="009A582A" w:rsidRDefault="009A582A" w:rsidP="00C9332D">
            <w:pPr>
              <w:spacing w:before="0" w:after="0"/>
              <w:rPr>
                <w:rFonts w:eastAsia="Times New Roman" w:cs="Open Sans"/>
                <w:b/>
                <w:bCs/>
                <w:sz w:val="20"/>
                <w:szCs w:val="20"/>
              </w:rPr>
            </w:pPr>
          </w:p>
          <w:p w14:paraId="4B64BC53" w14:textId="77777777" w:rsidR="009A582A" w:rsidRDefault="009A582A" w:rsidP="00C9332D">
            <w:pPr>
              <w:spacing w:before="0" w:after="0"/>
              <w:rPr>
                <w:rFonts w:eastAsia="Times New Roman" w:cs="Open Sans"/>
                <w:b/>
                <w:bCs/>
                <w:sz w:val="20"/>
                <w:szCs w:val="20"/>
              </w:rPr>
            </w:pPr>
          </w:p>
          <w:p w14:paraId="078F54CC" w14:textId="77777777" w:rsidR="009A582A" w:rsidRDefault="009A582A" w:rsidP="00C9332D">
            <w:pPr>
              <w:spacing w:before="0" w:after="0"/>
              <w:rPr>
                <w:rFonts w:eastAsia="Times New Roman" w:cs="Open Sans"/>
                <w:b/>
                <w:bCs/>
                <w:sz w:val="20"/>
                <w:szCs w:val="20"/>
              </w:rPr>
            </w:pPr>
          </w:p>
          <w:p w14:paraId="51925D94" w14:textId="275262A0" w:rsidR="009A582A" w:rsidRDefault="009A582A" w:rsidP="00C9332D">
            <w:pPr>
              <w:spacing w:before="0" w:after="0"/>
              <w:rPr>
                <w:rFonts w:eastAsia="Times New Roman" w:cs="Open Sans"/>
                <w:b/>
                <w:bCs/>
                <w:sz w:val="20"/>
                <w:szCs w:val="20"/>
              </w:rPr>
            </w:pPr>
          </w:p>
          <w:p w14:paraId="29364811" w14:textId="18F709A4" w:rsidR="009A582A" w:rsidRDefault="009A582A" w:rsidP="00C9332D">
            <w:pPr>
              <w:spacing w:before="0" w:after="0"/>
              <w:rPr>
                <w:rFonts w:eastAsia="Times New Roman" w:cs="Open Sans"/>
                <w:b/>
                <w:bCs/>
                <w:sz w:val="20"/>
                <w:szCs w:val="20"/>
              </w:rPr>
            </w:pPr>
          </w:p>
          <w:p w14:paraId="5C5FA5DA" w14:textId="77777777" w:rsidR="009A582A" w:rsidRDefault="009A582A" w:rsidP="00C9332D">
            <w:pPr>
              <w:spacing w:before="0" w:after="0"/>
              <w:rPr>
                <w:rFonts w:eastAsia="Times New Roman" w:cs="Open Sans"/>
                <w:b/>
                <w:bCs/>
                <w:sz w:val="20"/>
                <w:szCs w:val="20"/>
              </w:rPr>
            </w:pPr>
          </w:p>
          <w:p w14:paraId="7E192817" w14:textId="5839998A" w:rsidR="009A582A" w:rsidRDefault="0023591A" w:rsidP="00C9332D">
            <w:pPr>
              <w:spacing w:before="0" w:after="0"/>
              <w:rPr>
                <w:rFonts w:eastAsia="Times New Roman" w:cs="Open Sans"/>
                <w:b/>
                <w:bCs/>
                <w:sz w:val="20"/>
                <w:szCs w:val="20"/>
              </w:rPr>
            </w:pPr>
            <w:r>
              <w:rPr>
                <w:noProof/>
              </w:rPr>
              <w:drawing>
                <wp:anchor distT="0" distB="0" distL="114300" distR="114300" simplePos="0" relativeHeight="251658312" behindDoc="0" locked="0" layoutInCell="1" allowOverlap="1" wp14:anchorId="5517C2BF" wp14:editId="36350966">
                  <wp:simplePos x="0" y="0"/>
                  <wp:positionH relativeFrom="column">
                    <wp:posOffset>521335</wp:posOffset>
                  </wp:positionH>
                  <wp:positionV relativeFrom="paragraph">
                    <wp:posOffset>57785</wp:posOffset>
                  </wp:positionV>
                  <wp:extent cx="8886825" cy="4667250"/>
                  <wp:effectExtent l="0" t="0" r="9525" b="0"/>
                  <wp:wrapNone/>
                  <wp:docPr id="1039627120" name="Picture 1039627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1">
                            <a:extLst>
                              <a:ext uri="{28A0092B-C50C-407E-A947-70E740481C1C}">
                                <a14:useLocalDpi xmlns:a14="http://schemas.microsoft.com/office/drawing/2010/main" val="0"/>
                              </a:ext>
                            </a:extLst>
                          </a:blip>
                          <a:stretch>
                            <a:fillRect/>
                          </a:stretch>
                        </pic:blipFill>
                        <pic:spPr>
                          <a:xfrm>
                            <a:off x="0" y="0"/>
                            <a:ext cx="8886825" cy="4667250"/>
                          </a:xfrm>
                          <a:prstGeom prst="rect">
                            <a:avLst/>
                          </a:prstGeom>
                        </pic:spPr>
                      </pic:pic>
                    </a:graphicData>
                  </a:graphic>
                </wp:anchor>
              </w:drawing>
            </w:r>
          </w:p>
          <w:p w14:paraId="4B9B255A" w14:textId="77777777" w:rsidR="009A582A" w:rsidRDefault="009A582A" w:rsidP="00C9332D">
            <w:pPr>
              <w:spacing w:before="0" w:after="0"/>
              <w:rPr>
                <w:rFonts w:eastAsia="Times New Roman" w:cs="Open Sans"/>
                <w:b/>
                <w:bCs/>
                <w:sz w:val="20"/>
                <w:szCs w:val="20"/>
              </w:rPr>
            </w:pPr>
          </w:p>
          <w:p w14:paraId="7780239E" w14:textId="34199956" w:rsidR="008D57CE" w:rsidRDefault="008D57CE" w:rsidP="00C9332D">
            <w:pPr>
              <w:spacing w:before="0" w:after="0"/>
              <w:rPr>
                <w:rFonts w:eastAsia="Times New Roman" w:cs="Open Sans"/>
                <w:b/>
                <w:bCs/>
                <w:sz w:val="20"/>
                <w:szCs w:val="20"/>
              </w:rPr>
            </w:pPr>
          </w:p>
          <w:p w14:paraId="6FD724E2" w14:textId="77777777" w:rsidR="008D57CE" w:rsidRDefault="008D57CE" w:rsidP="00C9332D">
            <w:pPr>
              <w:spacing w:before="0" w:after="0"/>
              <w:rPr>
                <w:rFonts w:eastAsia="Times New Roman" w:cs="Open Sans"/>
                <w:b/>
                <w:bCs/>
                <w:sz w:val="20"/>
                <w:szCs w:val="20"/>
              </w:rPr>
            </w:pPr>
          </w:p>
          <w:p w14:paraId="71DA48C6" w14:textId="77777777" w:rsidR="008D57CE" w:rsidRDefault="008D57CE" w:rsidP="00C9332D">
            <w:pPr>
              <w:spacing w:before="0" w:after="0"/>
              <w:rPr>
                <w:rFonts w:eastAsia="Times New Roman" w:cs="Open Sans"/>
                <w:b/>
                <w:bCs/>
                <w:sz w:val="20"/>
                <w:szCs w:val="20"/>
              </w:rPr>
            </w:pPr>
          </w:p>
          <w:p w14:paraId="0EA2BC59" w14:textId="77777777" w:rsidR="008D57CE" w:rsidRDefault="008D57CE" w:rsidP="00C9332D">
            <w:pPr>
              <w:spacing w:before="0" w:after="0"/>
              <w:rPr>
                <w:rFonts w:eastAsia="Times New Roman" w:cs="Open Sans"/>
                <w:b/>
                <w:bCs/>
                <w:sz w:val="20"/>
                <w:szCs w:val="20"/>
              </w:rPr>
            </w:pPr>
          </w:p>
          <w:p w14:paraId="35D0EBA9" w14:textId="637550E9" w:rsidR="008D57CE" w:rsidRDefault="008D57CE" w:rsidP="00C9332D">
            <w:pPr>
              <w:spacing w:before="0" w:after="0"/>
              <w:rPr>
                <w:rFonts w:eastAsia="Times New Roman" w:cs="Open Sans"/>
                <w:b/>
                <w:bCs/>
                <w:sz w:val="20"/>
                <w:szCs w:val="20"/>
              </w:rPr>
            </w:pPr>
          </w:p>
          <w:p w14:paraId="72D9B19E" w14:textId="77777777" w:rsidR="008D57CE" w:rsidRDefault="008D57CE" w:rsidP="00C9332D">
            <w:pPr>
              <w:spacing w:before="0" w:after="0"/>
              <w:rPr>
                <w:rFonts w:eastAsia="Times New Roman" w:cs="Open Sans"/>
                <w:b/>
                <w:bCs/>
                <w:sz w:val="20"/>
                <w:szCs w:val="20"/>
              </w:rPr>
            </w:pPr>
          </w:p>
          <w:p w14:paraId="5AE36D1B" w14:textId="77777777" w:rsidR="008D57CE" w:rsidRDefault="008D57CE" w:rsidP="00C9332D">
            <w:pPr>
              <w:spacing w:before="0" w:after="0"/>
              <w:rPr>
                <w:rFonts w:eastAsia="Times New Roman" w:cs="Open Sans"/>
                <w:b/>
                <w:bCs/>
                <w:sz w:val="20"/>
                <w:szCs w:val="20"/>
              </w:rPr>
            </w:pPr>
          </w:p>
          <w:p w14:paraId="09C092F0" w14:textId="77777777" w:rsidR="008D57CE" w:rsidRDefault="008D57CE" w:rsidP="00C9332D">
            <w:pPr>
              <w:spacing w:before="0" w:after="0"/>
              <w:rPr>
                <w:rFonts w:eastAsia="Times New Roman" w:cs="Open Sans"/>
                <w:b/>
                <w:bCs/>
                <w:sz w:val="20"/>
                <w:szCs w:val="20"/>
              </w:rPr>
            </w:pPr>
          </w:p>
          <w:p w14:paraId="75E49CBF" w14:textId="77777777" w:rsidR="008D57CE" w:rsidRDefault="008D57CE" w:rsidP="00C9332D">
            <w:pPr>
              <w:spacing w:before="0" w:after="0"/>
              <w:rPr>
                <w:rFonts w:eastAsia="Times New Roman" w:cs="Open Sans"/>
                <w:b/>
                <w:bCs/>
                <w:sz w:val="20"/>
                <w:szCs w:val="20"/>
              </w:rPr>
            </w:pPr>
          </w:p>
          <w:p w14:paraId="62D44E2F" w14:textId="77777777" w:rsidR="008D57CE" w:rsidRDefault="008D57CE" w:rsidP="00C9332D">
            <w:pPr>
              <w:spacing w:before="0" w:after="0"/>
              <w:rPr>
                <w:rFonts w:eastAsia="Times New Roman" w:cs="Open Sans"/>
                <w:b/>
                <w:bCs/>
                <w:sz w:val="20"/>
                <w:szCs w:val="20"/>
              </w:rPr>
            </w:pPr>
          </w:p>
          <w:p w14:paraId="7020F6CE" w14:textId="77777777" w:rsidR="008D57CE" w:rsidRDefault="008D57CE" w:rsidP="00C9332D">
            <w:pPr>
              <w:spacing w:before="0" w:after="0"/>
              <w:rPr>
                <w:rFonts w:eastAsia="Times New Roman" w:cs="Open Sans"/>
                <w:b/>
                <w:bCs/>
                <w:sz w:val="20"/>
                <w:szCs w:val="20"/>
              </w:rPr>
            </w:pPr>
          </w:p>
          <w:p w14:paraId="61D79102" w14:textId="77777777" w:rsidR="008D57CE" w:rsidRDefault="008D57CE" w:rsidP="00C9332D">
            <w:pPr>
              <w:spacing w:before="0" w:after="0"/>
              <w:rPr>
                <w:rFonts w:eastAsia="Times New Roman" w:cs="Open Sans"/>
                <w:b/>
                <w:bCs/>
                <w:sz w:val="20"/>
                <w:szCs w:val="20"/>
              </w:rPr>
            </w:pPr>
          </w:p>
          <w:p w14:paraId="0C50B707" w14:textId="77777777" w:rsidR="008D57CE" w:rsidRDefault="008D57CE" w:rsidP="00C9332D">
            <w:pPr>
              <w:spacing w:before="0" w:after="0"/>
              <w:rPr>
                <w:rFonts w:eastAsia="Times New Roman" w:cs="Open Sans"/>
                <w:b/>
                <w:bCs/>
                <w:sz w:val="20"/>
                <w:szCs w:val="20"/>
              </w:rPr>
            </w:pPr>
          </w:p>
          <w:p w14:paraId="47B041D6" w14:textId="77777777" w:rsidR="008D57CE" w:rsidRDefault="008D57CE" w:rsidP="00C9332D">
            <w:pPr>
              <w:spacing w:before="0" w:after="0"/>
              <w:rPr>
                <w:rFonts w:eastAsia="Times New Roman" w:cs="Open Sans"/>
                <w:b/>
                <w:bCs/>
                <w:sz w:val="20"/>
                <w:szCs w:val="20"/>
              </w:rPr>
            </w:pPr>
          </w:p>
          <w:p w14:paraId="10C18AC2" w14:textId="77777777" w:rsidR="008D57CE" w:rsidRDefault="008D57CE" w:rsidP="00C9332D">
            <w:pPr>
              <w:spacing w:before="0" w:after="0"/>
              <w:rPr>
                <w:rFonts w:eastAsia="Times New Roman" w:cs="Open Sans"/>
                <w:b/>
                <w:bCs/>
                <w:sz w:val="20"/>
                <w:szCs w:val="20"/>
              </w:rPr>
            </w:pPr>
          </w:p>
          <w:p w14:paraId="2CBE3576" w14:textId="77777777" w:rsidR="008D57CE" w:rsidRDefault="008D57CE" w:rsidP="00C9332D">
            <w:pPr>
              <w:spacing w:before="0" w:after="0"/>
              <w:rPr>
                <w:rFonts w:eastAsia="Times New Roman" w:cs="Open Sans"/>
                <w:b/>
                <w:bCs/>
                <w:sz w:val="20"/>
                <w:szCs w:val="20"/>
              </w:rPr>
            </w:pPr>
          </w:p>
          <w:p w14:paraId="6174A376" w14:textId="77777777" w:rsidR="009A582A" w:rsidRDefault="009A582A" w:rsidP="00C9332D">
            <w:pPr>
              <w:spacing w:before="0" w:after="0"/>
              <w:rPr>
                <w:rFonts w:eastAsia="Times New Roman" w:cs="Open Sans"/>
                <w:b/>
                <w:bCs/>
                <w:sz w:val="20"/>
                <w:szCs w:val="20"/>
              </w:rPr>
            </w:pPr>
          </w:p>
          <w:p w14:paraId="3EC70CFB" w14:textId="77777777" w:rsidR="009A582A" w:rsidRDefault="009A582A" w:rsidP="00C9332D">
            <w:pPr>
              <w:spacing w:before="0" w:after="0"/>
              <w:rPr>
                <w:rFonts w:eastAsia="Times New Roman" w:cs="Open Sans"/>
                <w:b/>
                <w:bCs/>
                <w:sz w:val="20"/>
                <w:szCs w:val="20"/>
              </w:rPr>
            </w:pPr>
          </w:p>
          <w:p w14:paraId="2D7BEFFB" w14:textId="77777777" w:rsidR="009A582A" w:rsidRDefault="009A582A" w:rsidP="00C9332D">
            <w:pPr>
              <w:spacing w:before="0" w:after="0"/>
              <w:rPr>
                <w:rFonts w:eastAsia="Times New Roman" w:cs="Open Sans"/>
                <w:b/>
                <w:bCs/>
                <w:sz w:val="20"/>
                <w:szCs w:val="20"/>
              </w:rPr>
            </w:pPr>
          </w:p>
          <w:p w14:paraId="7EB7F1E7" w14:textId="77777777" w:rsidR="009A582A" w:rsidRDefault="009A582A" w:rsidP="00C9332D">
            <w:pPr>
              <w:spacing w:before="0" w:after="0"/>
              <w:rPr>
                <w:rFonts w:eastAsia="Times New Roman" w:cs="Open Sans"/>
                <w:b/>
                <w:bCs/>
                <w:sz w:val="20"/>
                <w:szCs w:val="20"/>
              </w:rPr>
            </w:pPr>
          </w:p>
          <w:p w14:paraId="26FD1814" w14:textId="77777777" w:rsidR="009A582A" w:rsidRDefault="009A582A" w:rsidP="00C9332D">
            <w:pPr>
              <w:spacing w:before="0" w:after="0"/>
              <w:rPr>
                <w:rFonts w:eastAsia="Times New Roman" w:cs="Open Sans"/>
                <w:b/>
                <w:bCs/>
                <w:sz w:val="20"/>
                <w:szCs w:val="20"/>
              </w:rPr>
            </w:pPr>
          </w:p>
          <w:p w14:paraId="28D791B9" w14:textId="77777777" w:rsidR="009A582A" w:rsidRDefault="009A582A" w:rsidP="00C9332D">
            <w:pPr>
              <w:spacing w:before="0" w:after="0"/>
              <w:rPr>
                <w:rFonts w:eastAsia="Times New Roman" w:cs="Open Sans"/>
                <w:b/>
                <w:bCs/>
                <w:sz w:val="20"/>
                <w:szCs w:val="20"/>
              </w:rPr>
            </w:pPr>
          </w:p>
          <w:p w14:paraId="64F19DC5" w14:textId="77777777" w:rsidR="009A582A" w:rsidRDefault="009A582A" w:rsidP="00C9332D">
            <w:pPr>
              <w:spacing w:before="0" w:after="0"/>
              <w:rPr>
                <w:rFonts w:eastAsia="Times New Roman" w:cs="Open Sans"/>
                <w:b/>
                <w:bCs/>
                <w:sz w:val="20"/>
                <w:szCs w:val="20"/>
              </w:rPr>
            </w:pPr>
          </w:p>
          <w:p w14:paraId="0DAA7C3E" w14:textId="77777777" w:rsidR="009A582A" w:rsidRDefault="009A582A" w:rsidP="00C9332D">
            <w:pPr>
              <w:spacing w:before="0" w:after="0"/>
              <w:rPr>
                <w:rFonts w:eastAsia="Times New Roman" w:cs="Open Sans"/>
                <w:b/>
                <w:bCs/>
                <w:sz w:val="20"/>
                <w:szCs w:val="20"/>
              </w:rPr>
            </w:pPr>
          </w:p>
          <w:p w14:paraId="54BA95ED" w14:textId="77777777" w:rsidR="009A582A" w:rsidRDefault="009A582A" w:rsidP="00C9332D">
            <w:pPr>
              <w:spacing w:before="0" w:after="0"/>
              <w:rPr>
                <w:rFonts w:eastAsia="Times New Roman" w:cs="Open Sans"/>
                <w:b/>
                <w:bCs/>
                <w:sz w:val="20"/>
                <w:szCs w:val="20"/>
              </w:rPr>
            </w:pPr>
          </w:p>
          <w:p w14:paraId="1CAE7C3D" w14:textId="77777777" w:rsidR="009A582A" w:rsidRDefault="009A582A" w:rsidP="00C9332D">
            <w:pPr>
              <w:spacing w:before="0" w:after="0"/>
              <w:rPr>
                <w:rFonts w:eastAsia="Times New Roman" w:cs="Open Sans"/>
                <w:b/>
                <w:bCs/>
                <w:sz w:val="20"/>
                <w:szCs w:val="20"/>
              </w:rPr>
            </w:pPr>
          </w:p>
          <w:p w14:paraId="0D86537D" w14:textId="77777777" w:rsidR="009A582A" w:rsidRDefault="009A582A" w:rsidP="00C9332D">
            <w:pPr>
              <w:spacing w:before="0" w:after="0"/>
              <w:rPr>
                <w:rFonts w:eastAsia="Times New Roman" w:cs="Open Sans"/>
                <w:b/>
                <w:bCs/>
                <w:sz w:val="20"/>
                <w:szCs w:val="20"/>
              </w:rPr>
            </w:pPr>
          </w:p>
          <w:p w14:paraId="590D5BB8" w14:textId="77777777" w:rsidR="009A582A" w:rsidRDefault="009A582A" w:rsidP="00C9332D">
            <w:pPr>
              <w:spacing w:before="0" w:after="0"/>
              <w:rPr>
                <w:rFonts w:eastAsia="Times New Roman" w:cs="Open Sans"/>
                <w:b/>
                <w:bCs/>
                <w:sz w:val="20"/>
                <w:szCs w:val="20"/>
              </w:rPr>
            </w:pPr>
          </w:p>
          <w:p w14:paraId="26CBABC3" w14:textId="77777777" w:rsidR="009A582A" w:rsidRDefault="009A582A" w:rsidP="00C9332D">
            <w:pPr>
              <w:spacing w:before="0" w:after="0"/>
              <w:rPr>
                <w:rFonts w:eastAsia="Times New Roman" w:cs="Open Sans"/>
                <w:b/>
                <w:bCs/>
                <w:sz w:val="20"/>
                <w:szCs w:val="20"/>
              </w:rPr>
            </w:pPr>
          </w:p>
          <w:p w14:paraId="70DA2672" w14:textId="70848412"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Reconciliation of the opening and closing balances of Property subject to operating leases, Infrastructure, Plant and Equipment and Intangibles for 2021</w:t>
            </w:r>
          </w:p>
        </w:tc>
        <w:tc>
          <w:tcPr>
            <w:tcW w:w="957" w:type="dxa"/>
            <w:tcBorders>
              <w:top w:val="nil"/>
              <w:left w:val="nil"/>
              <w:bottom w:val="nil"/>
              <w:right w:val="nil"/>
            </w:tcBorders>
            <w:shd w:val="clear" w:color="auto" w:fill="auto"/>
            <w:hideMark/>
          </w:tcPr>
          <w:p w14:paraId="7C01C44B" w14:textId="5E53B347" w:rsidR="00C9332D" w:rsidRPr="00B3410A" w:rsidRDefault="00C9332D" w:rsidP="00C9332D">
            <w:pPr>
              <w:spacing w:before="0" w:after="0"/>
              <w:rPr>
                <w:rFonts w:eastAsia="Times New Roman" w:cs="Open Sans"/>
                <w:b/>
                <w:bCs/>
                <w:sz w:val="20"/>
                <w:szCs w:val="20"/>
              </w:rPr>
            </w:pPr>
          </w:p>
        </w:tc>
        <w:tc>
          <w:tcPr>
            <w:tcW w:w="957" w:type="dxa"/>
            <w:tcBorders>
              <w:top w:val="nil"/>
              <w:left w:val="nil"/>
              <w:bottom w:val="nil"/>
              <w:right w:val="nil"/>
            </w:tcBorders>
            <w:shd w:val="clear" w:color="auto" w:fill="auto"/>
            <w:hideMark/>
          </w:tcPr>
          <w:p w14:paraId="6AD46C33" w14:textId="77777777" w:rsidR="00C9332D" w:rsidRPr="00B3410A" w:rsidRDefault="00C9332D" w:rsidP="00C9332D">
            <w:pPr>
              <w:spacing w:before="0" w:after="0"/>
              <w:rPr>
                <w:rFonts w:eastAsia="Times New Roman" w:cs="Open Sans"/>
                <w:sz w:val="20"/>
                <w:szCs w:val="20"/>
              </w:rPr>
            </w:pPr>
          </w:p>
        </w:tc>
      </w:tr>
      <w:tr w:rsidR="00C9332D" w:rsidRPr="00B3410A" w14:paraId="239C313F" w14:textId="77777777" w:rsidTr="00C9332D">
        <w:trPr>
          <w:trHeight w:val="948"/>
        </w:trPr>
        <w:tc>
          <w:tcPr>
            <w:tcW w:w="4870" w:type="dxa"/>
            <w:tcBorders>
              <w:top w:val="single" w:sz="4" w:space="0" w:color="009560"/>
              <w:left w:val="nil"/>
              <w:bottom w:val="nil"/>
              <w:right w:val="nil"/>
            </w:tcBorders>
            <w:shd w:val="clear" w:color="auto" w:fill="auto"/>
            <w:noWrap/>
            <w:vAlign w:val="bottom"/>
            <w:hideMark/>
          </w:tcPr>
          <w:p w14:paraId="4AF272C4"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 </w:t>
            </w:r>
          </w:p>
        </w:tc>
        <w:tc>
          <w:tcPr>
            <w:tcW w:w="1525" w:type="dxa"/>
            <w:tcBorders>
              <w:top w:val="single" w:sz="4" w:space="0" w:color="009560"/>
              <w:left w:val="nil"/>
              <w:bottom w:val="nil"/>
              <w:right w:val="nil"/>
            </w:tcBorders>
            <w:shd w:val="clear" w:color="auto" w:fill="auto"/>
            <w:vAlign w:val="bottom"/>
            <w:hideMark/>
          </w:tcPr>
          <w:p w14:paraId="5229A67D"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Property subject to operating leases</w:t>
            </w:r>
          </w:p>
        </w:tc>
        <w:tc>
          <w:tcPr>
            <w:tcW w:w="1800" w:type="dxa"/>
            <w:tcBorders>
              <w:top w:val="single" w:sz="4" w:space="0" w:color="009560"/>
              <w:left w:val="nil"/>
              <w:bottom w:val="nil"/>
              <w:right w:val="nil"/>
            </w:tcBorders>
            <w:shd w:val="clear" w:color="auto" w:fill="auto"/>
            <w:vAlign w:val="bottom"/>
            <w:hideMark/>
          </w:tcPr>
          <w:p w14:paraId="22E4E8B9"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Lease Improvements</w:t>
            </w:r>
          </w:p>
        </w:tc>
        <w:tc>
          <w:tcPr>
            <w:tcW w:w="1684" w:type="dxa"/>
            <w:tcBorders>
              <w:top w:val="single" w:sz="4" w:space="0" w:color="009560"/>
              <w:left w:val="nil"/>
              <w:bottom w:val="nil"/>
              <w:right w:val="nil"/>
            </w:tcBorders>
            <w:shd w:val="clear" w:color="auto" w:fill="auto"/>
            <w:vAlign w:val="bottom"/>
            <w:hideMark/>
          </w:tcPr>
          <w:p w14:paraId="42C0B67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Lease Improvements - Work in Progress</w:t>
            </w:r>
          </w:p>
        </w:tc>
        <w:tc>
          <w:tcPr>
            <w:tcW w:w="1594" w:type="dxa"/>
            <w:tcBorders>
              <w:top w:val="single" w:sz="4" w:space="0" w:color="009560"/>
              <w:left w:val="nil"/>
              <w:bottom w:val="nil"/>
              <w:right w:val="nil"/>
            </w:tcBorders>
            <w:shd w:val="clear" w:color="auto" w:fill="auto"/>
            <w:vAlign w:val="bottom"/>
            <w:hideMark/>
          </w:tcPr>
          <w:p w14:paraId="76256C24"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Computer, Plant and Equipment</w:t>
            </w:r>
          </w:p>
        </w:tc>
        <w:tc>
          <w:tcPr>
            <w:tcW w:w="1332" w:type="dxa"/>
            <w:tcBorders>
              <w:top w:val="single" w:sz="4" w:space="0" w:color="009560"/>
              <w:left w:val="nil"/>
              <w:bottom w:val="nil"/>
              <w:right w:val="nil"/>
            </w:tcBorders>
            <w:shd w:val="clear" w:color="auto" w:fill="auto"/>
            <w:vAlign w:val="bottom"/>
            <w:hideMark/>
          </w:tcPr>
          <w:p w14:paraId="14B28AA8"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Intangibles</w:t>
            </w:r>
          </w:p>
        </w:tc>
        <w:tc>
          <w:tcPr>
            <w:tcW w:w="1406" w:type="dxa"/>
            <w:tcBorders>
              <w:top w:val="single" w:sz="4" w:space="0" w:color="009560"/>
              <w:left w:val="nil"/>
              <w:bottom w:val="nil"/>
              <w:right w:val="nil"/>
            </w:tcBorders>
            <w:shd w:val="clear" w:color="auto" w:fill="auto"/>
            <w:vAlign w:val="bottom"/>
            <w:hideMark/>
          </w:tcPr>
          <w:p w14:paraId="207DFFF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Intangibles - Work in Progress</w:t>
            </w:r>
          </w:p>
        </w:tc>
        <w:tc>
          <w:tcPr>
            <w:tcW w:w="957" w:type="dxa"/>
            <w:tcBorders>
              <w:top w:val="single" w:sz="4" w:space="0" w:color="009560"/>
              <w:left w:val="nil"/>
              <w:bottom w:val="nil"/>
              <w:right w:val="nil"/>
            </w:tcBorders>
            <w:shd w:val="clear" w:color="auto" w:fill="auto"/>
            <w:vAlign w:val="bottom"/>
            <w:hideMark/>
          </w:tcPr>
          <w:p w14:paraId="1CD14B4C"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Total</w:t>
            </w:r>
          </w:p>
        </w:tc>
        <w:tc>
          <w:tcPr>
            <w:tcW w:w="957" w:type="dxa"/>
            <w:vAlign w:val="center"/>
            <w:hideMark/>
          </w:tcPr>
          <w:p w14:paraId="24426EAA" w14:textId="77777777" w:rsidR="00C9332D" w:rsidRPr="00B3410A" w:rsidRDefault="00C9332D" w:rsidP="00C9332D">
            <w:pPr>
              <w:spacing w:before="0" w:after="0"/>
              <w:rPr>
                <w:rFonts w:eastAsia="Times New Roman" w:cs="Open Sans"/>
                <w:sz w:val="20"/>
                <w:szCs w:val="20"/>
              </w:rPr>
            </w:pPr>
          </w:p>
        </w:tc>
      </w:tr>
      <w:tr w:rsidR="00C9332D" w:rsidRPr="00B3410A" w14:paraId="13C5FBDA" w14:textId="77777777" w:rsidTr="00C9332D">
        <w:trPr>
          <w:trHeight w:val="264"/>
        </w:trPr>
        <w:tc>
          <w:tcPr>
            <w:tcW w:w="4870" w:type="dxa"/>
            <w:tcBorders>
              <w:top w:val="nil"/>
              <w:left w:val="nil"/>
              <w:bottom w:val="single" w:sz="4" w:space="0" w:color="009560"/>
              <w:right w:val="nil"/>
            </w:tcBorders>
            <w:shd w:val="clear" w:color="auto" w:fill="auto"/>
            <w:noWrap/>
            <w:vAlign w:val="bottom"/>
            <w:hideMark/>
          </w:tcPr>
          <w:p w14:paraId="3A1A0E49"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 </w:t>
            </w:r>
          </w:p>
        </w:tc>
        <w:tc>
          <w:tcPr>
            <w:tcW w:w="1525" w:type="dxa"/>
            <w:tcBorders>
              <w:top w:val="nil"/>
              <w:left w:val="nil"/>
              <w:bottom w:val="single" w:sz="4" w:space="0" w:color="009560"/>
              <w:right w:val="nil"/>
            </w:tcBorders>
            <w:shd w:val="clear" w:color="auto" w:fill="auto"/>
            <w:vAlign w:val="bottom"/>
            <w:hideMark/>
          </w:tcPr>
          <w:p w14:paraId="14A2DC8A"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$’000</w:t>
            </w:r>
          </w:p>
        </w:tc>
        <w:tc>
          <w:tcPr>
            <w:tcW w:w="1800" w:type="dxa"/>
            <w:tcBorders>
              <w:top w:val="nil"/>
              <w:left w:val="nil"/>
              <w:bottom w:val="single" w:sz="4" w:space="0" w:color="009560"/>
              <w:right w:val="nil"/>
            </w:tcBorders>
            <w:shd w:val="clear" w:color="auto" w:fill="auto"/>
            <w:vAlign w:val="bottom"/>
            <w:hideMark/>
          </w:tcPr>
          <w:p w14:paraId="46F361B0"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$’000</w:t>
            </w:r>
          </w:p>
        </w:tc>
        <w:tc>
          <w:tcPr>
            <w:tcW w:w="1684" w:type="dxa"/>
            <w:tcBorders>
              <w:top w:val="nil"/>
              <w:left w:val="nil"/>
              <w:bottom w:val="single" w:sz="4" w:space="0" w:color="009560"/>
              <w:right w:val="nil"/>
            </w:tcBorders>
            <w:shd w:val="clear" w:color="auto" w:fill="auto"/>
            <w:vAlign w:val="bottom"/>
            <w:hideMark/>
          </w:tcPr>
          <w:p w14:paraId="01F788B0"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$’000</w:t>
            </w:r>
          </w:p>
        </w:tc>
        <w:tc>
          <w:tcPr>
            <w:tcW w:w="1594" w:type="dxa"/>
            <w:tcBorders>
              <w:top w:val="nil"/>
              <w:left w:val="nil"/>
              <w:bottom w:val="single" w:sz="4" w:space="0" w:color="009560"/>
              <w:right w:val="nil"/>
            </w:tcBorders>
            <w:shd w:val="clear" w:color="auto" w:fill="auto"/>
            <w:vAlign w:val="bottom"/>
            <w:hideMark/>
          </w:tcPr>
          <w:p w14:paraId="1043830F"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$’000</w:t>
            </w:r>
          </w:p>
        </w:tc>
        <w:tc>
          <w:tcPr>
            <w:tcW w:w="1332" w:type="dxa"/>
            <w:tcBorders>
              <w:top w:val="nil"/>
              <w:left w:val="nil"/>
              <w:bottom w:val="single" w:sz="4" w:space="0" w:color="009560"/>
              <w:right w:val="nil"/>
            </w:tcBorders>
            <w:shd w:val="clear" w:color="auto" w:fill="auto"/>
            <w:vAlign w:val="bottom"/>
            <w:hideMark/>
          </w:tcPr>
          <w:p w14:paraId="090795FF"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$’000</w:t>
            </w:r>
          </w:p>
        </w:tc>
        <w:tc>
          <w:tcPr>
            <w:tcW w:w="1406" w:type="dxa"/>
            <w:tcBorders>
              <w:top w:val="nil"/>
              <w:left w:val="nil"/>
              <w:bottom w:val="single" w:sz="4" w:space="0" w:color="009560"/>
              <w:right w:val="nil"/>
            </w:tcBorders>
            <w:shd w:val="clear" w:color="auto" w:fill="auto"/>
            <w:vAlign w:val="bottom"/>
            <w:hideMark/>
          </w:tcPr>
          <w:p w14:paraId="0311FCF4"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$’000</w:t>
            </w:r>
          </w:p>
        </w:tc>
        <w:tc>
          <w:tcPr>
            <w:tcW w:w="957" w:type="dxa"/>
            <w:tcBorders>
              <w:top w:val="nil"/>
              <w:left w:val="nil"/>
              <w:bottom w:val="single" w:sz="4" w:space="0" w:color="009560"/>
              <w:right w:val="nil"/>
            </w:tcBorders>
            <w:shd w:val="clear" w:color="auto" w:fill="auto"/>
            <w:vAlign w:val="bottom"/>
            <w:hideMark/>
          </w:tcPr>
          <w:p w14:paraId="6421E1A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$’000</w:t>
            </w:r>
          </w:p>
        </w:tc>
        <w:tc>
          <w:tcPr>
            <w:tcW w:w="957" w:type="dxa"/>
            <w:vAlign w:val="center"/>
            <w:hideMark/>
          </w:tcPr>
          <w:p w14:paraId="02DA8250" w14:textId="77777777" w:rsidR="00C9332D" w:rsidRPr="00B3410A" w:rsidRDefault="00C9332D" w:rsidP="00C9332D">
            <w:pPr>
              <w:spacing w:before="0" w:after="0"/>
              <w:rPr>
                <w:rFonts w:eastAsia="Times New Roman" w:cs="Open Sans"/>
                <w:sz w:val="20"/>
                <w:szCs w:val="20"/>
              </w:rPr>
            </w:pPr>
          </w:p>
        </w:tc>
      </w:tr>
      <w:tr w:rsidR="00C9332D" w:rsidRPr="00B3410A" w14:paraId="55213FA9" w14:textId="77777777" w:rsidTr="00C9332D">
        <w:trPr>
          <w:trHeight w:val="240"/>
        </w:trPr>
        <w:tc>
          <w:tcPr>
            <w:tcW w:w="4870" w:type="dxa"/>
            <w:tcBorders>
              <w:top w:val="nil"/>
              <w:left w:val="nil"/>
              <w:bottom w:val="nil"/>
              <w:right w:val="nil"/>
            </w:tcBorders>
            <w:shd w:val="clear" w:color="auto" w:fill="auto"/>
            <w:noWrap/>
            <w:vAlign w:val="bottom"/>
            <w:hideMark/>
          </w:tcPr>
          <w:p w14:paraId="2D5B83EF"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As at 1 July 2020</w:t>
            </w:r>
          </w:p>
        </w:tc>
        <w:tc>
          <w:tcPr>
            <w:tcW w:w="1525" w:type="dxa"/>
            <w:tcBorders>
              <w:top w:val="nil"/>
              <w:left w:val="nil"/>
              <w:bottom w:val="nil"/>
              <w:right w:val="nil"/>
            </w:tcBorders>
            <w:shd w:val="clear" w:color="auto" w:fill="auto"/>
            <w:noWrap/>
            <w:vAlign w:val="bottom"/>
            <w:hideMark/>
          </w:tcPr>
          <w:p w14:paraId="2AE138F9" w14:textId="77777777" w:rsidR="00C9332D" w:rsidRPr="00B3410A" w:rsidRDefault="00C9332D" w:rsidP="00C9332D">
            <w:pPr>
              <w:spacing w:before="0" w:after="0"/>
              <w:rPr>
                <w:rFonts w:eastAsia="Times New Roman" w:cs="Open Sans"/>
                <w:b/>
                <w:bCs/>
                <w:sz w:val="20"/>
                <w:szCs w:val="20"/>
              </w:rPr>
            </w:pPr>
          </w:p>
        </w:tc>
        <w:tc>
          <w:tcPr>
            <w:tcW w:w="1800" w:type="dxa"/>
            <w:tcBorders>
              <w:top w:val="nil"/>
              <w:left w:val="nil"/>
              <w:bottom w:val="nil"/>
              <w:right w:val="nil"/>
            </w:tcBorders>
            <w:shd w:val="clear" w:color="auto" w:fill="auto"/>
            <w:noWrap/>
            <w:vAlign w:val="bottom"/>
            <w:hideMark/>
          </w:tcPr>
          <w:p w14:paraId="1D53776F" w14:textId="77777777" w:rsidR="00C9332D" w:rsidRPr="00B3410A" w:rsidRDefault="00C9332D" w:rsidP="00C9332D">
            <w:pPr>
              <w:spacing w:before="0" w:after="0"/>
              <w:rPr>
                <w:rFonts w:eastAsia="Times New Roman" w:cs="Open Sans"/>
                <w:sz w:val="20"/>
                <w:szCs w:val="20"/>
              </w:rPr>
            </w:pPr>
          </w:p>
        </w:tc>
        <w:tc>
          <w:tcPr>
            <w:tcW w:w="1684" w:type="dxa"/>
            <w:tcBorders>
              <w:top w:val="nil"/>
              <w:left w:val="nil"/>
              <w:bottom w:val="nil"/>
              <w:right w:val="nil"/>
            </w:tcBorders>
            <w:shd w:val="clear" w:color="auto" w:fill="auto"/>
            <w:noWrap/>
            <w:vAlign w:val="bottom"/>
            <w:hideMark/>
          </w:tcPr>
          <w:p w14:paraId="2619A209" w14:textId="77777777" w:rsidR="00C9332D" w:rsidRPr="00B3410A" w:rsidRDefault="00C9332D" w:rsidP="00C9332D">
            <w:pPr>
              <w:spacing w:before="0" w:after="0"/>
              <w:rPr>
                <w:rFonts w:eastAsia="Times New Roman" w:cs="Open Sans"/>
                <w:sz w:val="20"/>
                <w:szCs w:val="20"/>
              </w:rPr>
            </w:pPr>
          </w:p>
        </w:tc>
        <w:tc>
          <w:tcPr>
            <w:tcW w:w="1594" w:type="dxa"/>
            <w:tcBorders>
              <w:top w:val="nil"/>
              <w:left w:val="nil"/>
              <w:bottom w:val="nil"/>
              <w:right w:val="nil"/>
            </w:tcBorders>
            <w:shd w:val="clear" w:color="auto" w:fill="auto"/>
            <w:noWrap/>
            <w:vAlign w:val="bottom"/>
            <w:hideMark/>
          </w:tcPr>
          <w:p w14:paraId="4069FC66" w14:textId="77777777" w:rsidR="00C9332D" w:rsidRPr="00B3410A" w:rsidRDefault="00C9332D" w:rsidP="00C9332D">
            <w:pPr>
              <w:spacing w:before="0" w:after="0"/>
              <w:rPr>
                <w:rFonts w:eastAsia="Times New Roman" w:cs="Open Sans"/>
                <w:sz w:val="20"/>
                <w:szCs w:val="20"/>
              </w:rPr>
            </w:pPr>
          </w:p>
        </w:tc>
        <w:tc>
          <w:tcPr>
            <w:tcW w:w="1332" w:type="dxa"/>
            <w:tcBorders>
              <w:top w:val="nil"/>
              <w:left w:val="nil"/>
              <w:bottom w:val="nil"/>
              <w:right w:val="nil"/>
            </w:tcBorders>
            <w:shd w:val="clear" w:color="auto" w:fill="auto"/>
            <w:noWrap/>
            <w:vAlign w:val="bottom"/>
            <w:hideMark/>
          </w:tcPr>
          <w:p w14:paraId="3D04B9AF" w14:textId="77777777" w:rsidR="00C9332D" w:rsidRPr="00B3410A" w:rsidRDefault="00C9332D" w:rsidP="00C9332D">
            <w:pPr>
              <w:spacing w:before="0" w:after="0"/>
              <w:rPr>
                <w:rFonts w:eastAsia="Times New Roman" w:cs="Open Sans"/>
                <w:sz w:val="20"/>
                <w:szCs w:val="20"/>
              </w:rPr>
            </w:pPr>
          </w:p>
        </w:tc>
        <w:tc>
          <w:tcPr>
            <w:tcW w:w="1406" w:type="dxa"/>
            <w:tcBorders>
              <w:top w:val="nil"/>
              <w:left w:val="nil"/>
              <w:bottom w:val="nil"/>
              <w:right w:val="nil"/>
            </w:tcBorders>
            <w:shd w:val="clear" w:color="auto" w:fill="auto"/>
            <w:noWrap/>
            <w:vAlign w:val="bottom"/>
            <w:hideMark/>
          </w:tcPr>
          <w:p w14:paraId="7954463D" w14:textId="77777777" w:rsidR="00C9332D" w:rsidRPr="00B3410A" w:rsidRDefault="00C9332D" w:rsidP="00C9332D">
            <w:pPr>
              <w:spacing w:before="0" w:after="0"/>
              <w:rPr>
                <w:rFonts w:eastAsia="Times New Roman" w:cs="Open Sans"/>
                <w:sz w:val="20"/>
                <w:szCs w:val="20"/>
              </w:rPr>
            </w:pPr>
          </w:p>
        </w:tc>
        <w:tc>
          <w:tcPr>
            <w:tcW w:w="957" w:type="dxa"/>
            <w:tcBorders>
              <w:top w:val="nil"/>
              <w:left w:val="nil"/>
              <w:bottom w:val="nil"/>
              <w:right w:val="nil"/>
            </w:tcBorders>
            <w:shd w:val="clear" w:color="auto" w:fill="auto"/>
            <w:noWrap/>
            <w:vAlign w:val="bottom"/>
            <w:hideMark/>
          </w:tcPr>
          <w:p w14:paraId="31177FEE" w14:textId="77777777" w:rsidR="00C9332D" w:rsidRPr="00B3410A" w:rsidRDefault="00C9332D" w:rsidP="00C9332D">
            <w:pPr>
              <w:spacing w:before="0" w:after="0"/>
              <w:rPr>
                <w:rFonts w:eastAsia="Times New Roman" w:cs="Open Sans"/>
                <w:sz w:val="20"/>
                <w:szCs w:val="20"/>
              </w:rPr>
            </w:pPr>
          </w:p>
        </w:tc>
        <w:tc>
          <w:tcPr>
            <w:tcW w:w="957" w:type="dxa"/>
            <w:vAlign w:val="center"/>
            <w:hideMark/>
          </w:tcPr>
          <w:p w14:paraId="6D93AB58" w14:textId="77777777" w:rsidR="00C9332D" w:rsidRPr="00B3410A" w:rsidRDefault="00C9332D" w:rsidP="00C9332D">
            <w:pPr>
              <w:spacing w:before="0" w:after="0"/>
              <w:rPr>
                <w:rFonts w:eastAsia="Times New Roman" w:cs="Open Sans"/>
                <w:sz w:val="20"/>
                <w:szCs w:val="20"/>
              </w:rPr>
            </w:pPr>
          </w:p>
        </w:tc>
      </w:tr>
      <w:tr w:rsidR="00C9332D" w:rsidRPr="00B3410A" w14:paraId="3F2DE975" w14:textId="77777777" w:rsidTr="00C9332D">
        <w:trPr>
          <w:trHeight w:val="240"/>
        </w:trPr>
        <w:tc>
          <w:tcPr>
            <w:tcW w:w="4870" w:type="dxa"/>
            <w:tcBorders>
              <w:top w:val="nil"/>
              <w:left w:val="nil"/>
              <w:bottom w:val="nil"/>
              <w:right w:val="nil"/>
            </w:tcBorders>
            <w:shd w:val="clear" w:color="auto" w:fill="auto"/>
            <w:vAlign w:val="bottom"/>
            <w:hideMark/>
          </w:tcPr>
          <w:p w14:paraId="7794176C"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Gross book value</w:t>
            </w:r>
          </w:p>
        </w:tc>
        <w:tc>
          <w:tcPr>
            <w:tcW w:w="1525" w:type="dxa"/>
            <w:tcBorders>
              <w:top w:val="nil"/>
              <w:left w:val="nil"/>
              <w:bottom w:val="nil"/>
              <w:right w:val="nil"/>
            </w:tcBorders>
            <w:shd w:val="clear" w:color="auto" w:fill="auto"/>
            <w:noWrap/>
            <w:vAlign w:val="bottom"/>
            <w:hideMark/>
          </w:tcPr>
          <w:p w14:paraId="0753930F"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5,951 </w:t>
            </w:r>
          </w:p>
        </w:tc>
        <w:tc>
          <w:tcPr>
            <w:tcW w:w="1800" w:type="dxa"/>
            <w:tcBorders>
              <w:top w:val="nil"/>
              <w:left w:val="nil"/>
              <w:bottom w:val="nil"/>
              <w:right w:val="nil"/>
            </w:tcBorders>
            <w:shd w:val="clear" w:color="auto" w:fill="auto"/>
            <w:noWrap/>
            <w:vAlign w:val="bottom"/>
            <w:hideMark/>
          </w:tcPr>
          <w:p w14:paraId="2C3D4DA3"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852 </w:t>
            </w:r>
          </w:p>
        </w:tc>
        <w:tc>
          <w:tcPr>
            <w:tcW w:w="1684" w:type="dxa"/>
            <w:tcBorders>
              <w:top w:val="nil"/>
              <w:left w:val="nil"/>
              <w:bottom w:val="nil"/>
              <w:right w:val="nil"/>
            </w:tcBorders>
            <w:shd w:val="clear" w:color="auto" w:fill="auto"/>
            <w:noWrap/>
            <w:vAlign w:val="bottom"/>
            <w:hideMark/>
          </w:tcPr>
          <w:p w14:paraId="46D83FF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 </w:t>
            </w:r>
          </w:p>
        </w:tc>
        <w:tc>
          <w:tcPr>
            <w:tcW w:w="1594" w:type="dxa"/>
            <w:tcBorders>
              <w:top w:val="nil"/>
              <w:left w:val="nil"/>
              <w:bottom w:val="nil"/>
              <w:right w:val="nil"/>
            </w:tcBorders>
            <w:shd w:val="clear" w:color="auto" w:fill="auto"/>
            <w:noWrap/>
            <w:vAlign w:val="bottom"/>
            <w:hideMark/>
          </w:tcPr>
          <w:p w14:paraId="711B4AE2"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149 </w:t>
            </w:r>
          </w:p>
        </w:tc>
        <w:tc>
          <w:tcPr>
            <w:tcW w:w="1332" w:type="dxa"/>
            <w:tcBorders>
              <w:top w:val="nil"/>
              <w:left w:val="nil"/>
              <w:bottom w:val="nil"/>
              <w:right w:val="nil"/>
            </w:tcBorders>
            <w:shd w:val="clear" w:color="auto" w:fill="auto"/>
            <w:noWrap/>
            <w:vAlign w:val="bottom"/>
            <w:hideMark/>
          </w:tcPr>
          <w:p w14:paraId="3F14C3FA"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2,407 </w:t>
            </w:r>
          </w:p>
        </w:tc>
        <w:tc>
          <w:tcPr>
            <w:tcW w:w="1406" w:type="dxa"/>
            <w:tcBorders>
              <w:top w:val="nil"/>
              <w:left w:val="nil"/>
              <w:bottom w:val="nil"/>
              <w:right w:val="nil"/>
            </w:tcBorders>
            <w:shd w:val="clear" w:color="auto" w:fill="auto"/>
            <w:noWrap/>
            <w:vAlign w:val="bottom"/>
            <w:hideMark/>
          </w:tcPr>
          <w:p w14:paraId="1AAF1BAC"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tcBorders>
              <w:top w:val="nil"/>
              <w:left w:val="nil"/>
              <w:bottom w:val="nil"/>
              <w:right w:val="nil"/>
            </w:tcBorders>
            <w:shd w:val="clear" w:color="auto" w:fill="auto"/>
            <w:noWrap/>
            <w:vAlign w:val="bottom"/>
            <w:hideMark/>
          </w:tcPr>
          <w:p w14:paraId="4AC564C2"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9,364 </w:t>
            </w:r>
          </w:p>
        </w:tc>
        <w:tc>
          <w:tcPr>
            <w:tcW w:w="957" w:type="dxa"/>
            <w:vAlign w:val="center"/>
            <w:hideMark/>
          </w:tcPr>
          <w:p w14:paraId="11B74710" w14:textId="77777777" w:rsidR="00C9332D" w:rsidRPr="00B3410A" w:rsidRDefault="00C9332D" w:rsidP="00C9332D">
            <w:pPr>
              <w:spacing w:before="0" w:after="0"/>
              <w:rPr>
                <w:rFonts w:eastAsia="Times New Roman" w:cs="Open Sans"/>
                <w:sz w:val="20"/>
                <w:szCs w:val="20"/>
              </w:rPr>
            </w:pPr>
          </w:p>
        </w:tc>
      </w:tr>
      <w:tr w:rsidR="00C9332D" w:rsidRPr="00B3410A" w14:paraId="58EF289C" w14:textId="77777777" w:rsidTr="00C9332D">
        <w:trPr>
          <w:trHeight w:val="240"/>
        </w:trPr>
        <w:tc>
          <w:tcPr>
            <w:tcW w:w="4870" w:type="dxa"/>
            <w:tcBorders>
              <w:top w:val="nil"/>
              <w:left w:val="nil"/>
              <w:bottom w:val="nil"/>
              <w:right w:val="nil"/>
            </w:tcBorders>
            <w:shd w:val="clear" w:color="auto" w:fill="auto"/>
            <w:noWrap/>
            <w:vAlign w:val="bottom"/>
            <w:hideMark/>
          </w:tcPr>
          <w:p w14:paraId="5F6213A1"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Accumulated depreciation, amortisation and impairment</w:t>
            </w:r>
          </w:p>
        </w:tc>
        <w:tc>
          <w:tcPr>
            <w:tcW w:w="1525" w:type="dxa"/>
            <w:tcBorders>
              <w:top w:val="nil"/>
              <w:left w:val="nil"/>
              <w:bottom w:val="nil"/>
              <w:right w:val="nil"/>
            </w:tcBorders>
            <w:shd w:val="clear" w:color="auto" w:fill="auto"/>
            <w:noWrap/>
            <w:vAlign w:val="bottom"/>
            <w:hideMark/>
          </w:tcPr>
          <w:p w14:paraId="5097F76E"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(2,975)</w:t>
            </w:r>
          </w:p>
        </w:tc>
        <w:tc>
          <w:tcPr>
            <w:tcW w:w="1800" w:type="dxa"/>
            <w:tcBorders>
              <w:top w:val="nil"/>
              <w:left w:val="nil"/>
              <w:bottom w:val="nil"/>
              <w:right w:val="nil"/>
            </w:tcBorders>
            <w:shd w:val="clear" w:color="auto" w:fill="auto"/>
            <w:noWrap/>
            <w:vAlign w:val="bottom"/>
            <w:hideMark/>
          </w:tcPr>
          <w:p w14:paraId="70FC1F09"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684" w:type="dxa"/>
            <w:tcBorders>
              <w:top w:val="nil"/>
              <w:left w:val="nil"/>
              <w:bottom w:val="nil"/>
              <w:right w:val="nil"/>
            </w:tcBorders>
            <w:shd w:val="clear" w:color="auto" w:fill="auto"/>
            <w:noWrap/>
            <w:vAlign w:val="bottom"/>
            <w:hideMark/>
          </w:tcPr>
          <w:p w14:paraId="133F8193"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594" w:type="dxa"/>
            <w:tcBorders>
              <w:top w:val="nil"/>
              <w:left w:val="nil"/>
              <w:bottom w:val="nil"/>
              <w:right w:val="nil"/>
            </w:tcBorders>
            <w:shd w:val="clear" w:color="auto" w:fill="auto"/>
            <w:noWrap/>
            <w:vAlign w:val="bottom"/>
            <w:hideMark/>
          </w:tcPr>
          <w:p w14:paraId="065AAE10"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332" w:type="dxa"/>
            <w:tcBorders>
              <w:top w:val="nil"/>
              <w:left w:val="nil"/>
              <w:bottom w:val="nil"/>
              <w:right w:val="nil"/>
            </w:tcBorders>
            <w:shd w:val="clear" w:color="auto" w:fill="auto"/>
            <w:noWrap/>
            <w:vAlign w:val="bottom"/>
            <w:hideMark/>
          </w:tcPr>
          <w:p w14:paraId="5FD43E21"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(1,595)</w:t>
            </w:r>
          </w:p>
        </w:tc>
        <w:tc>
          <w:tcPr>
            <w:tcW w:w="1406" w:type="dxa"/>
            <w:tcBorders>
              <w:top w:val="nil"/>
              <w:left w:val="nil"/>
              <w:bottom w:val="nil"/>
              <w:right w:val="nil"/>
            </w:tcBorders>
            <w:shd w:val="clear" w:color="auto" w:fill="auto"/>
            <w:noWrap/>
            <w:vAlign w:val="bottom"/>
            <w:hideMark/>
          </w:tcPr>
          <w:p w14:paraId="6C60592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tcBorders>
              <w:top w:val="nil"/>
              <w:left w:val="nil"/>
              <w:bottom w:val="nil"/>
              <w:right w:val="nil"/>
            </w:tcBorders>
            <w:shd w:val="clear" w:color="auto" w:fill="auto"/>
            <w:noWrap/>
            <w:vAlign w:val="bottom"/>
            <w:hideMark/>
          </w:tcPr>
          <w:p w14:paraId="4749B703"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(4,570)</w:t>
            </w:r>
          </w:p>
        </w:tc>
        <w:tc>
          <w:tcPr>
            <w:tcW w:w="957" w:type="dxa"/>
            <w:vAlign w:val="center"/>
            <w:hideMark/>
          </w:tcPr>
          <w:p w14:paraId="71FED99C" w14:textId="77777777" w:rsidR="00C9332D" w:rsidRPr="00B3410A" w:rsidRDefault="00C9332D" w:rsidP="00C9332D">
            <w:pPr>
              <w:spacing w:before="0" w:after="0"/>
              <w:rPr>
                <w:rFonts w:eastAsia="Times New Roman" w:cs="Open Sans"/>
                <w:sz w:val="20"/>
                <w:szCs w:val="20"/>
              </w:rPr>
            </w:pPr>
          </w:p>
        </w:tc>
      </w:tr>
      <w:tr w:rsidR="00C9332D" w:rsidRPr="00B3410A" w14:paraId="311B1294" w14:textId="77777777" w:rsidTr="00C9332D">
        <w:trPr>
          <w:trHeight w:val="240"/>
        </w:trPr>
        <w:tc>
          <w:tcPr>
            <w:tcW w:w="4870" w:type="dxa"/>
            <w:tcBorders>
              <w:top w:val="single" w:sz="4" w:space="0" w:color="auto"/>
              <w:left w:val="nil"/>
              <w:bottom w:val="single" w:sz="4" w:space="0" w:color="auto"/>
              <w:right w:val="nil"/>
            </w:tcBorders>
            <w:shd w:val="clear" w:color="auto" w:fill="auto"/>
            <w:noWrap/>
            <w:vAlign w:val="bottom"/>
            <w:hideMark/>
          </w:tcPr>
          <w:p w14:paraId="69F5DB1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Total as at 1 July 2020</w:t>
            </w:r>
          </w:p>
        </w:tc>
        <w:tc>
          <w:tcPr>
            <w:tcW w:w="1525" w:type="dxa"/>
            <w:tcBorders>
              <w:top w:val="single" w:sz="4" w:space="0" w:color="auto"/>
              <w:left w:val="nil"/>
              <w:bottom w:val="single" w:sz="4" w:space="0" w:color="auto"/>
              <w:right w:val="nil"/>
            </w:tcBorders>
            <w:shd w:val="clear" w:color="auto" w:fill="auto"/>
            <w:noWrap/>
            <w:vAlign w:val="bottom"/>
            <w:hideMark/>
          </w:tcPr>
          <w:p w14:paraId="17E2C2D8"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2,975 </w:t>
            </w:r>
          </w:p>
        </w:tc>
        <w:tc>
          <w:tcPr>
            <w:tcW w:w="1800" w:type="dxa"/>
            <w:tcBorders>
              <w:top w:val="single" w:sz="4" w:space="0" w:color="auto"/>
              <w:left w:val="nil"/>
              <w:bottom w:val="single" w:sz="4" w:space="0" w:color="auto"/>
              <w:right w:val="nil"/>
            </w:tcBorders>
            <w:shd w:val="clear" w:color="auto" w:fill="auto"/>
            <w:noWrap/>
            <w:vAlign w:val="bottom"/>
            <w:hideMark/>
          </w:tcPr>
          <w:p w14:paraId="7159A8DD"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852 </w:t>
            </w:r>
          </w:p>
        </w:tc>
        <w:tc>
          <w:tcPr>
            <w:tcW w:w="1684" w:type="dxa"/>
            <w:tcBorders>
              <w:top w:val="single" w:sz="4" w:space="0" w:color="auto"/>
              <w:left w:val="nil"/>
              <w:bottom w:val="single" w:sz="4" w:space="0" w:color="auto"/>
              <w:right w:val="nil"/>
            </w:tcBorders>
            <w:shd w:val="clear" w:color="auto" w:fill="auto"/>
            <w:noWrap/>
            <w:vAlign w:val="bottom"/>
            <w:hideMark/>
          </w:tcPr>
          <w:p w14:paraId="17B022A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 </w:t>
            </w:r>
          </w:p>
        </w:tc>
        <w:tc>
          <w:tcPr>
            <w:tcW w:w="1594" w:type="dxa"/>
            <w:tcBorders>
              <w:top w:val="single" w:sz="4" w:space="0" w:color="auto"/>
              <w:left w:val="nil"/>
              <w:bottom w:val="single" w:sz="4" w:space="0" w:color="auto"/>
              <w:right w:val="nil"/>
            </w:tcBorders>
            <w:shd w:val="clear" w:color="auto" w:fill="auto"/>
            <w:noWrap/>
            <w:vAlign w:val="bottom"/>
            <w:hideMark/>
          </w:tcPr>
          <w:p w14:paraId="5B2EC1AD"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149 </w:t>
            </w:r>
          </w:p>
        </w:tc>
        <w:tc>
          <w:tcPr>
            <w:tcW w:w="1332" w:type="dxa"/>
            <w:tcBorders>
              <w:top w:val="single" w:sz="4" w:space="0" w:color="auto"/>
              <w:left w:val="nil"/>
              <w:bottom w:val="single" w:sz="4" w:space="0" w:color="auto"/>
              <w:right w:val="nil"/>
            </w:tcBorders>
            <w:shd w:val="clear" w:color="auto" w:fill="auto"/>
            <w:noWrap/>
            <w:vAlign w:val="bottom"/>
            <w:hideMark/>
          </w:tcPr>
          <w:p w14:paraId="2BC8F599"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812 </w:t>
            </w:r>
          </w:p>
        </w:tc>
        <w:tc>
          <w:tcPr>
            <w:tcW w:w="1406" w:type="dxa"/>
            <w:tcBorders>
              <w:top w:val="single" w:sz="4" w:space="0" w:color="auto"/>
              <w:left w:val="nil"/>
              <w:bottom w:val="single" w:sz="4" w:space="0" w:color="auto"/>
              <w:right w:val="nil"/>
            </w:tcBorders>
            <w:shd w:val="clear" w:color="auto" w:fill="auto"/>
            <w:noWrap/>
            <w:vAlign w:val="bottom"/>
            <w:hideMark/>
          </w:tcPr>
          <w:p w14:paraId="5782A9B3"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tcBorders>
              <w:top w:val="single" w:sz="4" w:space="0" w:color="auto"/>
              <w:left w:val="nil"/>
              <w:bottom w:val="single" w:sz="4" w:space="0" w:color="auto"/>
              <w:right w:val="nil"/>
            </w:tcBorders>
            <w:shd w:val="clear" w:color="auto" w:fill="auto"/>
            <w:noWrap/>
            <w:vAlign w:val="bottom"/>
            <w:hideMark/>
          </w:tcPr>
          <w:p w14:paraId="4AB51DEE"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4,794 </w:t>
            </w:r>
          </w:p>
        </w:tc>
        <w:tc>
          <w:tcPr>
            <w:tcW w:w="957" w:type="dxa"/>
            <w:vAlign w:val="center"/>
            <w:hideMark/>
          </w:tcPr>
          <w:p w14:paraId="214A0E80" w14:textId="77777777" w:rsidR="00C9332D" w:rsidRPr="00B3410A" w:rsidRDefault="00C9332D" w:rsidP="00C9332D">
            <w:pPr>
              <w:spacing w:before="0" w:after="0"/>
              <w:rPr>
                <w:rFonts w:eastAsia="Times New Roman" w:cs="Open Sans"/>
                <w:sz w:val="20"/>
                <w:szCs w:val="20"/>
              </w:rPr>
            </w:pPr>
          </w:p>
        </w:tc>
      </w:tr>
      <w:tr w:rsidR="00C9332D" w:rsidRPr="00B3410A" w14:paraId="68B9BB8E" w14:textId="77777777" w:rsidTr="00C9332D">
        <w:trPr>
          <w:trHeight w:val="282"/>
        </w:trPr>
        <w:tc>
          <w:tcPr>
            <w:tcW w:w="4870" w:type="dxa"/>
            <w:tcBorders>
              <w:top w:val="nil"/>
              <w:left w:val="nil"/>
              <w:bottom w:val="nil"/>
              <w:right w:val="nil"/>
            </w:tcBorders>
            <w:shd w:val="clear" w:color="auto" w:fill="auto"/>
            <w:noWrap/>
            <w:hideMark/>
          </w:tcPr>
          <w:p w14:paraId="76A47594"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Additions</w:t>
            </w:r>
          </w:p>
        </w:tc>
        <w:tc>
          <w:tcPr>
            <w:tcW w:w="1525" w:type="dxa"/>
            <w:tcBorders>
              <w:top w:val="nil"/>
              <w:left w:val="nil"/>
              <w:bottom w:val="nil"/>
              <w:right w:val="nil"/>
            </w:tcBorders>
            <w:shd w:val="clear" w:color="auto" w:fill="auto"/>
            <w:noWrap/>
            <w:vAlign w:val="bottom"/>
            <w:hideMark/>
          </w:tcPr>
          <w:p w14:paraId="1E3FA95A" w14:textId="77777777" w:rsidR="00C9332D" w:rsidRPr="00B3410A" w:rsidRDefault="00C9332D" w:rsidP="00C9332D">
            <w:pPr>
              <w:spacing w:before="0" w:after="0"/>
              <w:rPr>
                <w:rFonts w:eastAsia="Times New Roman" w:cs="Open Sans"/>
                <w:sz w:val="20"/>
                <w:szCs w:val="20"/>
              </w:rPr>
            </w:pPr>
          </w:p>
        </w:tc>
        <w:tc>
          <w:tcPr>
            <w:tcW w:w="1800" w:type="dxa"/>
            <w:tcBorders>
              <w:top w:val="nil"/>
              <w:left w:val="nil"/>
              <w:bottom w:val="nil"/>
              <w:right w:val="nil"/>
            </w:tcBorders>
            <w:shd w:val="clear" w:color="auto" w:fill="auto"/>
            <w:noWrap/>
            <w:vAlign w:val="bottom"/>
            <w:hideMark/>
          </w:tcPr>
          <w:p w14:paraId="0B509B78" w14:textId="77777777" w:rsidR="00C9332D" w:rsidRPr="00B3410A" w:rsidRDefault="00C9332D" w:rsidP="00C9332D">
            <w:pPr>
              <w:spacing w:before="0" w:after="0"/>
              <w:rPr>
                <w:rFonts w:eastAsia="Times New Roman" w:cs="Open Sans"/>
                <w:sz w:val="20"/>
                <w:szCs w:val="20"/>
              </w:rPr>
            </w:pPr>
          </w:p>
        </w:tc>
        <w:tc>
          <w:tcPr>
            <w:tcW w:w="1684" w:type="dxa"/>
            <w:tcBorders>
              <w:top w:val="nil"/>
              <w:left w:val="nil"/>
              <w:bottom w:val="nil"/>
              <w:right w:val="nil"/>
            </w:tcBorders>
            <w:shd w:val="clear" w:color="auto" w:fill="auto"/>
            <w:noWrap/>
            <w:vAlign w:val="bottom"/>
            <w:hideMark/>
          </w:tcPr>
          <w:p w14:paraId="2E68FFCB" w14:textId="77777777" w:rsidR="00C9332D" w:rsidRPr="00B3410A" w:rsidRDefault="00C9332D" w:rsidP="00C9332D">
            <w:pPr>
              <w:spacing w:before="0" w:after="0"/>
              <w:rPr>
                <w:rFonts w:eastAsia="Times New Roman" w:cs="Open Sans"/>
                <w:sz w:val="20"/>
                <w:szCs w:val="20"/>
              </w:rPr>
            </w:pPr>
          </w:p>
        </w:tc>
        <w:tc>
          <w:tcPr>
            <w:tcW w:w="1594" w:type="dxa"/>
            <w:tcBorders>
              <w:top w:val="nil"/>
              <w:left w:val="nil"/>
              <w:bottom w:val="nil"/>
              <w:right w:val="nil"/>
            </w:tcBorders>
            <w:shd w:val="clear" w:color="auto" w:fill="auto"/>
            <w:noWrap/>
            <w:vAlign w:val="bottom"/>
            <w:hideMark/>
          </w:tcPr>
          <w:p w14:paraId="0D29E73D" w14:textId="77777777" w:rsidR="00C9332D" w:rsidRPr="00B3410A" w:rsidRDefault="00C9332D" w:rsidP="00C9332D">
            <w:pPr>
              <w:spacing w:before="0" w:after="0"/>
              <w:rPr>
                <w:rFonts w:eastAsia="Times New Roman" w:cs="Open Sans"/>
                <w:sz w:val="20"/>
                <w:szCs w:val="20"/>
              </w:rPr>
            </w:pPr>
          </w:p>
        </w:tc>
        <w:tc>
          <w:tcPr>
            <w:tcW w:w="1332" w:type="dxa"/>
            <w:tcBorders>
              <w:top w:val="nil"/>
              <w:left w:val="nil"/>
              <w:bottom w:val="nil"/>
              <w:right w:val="nil"/>
            </w:tcBorders>
            <w:shd w:val="clear" w:color="auto" w:fill="auto"/>
            <w:noWrap/>
            <w:vAlign w:val="bottom"/>
            <w:hideMark/>
          </w:tcPr>
          <w:p w14:paraId="1B98D67F" w14:textId="77777777" w:rsidR="00C9332D" w:rsidRPr="00B3410A" w:rsidRDefault="00C9332D" w:rsidP="00C9332D">
            <w:pPr>
              <w:spacing w:before="0" w:after="0"/>
              <w:rPr>
                <w:rFonts w:eastAsia="Times New Roman" w:cs="Open Sans"/>
                <w:sz w:val="20"/>
                <w:szCs w:val="20"/>
              </w:rPr>
            </w:pPr>
          </w:p>
        </w:tc>
        <w:tc>
          <w:tcPr>
            <w:tcW w:w="1406" w:type="dxa"/>
            <w:tcBorders>
              <w:top w:val="nil"/>
              <w:left w:val="nil"/>
              <w:bottom w:val="nil"/>
              <w:right w:val="nil"/>
            </w:tcBorders>
            <w:shd w:val="clear" w:color="auto" w:fill="auto"/>
            <w:noWrap/>
            <w:vAlign w:val="bottom"/>
            <w:hideMark/>
          </w:tcPr>
          <w:p w14:paraId="5169769D" w14:textId="77777777" w:rsidR="00C9332D" w:rsidRPr="00B3410A" w:rsidRDefault="00C9332D" w:rsidP="00C9332D">
            <w:pPr>
              <w:spacing w:before="0" w:after="0"/>
              <w:rPr>
                <w:rFonts w:eastAsia="Times New Roman" w:cs="Open Sans"/>
                <w:sz w:val="20"/>
                <w:szCs w:val="20"/>
              </w:rPr>
            </w:pPr>
          </w:p>
        </w:tc>
        <w:tc>
          <w:tcPr>
            <w:tcW w:w="957" w:type="dxa"/>
            <w:tcBorders>
              <w:top w:val="nil"/>
              <w:left w:val="nil"/>
              <w:bottom w:val="nil"/>
              <w:right w:val="nil"/>
            </w:tcBorders>
            <w:shd w:val="clear" w:color="auto" w:fill="auto"/>
            <w:noWrap/>
            <w:vAlign w:val="bottom"/>
            <w:hideMark/>
          </w:tcPr>
          <w:p w14:paraId="55F852E1" w14:textId="77777777" w:rsidR="00C9332D" w:rsidRPr="00B3410A" w:rsidRDefault="00C9332D" w:rsidP="00C9332D">
            <w:pPr>
              <w:spacing w:before="0" w:after="0"/>
              <w:rPr>
                <w:rFonts w:eastAsia="Times New Roman" w:cs="Open Sans"/>
                <w:sz w:val="20"/>
                <w:szCs w:val="20"/>
              </w:rPr>
            </w:pPr>
          </w:p>
        </w:tc>
        <w:tc>
          <w:tcPr>
            <w:tcW w:w="957" w:type="dxa"/>
            <w:vAlign w:val="center"/>
            <w:hideMark/>
          </w:tcPr>
          <w:p w14:paraId="32906685" w14:textId="77777777" w:rsidR="00C9332D" w:rsidRPr="00B3410A" w:rsidRDefault="00C9332D" w:rsidP="00C9332D">
            <w:pPr>
              <w:spacing w:before="0" w:after="0"/>
              <w:rPr>
                <w:rFonts w:eastAsia="Times New Roman" w:cs="Open Sans"/>
                <w:sz w:val="20"/>
                <w:szCs w:val="20"/>
              </w:rPr>
            </w:pPr>
          </w:p>
        </w:tc>
      </w:tr>
      <w:tr w:rsidR="00C9332D" w:rsidRPr="00B3410A" w14:paraId="1AAFAC11" w14:textId="77777777" w:rsidTr="00C9332D">
        <w:trPr>
          <w:trHeight w:val="240"/>
        </w:trPr>
        <w:tc>
          <w:tcPr>
            <w:tcW w:w="4870" w:type="dxa"/>
            <w:tcBorders>
              <w:top w:val="nil"/>
              <w:left w:val="nil"/>
              <w:bottom w:val="nil"/>
              <w:right w:val="nil"/>
            </w:tcBorders>
            <w:shd w:val="clear" w:color="auto" w:fill="auto"/>
            <w:noWrap/>
            <w:hideMark/>
          </w:tcPr>
          <w:p w14:paraId="385D1C1D" w14:textId="77777777" w:rsidR="00C9332D" w:rsidRPr="00B3410A" w:rsidRDefault="00C9332D" w:rsidP="00C9332D">
            <w:pPr>
              <w:spacing w:before="0" w:after="0"/>
              <w:ind w:firstLineChars="100" w:firstLine="200"/>
              <w:rPr>
                <w:rFonts w:eastAsia="Times New Roman" w:cs="Open Sans"/>
                <w:color w:val="000000"/>
                <w:sz w:val="20"/>
                <w:szCs w:val="20"/>
              </w:rPr>
            </w:pPr>
            <w:r w:rsidRPr="00B3410A">
              <w:rPr>
                <w:rFonts w:eastAsia="Times New Roman" w:cs="Open Sans"/>
                <w:color w:val="000000"/>
                <w:sz w:val="20"/>
                <w:szCs w:val="20"/>
              </w:rPr>
              <w:t>Purchase</w:t>
            </w:r>
          </w:p>
        </w:tc>
        <w:tc>
          <w:tcPr>
            <w:tcW w:w="1525" w:type="dxa"/>
            <w:tcBorders>
              <w:top w:val="nil"/>
              <w:left w:val="nil"/>
              <w:bottom w:val="nil"/>
              <w:right w:val="nil"/>
            </w:tcBorders>
            <w:shd w:val="clear" w:color="auto" w:fill="auto"/>
            <w:noWrap/>
            <w:vAlign w:val="bottom"/>
            <w:hideMark/>
          </w:tcPr>
          <w:p w14:paraId="670C6318"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800" w:type="dxa"/>
            <w:tcBorders>
              <w:top w:val="nil"/>
              <w:left w:val="nil"/>
              <w:bottom w:val="nil"/>
              <w:right w:val="nil"/>
            </w:tcBorders>
            <w:shd w:val="clear" w:color="auto" w:fill="auto"/>
            <w:noWrap/>
            <w:vAlign w:val="bottom"/>
            <w:hideMark/>
          </w:tcPr>
          <w:p w14:paraId="6142726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684" w:type="dxa"/>
            <w:tcBorders>
              <w:top w:val="nil"/>
              <w:left w:val="nil"/>
              <w:bottom w:val="nil"/>
              <w:right w:val="nil"/>
            </w:tcBorders>
            <w:shd w:val="clear" w:color="auto" w:fill="auto"/>
            <w:noWrap/>
            <w:vAlign w:val="bottom"/>
            <w:hideMark/>
          </w:tcPr>
          <w:p w14:paraId="4D2B955C"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 </w:t>
            </w:r>
          </w:p>
        </w:tc>
        <w:tc>
          <w:tcPr>
            <w:tcW w:w="1594" w:type="dxa"/>
            <w:tcBorders>
              <w:top w:val="nil"/>
              <w:left w:val="nil"/>
              <w:bottom w:val="nil"/>
              <w:right w:val="nil"/>
            </w:tcBorders>
            <w:shd w:val="clear" w:color="auto" w:fill="auto"/>
            <w:noWrap/>
            <w:vAlign w:val="bottom"/>
            <w:hideMark/>
          </w:tcPr>
          <w:p w14:paraId="1C0DD040"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332" w:type="dxa"/>
            <w:tcBorders>
              <w:top w:val="nil"/>
              <w:left w:val="nil"/>
              <w:bottom w:val="nil"/>
              <w:right w:val="nil"/>
            </w:tcBorders>
            <w:shd w:val="clear" w:color="auto" w:fill="auto"/>
            <w:noWrap/>
            <w:vAlign w:val="bottom"/>
            <w:hideMark/>
          </w:tcPr>
          <w:p w14:paraId="58FAFB51"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36 </w:t>
            </w:r>
          </w:p>
        </w:tc>
        <w:tc>
          <w:tcPr>
            <w:tcW w:w="1406" w:type="dxa"/>
            <w:tcBorders>
              <w:top w:val="nil"/>
              <w:left w:val="nil"/>
              <w:bottom w:val="nil"/>
              <w:right w:val="nil"/>
            </w:tcBorders>
            <w:shd w:val="clear" w:color="auto" w:fill="auto"/>
            <w:noWrap/>
            <w:vAlign w:val="bottom"/>
            <w:hideMark/>
          </w:tcPr>
          <w:p w14:paraId="2F884AFD"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55 </w:t>
            </w:r>
          </w:p>
        </w:tc>
        <w:tc>
          <w:tcPr>
            <w:tcW w:w="957" w:type="dxa"/>
            <w:tcBorders>
              <w:top w:val="nil"/>
              <w:left w:val="nil"/>
              <w:bottom w:val="nil"/>
              <w:right w:val="nil"/>
            </w:tcBorders>
            <w:shd w:val="clear" w:color="auto" w:fill="auto"/>
            <w:noWrap/>
            <w:vAlign w:val="bottom"/>
            <w:hideMark/>
          </w:tcPr>
          <w:p w14:paraId="1AB1895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92 </w:t>
            </w:r>
          </w:p>
        </w:tc>
        <w:tc>
          <w:tcPr>
            <w:tcW w:w="957" w:type="dxa"/>
            <w:vAlign w:val="center"/>
            <w:hideMark/>
          </w:tcPr>
          <w:p w14:paraId="27EF1970" w14:textId="77777777" w:rsidR="00C9332D" w:rsidRPr="00B3410A" w:rsidRDefault="00C9332D" w:rsidP="00C9332D">
            <w:pPr>
              <w:spacing w:before="0" w:after="0"/>
              <w:rPr>
                <w:rFonts w:eastAsia="Times New Roman" w:cs="Open Sans"/>
                <w:sz w:val="20"/>
                <w:szCs w:val="20"/>
              </w:rPr>
            </w:pPr>
          </w:p>
        </w:tc>
      </w:tr>
      <w:tr w:rsidR="00C9332D" w:rsidRPr="00B3410A" w14:paraId="19E6B285" w14:textId="77777777" w:rsidTr="00C9332D">
        <w:trPr>
          <w:trHeight w:val="240"/>
        </w:trPr>
        <w:tc>
          <w:tcPr>
            <w:tcW w:w="4870" w:type="dxa"/>
            <w:tcBorders>
              <w:top w:val="nil"/>
              <w:left w:val="nil"/>
              <w:bottom w:val="nil"/>
              <w:right w:val="nil"/>
            </w:tcBorders>
            <w:shd w:val="clear" w:color="auto" w:fill="auto"/>
            <w:noWrap/>
            <w:hideMark/>
          </w:tcPr>
          <w:p w14:paraId="6068BB80" w14:textId="77777777" w:rsidR="00C9332D" w:rsidRPr="00B3410A" w:rsidRDefault="00C9332D" w:rsidP="00C9332D">
            <w:pPr>
              <w:spacing w:before="0" w:after="0"/>
              <w:ind w:firstLineChars="100" w:firstLine="200"/>
              <w:rPr>
                <w:rFonts w:eastAsia="Times New Roman" w:cs="Open Sans"/>
                <w:sz w:val="20"/>
                <w:szCs w:val="20"/>
              </w:rPr>
            </w:pPr>
            <w:r w:rsidRPr="00B3410A">
              <w:rPr>
                <w:rFonts w:eastAsia="Times New Roman" w:cs="Open Sans"/>
                <w:sz w:val="20"/>
                <w:szCs w:val="20"/>
              </w:rPr>
              <w:t>Work in progress transfer</w:t>
            </w:r>
          </w:p>
        </w:tc>
        <w:tc>
          <w:tcPr>
            <w:tcW w:w="1525" w:type="dxa"/>
            <w:tcBorders>
              <w:top w:val="nil"/>
              <w:left w:val="nil"/>
              <w:bottom w:val="nil"/>
              <w:right w:val="nil"/>
            </w:tcBorders>
            <w:shd w:val="clear" w:color="auto" w:fill="auto"/>
            <w:noWrap/>
            <w:vAlign w:val="bottom"/>
            <w:hideMark/>
          </w:tcPr>
          <w:p w14:paraId="2CEE079A"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800" w:type="dxa"/>
            <w:tcBorders>
              <w:top w:val="nil"/>
              <w:left w:val="nil"/>
              <w:bottom w:val="nil"/>
              <w:right w:val="nil"/>
            </w:tcBorders>
            <w:shd w:val="clear" w:color="auto" w:fill="auto"/>
            <w:noWrap/>
            <w:vAlign w:val="bottom"/>
            <w:hideMark/>
          </w:tcPr>
          <w:p w14:paraId="42A65A37"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6 </w:t>
            </w:r>
          </w:p>
        </w:tc>
        <w:tc>
          <w:tcPr>
            <w:tcW w:w="1684" w:type="dxa"/>
            <w:tcBorders>
              <w:top w:val="nil"/>
              <w:left w:val="nil"/>
              <w:bottom w:val="nil"/>
              <w:right w:val="nil"/>
            </w:tcBorders>
            <w:shd w:val="clear" w:color="auto" w:fill="auto"/>
            <w:noWrap/>
            <w:vAlign w:val="bottom"/>
            <w:hideMark/>
          </w:tcPr>
          <w:p w14:paraId="02DFBD7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(6)</w:t>
            </w:r>
          </w:p>
        </w:tc>
        <w:tc>
          <w:tcPr>
            <w:tcW w:w="1594" w:type="dxa"/>
            <w:tcBorders>
              <w:top w:val="nil"/>
              <w:left w:val="nil"/>
              <w:bottom w:val="nil"/>
              <w:right w:val="nil"/>
            </w:tcBorders>
            <w:shd w:val="clear" w:color="auto" w:fill="auto"/>
            <w:noWrap/>
            <w:vAlign w:val="bottom"/>
            <w:hideMark/>
          </w:tcPr>
          <w:p w14:paraId="5C74044C"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332" w:type="dxa"/>
            <w:tcBorders>
              <w:top w:val="nil"/>
              <w:left w:val="nil"/>
              <w:bottom w:val="nil"/>
              <w:right w:val="nil"/>
            </w:tcBorders>
            <w:shd w:val="clear" w:color="auto" w:fill="auto"/>
            <w:noWrap/>
            <w:vAlign w:val="bottom"/>
            <w:hideMark/>
          </w:tcPr>
          <w:p w14:paraId="69D5CCCC"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406" w:type="dxa"/>
            <w:tcBorders>
              <w:top w:val="nil"/>
              <w:left w:val="nil"/>
              <w:bottom w:val="nil"/>
              <w:right w:val="nil"/>
            </w:tcBorders>
            <w:shd w:val="clear" w:color="auto" w:fill="auto"/>
            <w:noWrap/>
            <w:vAlign w:val="bottom"/>
            <w:hideMark/>
          </w:tcPr>
          <w:p w14:paraId="4A1EA23F"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tcBorders>
              <w:top w:val="nil"/>
              <w:left w:val="nil"/>
              <w:bottom w:val="nil"/>
              <w:right w:val="nil"/>
            </w:tcBorders>
            <w:shd w:val="clear" w:color="auto" w:fill="auto"/>
            <w:noWrap/>
            <w:vAlign w:val="bottom"/>
            <w:hideMark/>
          </w:tcPr>
          <w:p w14:paraId="1443398F"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vAlign w:val="center"/>
            <w:hideMark/>
          </w:tcPr>
          <w:p w14:paraId="7203E149" w14:textId="77777777" w:rsidR="00C9332D" w:rsidRPr="00B3410A" w:rsidRDefault="00C9332D" w:rsidP="00C9332D">
            <w:pPr>
              <w:spacing w:before="0" w:after="0"/>
              <w:rPr>
                <w:rFonts w:eastAsia="Times New Roman" w:cs="Open Sans"/>
                <w:sz w:val="20"/>
                <w:szCs w:val="20"/>
              </w:rPr>
            </w:pPr>
          </w:p>
        </w:tc>
      </w:tr>
      <w:tr w:rsidR="00C9332D" w:rsidRPr="00B3410A" w14:paraId="4F49D3FD" w14:textId="77777777" w:rsidTr="00C9332D">
        <w:trPr>
          <w:trHeight w:val="327"/>
        </w:trPr>
        <w:tc>
          <w:tcPr>
            <w:tcW w:w="4870" w:type="dxa"/>
            <w:tcBorders>
              <w:top w:val="nil"/>
              <w:left w:val="nil"/>
              <w:bottom w:val="nil"/>
              <w:right w:val="nil"/>
            </w:tcBorders>
            <w:shd w:val="clear" w:color="auto" w:fill="auto"/>
            <w:hideMark/>
          </w:tcPr>
          <w:p w14:paraId="425B5BAD"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Revaluations and impairments recognised in other comprehensive income</w:t>
            </w:r>
          </w:p>
        </w:tc>
        <w:tc>
          <w:tcPr>
            <w:tcW w:w="1525" w:type="dxa"/>
            <w:tcBorders>
              <w:top w:val="nil"/>
              <w:left w:val="nil"/>
              <w:bottom w:val="nil"/>
              <w:right w:val="nil"/>
            </w:tcBorders>
            <w:shd w:val="clear" w:color="auto" w:fill="auto"/>
            <w:noWrap/>
            <w:vAlign w:val="bottom"/>
            <w:hideMark/>
          </w:tcPr>
          <w:p w14:paraId="45D8E100"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800" w:type="dxa"/>
            <w:tcBorders>
              <w:top w:val="nil"/>
              <w:left w:val="nil"/>
              <w:bottom w:val="nil"/>
              <w:right w:val="nil"/>
            </w:tcBorders>
            <w:shd w:val="clear" w:color="auto" w:fill="auto"/>
            <w:noWrap/>
            <w:vAlign w:val="bottom"/>
            <w:hideMark/>
          </w:tcPr>
          <w:p w14:paraId="2C3C9F15"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1,775 </w:t>
            </w:r>
          </w:p>
        </w:tc>
        <w:tc>
          <w:tcPr>
            <w:tcW w:w="1684" w:type="dxa"/>
            <w:tcBorders>
              <w:top w:val="nil"/>
              <w:left w:val="nil"/>
              <w:bottom w:val="nil"/>
              <w:right w:val="nil"/>
            </w:tcBorders>
            <w:shd w:val="clear" w:color="auto" w:fill="auto"/>
            <w:noWrap/>
            <w:vAlign w:val="bottom"/>
            <w:hideMark/>
          </w:tcPr>
          <w:p w14:paraId="2CAFB98E"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594" w:type="dxa"/>
            <w:tcBorders>
              <w:top w:val="nil"/>
              <w:left w:val="nil"/>
              <w:bottom w:val="nil"/>
              <w:right w:val="nil"/>
            </w:tcBorders>
            <w:shd w:val="clear" w:color="auto" w:fill="auto"/>
            <w:noWrap/>
            <w:vAlign w:val="bottom"/>
            <w:hideMark/>
          </w:tcPr>
          <w:p w14:paraId="6C6E36A7"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41 </w:t>
            </w:r>
          </w:p>
        </w:tc>
        <w:tc>
          <w:tcPr>
            <w:tcW w:w="1332" w:type="dxa"/>
            <w:tcBorders>
              <w:top w:val="nil"/>
              <w:left w:val="nil"/>
              <w:bottom w:val="nil"/>
              <w:right w:val="nil"/>
            </w:tcBorders>
            <w:shd w:val="clear" w:color="auto" w:fill="auto"/>
            <w:noWrap/>
            <w:vAlign w:val="bottom"/>
            <w:hideMark/>
          </w:tcPr>
          <w:p w14:paraId="5B339C1A"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406" w:type="dxa"/>
            <w:tcBorders>
              <w:top w:val="nil"/>
              <w:left w:val="nil"/>
              <w:bottom w:val="nil"/>
              <w:right w:val="nil"/>
            </w:tcBorders>
            <w:shd w:val="clear" w:color="auto" w:fill="auto"/>
            <w:noWrap/>
            <w:vAlign w:val="bottom"/>
            <w:hideMark/>
          </w:tcPr>
          <w:p w14:paraId="65F87FF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tcBorders>
              <w:top w:val="nil"/>
              <w:left w:val="nil"/>
              <w:bottom w:val="nil"/>
              <w:right w:val="nil"/>
            </w:tcBorders>
            <w:shd w:val="clear" w:color="auto" w:fill="auto"/>
            <w:noWrap/>
            <w:vAlign w:val="bottom"/>
            <w:hideMark/>
          </w:tcPr>
          <w:p w14:paraId="0951FD80"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1,816 </w:t>
            </w:r>
          </w:p>
        </w:tc>
        <w:tc>
          <w:tcPr>
            <w:tcW w:w="957" w:type="dxa"/>
            <w:vAlign w:val="center"/>
            <w:hideMark/>
          </w:tcPr>
          <w:p w14:paraId="2976D804" w14:textId="77777777" w:rsidR="00C9332D" w:rsidRPr="00B3410A" w:rsidRDefault="00C9332D" w:rsidP="00C9332D">
            <w:pPr>
              <w:spacing w:before="0" w:after="0"/>
              <w:rPr>
                <w:rFonts w:eastAsia="Times New Roman" w:cs="Open Sans"/>
                <w:sz w:val="20"/>
                <w:szCs w:val="20"/>
              </w:rPr>
            </w:pPr>
          </w:p>
        </w:tc>
      </w:tr>
      <w:tr w:rsidR="00C9332D" w:rsidRPr="00B3410A" w14:paraId="2CBA4695" w14:textId="77777777" w:rsidTr="00C9332D">
        <w:trPr>
          <w:trHeight w:val="297"/>
        </w:trPr>
        <w:tc>
          <w:tcPr>
            <w:tcW w:w="4870" w:type="dxa"/>
            <w:tcBorders>
              <w:top w:val="nil"/>
              <w:left w:val="nil"/>
              <w:bottom w:val="nil"/>
              <w:right w:val="nil"/>
            </w:tcBorders>
            <w:shd w:val="clear" w:color="auto" w:fill="auto"/>
            <w:hideMark/>
          </w:tcPr>
          <w:p w14:paraId="5E567623"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Depreciation and amortisation</w:t>
            </w:r>
          </w:p>
        </w:tc>
        <w:tc>
          <w:tcPr>
            <w:tcW w:w="1525" w:type="dxa"/>
            <w:tcBorders>
              <w:top w:val="nil"/>
              <w:left w:val="nil"/>
              <w:bottom w:val="nil"/>
              <w:right w:val="nil"/>
            </w:tcBorders>
            <w:shd w:val="clear" w:color="auto" w:fill="auto"/>
            <w:noWrap/>
            <w:vAlign w:val="bottom"/>
            <w:hideMark/>
          </w:tcPr>
          <w:p w14:paraId="35FF05C4"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800" w:type="dxa"/>
            <w:tcBorders>
              <w:top w:val="nil"/>
              <w:left w:val="nil"/>
              <w:bottom w:val="nil"/>
              <w:right w:val="nil"/>
            </w:tcBorders>
            <w:shd w:val="clear" w:color="auto" w:fill="auto"/>
            <w:noWrap/>
            <w:vAlign w:val="bottom"/>
            <w:hideMark/>
          </w:tcPr>
          <w:p w14:paraId="138CFD02"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(842)</w:t>
            </w:r>
          </w:p>
        </w:tc>
        <w:tc>
          <w:tcPr>
            <w:tcW w:w="1684" w:type="dxa"/>
            <w:tcBorders>
              <w:top w:val="nil"/>
              <w:left w:val="nil"/>
              <w:bottom w:val="nil"/>
              <w:right w:val="nil"/>
            </w:tcBorders>
            <w:shd w:val="clear" w:color="auto" w:fill="auto"/>
            <w:noWrap/>
            <w:vAlign w:val="bottom"/>
            <w:hideMark/>
          </w:tcPr>
          <w:p w14:paraId="22D2F02C"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594" w:type="dxa"/>
            <w:tcBorders>
              <w:top w:val="nil"/>
              <w:left w:val="nil"/>
              <w:bottom w:val="nil"/>
              <w:right w:val="nil"/>
            </w:tcBorders>
            <w:shd w:val="clear" w:color="auto" w:fill="auto"/>
            <w:noWrap/>
            <w:vAlign w:val="bottom"/>
            <w:hideMark/>
          </w:tcPr>
          <w:p w14:paraId="1154958A"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(88)</w:t>
            </w:r>
          </w:p>
        </w:tc>
        <w:tc>
          <w:tcPr>
            <w:tcW w:w="1332" w:type="dxa"/>
            <w:tcBorders>
              <w:top w:val="nil"/>
              <w:left w:val="nil"/>
              <w:bottom w:val="nil"/>
              <w:right w:val="nil"/>
            </w:tcBorders>
            <w:shd w:val="clear" w:color="auto" w:fill="auto"/>
            <w:noWrap/>
            <w:vAlign w:val="bottom"/>
            <w:hideMark/>
          </w:tcPr>
          <w:p w14:paraId="74F98288"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(346)</w:t>
            </w:r>
          </w:p>
        </w:tc>
        <w:tc>
          <w:tcPr>
            <w:tcW w:w="1406" w:type="dxa"/>
            <w:tcBorders>
              <w:top w:val="nil"/>
              <w:left w:val="nil"/>
              <w:bottom w:val="nil"/>
              <w:right w:val="nil"/>
            </w:tcBorders>
            <w:shd w:val="clear" w:color="auto" w:fill="auto"/>
            <w:noWrap/>
            <w:vAlign w:val="bottom"/>
            <w:hideMark/>
          </w:tcPr>
          <w:p w14:paraId="23118C7A"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tcBorders>
              <w:top w:val="nil"/>
              <w:left w:val="nil"/>
              <w:bottom w:val="nil"/>
              <w:right w:val="nil"/>
            </w:tcBorders>
            <w:shd w:val="clear" w:color="auto" w:fill="auto"/>
            <w:noWrap/>
            <w:vAlign w:val="bottom"/>
            <w:hideMark/>
          </w:tcPr>
          <w:p w14:paraId="7346DB8A"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(1,276)</w:t>
            </w:r>
          </w:p>
        </w:tc>
        <w:tc>
          <w:tcPr>
            <w:tcW w:w="957" w:type="dxa"/>
            <w:vAlign w:val="center"/>
            <w:hideMark/>
          </w:tcPr>
          <w:p w14:paraId="00613852" w14:textId="77777777" w:rsidR="00C9332D" w:rsidRPr="00B3410A" w:rsidRDefault="00C9332D" w:rsidP="00C9332D">
            <w:pPr>
              <w:spacing w:before="0" w:after="0"/>
              <w:rPr>
                <w:rFonts w:eastAsia="Times New Roman" w:cs="Open Sans"/>
                <w:sz w:val="20"/>
                <w:szCs w:val="20"/>
              </w:rPr>
            </w:pPr>
          </w:p>
        </w:tc>
      </w:tr>
      <w:tr w:rsidR="00C9332D" w:rsidRPr="00B3410A" w14:paraId="03E05CDF" w14:textId="77777777" w:rsidTr="00C9332D">
        <w:trPr>
          <w:trHeight w:val="264"/>
        </w:trPr>
        <w:tc>
          <w:tcPr>
            <w:tcW w:w="4870" w:type="dxa"/>
            <w:tcBorders>
              <w:top w:val="nil"/>
              <w:left w:val="nil"/>
              <w:bottom w:val="nil"/>
              <w:right w:val="nil"/>
            </w:tcBorders>
            <w:shd w:val="clear" w:color="auto" w:fill="auto"/>
            <w:hideMark/>
          </w:tcPr>
          <w:p w14:paraId="01327CBA"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Depreciation on right-of-use assets</w:t>
            </w:r>
          </w:p>
        </w:tc>
        <w:tc>
          <w:tcPr>
            <w:tcW w:w="1525" w:type="dxa"/>
            <w:tcBorders>
              <w:top w:val="nil"/>
              <w:left w:val="nil"/>
              <w:bottom w:val="nil"/>
              <w:right w:val="nil"/>
            </w:tcBorders>
            <w:shd w:val="clear" w:color="auto" w:fill="auto"/>
            <w:noWrap/>
            <w:vAlign w:val="bottom"/>
            <w:hideMark/>
          </w:tcPr>
          <w:p w14:paraId="08E7AF1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(2,975)</w:t>
            </w:r>
          </w:p>
        </w:tc>
        <w:tc>
          <w:tcPr>
            <w:tcW w:w="1800" w:type="dxa"/>
            <w:tcBorders>
              <w:top w:val="nil"/>
              <w:left w:val="nil"/>
              <w:bottom w:val="nil"/>
              <w:right w:val="nil"/>
            </w:tcBorders>
            <w:shd w:val="clear" w:color="auto" w:fill="auto"/>
            <w:noWrap/>
            <w:vAlign w:val="bottom"/>
            <w:hideMark/>
          </w:tcPr>
          <w:p w14:paraId="3B34855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684" w:type="dxa"/>
            <w:tcBorders>
              <w:top w:val="nil"/>
              <w:left w:val="nil"/>
              <w:bottom w:val="nil"/>
              <w:right w:val="nil"/>
            </w:tcBorders>
            <w:shd w:val="clear" w:color="auto" w:fill="auto"/>
            <w:noWrap/>
            <w:vAlign w:val="bottom"/>
            <w:hideMark/>
          </w:tcPr>
          <w:p w14:paraId="68ECD96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594" w:type="dxa"/>
            <w:tcBorders>
              <w:top w:val="nil"/>
              <w:left w:val="nil"/>
              <w:bottom w:val="nil"/>
              <w:right w:val="nil"/>
            </w:tcBorders>
            <w:shd w:val="clear" w:color="auto" w:fill="auto"/>
            <w:noWrap/>
            <w:vAlign w:val="bottom"/>
            <w:hideMark/>
          </w:tcPr>
          <w:p w14:paraId="615CFE69"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332" w:type="dxa"/>
            <w:tcBorders>
              <w:top w:val="nil"/>
              <w:left w:val="nil"/>
              <w:bottom w:val="nil"/>
              <w:right w:val="nil"/>
            </w:tcBorders>
            <w:shd w:val="clear" w:color="auto" w:fill="auto"/>
            <w:noWrap/>
            <w:vAlign w:val="bottom"/>
            <w:hideMark/>
          </w:tcPr>
          <w:p w14:paraId="4798F29D"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406" w:type="dxa"/>
            <w:tcBorders>
              <w:top w:val="nil"/>
              <w:left w:val="nil"/>
              <w:bottom w:val="nil"/>
              <w:right w:val="nil"/>
            </w:tcBorders>
            <w:shd w:val="clear" w:color="auto" w:fill="auto"/>
            <w:noWrap/>
            <w:vAlign w:val="bottom"/>
            <w:hideMark/>
          </w:tcPr>
          <w:p w14:paraId="51A03D29"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tcBorders>
              <w:top w:val="nil"/>
              <w:left w:val="nil"/>
              <w:bottom w:val="nil"/>
              <w:right w:val="nil"/>
            </w:tcBorders>
            <w:shd w:val="clear" w:color="auto" w:fill="auto"/>
            <w:noWrap/>
            <w:vAlign w:val="bottom"/>
            <w:hideMark/>
          </w:tcPr>
          <w:p w14:paraId="0B573CB8"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(2,975)</w:t>
            </w:r>
          </w:p>
        </w:tc>
        <w:tc>
          <w:tcPr>
            <w:tcW w:w="957" w:type="dxa"/>
            <w:vAlign w:val="center"/>
            <w:hideMark/>
          </w:tcPr>
          <w:p w14:paraId="2CC104C2" w14:textId="77777777" w:rsidR="00C9332D" w:rsidRPr="00B3410A" w:rsidRDefault="00C9332D" w:rsidP="00C9332D">
            <w:pPr>
              <w:spacing w:before="0" w:after="0"/>
              <w:rPr>
                <w:rFonts w:eastAsia="Times New Roman" w:cs="Open Sans"/>
                <w:sz w:val="20"/>
                <w:szCs w:val="20"/>
              </w:rPr>
            </w:pPr>
          </w:p>
        </w:tc>
      </w:tr>
      <w:tr w:rsidR="00C9332D" w:rsidRPr="00B3410A" w14:paraId="7AF5B0C6" w14:textId="77777777" w:rsidTr="00C9332D">
        <w:trPr>
          <w:trHeight w:val="240"/>
        </w:trPr>
        <w:tc>
          <w:tcPr>
            <w:tcW w:w="4870" w:type="dxa"/>
            <w:tcBorders>
              <w:top w:val="single" w:sz="4" w:space="0" w:color="auto"/>
              <w:left w:val="nil"/>
              <w:bottom w:val="single" w:sz="4" w:space="0" w:color="auto"/>
              <w:right w:val="nil"/>
            </w:tcBorders>
            <w:shd w:val="clear" w:color="auto" w:fill="auto"/>
            <w:vAlign w:val="bottom"/>
            <w:hideMark/>
          </w:tcPr>
          <w:p w14:paraId="51579B0C"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Total as at 30 June 2021</w:t>
            </w:r>
          </w:p>
        </w:tc>
        <w:tc>
          <w:tcPr>
            <w:tcW w:w="1525" w:type="dxa"/>
            <w:tcBorders>
              <w:top w:val="single" w:sz="4" w:space="0" w:color="auto"/>
              <w:left w:val="nil"/>
              <w:bottom w:val="single" w:sz="4" w:space="0" w:color="auto"/>
              <w:right w:val="nil"/>
            </w:tcBorders>
            <w:shd w:val="clear" w:color="auto" w:fill="auto"/>
            <w:noWrap/>
            <w:vAlign w:val="bottom"/>
            <w:hideMark/>
          </w:tcPr>
          <w:p w14:paraId="28E3F281"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800" w:type="dxa"/>
            <w:tcBorders>
              <w:top w:val="single" w:sz="4" w:space="0" w:color="auto"/>
              <w:left w:val="nil"/>
              <w:bottom w:val="single" w:sz="4" w:space="0" w:color="auto"/>
              <w:right w:val="nil"/>
            </w:tcBorders>
            <w:shd w:val="clear" w:color="auto" w:fill="auto"/>
            <w:noWrap/>
            <w:vAlign w:val="bottom"/>
            <w:hideMark/>
          </w:tcPr>
          <w:p w14:paraId="4BDAFBD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1,791 </w:t>
            </w:r>
          </w:p>
        </w:tc>
        <w:tc>
          <w:tcPr>
            <w:tcW w:w="1684" w:type="dxa"/>
            <w:tcBorders>
              <w:top w:val="single" w:sz="4" w:space="0" w:color="auto"/>
              <w:left w:val="nil"/>
              <w:bottom w:val="single" w:sz="4" w:space="0" w:color="auto"/>
              <w:right w:val="nil"/>
            </w:tcBorders>
            <w:shd w:val="clear" w:color="auto" w:fill="auto"/>
            <w:noWrap/>
            <w:vAlign w:val="bottom"/>
            <w:hideMark/>
          </w:tcPr>
          <w:p w14:paraId="2AFCD4D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594" w:type="dxa"/>
            <w:tcBorders>
              <w:top w:val="single" w:sz="4" w:space="0" w:color="auto"/>
              <w:left w:val="nil"/>
              <w:bottom w:val="single" w:sz="4" w:space="0" w:color="auto"/>
              <w:right w:val="nil"/>
            </w:tcBorders>
            <w:shd w:val="clear" w:color="auto" w:fill="auto"/>
            <w:noWrap/>
            <w:vAlign w:val="bottom"/>
            <w:hideMark/>
          </w:tcPr>
          <w:p w14:paraId="407E964C"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102 </w:t>
            </w:r>
          </w:p>
        </w:tc>
        <w:tc>
          <w:tcPr>
            <w:tcW w:w="1332" w:type="dxa"/>
            <w:tcBorders>
              <w:top w:val="single" w:sz="4" w:space="0" w:color="auto"/>
              <w:left w:val="nil"/>
              <w:bottom w:val="single" w:sz="4" w:space="0" w:color="auto"/>
              <w:right w:val="nil"/>
            </w:tcBorders>
            <w:shd w:val="clear" w:color="auto" w:fill="auto"/>
            <w:noWrap/>
            <w:vAlign w:val="bottom"/>
            <w:hideMark/>
          </w:tcPr>
          <w:p w14:paraId="5358B90D"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502 </w:t>
            </w:r>
          </w:p>
        </w:tc>
        <w:tc>
          <w:tcPr>
            <w:tcW w:w="1406" w:type="dxa"/>
            <w:tcBorders>
              <w:top w:val="single" w:sz="4" w:space="0" w:color="auto"/>
              <w:left w:val="nil"/>
              <w:bottom w:val="single" w:sz="4" w:space="0" w:color="auto"/>
              <w:right w:val="nil"/>
            </w:tcBorders>
            <w:shd w:val="clear" w:color="auto" w:fill="auto"/>
            <w:noWrap/>
            <w:vAlign w:val="bottom"/>
            <w:hideMark/>
          </w:tcPr>
          <w:p w14:paraId="0DC00097"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55 </w:t>
            </w:r>
          </w:p>
        </w:tc>
        <w:tc>
          <w:tcPr>
            <w:tcW w:w="957" w:type="dxa"/>
            <w:tcBorders>
              <w:top w:val="single" w:sz="4" w:space="0" w:color="auto"/>
              <w:left w:val="nil"/>
              <w:bottom w:val="single" w:sz="4" w:space="0" w:color="auto"/>
              <w:right w:val="nil"/>
            </w:tcBorders>
            <w:shd w:val="clear" w:color="auto" w:fill="auto"/>
            <w:noWrap/>
            <w:vAlign w:val="bottom"/>
            <w:hideMark/>
          </w:tcPr>
          <w:p w14:paraId="19E364A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2,450 </w:t>
            </w:r>
          </w:p>
        </w:tc>
        <w:tc>
          <w:tcPr>
            <w:tcW w:w="957" w:type="dxa"/>
            <w:vAlign w:val="center"/>
            <w:hideMark/>
          </w:tcPr>
          <w:p w14:paraId="4399B65C" w14:textId="77777777" w:rsidR="00C9332D" w:rsidRPr="00B3410A" w:rsidRDefault="00C9332D" w:rsidP="00C9332D">
            <w:pPr>
              <w:spacing w:before="0" w:after="0"/>
              <w:rPr>
                <w:rFonts w:eastAsia="Times New Roman" w:cs="Open Sans"/>
                <w:sz w:val="20"/>
                <w:szCs w:val="20"/>
              </w:rPr>
            </w:pPr>
          </w:p>
        </w:tc>
      </w:tr>
      <w:tr w:rsidR="00C9332D" w:rsidRPr="00B3410A" w14:paraId="13D04A7F" w14:textId="77777777" w:rsidTr="00C9332D">
        <w:trPr>
          <w:trHeight w:val="270"/>
        </w:trPr>
        <w:tc>
          <w:tcPr>
            <w:tcW w:w="4870" w:type="dxa"/>
            <w:tcBorders>
              <w:top w:val="nil"/>
              <w:left w:val="nil"/>
              <w:bottom w:val="nil"/>
              <w:right w:val="nil"/>
            </w:tcBorders>
            <w:shd w:val="clear" w:color="auto" w:fill="auto"/>
            <w:vAlign w:val="bottom"/>
            <w:hideMark/>
          </w:tcPr>
          <w:p w14:paraId="3E8B9577" w14:textId="77777777" w:rsidR="00C9332D" w:rsidRPr="00B3410A" w:rsidRDefault="00C9332D" w:rsidP="00C9332D">
            <w:pPr>
              <w:spacing w:before="0" w:after="0"/>
              <w:rPr>
                <w:rFonts w:eastAsia="Times New Roman" w:cs="Open Sans"/>
                <w:b/>
                <w:bCs/>
                <w:sz w:val="20"/>
                <w:szCs w:val="20"/>
              </w:rPr>
            </w:pPr>
          </w:p>
        </w:tc>
        <w:tc>
          <w:tcPr>
            <w:tcW w:w="1525" w:type="dxa"/>
            <w:tcBorders>
              <w:top w:val="nil"/>
              <w:left w:val="nil"/>
              <w:bottom w:val="nil"/>
              <w:right w:val="nil"/>
            </w:tcBorders>
            <w:shd w:val="clear" w:color="auto" w:fill="auto"/>
            <w:noWrap/>
            <w:vAlign w:val="bottom"/>
            <w:hideMark/>
          </w:tcPr>
          <w:p w14:paraId="0BF1C1B0" w14:textId="77777777" w:rsidR="00C9332D" w:rsidRPr="00B3410A" w:rsidRDefault="00C9332D" w:rsidP="00C9332D">
            <w:pPr>
              <w:spacing w:before="0" w:after="0"/>
              <w:rPr>
                <w:rFonts w:eastAsia="Times New Roman" w:cs="Open Sans"/>
                <w:sz w:val="20"/>
                <w:szCs w:val="20"/>
              </w:rPr>
            </w:pPr>
          </w:p>
        </w:tc>
        <w:tc>
          <w:tcPr>
            <w:tcW w:w="1800" w:type="dxa"/>
            <w:tcBorders>
              <w:top w:val="nil"/>
              <w:left w:val="nil"/>
              <w:bottom w:val="nil"/>
              <w:right w:val="nil"/>
            </w:tcBorders>
            <w:shd w:val="clear" w:color="auto" w:fill="auto"/>
            <w:noWrap/>
            <w:vAlign w:val="bottom"/>
            <w:hideMark/>
          </w:tcPr>
          <w:p w14:paraId="54A02D0A" w14:textId="77777777" w:rsidR="00C9332D" w:rsidRPr="00B3410A" w:rsidRDefault="00C9332D" w:rsidP="00C9332D">
            <w:pPr>
              <w:spacing w:before="0" w:after="0"/>
              <w:rPr>
                <w:rFonts w:eastAsia="Times New Roman" w:cs="Open Sans"/>
                <w:sz w:val="20"/>
                <w:szCs w:val="20"/>
              </w:rPr>
            </w:pPr>
          </w:p>
        </w:tc>
        <w:tc>
          <w:tcPr>
            <w:tcW w:w="1684" w:type="dxa"/>
            <w:tcBorders>
              <w:top w:val="nil"/>
              <w:left w:val="nil"/>
              <w:bottom w:val="nil"/>
              <w:right w:val="nil"/>
            </w:tcBorders>
            <w:shd w:val="clear" w:color="auto" w:fill="auto"/>
            <w:noWrap/>
            <w:vAlign w:val="bottom"/>
            <w:hideMark/>
          </w:tcPr>
          <w:p w14:paraId="1FECCA00" w14:textId="77777777" w:rsidR="00C9332D" w:rsidRPr="00B3410A" w:rsidRDefault="00C9332D" w:rsidP="00C9332D">
            <w:pPr>
              <w:spacing w:before="0" w:after="0"/>
              <w:rPr>
                <w:rFonts w:eastAsia="Times New Roman" w:cs="Open Sans"/>
                <w:sz w:val="20"/>
                <w:szCs w:val="20"/>
              </w:rPr>
            </w:pPr>
          </w:p>
        </w:tc>
        <w:tc>
          <w:tcPr>
            <w:tcW w:w="1594" w:type="dxa"/>
            <w:tcBorders>
              <w:top w:val="nil"/>
              <w:left w:val="nil"/>
              <w:bottom w:val="nil"/>
              <w:right w:val="nil"/>
            </w:tcBorders>
            <w:shd w:val="clear" w:color="auto" w:fill="auto"/>
            <w:noWrap/>
            <w:vAlign w:val="bottom"/>
            <w:hideMark/>
          </w:tcPr>
          <w:p w14:paraId="5A0E3505" w14:textId="77777777" w:rsidR="00C9332D" w:rsidRPr="00B3410A" w:rsidRDefault="00C9332D" w:rsidP="00C9332D">
            <w:pPr>
              <w:spacing w:before="0" w:after="0"/>
              <w:rPr>
                <w:rFonts w:eastAsia="Times New Roman" w:cs="Open Sans"/>
                <w:sz w:val="20"/>
                <w:szCs w:val="20"/>
              </w:rPr>
            </w:pPr>
          </w:p>
        </w:tc>
        <w:tc>
          <w:tcPr>
            <w:tcW w:w="1332" w:type="dxa"/>
            <w:tcBorders>
              <w:top w:val="nil"/>
              <w:left w:val="nil"/>
              <w:bottom w:val="nil"/>
              <w:right w:val="nil"/>
            </w:tcBorders>
            <w:shd w:val="clear" w:color="auto" w:fill="auto"/>
            <w:noWrap/>
            <w:vAlign w:val="bottom"/>
            <w:hideMark/>
          </w:tcPr>
          <w:p w14:paraId="6E14E48B" w14:textId="77777777" w:rsidR="00C9332D" w:rsidRPr="00B3410A" w:rsidRDefault="00C9332D" w:rsidP="00C9332D">
            <w:pPr>
              <w:spacing w:before="0" w:after="0"/>
              <w:rPr>
                <w:rFonts w:eastAsia="Times New Roman" w:cs="Open Sans"/>
                <w:sz w:val="20"/>
                <w:szCs w:val="20"/>
              </w:rPr>
            </w:pPr>
          </w:p>
        </w:tc>
        <w:tc>
          <w:tcPr>
            <w:tcW w:w="1406" w:type="dxa"/>
            <w:tcBorders>
              <w:top w:val="nil"/>
              <w:left w:val="nil"/>
              <w:bottom w:val="nil"/>
              <w:right w:val="nil"/>
            </w:tcBorders>
            <w:shd w:val="clear" w:color="auto" w:fill="auto"/>
            <w:noWrap/>
            <w:vAlign w:val="bottom"/>
            <w:hideMark/>
          </w:tcPr>
          <w:p w14:paraId="32909FA2" w14:textId="77777777" w:rsidR="00C9332D" w:rsidRPr="00B3410A" w:rsidRDefault="00C9332D" w:rsidP="00C9332D">
            <w:pPr>
              <w:spacing w:before="0" w:after="0"/>
              <w:rPr>
                <w:rFonts w:eastAsia="Times New Roman" w:cs="Open Sans"/>
                <w:sz w:val="20"/>
                <w:szCs w:val="20"/>
              </w:rPr>
            </w:pPr>
          </w:p>
        </w:tc>
        <w:tc>
          <w:tcPr>
            <w:tcW w:w="957" w:type="dxa"/>
            <w:tcBorders>
              <w:top w:val="nil"/>
              <w:left w:val="nil"/>
              <w:bottom w:val="nil"/>
              <w:right w:val="nil"/>
            </w:tcBorders>
            <w:shd w:val="clear" w:color="auto" w:fill="auto"/>
            <w:noWrap/>
            <w:vAlign w:val="bottom"/>
            <w:hideMark/>
          </w:tcPr>
          <w:p w14:paraId="7148DC7F" w14:textId="77777777" w:rsidR="00C9332D" w:rsidRPr="00B3410A" w:rsidRDefault="00C9332D" w:rsidP="00C9332D">
            <w:pPr>
              <w:spacing w:before="0" w:after="0"/>
              <w:rPr>
                <w:rFonts w:eastAsia="Times New Roman" w:cs="Open Sans"/>
                <w:sz w:val="20"/>
                <w:szCs w:val="20"/>
              </w:rPr>
            </w:pPr>
          </w:p>
        </w:tc>
        <w:tc>
          <w:tcPr>
            <w:tcW w:w="957" w:type="dxa"/>
            <w:vAlign w:val="center"/>
            <w:hideMark/>
          </w:tcPr>
          <w:p w14:paraId="133FDB64" w14:textId="77777777" w:rsidR="00C9332D" w:rsidRPr="00B3410A" w:rsidRDefault="00C9332D" w:rsidP="00C9332D">
            <w:pPr>
              <w:spacing w:before="0" w:after="0"/>
              <w:rPr>
                <w:rFonts w:eastAsia="Times New Roman" w:cs="Open Sans"/>
                <w:sz w:val="20"/>
                <w:szCs w:val="20"/>
              </w:rPr>
            </w:pPr>
          </w:p>
        </w:tc>
      </w:tr>
      <w:tr w:rsidR="00C9332D" w:rsidRPr="00B3410A" w14:paraId="1844D44A" w14:textId="77777777" w:rsidTr="00C9332D">
        <w:trPr>
          <w:trHeight w:val="240"/>
        </w:trPr>
        <w:tc>
          <w:tcPr>
            <w:tcW w:w="4870" w:type="dxa"/>
            <w:tcBorders>
              <w:top w:val="nil"/>
              <w:left w:val="nil"/>
              <w:bottom w:val="nil"/>
              <w:right w:val="nil"/>
            </w:tcBorders>
            <w:shd w:val="clear" w:color="auto" w:fill="auto"/>
            <w:vAlign w:val="bottom"/>
            <w:hideMark/>
          </w:tcPr>
          <w:p w14:paraId="38C6A255"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Total as at 30 June 2021 represented by</w:t>
            </w:r>
          </w:p>
        </w:tc>
        <w:tc>
          <w:tcPr>
            <w:tcW w:w="1525" w:type="dxa"/>
            <w:tcBorders>
              <w:top w:val="nil"/>
              <w:left w:val="nil"/>
              <w:bottom w:val="nil"/>
              <w:right w:val="nil"/>
            </w:tcBorders>
            <w:shd w:val="clear" w:color="auto" w:fill="auto"/>
            <w:noWrap/>
            <w:vAlign w:val="bottom"/>
            <w:hideMark/>
          </w:tcPr>
          <w:p w14:paraId="374E798F" w14:textId="77777777" w:rsidR="00C9332D" w:rsidRPr="00B3410A" w:rsidRDefault="00C9332D" w:rsidP="00C9332D">
            <w:pPr>
              <w:spacing w:before="0" w:after="0"/>
              <w:rPr>
                <w:rFonts w:eastAsia="Times New Roman" w:cs="Open Sans"/>
                <w:b/>
                <w:bCs/>
                <w:sz w:val="20"/>
                <w:szCs w:val="20"/>
              </w:rPr>
            </w:pPr>
          </w:p>
        </w:tc>
        <w:tc>
          <w:tcPr>
            <w:tcW w:w="1800" w:type="dxa"/>
            <w:tcBorders>
              <w:top w:val="nil"/>
              <w:left w:val="nil"/>
              <w:bottom w:val="nil"/>
              <w:right w:val="nil"/>
            </w:tcBorders>
            <w:shd w:val="clear" w:color="auto" w:fill="auto"/>
            <w:noWrap/>
            <w:vAlign w:val="bottom"/>
            <w:hideMark/>
          </w:tcPr>
          <w:p w14:paraId="589A4541" w14:textId="77777777" w:rsidR="00C9332D" w:rsidRPr="00B3410A" w:rsidRDefault="00C9332D" w:rsidP="00C9332D">
            <w:pPr>
              <w:spacing w:before="0" w:after="0"/>
              <w:rPr>
                <w:rFonts w:eastAsia="Times New Roman" w:cs="Open Sans"/>
                <w:sz w:val="20"/>
                <w:szCs w:val="20"/>
              </w:rPr>
            </w:pPr>
          </w:p>
        </w:tc>
        <w:tc>
          <w:tcPr>
            <w:tcW w:w="1684" w:type="dxa"/>
            <w:tcBorders>
              <w:top w:val="nil"/>
              <w:left w:val="nil"/>
              <w:bottom w:val="nil"/>
              <w:right w:val="nil"/>
            </w:tcBorders>
            <w:shd w:val="clear" w:color="auto" w:fill="auto"/>
            <w:noWrap/>
            <w:vAlign w:val="bottom"/>
            <w:hideMark/>
          </w:tcPr>
          <w:p w14:paraId="315FB471" w14:textId="77777777" w:rsidR="00C9332D" w:rsidRPr="00B3410A" w:rsidRDefault="00C9332D" w:rsidP="00C9332D">
            <w:pPr>
              <w:spacing w:before="0" w:after="0"/>
              <w:rPr>
                <w:rFonts w:eastAsia="Times New Roman" w:cs="Open Sans"/>
                <w:sz w:val="20"/>
                <w:szCs w:val="20"/>
              </w:rPr>
            </w:pPr>
          </w:p>
        </w:tc>
        <w:tc>
          <w:tcPr>
            <w:tcW w:w="1594" w:type="dxa"/>
            <w:tcBorders>
              <w:top w:val="nil"/>
              <w:left w:val="nil"/>
              <w:bottom w:val="nil"/>
              <w:right w:val="nil"/>
            </w:tcBorders>
            <w:shd w:val="clear" w:color="auto" w:fill="auto"/>
            <w:noWrap/>
            <w:vAlign w:val="bottom"/>
            <w:hideMark/>
          </w:tcPr>
          <w:p w14:paraId="3F9A271F" w14:textId="77777777" w:rsidR="00C9332D" w:rsidRPr="00B3410A" w:rsidRDefault="00C9332D" w:rsidP="00C9332D">
            <w:pPr>
              <w:spacing w:before="0" w:after="0"/>
              <w:rPr>
                <w:rFonts w:eastAsia="Times New Roman" w:cs="Open Sans"/>
                <w:sz w:val="20"/>
                <w:szCs w:val="20"/>
              </w:rPr>
            </w:pPr>
          </w:p>
        </w:tc>
        <w:tc>
          <w:tcPr>
            <w:tcW w:w="1332" w:type="dxa"/>
            <w:tcBorders>
              <w:top w:val="nil"/>
              <w:left w:val="nil"/>
              <w:bottom w:val="nil"/>
              <w:right w:val="nil"/>
            </w:tcBorders>
            <w:shd w:val="clear" w:color="auto" w:fill="auto"/>
            <w:noWrap/>
            <w:vAlign w:val="bottom"/>
            <w:hideMark/>
          </w:tcPr>
          <w:p w14:paraId="17DBA276" w14:textId="77777777" w:rsidR="00C9332D" w:rsidRPr="00B3410A" w:rsidRDefault="00C9332D" w:rsidP="00C9332D">
            <w:pPr>
              <w:spacing w:before="0" w:after="0"/>
              <w:rPr>
                <w:rFonts w:eastAsia="Times New Roman" w:cs="Open Sans"/>
                <w:sz w:val="20"/>
                <w:szCs w:val="20"/>
              </w:rPr>
            </w:pPr>
          </w:p>
        </w:tc>
        <w:tc>
          <w:tcPr>
            <w:tcW w:w="1406" w:type="dxa"/>
            <w:tcBorders>
              <w:top w:val="nil"/>
              <w:left w:val="nil"/>
              <w:bottom w:val="nil"/>
              <w:right w:val="nil"/>
            </w:tcBorders>
            <w:shd w:val="clear" w:color="auto" w:fill="auto"/>
            <w:noWrap/>
            <w:vAlign w:val="bottom"/>
            <w:hideMark/>
          </w:tcPr>
          <w:p w14:paraId="5FF4464F" w14:textId="77777777" w:rsidR="00C9332D" w:rsidRPr="00B3410A" w:rsidRDefault="00C9332D" w:rsidP="00C9332D">
            <w:pPr>
              <w:spacing w:before="0" w:after="0"/>
              <w:rPr>
                <w:rFonts w:eastAsia="Times New Roman" w:cs="Open Sans"/>
                <w:sz w:val="20"/>
                <w:szCs w:val="20"/>
              </w:rPr>
            </w:pPr>
          </w:p>
        </w:tc>
        <w:tc>
          <w:tcPr>
            <w:tcW w:w="957" w:type="dxa"/>
            <w:tcBorders>
              <w:top w:val="nil"/>
              <w:left w:val="nil"/>
              <w:bottom w:val="nil"/>
              <w:right w:val="nil"/>
            </w:tcBorders>
            <w:shd w:val="clear" w:color="auto" w:fill="auto"/>
            <w:noWrap/>
            <w:vAlign w:val="bottom"/>
            <w:hideMark/>
          </w:tcPr>
          <w:p w14:paraId="393A1C71" w14:textId="77777777" w:rsidR="00C9332D" w:rsidRPr="00B3410A" w:rsidRDefault="00C9332D" w:rsidP="00C9332D">
            <w:pPr>
              <w:spacing w:before="0" w:after="0"/>
              <w:rPr>
                <w:rFonts w:eastAsia="Times New Roman" w:cs="Open Sans"/>
                <w:sz w:val="20"/>
                <w:szCs w:val="20"/>
              </w:rPr>
            </w:pPr>
          </w:p>
        </w:tc>
        <w:tc>
          <w:tcPr>
            <w:tcW w:w="957" w:type="dxa"/>
            <w:vAlign w:val="center"/>
            <w:hideMark/>
          </w:tcPr>
          <w:p w14:paraId="0561E96E" w14:textId="77777777" w:rsidR="00C9332D" w:rsidRPr="00B3410A" w:rsidRDefault="00C9332D" w:rsidP="00C9332D">
            <w:pPr>
              <w:spacing w:before="0" w:after="0"/>
              <w:rPr>
                <w:rFonts w:eastAsia="Times New Roman" w:cs="Open Sans"/>
                <w:sz w:val="20"/>
                <w:szCs w:val="20"/>
              </w:rPr>
            </w:pPr>
          </w:p>
        </w:tc>
      </w:tr>
      <w:tr w:rsidR="00C9332D" w:rsidRPr="00B3410A" w14:paraId="0A9E0AC4" w14:textId="77777777" w:rsidTr="00C9332D">
        <w:trPr>
          <w:trHeight w:val="240"/>
        </w:trPr>
        <w:tc>
          <w:tcPr>
            <w:tcW w:w="4870" w:type="dxa"/>
            <w:tcBorders>
              <w:top w:val="nil"/>
              <w:left w:val="nil"/>
              <w:bottom w:val="nil"/>
              <w:right w:val="nil"/>
            </w:tcBorders>
            <w:shd w:val="clear" w:color="auto" w:fill="auto"/>
            <w:vAlign w:val="bottom"/>
            <w:hideMark/>
          </w:tcPr>
          <w:p w14:paraId="2390DE9F"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Gross book value</w:t>
            </w:r>
          </w:p>
        </w:tc>
        <w:tc>
          <w:tcPr>
            <w:tcW w:w="1525" w:type="dxa"/>
            <w:tcBorders>
              <w:top w:val="nil"/>
              <w:left w:val="nil"/>
              <w:bottom w:val="nil"/>
              <w:right w:val="nil"/>
            </w:tcBorders>
            <w:shd w:val="clear" w:color="auto" w:fill="auto"/>
            <w:noWrap/>
            <w:vAlign w:val="bottom"/>
            <w:hideMark/>
          </w:tcPr>
          <w:p w14:paraId="07B93509"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5,951 </w:t>
            </w:r>
          </w:p>
        </w:tc>
        <w:tc>
          <w:tcPr>
            <w:tcW w:w="1800" w:type="dxa"/>
            <w:tcBorders>
              <w:top w:val="nil"/>
              <w:left w:val="nil"/>
              <w:bottom w:val="nil"/>
              <w:right w:val="nil"/>
            </w:tcBorders>
            <w:shd w:val="clear" w:color="auto" w:fill="auto"/>
            <w:noWrap/>
            <w:vAlign w:val="bottom"/>
            <w:hideMark/>
          </w:tcPr>
          <w:p w14:paraId="67344161"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1,791 </w:t>
            </w:r>
          </w:p>
        </w:tc>
        <w:tc>
          <w:tcPr>
            <w:tcW w:w="1684" w:type="dxa"/>
            <w:tcBorders>
              <w:top w:val="nil"/>
              <w:left w:val="nil"/>
              <w:bottom w:val="nil"/>
              <w:right w:val="nil"/>
            </w:tcBorders>
            <w:shd w:val="clear" w:color="auto" w:fill="auto"/>
            <w:noWrap/>
            <w:vAlign w:val="bottom"/>
            <w:hideMark/>
          </w:tcPr>
          <w:p w14:paraId="5ABD1F65"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594" w:type="dxa"/>
            <w:tcBorders>
              <w:top w:val="nil"/>
              <w:left w:val="nil"/>
              <w:bottom w:val="nil"/>
              <w:right w:val="nil"/>
            </w:tcBorders>
            <w:shd w:val="clear" w:color="auto" w:fill="auto"/>
            <w:noWrap/>
            <w:vAlign w:val="bottom"/>
            <w:hideMark/>
          </w:tcPr>
          <w:p w14:paraId="246A5AE2"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102 </w:t>
            </w:r>
          </w:p>
        </w:tc>
        <w:tc>
          <w:tcPr>
            <w:tcW w:w="1332" w:type="dxa"/>
            <w:tcBorders>
              <w:top w:val="nil"/>
              <w:left w:val="nil"/>
              <w:bottom w:val="nil"/>
              <w:right w:val="nil"/>
            </w:tcBorders>
            <w:shd w:val="clear" w:color="auto" w:fill="auto"/>
            <w:noWrap/>
            <w:vAlign w:val="bottom"/>
            <w:hideMark/>
          </w:tcPr>
          <w:p w14:paraId="1F2D46E0"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2,443 </w:t>
            </w:r>
          </w:p>
        </w:tc>
        <w:tc>
          <w:tcPr>
            <w:tcW w:w="1406" w:type="dxa"/>
            <w:tcBorders>
              <w:top w:val="nil"/>
              <w:left w:val="nil"/>
              <w:bottom w:val="nil"/>
              <w:right w:val="nil"/>
            </w:tcBorders>
            <w:shd w:val="clear" w:color="auto" w:fill="auto"/>
            <w:noWrap/>
            <w:vAlign w:val="bottom"/>
            <w:hideMark/>
          </w:tcPr>
          <w:p w14:paraId="2704D0C0"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55 </w:t>
            </w:r>
          </w:p>
        </w:tc>
        <w:tc>
          <w:tcPr>
            <w:tcW w:w="957" w:type="dxa"/>
            <w:tcBorders>
              <w:top w:val="nil"/>
              <w:left w:val="nil"/>
              <w:bottom w:val="nil"/>
              <w:right w:val="nil"/>
            </w:tcBorders>
            <w:shd w:val="clear" w:color="auto" w:fill="auto"/>
            <w:noWrap/>
            <w:vAlign w:val="bottom"/>
            <w:hideMark/>
          </w:tcPr>
          <w:p w14:paraId="7EC91343"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10,342 </w:t>
            </w:r>
          </w:p>
        </w:tc>
        <w:tc>
          <w:tcPr>
            <w:tcW w:w="957" w:type="dxa"/>
            <w:vAlign w:val="center"/>
            <w:hideMark/>
          </w:tcPr>
          <w:p w14:paraId="02F4F66B" w14:textId="77777777" w:rsidR="00C9332D" w:rsidRPr="00B3410A" w:rsidRDefault="00C9332D" w:rsidP="00C9332D">
            <w:pPr>
              <w:spacing w:before="0" w:after="0"/>
              <w:rPr>
                <w:rFonts w:eastAsia="Times New Roman" w:cs="Open Sans"/>
                <w:sz w:val="20"/>
                <w:szCs w:val="20"/>
              </w:rPr>
            </w:pPr>
          </w:p>
        </w:tc>
      </w:tr>
      <w:tr w:rsidR="00C9332D" w:rsidRPr="00B3410A" w14:paraId="613A1D29" w14:textId="77777777" w:rsidTr="00C9332D">
        <w:trPr>
          <w:trHeight w:val="240"/>
        </w:trPr>
        <w:tc>
          <w:tcPr>
            <w:tcW w:w="4870" w:type="dxa"/>
            <w:tcBorders>
              <w:top w:val="nil"/>
              <w:left w:val="nil"/>
              <w:bottom w:val="nil"/>
              <w:right w:val="nil"/>
            </w:tcBorders>
            <w:shd w:val="clear" w:color="auto" w:fill="auto"/>
            <w:vAlign w:val="bottom"/>
            <w:hideMark/>
          </w:tcPr>
          <w:p w14:paraId="6C0FB4E7" w14:textId="77777777" w:rsidR="00C9332D" w:rsidRPr="00B3410A" w:rsidRDefault="00C9332D" w:rsidP="00C9332D">
            <w:pPr>
              <w:spacing w:before="0" w:after="0"/>
              <w:rPr>
                <w:rFonts w:eastAsia="Times New Roman" w:cs="Open Sans"/>
                <w:sz w:val="20"/>
                <w:szCs w:val="20"/>
              </w:rPr>
            </w:pPr>
            <w:r w:rsidRPr="00B3410A">
              <w:rPr>
                <w:rFonts w:eastAsia="Times New Roman" w:cs="Open Sans"/>
                <w:sz w:val="20"/>
                <w:szCs w:val="20"/>
              </w:rPr>
              <w:t>Accumulated depreciation, amortisation and impairment</w:t>
            </w:r>
          </w:p>
        </w:tc>
        <w:tc>
          <w:tcPr>
            <w:tcW w:w="1525" w:type="dxa"/>
            <w:tcBorders>
              <w:top w:val="nil"/>
              <w:left w:val="nil"/>
              <w:bottom w:val="nil"/>
              <w:right w:val="nil"/>
            </w:tcBorders>
            <w:shd w:val="clear" w:color="auto" w:fill="auto"/>
            <w:noWrap/>
            <w:vAlign w:val="bottom"/>
            <w:hideMark/>
          </w:tcPr>
          <w:p w14:paraId="319BFF7D"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(5,951)</w:t>
            </w:r>
          </w:p>
        </w:tc>
        <w:tc>
          <w:tcPr>
            <w:tcW w:w="1800" w:type="dxa"/>
            <w:tcBorders>
              <w:top w:val="nil"/>
              <w:left w:val="nil"/>
              <w:bottom w:val="nil"/>
              <w:right w:val="nil"/>
            </w:tcBorders>
            <w:shd w:val="clear" w:color="auto" w:fill="auto"/>
            <w:noWrap/>
            <w:vAlign w:val="bottom"/>
            <w:hideMark/>
          </w:tcPr>
          <w:p w14:paraId="48A53999"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684" w:type="dxa"/>
            <w:tcBorders>
              <w:top w:val="nil"/>
              <w:left w:val="nil"/>
              <w:bottom w:val="nil"/>
              <w:right w:val="nil"/>
            </w:tcBorders>
            <w:shd w:val="clear" w:color="auto" w:fill="auto"/>
            <w:noWrap/>
            <w:vAlign w:val="bottom"/>
            <w:hideMark/>
          </w:tcPr>
          <w:p w14:paraId="059F7E99"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594" w:type="dxa"/>
            <w:tcBorders>
              <w:top w:val="nil"/>
              <w:left w:val="nil"/>
              <w:bottom w:val="nil"/>
              <w:right w:val="nil"/>
            </w:tcBorders>
            <w:shd w:val="clear" w:color="auto" w:fill="auto"/>
            <w:noWrap/>
            <w:vAlign w:val="bottom"/>
            <w:hideMark/>
          </w:tcPr>
          <w:p w14:paraId="52C86928"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332" w:type="dxa"/>
            <w:tcBorders>
              <w:top w:val="nil"/>
              <w:left w:val="nil"/>
              <w:bottom w:val="nil"/>
              <w:right w:val="nil"/>
            </w:tcBorders>
            <w:shd w:val="clear" w:color="auto" w:fill="auto"/>
            <w:noWrap/>
            <w:vAlign w:val="bottom"/>
            <w:hideMark/>
          </w:tcPr>
          <w:p w14:paraId="6D76F87F"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(1,941)</w:t>
            </w:r>
          </w:p>
        </w:tc>
        <w:tc>
          <w:tcPr>
            <w:tcW w:w="1406" w:type="dxa"/>
            <w:tcBorders>
              <w:top w:val="nil"/>
              <w:left w:val="nil"/>
              <w:bottom w:val="nil"/>
              <w:right w:val="nil"/>
            </w:tcBorders>
            <w:shd w:val="clear" w:color="auto" w:fill="auto"/>
            <w:noWrap/>
            <w:vAlign w:val="bottom"/>
            <w:hideMark/>
          </w:tcPr>
          <w:p w14:paraId="08281F98"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957" w:type="dxa"/>
            <w:tcBorders>
              <w:top w:val="nil"/>
              <w:left w:val="nil"/>
              <w:bottom w:val="nil"/>
              <w:right w:val="nil"/>
            </w:tcBorders>
            <w:shd w:val="clear" w:color="auto" w:fill="auto"/>
            <w:noWrap/>
            <w:vAlign w:val="bottom"/>
            <w:hideMark/>
          </w:tcPr>
          <w:p w14:paraId="0650BCA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(7,892)</w:t>
            </w:r>
          </w:p>
        </w:tc>
        <w:tc>
          <w:tcPr>
            <w:tcW w:w="957" w:type="dxa"/>
            <w:vAlign w:val="center"/>
            <w:hideMark/>
          </w:tcPr>
          <w:p w14:paraId="6261E925" w14:textId="77777777" w:rsidR="00C9332D" w:rsidRPr="00B3410A" w:rsidRDefault="00C9332D" w:rsidP="00C9332D">
            <w:pPr>
              <w:spacing w:before="0" w:after="0"/>
              <w:rPr>
                <w:rFonts w:eastAsia="Times New Roman" w:cs="Open Sans"/>
                <w:sz w:val="20"/>
                <w:szCs w:val="20"/>
              </w:rPr>
            </w:pPr>
          </w:p>
        </w:tc>
      </w:tr>
      <w:tr w:rsidR="00C9332D" w:rsidRPr="00B3410A" w14:paraId="7E7F77E9" w14:textId="77777777" w:rsidTr="00C9332D">
        <w:trPr>
          <w:trHeight w:val="240"/>
        </w:trPr>
        <w:tc>
          <w:tcPr>
            <w:tcW w:w="4870" w:type="dxa"/>
            <w:tcBorders>
              <w:top w:val="single" w:sz="4" w:space="0" w:color="auto"/>
              <w:left w:val="nil"/>
              <w:bottom w:val="single" w:sz="4" w:space="0" w:color="auto"/>
              <w:right w:val="nil"/>
            </w:tcBorders>
            <w:shd w:val="clear" w:color="auto" w:fill="auto"/>
            <w:vAlign w:val="bottom"/>
            <w:hideMark/>
          </w:tcPr>
          <w:p w14:paraId="0D7D9D3E"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Total as at 30 June 2021</w:t>
            </w:r>
          </w:p>
        </w:tc>
        <w:tc>
          <w:tcPr>
            <w:tcW w:w="1525" w:type="dxa"/>
            <w:tcBorders>
              <w:top w:val="single" w:sz="4" w:space="0" w:color="auto"/>
              <w:left w:val="nil"/>
              <w:bottom w:val="single" w:sz="4" w:space="0" w:color="auto"/>
              <w:right w:val="nil"/>
            </w:tcBorders>
            <w:shd w:val="clear" w:color="auto" w:fill="auto"/>
            <w:noWrap/>
            <w:vAlign w:val="bottom"/>
            <w:hideMark/>
          </w:tcPr>
          <w:p w14:paraId="270603D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800" w:type="dxa"/>
            <w:tcBorders>
              <w:top w:val="single" w:sz="4" w:space="0" w:color="auto"/>
              <w:left w:val="nil"/>
              <w:bottom w:val="single" w:sz="4" w:space="0" w:color="auto"/>
              <w:right w:val="nil"/>
            </w:tcBorders>
            <w:shd w:val="clear" w:color="auto" w:fill="auto"/>
            <w:noWrap/>
            <w:vAlign w:val="bottom"/>
            <w:hideMark/>
          </w:tcPr>
          <w:p w14:paraId="2CCEA21B"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1,791 </w:t>
            </w:r>
          </w:p>
        </w:tc>
        <w:tc>
          <w:tcPr>
            <w:tcW w:w="1684" w:type="dxa"/>
            <w:tcBorders>
              <w:top w:val="single" w:sz="4" w:space="0" w:color="auto"/>
              <w:left w:val="nil"/>
              <w:bottom w:val="single" w:sz="4" w:space="0" w:color="auto"/>
              <w:right w:val="nil"/>
            </w:tcBorders>
            <w:shd w:val="clear" w:color="auto" w:fill="auto"/>
            <w:noWrap/>
            <w:vAlign w:val="bottom"/>
            <w:hideMark/>
          </w:tcPr>
          <w:p w14:paraId="0E2DAC78"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 -</w:t>
            </w:r>
          </w:p>
        </w:tc>
        <w:tc>
          <w:tcPr>
            <w:tcW w:w="1594" w:type="dxa"/>
            <w:tcBorders>
              <w:top w:val="single" w:sz="4" w:space="0" w:color="auto"/>
              <w:left w:val="nil"/>
              <w:bottom w:val="single" w:sz="4" w:space="0" w:color="auto"/>
              <w:right w:val="nil"/>
            </w:tcBorders>
            <w:shd w:val="clear" w:color="auto" w:fill="auto"/>
            <w:noWrap/>
            <w:vAlign w:val="bottom"/>
            <w:hideMark/>
          </w:tcPr>
          <w:p w14:paraId="093E3616"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102 </w:t>
            </w:r>
          </w:p>
        </w:tc>
        <w:tc>
          <w:tcPr>
            <w:tcW w:w="1332" w:type="dxa"/>
            <w:tcBorders>
              <w:top w:val="single" w:sz="4" w:space="0" w:color="auto"/>
              <w:left w:val="nil"/>
              <w:bottom w:val="single" w:sz="4" w:space="0" w:color="auto"/>
              <w:right w:val="nil"/>
            </w:tcBorders>
            <w:shd w:val="clear" w:color="auto" w:fill="auto"/>
            <w:noWrap/>
            <w:vAlign w:val="bottom"/>
            <w:hideMark/>
          </w:tcPr>
          <w:p w14:paraId="32ADB033"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502 </w:t>
            </w:r>
          </w:p>
        </w:tc>
        <w:tc>
          <w:tcPr>
            <w:tcW w:w="1406" w:type="dxa"/>
            <w:tcBorders>
              <w:top w:val="single" w:sz="4" w:space="0" w:color="auto"/>
              <w:left w:val="nil"/>
              <w:bottom w:val="single" w:sz="4" w:space="0" w:color="auto"/>
              <w:right w:val="nil"/>
            </w:tcBorders>
            <w:shd w:val="clear" w:color="auto" w:fill="auto"/>
            <w:noWrap/>
            <w:vAlign w:val="bottom"/>
            <w:hideMark/>
          </w:tcPr>
          <w:p w14:paraId="4C4D75EF"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55 </w:t>
            </w:r>
          </w:p>
        </w:tc>
        <w:tc>
          <w:tcPr>
            <w:tcW w:w="957" w:type="dxa"/>
            <w:tcBorders>
              <w:top w:val="single" w:sz="4" w:space="0" w:color="auto"/>
              <w:left w:val="nil"/>
              <w:bottom w:val="single" w:sz="4" w:space="0" w:color="auto"/>
              <w:right w:val="nil"/>
            </w:tcBorders>
            <w:shd w:val="clear" w:color="auto" w:fill="auto"/>
            <w:noWrap/>
            <w:vAlign w:val="bottom"/>
            <w:hideMark/>
          </w:tcPr>
          <w:p w14:paraId="52B230C2" w14:textId="77777777" w:rsidR="00C9332D" w:rsidRPr="00B3410A" w:rsidRDefault="00C9332D" w:rsidP="00C9332D">
            <w:pPr>
              <w:spacing w:before="0" w:after="0"/>
              <w:rPr>
                <w:rFonts w:eastAsia="Times New Roman" w:cs="Open Sans"/>
                <w:b/>
                <w:bCs/>
                <w:sz w:val="20"/>
                <w:szCs w:val="20"/>
              </w:rPr>
            </w:pPr>
            <w:r w:rsidRPr="00B3410A">
              <w:rPr>
                <w:rFonts w:eastAsia="Times New Roman" w:cs="Open Sans"/>
                <w:b/>
                <w:bCs/>
                <w:sz w:val="20"/>
                <w:szCs w:val="20"/>
              </w:rPr>
              <w:t xml:space="preserve">2,450 </w:t>
            </w:r>
          </w:p>
        </w:tc>
        <w:tc>
          <w:tcPr>
            <w:tcW w:w="957" w:type="dxa"/>
            <w:vAlign w:val="center"/>
            <w:hideMark/>
          </w:tcPr>
          <w:p w14:paraId="190561A3" w14:textId="77777777" w:rsidR="00C9332D" w:rsidRPr="00B3410A" w:rsidRDefault="00C9332D" w:rsidP="00C9332D">
            <w:pPr>
              <w:spacing w:before="0" w:after="0"/>
              <w:rPr>
                <w:rFonts w:eastAsia="Times New Roman" w:cs="Open Sans"/>
                <w:sz w:val="20"/>
                <w:szCs w:val="20"/>
              </w:rPr>
            </w:pPr>
          </w:p>
        </w:tc>
      </w:tr>
    </w:tbl>
    <w:p w14:paraId="03F771DD" w14:textId="77777777" w:rsidR="00100692" w:rsidRDefault="00100692" w:rsidP="00097FF1">
      <w:pPr>
        <w:sectPr w:rsidR="00100692" w:rsidSect="00405B13">
          <w:endnotePr>
            <w:numFmt w:val="decimal"/>
          </w:endnotePr>
          <w:pgSz w:w="16840" w:h="11907" w:code="9"/>
          <w:pgMar w:top="1531" w:right="1418" w:bottom="964" w:left="1440" w:header="907" w:footer="284" w:gutter="0"/>
          <w:cols w:space="708"/>
          <w:docGrid w:linePitch="360"/>
        </w:sectPr>
      </w:pPr>
    </w:p>
    <w:p w14:paraId="53ECD00E" w14:textId="3E2134C6" w:rsidR="009F6F5A" w:rsidRDefault="009F6F5A" w:rsidP="00634CF6">
      <w:pPr>
        <w:rPr>
          <w:b/>
          <w:sz w:val="22"/>
          <w:szCs w:val="22"/>
        </w:rPr>
      </w:pPr>
      <w:r w:rsidRPr="009F6F5A">
        <w:rPr>
          <w:b/>
          <w:sz w:val="22"/>
          <w:szCs w:val="22"/>
        </w:rPr>
        <w:t xml:space="preserve">2.2 Non-Financial Assets </w:t>
      </w:r>
      <w:r>
        <w:rPr>
          <w:b/>
          <w:sz w:val="22"/>
          <w:szCs w:val="22"/>
        </w:rPr>
        <w:t>(</w:t>
      </w:r>
      <w:r w:rsidR="00C27D44">
        <w:rPr>
          <w:b/>
          <w:sz w:val="22"/>
          <w:szCs w:val="22"/>
        </w:rPr>
        <w:t>c</w:t>
      </w:r>
      <w:r>
        <w:rPr>
          <w:b/>
          <w:sz w:val="22"/>
          <w:szCs w:val="22"/>
        </w:rPr>
        <w:t>ontinued)</w:t>
      </w:r>
    </w:p>
    <w:p w14:paraId="45BD8414" w14:textId="3AA12A9E" w:rsidR="00634CF6" w:rsidRPr="00D83B87" w:rsidRDefault="00634CF6" w:rsidP="00634CF6">
      <w:pPr>
        <w:rPr>
          <w:sz w:val="22"/>
          <w:szCs w:val="22"/>
        </w:rPr>
      </w:pPr>
      <w:r w:rsidRPr="00D83B87">
        <w:rPr>
          <w:b/>
          <w:sz w:val="22"/>
          <w:szCs w:val="22"/>
        </w:rPr>
        <w:t>Accounting Policy</w:t>
      </w:r>
    </w:p>
    <w:p w14:paraId="1280CE3B" w14:textId="77777777" w:rsidR="00634CF6" w:rsidRPr="00D83B87" w:rsidRDefault="00634CF6" w:rsidP="00634CF6">
      <w:pPr>
        <w:rPr>
          <w:sz w:val="22"/>
          <w:szCs w:val="22"/>
        </w:rPr>
      </w:pPr>
      <w:r w:rsidRPr="00D83B87">
        <w:rPr>
          <w:sz w:val="22"/>
          <w:szCs w:val="22"/>
        </w:rPr>
        <w:t>Assets are recorded at cost on acquisition except as stated below.</w:t>
      </w:r>
    </w:p>
    <w:p w14:paraId="7274748A" w14:textId="77777777" w:rsidR="00634CF6" w:rsidRPr="00D83B87" w:rsidRDefault="00634CF6" w:rsidP="00634CF6">
      <w:pPr>
        <w:rPr>
          <w:sz w:val="22"/>
          <w:szCs w:val="22"/>
        </w:rPr>
      </w:pPr>
      <w:r w:rsidRPr="00D83B87">
        <w:rPr>
          <w:sz w:val="22"/>
          <w:szCs w:val="22"/>
        </w:rPr>
        <w:t xml:space="preserve">The cost of acquisition includes the fair value of assets transferred in exchange and liabilities undertaken.  Financial assets are initially measured at their fair value plus transaction costs where appropriate. </w:t>
      </w:r>
    </w:p>
    <w:p w14:paraId="55A8082B" w14:textId="0155BB45" w:rsidR="00634CF6" w:rsidRPr="00D83B87" w:rsidRDefault="00634CF6" w:rsidP="00634CF6">
      <w:pPr>
        <w:rPr>
          <w:sz w:val="22"/>
          <w:szCs w:val="22"/>
        </w:rPr>
      </w:pPr>
      <w:r w:rsidRPr="00D83B87">
        <w:rPr>
          <w:sz w:val="22"/>
          <w:szCs w:val="22"/>
        </w:rPr>
        <w:t xml:space="preserve"> Assets acquired at no cost, or for nominal consideration, are initially recognised as assets and income at their fair value at the date of acquisition, unless acquired as a consequence of restructuring of administrative arrangements.  In the latter case, assets are initially recognised as contributions by owners at the amounts at which they were recognised in the transferor’s accounts immediately prior to the restructuring.  </w:t>
      </w:r>
    </w:p>
    <w:p w14:paraId="2A4E3D5A" w14:textId="77777777" w:rsidR="00634CF6" w:rsidRPr="00D83B87" w:rsidRDefault="00634CF6" w:rsidP="00634CF6">
      <w:pPr>
        <w:rPr>
          <w:sz w:val="22"/>
          <w:szCs w:val="22"/>
        </w:rPr>
      </w:pPr>
      <w:r w:rsidRPr="00D83B87">
        <w:rPr>
          <w:i/>
          <w:sz w:val="22"/>
          <w:szCs w:val="22"/>
          <w:u w:val="single"/>
        </w:rPr>
        <w:t>Asset Recognition Threshold</w:t>
      </w:r>
    </w:p>
    <w:p w14:paraId="5891AC17" w14:textId="7980F762" w:rsidR="00634CF6" w:rsidRPr="00D83B87" w:rsidRDefault="00634CF6" w:rsidP="00634CF6">
      <w:pPr>
        <w:rPr>
          <w:sz w:val="22"/>
          <w:szCs w:val="22"/>
        </w:rPr>
      </w:pPr>
      <w:r w:rsidRPr="00D83B87">
        <w:rPr>
          <w:sz w:val="22"/>
          <w:szCs w:val="22"/>
        </w:rPr>
        <w:t xml:space="preserve">Purchases of property, plant and equipment are recognised initially at cost in the statement of financial position, except for purchases costing less than $5,000, which are expensed in the year of acquisition (other than where they form part of a group of similar items which are significant in total). </w:t>
      </w:r>
    </w:p>
    <w:p w14:paraId="6783C7AB" w14:textId="77777777" w:rsidR="00634CF6" w:rsidRPr="00D83B87" w:rsidRDefault="00634CF6" w:rsidP="00634CF6">
      <w:pPr>
        <w:rPr>
          <w:sz w:val="22"/>
          <w:szCs w:val="22"/>
        </w:rPr>
      </w:pPr>
      <w:r w:rsidRPr="00D83B87">
        <w:rPr>
          <w:sz w:val="22"/>
          <w:szCs w:val="22"/>
        </w:rPr>
        <w:t xml:space="preserve">The initial cost of an asset includes an estimate of the cost of dismantling and removing the item and restoring the site on which it is located.  This is particularly relevant to ‘make good’ provisions in property leases taken up by the entity where there exists an obligation to restore the property to its original condition.  These costs are included in the value of the Commission's leasehold improvements with a corresponding provision for the ‘make good’ recognised. </w:t>
      </w:r>
    </w:p>
    <w:p w14:paraId="458FD8BE" w14:textId="77777777" w:rsidR="00634CF6" w:rsidRPr="00D83B87" w:rsidRDefault="00634CF6" w:rsidP="00634CF6">
      <w:pPr>
        <w:rPr>
          <w:sz w:val="22"/>
          <w:szCs w:val="22"/>
        </w:rPr>
      </w:pPr>
      <w:r w:rsidRPr="00D83B87">
        <w:rPr>
          <w:i/>
          <w:sz w:val="22"/>
          <w:szCs w:val="22"/>
          <w:u w:val="single"/>
        </w:rPr>
        <w:t>Lease Right of Use (ROU) Assets</w:t>
      </w:r>
    </w:p>
    <w:p w14:paraId="4950F9EF" w14:textId="111A4173" w:rsidR="00634CF6" w:rsidRPr="00D83B87" w:rsidRDefault="00634CF6" w:rsidP="00634CF6">
      <w:pPr>
        <w:rPr>
          <w:sz w:val="22"/>
          <w:szCs w:val="22"/>
        </w:rPr>
      </w:pPr>
      <w:r w:rsidRPr="00D83B87">
        <w:rPr>
          <w:sz w:val="22"/>
          <w:szCs w:val="22"/>
        </w:rPr>
        <w:t>Leased ROU assets are capitalised at the commencement date of the lease and comprise of the initial lease liability amount, initial direct costs incurred when entering into the lease less any lease incentives received. These assets are accounted for</w:t>
      </w:r>
      <w:r w:rsidR="00A813D6" w:rsidRPr="00D83B87">
        <w:rPr>
          <w:sz w:val="22"/>
          <w:szCs w:val="22"/>
        </w:rPr>
        <w:t xml:space="preserve"> </w:t>
      </w:r>
      <w:r w:rsidRPr="00D83B87">
        <w:rPr>
          <w:sz w:val="22"/>
          <w:szCs w:val="22"/>
        </w:rPr>
        <w:t>by Commonwealth lessees as separate asset classes to corresponding assets owned outright, but included in the same column as where the corresponding underlying assets would be presented if they were owned.</w:t>
      </w:r>
    </w:p>
    <w:p w14:paraId="2EFA7816" w14:textId="0B872A1C" w:rsidR="0046444B" w:rsidRPr="00D83B87" w:rsidRDefault="00634CF6" w:rsidP="00634CF6">
      <w:pPr>
        <w:rPr>
          <w:sz w:val="22"/>
          <w:szCs w:val="22"/>
        </w:rPr>
      </w:pPr>
      <w:r w:rsidRPr="00D83B87">
        <w:rPr>
          <w:sz w:val="22"/>
          <w:szCs w:val="22"/>
        </w:rPr>
        <w:t xml:space="preserve">On initial adoption of AASB 16 the Commission has adjusted the ROU assets at the date of initial application by the amount of any provision for onerous leases recognised immediately before the date of initial application. Following initial application, an impairment review is undertaken for any right of use lease asset that shows indicators of impairment and an impairment loss is recognised against any right of use lease asset that is impaired. Lease ROU assets continue to be measured at cost after initial recognition in Commonwealth agency, GGS and Whole of Government financial statements. </w:t>
      </w:r>
    </w:p>
    <w:p w14:paraId="3A588E6E" w14:textId="77777777" w:rsidR="00C27D44" w:rsidRDefault="00C27D44">
      <w:pPr>
        <w:spacing w:before="0" w:after="0"/>
        <w:rPr>
          <w:b/>
          <w:sz w:val="22"/>
          <w:szCs w:val="22"/>
        </w:rPr>
      </w:pPr>
      <w:r>
        <w:rPr>
          <w:b/>
          <w:sz w:val="22"/>
          <w:szCs w:val="22"/>
        </w:rPr>
        <w:br w:type="page"/>
      </w:r>
    </w:p>
    <w:p w14:paraId="1CA550FF" w14:textId="15781209" w:rsidR="00C27D44" w:rsidRDefault="00C27D44" w:rsidP="00C27D44">
      <w:pPr>
        <w:rPr>
          <w:b/>
          <w:sz w:val="22"/>
          <w:szCs w:val="22"/>
        </w:rPr>
      </w:pPr>
      <w:r w:rsidRPr="009F6F5A">
        <w:rPr>
          <w:b/>
          <w:sz w:val="22"/>
          <w:szCs w:val="22"/>
        </w:rPr>
        <w:t xml:space="preserve">2.2 Non-Financial Assets </w:t>
      </w:r>
      <w:r>
        <w:rPr>
          <w:b/>
          <w:sz w:val="22"/>
          <w:szCs w:val="22"/>
        </w:rPr>
        <w:t>(continued)</w:t>
      </w:r>
    </w:p>
    <w:p w14:paraId="0D20FD6A" w14:textId="1AA1B84C" w:rsidR="00C27D44" w:rsidRPr="00D83B87" w:rsidRDefault="00C27D44" w:rsidP="00C27D44">
      <w:pPr>
        <w:rPr>
          <w:sz w:val="22"/>
          <w:szCs w:val="22"/>
        </w:rPr>
      </w:pPr>
      <w:r w:rsidRPr="00D83B87">
        <w:rPr>
          <w:b/>
          <w:sz w:val="22"/>
          <w:szCs w:val="22"/>
        </w:rPr>
        <w:t>Accounting Policy</w:t>
      </w:r>
      <w:r>
        <w:rPr>
          <w:b/>
          <w:sz w:val="22"/>
          <w:szCs w:val="22"/>
        </w:rPr>
        <w:t xml:space="preserve"> (continued)</w:t>
      </w:r>
    </w:p>
    <w:p w14:paraId="56C2F40C" w14:textId="77777777" w:rsidR="00634CF6" w:rsidRPr="00D83B87" w:rsidRDefault="00634CF6" w:rsidP="00634CF6">
      <w:pPr>
        <w:rPr>
          <w:sz w:val="22"/>
          <w:szCs w:val="22"/>
        </w:rPr>
      </w:pPr>
      <w:r w:rsidRPr="00D83B87">
        <w:rPr>
          <w:i/>
          <w:sz w:val="22"/>
          <w:szCs w:val="22"/>
          <w:u w:val="single"/>
        </w:rPr>
        <w:t>Revaluations</w:t>
      </w:r>
    </w:p>
    <w:p w14:paraId="10194D0D" w14:textId="77777777" w:rsidR="00634CF6" w:rsidRPr="00D83B87" w:rsidRDefault="00634CF6" w:rsidP="00634CF6">
      <w:pPr>
        <w:rPr>
          <w:sz w:val="22"/>
          <w:szCs w:val="22"/>
        </w:rPr>
      </w:pPr>
      <w:r w:rsidRPr="00D83B87">
        <w:rPr>
          <w:sz w:val="22"/>
          <w:szCs w:val="22"/>
        </w:rPr>
        <w:t xml:space="preserve">Following initial recognition at cost, property, plant and equipment (excluding ROU assets) are carried at fair value (or an amount not materially different from fair value) less subsequent accumulated depreciation and accumulated impairment losses. Valuations are conducted with sufficient frequency to ensure that the carrying amounts of assets did not differ materially from the assets’ fair values as at the reporting date.  The regularity of independent valuations depended upon the volatility of movements in market values for the relevant assets. </w:t>
      </w:r>
    </w:p>
    <w:p w14:paraId="35AD9349" w14:textId="77777777" w:rsidR="00634CF6" w:rsidRPr="00D83B87" w:rsidRDefault="00634CF6" w:rsidP="00634CF6">
      <w:pPr>
        <w:rPr>
          <w:sz w:val="22"/>
          <w:szCs w:val="22"/>
        </w:rPr>
      </w:pPr>
      <w:r w:rsidRPr="00D83B87">
        <w:rPr>
          <w:sz w:val="22"/>
          <w:szCs w:val="22"/>
        </w:rPr>
        <w:t xml:space="preserve">Revaluation adjustments are made on a class basis.  Any revaluation increment is credited to equity under the heading of asset revaluation reserve except to the extent that it reversed a previous revaluation decrement of the same asset class that was previously recognised in the surplus/deficit.  </w:t>
      </w:r>
    </w:p>
    <w:p w14:paraId="5EF82DC3" w14:textId="77777777" w:rsidR="00634CF6" w:rsidRPr="00D83B87" w:rsidRDefault="00634CF6" w:rsidP="00634CF6">
      <w:pPr>
        <w:rPr>
          <w:sz w:val="22"/>
          <w:szCs w:val="22"/>
        </w:rPr>
      </w:pPr>
      <w:r w:rsidRPr="00D83B87">
        <w:rPr>
          <w:sz w:val="22"/>
          <w:szCs w:val="22"/>
        </w:rPr>
        <w:t xml:space="preserve">Revaluation decrements for a class of assets are recognised directly in the surplus/deficit except to the extent that they reversed a previous revaluation increment for that class. </w:t>
      </w:r>
    </w:p>
    <w:p w14:paraId="72006E4C" w14:textId="5B6734AF" w:rsidR="00634CF6" w:rsidRPr="00D83B87" w:rsidRDefault="00634CF6" w:rsidP="00634CF6">
      <w:pPr>
        <w:rPr>
          <w:sz w:val="22"/>
          <w:szCs w:val="22"/>
        </w:rPr>
      </w:pPr>
      <w:r w:rsidRPr="00D83B87">
        <w:rPr>
          <w:sz w:val="22"/>
          <w:szCs w:val="22"/>
        </w:rPr>
        <w:t>Any accumulated depreciation as at the revaluation date is eliminated against the gross carrying amount of the asset and the asset restated to the revalued amount.</w:t>
      </w:r>
    </w:p>
    <w:p w14:paraId="15945F5C" w14:textId="77777777" w:rsidR="00634CF6" w:rsidRPr="00D83B87" w:rsidRDefault="00634CF6" w:rsidP="00634CF6">
      <w:pPr>
        <w:rPr>
          <w:sz w:val="22"/>
          <w:szCs w:val="22"/>
        </w:rPr>
      </w:pPr>
      <w:r w:rsidRPr="00D83B87">
        <w:rPr>
          <w:i/>
          <w:sz w:val="22"/>
          <w:szCs w:val="22"/>
          <w:u w:val="single"/>
        </w:rPr>
        <w:t>Depreciation</w:t>
      </w:r>
    </w:p>
    <w:p w14:paraId="781B08BC" w14:textId="77777777" w:rsidR="00634CF6" w:rsidRPr="00D83B87" w:rsidRDefault="00634CF6" w:rsidP="00634CF6">
      <w:pPr>
        <w:rPr>
          <w:sz w:val="22"/>
          <w:szCs w:val="22"/>
        </w:rPr>
      </w:pPr>
      <w:r w:rsidRPr="00D83B87">
        <w:rPr>
          <w:sz w:val="22"/>
          <w:szCs w:val="22"/>
        </w:rPr>
        <w:t xml:space="preserve">Depreciable property, plant and equipment assets are written-off to their estimated residual values over their estimated useful lives to the entity using, in all cases, the straight-line method of depreciation. </w:t>
      </w:r>
    </w:p>
    <w:p w14:paraId="402B1CF7" w14:textId="77777777" w:rsidR="00634CF6" w:rsidRPr="00D83B87" w:rsidRDefault="00634CF6" w:rsidP="00634CF6">
      <w:pPr>
        <w:rPr>
          <w:sz w:val="22"/>
          <w:szCs w:val="22"/>
        </w:rPr>
      </w:pPr>
      <w:r w:rsidRPr="00D83B87">
        <w:rPr>
          <w:sz w:val="22"/>
          <w:szCs w:val="22"/>
        </w:rPr>
        <w:t xml:space="preserve">Depreciation rates (useful lives), residual values and methods are reviewed at each reporting date and necessary adjustments are recognised in the current, or current and future reporting periods, as appropriate.  </w:t>
      </w:r>
    </w:p>
    <w:p w14:paraId="5103158F" w14:textId="77777777" w:rsidR="00634CF6" w:rsidRPr="00D83B87" w:rsidRDefault="00634CF6" w:rsidP="00634CF6">
      <w:pPr>
        <w:rPr>
          <w:sz w:val="22"/>
          <w:szCs w:val="22"/>
        </w:rPr>
      </w:pPr>
      <w:r w:rsidRPr="00D83B87">
        <w:rPr>
          <w:sz w:val="22"/>
          <w:szCs w:val="22"/>
        </w:rPr>
        <w:t>Depreciation rates applying to each class of depreciable asset are based on the following useful lives:</w:t>
      </w:r>
    </w:p>
    <w:tbl>
      <w:tblPr>
        <w:tblW w:w="6440" w:type="dxa"/>
        <w:tblInd w:w="108" w:type="dxa"/>
        <w:tblLook w:val="04A0" w:firstRow="1" w:lastRow="0" w:firstColumn="1" w:lastColumn="0" w:noHBand="0" w:noVBand="1"/>
      </w:tblPr>
      <w:tblGrid>
        <w:gridCol w:w="2700"/>
        <w:gridCol w:w="1880"/>
        <w:gridCol w:w="1860"/>
      </w:tblGrid>
      <w:tr w:rsidR="00664AC5" w:rsidRPr="00D83B87" w14:paraId="42F92388" w14:textId="77777777">
        <w:trPr>
          <w:trHeight w:val="300"/>
        </w:trPr>
        <w:tc>
          <w:tcPr>
            <w:tcW w:w="2700" w:type="dxa"/>
            <w:tcBorders>
              <w:top w:val="nil"/>
              <w:left w:val="nil"/>
              <w:bottom w:val="nil"/>
              <w:right w:val="nil"/>
            </w:tcBorders>
            <w:shd w:val="clear" w:color="auto" w:fill="auto"/>
            <w:noWrap/>
            <w:vAlign w:val="bottom"/>
            <w:hideMark/>
          </w:tcPr>
          <w:p w14:paraId="47E6CB00" w14:textId="77777777" w:rsidR="00664AC5" w:rsidRPr="00D83B87" w:rsidRDefault="00664AC5">
            <w:pPr>
              <w:spacing w:after="0"/>
              <w:rPr>
                <w:rFonts w:eastAsia="Times New Roman" w:cs="Open Sans"/>
                <w:sz w:val="22"/>
                <w:szCs w:val="22"/>
              </w:rPr>
            </w:pPr>
          </w:p>
        </w:tc>
        <w:tc>
          <w:tcPr>
            <w:tcW w:w="1880" w:type="dxa"/>
            <w:tcBorders>
              <w:top w:val="nil"/>
              <w:left w:val="nil"/>
              <w:bottom w:val="nil"/>
              <w:right w:val="nil"/>
            </w:tcBorders>
            <w:shd w:val="clear" w:color="auto" w:fill="auto"/>
            <w:noWrap/>
            <w:vAlign w:val="bottom"/>
            <w:hideMark/>
          </w:tcPr>
          <w:p w14:paraId="7C06ACEB" w14:textId="77777777" w:rsidR="00664AC5" w:rsidRPr="00D83B87" w:rsidRDefault="00664AC5" w:rsidP="00664AC5">
            <w:pPr>
              <w:spacing w:after="0"/>
              <w:rPr>
                <w:rFonts w:eastAsia="Times New Roman" w:cs="Open Sans"/>
                <w:b/>
                <w:bCs/>
                <w:color w:val="000000"/>
                <w:sz w:val="22"/>
                <w:szCs w:val="22"/>
              </w:rPr>
            </w:pPr>
            <w:r w:rsidRPr="00D83B87">
              <w:rPr>
                <w:rFonts w:eastAsia="Times New Roman" w:cs="Open Sans"/>
                <w:b/>
                <w:bCs/>
                <w:color w:val="000000"/>
                <w:sz w:val="22"/>
                <w:szCs w:val="22"/>
              </w:rPr>
              <w:t>2022</w:t>
            </w:r>
          </w:p>
        </w:tc>
        <w:tc>
          <w:tcPr>
            <w:tcW w:w="1860" w:type="dxa"/>
            <w:tcBorders>
              <w:top w:val="nil"/>
              <w:left w:val="nil"/>
              <w:bottom w:val="nil"/>
              <w:right w:val="nil"/>
            </w:tcBorders>
            <w:shd w:val="clear" w:color="auto" w:fill="auto"/>
            <w:noWrap/>
            <w:vAlign w:val="bottom"/>
            <w:hideMark/>
          </w:tcPr>
          <w:p w14:paraId="27249F1F" w14:textId="77777777" w:rsidR="00664AC5" w:rsidRPr="00D83B87" w:rsidRDefault="00664AC5" w:rsidP="00664AC5">
            <w:pPr>
              <w:spacing w:after="0"/>
              <w:rPr>
                <w:rFonts w:eastAsia="Times New Roman" w:cs="Open Sans"/>
                <w:b/>
                <w:color w:val="000000"/>
                <w:sz w:val="22"/>
                <w:szCs w:val="22"/>
              </w:rPr>
            </w:pPr>
            <w:r w:rsidRPr="00D83B87">
              <w:rPr>
                <w:rFonts w:eastAsia="Times New Roman" w:cs="Open Sans"/>
                <w:b/>
                <w:color w:val="000000"/>
                <w:sz w:val="22"/>
                <w:szCs w:val="22"/>
              </w:rPr>
              <w:t>2021</w:t>
            </w:r>
          </w:p>
        </w:tc>
      </w:tr>
      <w:tr w:rsidR="00664AC5" w:rsidRPr="00D83B87" w14:paraId="47575D3F" w14:textId="77777777">
        <w:trPr>
          <w:trHeight w:val="288"/>
        </w:trPr>
        <w:tc>
          <w:tcPr>
            <w:tcW w:w="2700" w:type="dxa"/>
            <w:tcBorders>
              <w:top w:val="nil"/>
              <w:left w:val="nil"/>
              <w:bottom w:val="nil"/>
              <w:right w:val="nil"/>
            </w:tcBorders>
            <w:shd w:val="clear" w:color="auto" w:fill="auto"/>
            <w:noWrap/>
            <w:vAlign w:val="bottom"/>
            <w:hideMark/>
          </w:tcPr>
          <w:p w14:paraId="6AD4E5E1" w14:textId="77777777" w:rsidR="00664AC5" w:rsidRPr="00D83B87" w:rsidRDefault="00664AC5">
            <w:pPr>
              <w:spacing w:after="0"/>
              <w:rPr>
                <w:rFonts w:eastAsia="Times New Roman" w:cs="Open Sans"/>
                <w:color w:val="000000"/>
                <w:sz w:val="22"/>
                <w:szCs w:val="22"/>
              </w:rPr>
            </w:pPr>
            <w:r w:rsidRPr="00D83B87">
              <w:rPr>
                <w:rFonts w:eastAsia="Times New Roman" w:cs="Open Sans"/>
                <w:color w:val="000000"/>
                <w:sz w:val="22"/>
                <w:szCs w:val="22"/>
              </w:rPr>
              <w:t xml:space="preserve">Leasehold improvement </w:t>
            </w:r>
          </w:p>
        </w:tc>
        <w:tc>
          <w:tcPr>
            <w:tcW w:w="1880" w:type="dxa"/>
            <w:tcBorders>
              <w:top w:val="nil"/>
              <w:left w:val="nil"/>
              <w:bottom w:val="nil"/>
              <w:right w:val="nil"/>
            </w:tcBorders>
            <w:shd w:val="clear" w:color="auto" w:fill="auto"/>
            <w:noWrap/>
            <w:vAlign w:val="bottom"/>
            <w:hideMark/>
          </w:tcPr>
          <w:p w14:paraId="0483E1E7" w14:textId="77777777" w:rsidR="00664AC5" w:rsidRPr="00D83B87" w:rsidRDefault="00664AC5">
            <w:pPr>
              <w:spacing w:after="0"/>
              <w:rPr>
                <w:rFonts w:eastAsia="Times New Roman" w:cs="Open Sans"/>
                <w:color w:val="000000"/>
                <w:sz w:val="22"/>
                <w:szCs w:val="22"/>
              </w:rPr>
            </w:pPr>
            <w:r w:rsidRPr="00D83B87">
              <w:rPr>
                <w:rFonts w:eastAsia="Times New Roman" w:cs="Open Sans"/>
                <w:color w:val="000000"/>
                <w:sz w:val="22"/>
                <w:szCs w:val="22"/>
              </w:rPr>
              <w:t>Lease term</w:t>
            </w:r>
          </w:p>
        </w:tc>
        <w:tc>
          <w:tcPr>
            <w:tcW w:w="1860" w:type="dxa"/>
            <w:tcBorders>
              <w:top w:val="nil"/>
              <w:left w:val="nil"/>
              <w:bottom w:val="nil"/>
              <w:right w:val="nil"/>
            </w:tcBorders>
            <w:shd w:val="clear" w:color="auto" w:fill="auto"/>
            <w:noWrap/>
            <w:vAlign w:val="bottom"/>
            <w:hideMark/>
          </w:tcPr>
          <w:p w14:paraId="527E0374" w14:textId="77777777" w:rsidR="00664AC5" w:rsidRPr="00D83B87" w:rsidRDefault="00664AC5">
            <w:pPr>
              <w:spacing w:after="0"/>
              <w:rPr>
                <w:rFonts w:eastAsia="Times New Roman" w:cs="Open Sans"/>
                <w:color w:val="000000"/>
                <w:sz w:val="22"/>
                <w:szCs w:val="22"/>
              </w:rPr>
            </w:pPr>
            <w:r w:rsidRPr="00D83B87">
              <w:rPr>
                <w:rFonts w:eastAsia="Times New Roman" w:cs="Open Sans"/>
                <w:color w:val="000000"/>
                <w:sz w:val="22"/>
                <w:szCs w:val="22"/>
              </w:rPr>
              <w:t>Lease term</w:t>
            </w:r>
          </w:p>
        </w:tc>
      </w:tr>
      <w:tr w:rsidR="00664AC5" w:rsidRPr="00D83B87" w14:paraId="71FB0BE8" w14:textId="77777777">
        <w:trPr>
          <w:trHeight w:val="288"/>
        </w:trPr>
        <w:tc>
          <w:tcPr>
            <w:tcW w:w="2700" w:type="dxa"/>
            <w:tcBorders>
              <w:top w:val="nil"/>
              <w:left w:val="nil"/>
              <w:bottom w:val="nil"/>
              <w:right w:val="nil"/>
            </w:tcBorders>
            <w:shd w:val="clear" w:color="auto" w:fill="auto"/>
            <w:noWrap/>
            <w:vAlign w:val="bottom"/>
            <w:hideMark/>
          </w:tcPr>
          <w:p w14:paraId="7DA10722" w14:textId="77777777" w:rsidR="00664AC5" w:rsidRPr="00D83B87" w:rsidRDefault="00664AC5">
            <w:pPr>
              <w:spacing w:after="0"/>
              <w:rPr>
                <w:rFonts w:eastAsia="Times New Roman" w:cs="Open Sans"/>
                <w:color w:val="000000"/>
                <w:sz w:val="22"/>
                <w:szCs w:val="22"/>
              </w:rPr>
            </w:pPr>
            <w:r w:rsidRPr="00D83B87">
              <w:rPr>
                <w:rFonts w:eastAsia="Times New Roman" w:cs="Open Sans"/>
                <w:color w:val="000000"/>
                <w:sz w:val="22"/>
                <w:szCs w:val="22"/>
              </w:rPr>
              <w:t xml:space="preserve">Computer, plant &amp; equipment </w:t>
            </w:r>
          </w:p>
        </w:tc>
        <w:tc>
          <w:tcPr>
            <w:tcW w:w="1880" w:type="dxa"/>
            <w:tcBorders>
              <w:top w:val="nil"/>
              <w:left w:val="nil"/>
              <w:bottom w:val="nil"/>
              <w:right w:val="nil"/>
            </w:tcBorders>
            <w:shd w:val="clear" w:color="auto" w:fill="auto"/>
            <w:noWrap/>
            <w:vAlign w:val="bottom"/>
            <w:hideMark/>
          </w:tcPr>
          <w:p w14:paraId="259BADF9" w14:textId="77777777" w:rsidR="00664AC5" w:rsidRPr="00D83B87" w:rsidRDefault="00664AC5">
            <w:pPr>
              <w:spacing w:after="0"/>
              <w:rPr>
                <w:rFonts w:eastAsia="Times New Roman" w:cs="Open Sans"/>
                <w:color w:val="000000"/>
                <w:sz w:val="22"/>
                <w:szCs w:val="22"/>
              </w:rPr>
            </w:pPr>
            <w:r w:rsidRPr="00D83B87">
              <w:rPr>
                <w:rFonts w:eastAsia="Times New Roman" w:cs="Open Sans"/>
                <w:color w:val="000000"/>
                <w:sz w:val="22"/>
                <w:szCs w:val="22"/>
              </w:rPr>
              <w:t>4 to 10 years</w:t>
            </w:r>
          </w:p>
        </w:tc>
        <w:tc>
          <w:tcPr>
            <w:tcW w:w="1860" w:type="dxa"/>
            <w:tcBorders>
              <w:top w:val="nil"/>
              <w:left w:val="nil"/>
              <w:bottom w:val="nil"/>
              <w:right w:val="nil"/>
            </w:tcBorders>
            <w:shd w:val="clear" w:color="auto" w:fill="auto"/>
            <w:noWrap/>
            <w:vAlign w:val="bottom"/>
            <w:hideMark/>
          </w:tcPr>
          <w:p w14:paraId="606DDE6E" w14:textId="77777777" w:rsidR="00664AC5" w:rsidRPr="00D83B87" w:rsidRDefault="00664AC5">
            <w:pPr>
              <w:spacing w:after="0"/>
              <w:rPr>
                <w:rFonts w:eastAsia="Times New Roman" w:cs="Open Sans"/>
                <w:color w:val="000000"/>
                <w:sz w:val="22"/>
                <w:szCs w:val="22"/>
              </w:rPr>
            </w:pPr>
            <w:r w:rsidRPr="00D83B87">
              <w:rPr>
                <w:rFonts w:eastAsia="Times New Roman" w:cs="Open Sans"/>
                <w:color w:val="000000"/>
                <w:sz w:val="22"/>
                <w:szCs w:val="22"/>
              </w:rPr>
              <w:t>4 to 10 years</w:t>
            </w:r>
          </w:p>
        </w:tc>
      </w:tr>
    </w:tbl>
    <w:p w14:paraId="0A90EF74" w14:textId="77777777" w:rsidR="00634CF6" w:rsidRPr="00D83B87" w:rsidRDefault="00634CF6" w:rsidP="00634CF6">
      <w:pPr>
        <w:rPr>
          <w:sz w:val="22"/>
          <w:szCs w:val="22"/>
        </w:rPr>
      </w:pPr>
      <w:r w:rsidRPr="00D83B87">
        <w:rPr>
          <w:sz w:val="22"/>
          <w:szCs w:val="22"/>
        </w:rPr>
        <w:t xml:space="preserve">The depreciation rates for ROU assets are based on the commencement date to the earlier of the end of the useful life of the ROU asset or the end of the lease term. </w:t>
      </w:r>
    </w:p>
    <w:p w14:paraId="429091E5" w14:textId="77777777" w:rsidR="00480CEC" w:rsidRDefault="00480CEC" w:rsidP="00480CEC">
      <w:pPr>
        <w:rPr>
          <w:b/>
          <w:sz w:val="22"/>
          <w:szCs w:val="22"/>
        </w:rPr>
      </w:pPr>
      <w:r w:rsidRPr="009F6F5A">
        <w:rPr>
          <w:b/>
          <w:sz w:val="22"/>
          <w:szCs w:val="22"/>
        </w:rPr>
        <w:t xml:space="preserve">2.2 Non-Financial Assets </w:t>
      </w:r>
      <w:r>
        <w:rPr>
          <w:b/>
          <w:sz w:val="22"/>
          <w:szCs w:val="22"/>
        </w:rPr>
        <w:t>(continued)</w:t>
      </w:r>
    </w:p>
    <w:p w14:paraId="3F39C8F8" w14:textId="77777777" w:rsidR="00480CEC" w:rsidRPr="00D83B87" w:rsidRDefault="00480CEC" w:rsidP="00480CEC">
      <w:pPr>
        <w:rPr>
          <w:sz w:val="22"/>
          <w:szCs w:val="22"/>
        </w:rPr>
      </w:pPr>
      <w:r w:rsidRPr="00D83B87">
        <w:rPr>
          <w:b/>
          <w:sz w:val="22"/>
          <w:szCs w:val="22"/>
        </w:rPr>
        <w:t>Accounting Policy</w:t>
      </w:r>
      <w:r>
        <w:rPr>
          <w:b/>
          <w:sz w:val="22"/>
          <w:szCs w:val="22"/>
        </w:rPr>
        <w:t xml:space="preserve"> (continued)</w:t>
      </w:r>
    </w:p>
    <w:p w14:paraId="753EDBCD" w14:textId="77777777" w:rsidR="00634CF6" w:rsidRPr="00D83B87" w:rsidRDefault="00634CF6" w:rsidP="00634CF6">
      <w:pPr>
        <w:rPr>
          <w:sz w:val="22"/>
          <w:szCs w:val="22"/>
        </w:rPr>
      </w:pPr>
      <w:r w:rsidRPr="00D83B87">
        <w:rPr>
          <w:i/>
          <w:sz w:val="22"/>
          <w:szCs w:val="22"/>
          <w:u w:val="single"/>
        </w:rPr>
        <w:t>Impairment</w:t>
      </w:r>
    </w:p>
    <w:p w14:paraId="07833D30" w14:textId="77777777" w:rsidR="00634CF6" w:rsidRPr="00D83B87" w:rsidRDefault="00634CF6" w:rsidP="00634CF6">
      <w:pPr>
        <w:rPr>
          <w:sz w:val="22"/>
          <w:szCs w:val="22"/>
        </w:rPr>
      </w:pPr>
      <w:r w:rsidRPr="00D83B87">
        <w:rPr>
          <w:sz w:val="22"/>
          <w:szCs w:val="22"/>
        </w:rPr>
        <w:t xml:space="preserve">All assets were assessed for impairment at 30 June 2022.  </w:t>
      </w:r>
    </w:p>
    <w:p w14:paraId="50CF1BB3" w14:textId="77777777" w:rsidR="00634CF6" w:rsidRPr="00D83B87" w:rsidRDefault="00634CF6" w:rsidP="00634CF6">
      <w:pPr>
        <w:rPr>
          <w:sz w:val="22"/>
          <w:szCs w:val="22"/>
        </w:rPr>
      </w:pPr>
      <w:r w:rsidRPr="00D83B87">
        <w:rPr>
          <w:sz w:val="22"/>
          <w:szCs w:val="22"/>
        </w:rPr>
        <w:t xml:space="preserve">Where indications of impairment exist, the asset’s recoverable amount is estimated and an impairment adjustment made if the asset’s recoverable amount is less than its carrying amount. </w:t>
      </w:r>
    </w:p>
    <w:p w14:paraId="346683E2" w14:textId="77777777" w:rsidR="00634CF6" w:rsidRPr="00D83B87" w:rsidRDefault="00634CF6" w:rsidP="00634CF6">
      <w:pPr>
        <w:rPr>
          <w:sz w:val="22"/>
          <w:szCs w:val="22"/>
        </w:rPr>
      </w:pPr>
      <w:r w:rsidRPr="00D83B87">
        <w:rPr>
          <w:sz w:val="22"/>
          <w:szCs w:val="22"/>
        </w:rPr>
        <w:t>The recoverable amount of an asset is the higher of its fair value less costs of disposal and its value in use. Value in use is the present value of the future cash flows expected to be derived from the asset. Where the future economic benefit of an asset is not primarily dependent on the asset’s ability to generate future cash flows, and the asset would be replaced if the entity were deprived of the asset, its value in use is taken to be its depreciated replacement cost.</w:t>
      </w:r>
    </w:p>
    <w:p w14:paraId="5BDE577B" w14:textId="77777777" w:rsidR="00634CF6" w:rsidRPr="00D83B87" w:rsidRDefault="00634CF6" w:rsidP="00634CF6">
      <w:pPr>
        <w:rPr>
          <w:sz w:val="22"/>
          <w:szCs w:val="22"/>
        </w:rPr>
      </w:pPr>
      <w:r w:rsidRPr="00D83B87">
        <w:rPr>
          <w:i/>
          <w:sz w:val="22"/>
          <w:szCs w:val="22"/>
          <w:u w:val="single"/>
        </w:rPr>
        <w:t>Derecognition</w:t>
      </w:r>
    </w:p>
    <w:p w14:paraId="7BCEF67A" w14:textId="77777777" w:rsidR="00634CF6" w:rsidRPr="00D83B87" w:rsidRDefault="00634CF6" w:rsidP="00634CF6">
      <w:pPr>
        <w:rPr>
          <w:sz w:val="22"/>
          <w:szCs w:val="22"/>
        </w:rPr>
      </w:pPr>
      <w:r w:rsidRPr="00D83B87">
        <w:rPr>
          <w:sz w:val="22"/>
          <w:szCs w:val="22"/>
        </w:rPr>
        <w:t>An item of property, plant and equipment is derecognised upon disposal or when no further future economic benefits are expected from its use or disposal.</w:t>
      </w:r>
    </w:p>
    <w:p w14:paraId="23CFC580" w14:textId="6C013496" w:rsidR="00634CF6" w:rsidRPr="00D83B87" w:rsidRDefault="00634CF6" w:rsidP="00634CF6">
      <w:pPr>
        <w:rPr>
          <w:sz w:val="22"/>
          <w:szCs w:val="22"/>
        </w:rPr>
      </w:pPr>
      <w:r w:rsidRPr="00D83B87">
        <w:rPr>
          <w:sz w:val="22"/>
          <w:szCs w:val="22"/>
        </w:rPr>
        <w:t> </w:t>
      </w:r>
      <w:r w:rsidRPr="00D83B87">
        <w:rPr>
          <w:i/>
          <w:sz w:val="22"/>
          <w:szCs w:val="22"/>
          <w:u w:val="single"/>
        </w:rPr>
        <w:t>Intangibles</w:t>
      </w:r>
    </w:p>
    <w:p w14:paraId="435D72B9" w14:textId="77777777" w:rsidR="00E56F09" w:rsidRPr="00D83B87" w:rsidRDefault="00634CF6" w:rsidP="00634CF6">
      <w:pPr>
        <w:rPr>
          <w:sz w:val="22"/>
          <w:szCs w:val="22"/>
        </w:rPr>
      </w:pPr>
      <w:r w:rsidRPr="00D83B87">
        <w:rPr>
          <w:sz w:val="22"/>
          <w:szCs w:val="22"/>
        </w:rPr>
        <w:t>The Commission's intangibles comprise internally developed software for internal use.  These assets are carried at cost less accumulated amortisation and accumulated impairment losses</w:t>
      </w:r>
    </w:p>
    <w:p w14:paraId="72B07931" w14:textId="77777777" w:rsidR="00D83B87" w:rsidRPr="00D83B87" w:rsidRDefault="00D83B87" w:rsidP="00D83B87">
      <w:pPr>
        <w:rPr>
          <w:sz w:val="22"/>
          <w:szCs w:val="22"/>
        </w:rPr>
      </w:pPr>
      <w:r w:rsidRPr="00D83B87">
        <w:rPr>
          <w:sz w:val="22"/>
          <w:szCs w:val="22"/>
        </w:rPr>
        <w:t xml:space="preserve">Software is amortised on a straight-line basis over its anticipated useful life.  The useful lives of the Commission's software are 2 to 5 years (2021: 2 to 5 years years). </w:t>
      </w:r>
    </w:p>
    <w:p w14:paraId="77264967" w14:textId="77777777" w:rsidR="00D83B87" w:rsidRPr="00D83B87" w:rsidRDefault="00D83B87" w:rsidP="00D83B87">
      <w:pPr>
        <w:rPr>
          <w:sz w:val="22"/>
          <w:szCs w:val="22"/>
        </w:rPr>
      </w:pPr>
      <w:r w:rsidRPr="00D83B87">
        <w:rPr>
          <w:sz w:val="22"/>
          <w:szCs w:val="22"/>
        </w:rPr>
        <w:t xml:space="preserve">All software assets were assessed for indications of impairment as at 30 June 2022. </w:t>
      </w:r>
    </w:p>
    <w:p w14:paraId="12DAF752" w14:textId="77777777" w:rsidR="00D83B87" w:rsidRPr="00D83B87" w:rsidRDefault="00D83B87" w:rsidP="00D83B87">
      <w:pPr>
        <w:rPr>
          <w:sz w:val="22"/>
          <w:szCs w:val="22"/>
        </w:rPr>
      </w:pPr>
      <w:r w:rsidRPr="00D83B87">
        <w:rPr>
          <w:b/>
          <w:sz w:val="22"/>
          <w:szCs w:val="22"/>
        </w:rPr>
        <w:t>Accounting Judgements and Estimates</w:t>
      </w:r>
    </w:p>
    <w:p w14:paraId="754EC4DA" w14:textId="77777777" w:rsidR="00D83B87" w:rsidRPr="00D83B87" w:rsidRDefault="00D83B87" w:rsidP="00D83B87">
      <w:pPr>
        <w:rPr>
          <w:sz w:val="22"/>
          <w:szCs w:val="22"/>
        </w:rPr>
      </w:pPr>
      <w:r w:rsidRPr="00D83B87">
        <w:rPr>
          <w:sz w:val="22"/>
          <w:szCs w:val="22"/>
        </w:rPr>
        <w:t>The fair value of infrastructure, plant and equipment has been taken to be the market value of similar assets as determined by an independent valuer.</w:t>
      </w:r>
    </w:p>
    <w:p w14:paraId="0EB57DD3" w14:textId="7306FBD8" w:rsidR="00D83B87" w:rsidRDefault="00D83B87" w:rsidP="00634CF6">
      <w:pPr>
        <w:rPr>
          <w:sz w:val="20"/>
          <w:szCs w:val="20"/>
        </w:rPr>
        <w:sectPr w:rsidR="00D83B87" w:rsidSect="00B71091">
          <w:endnotePr>
            <w:numFmt w:val="decimal"/>
          </w:endnotePr>
          <w:pgSz w:w="11907" w:h="16840" w:code="9"/>
          <w:pgMar w:top="851" w:right="567" w:bottom="1418" w:left="1134" w:header="907" w:footer="284" w:gutter="0"/>
          <w:cols w:space="708"/>
          <w:docGrid w:linePitch="360"/>
        </w:sectPr>
      </w:pPr>
    </w:p>
    <w:tbl>
      <w:tblPr>
        <w:tblW w:w="10236" w:type="dxa"/>
        <w:tblInd w:w="-426" w:type="dxa"/>
        <w:tblLook w:val="04A0" w:firstRow="1" w:lastRow="0" w:firstColumn="1" w:lastColumn="0" w:noHBand="0" w:noVBand="1"/>
      </w:tblPr>
      <w:tblGrid>
        <w:gridCol w:w="5715"/>
        <w:gridCol w:w="1507"/>
        <w:gridCol w:w="1507"/>
        <w:gridCol w:w="1507"/>
      </w:tblGrid>
      <w:tr w:rsidR="007472A8" w:rsidRPr="00124DB4" w14:paraId="6E1457CE" w14:textId="77777777" w:rsidTr="00151EBD">
        <w:trPr>
          <w:trHeight w:val="267"/>
        </w:trPr>
        <w:tc>
          <w:tcPr>
            <w:tcW w:w="5715" w:type="dxa"/>
            <w:tcBorders>
              <w:top w:val="single" w:sz="4" w:space="0" w:color="FFFFFF"/>
              <w:left w:val="nil"/>
              <w:bottom w:val="single" w:sz="4" w:space="0" w:color="FFFFFF"/>
              <w:right w:val="nil"/>
            </w:tcBorders>
            <w:shd w:val="clear" w:color="000000" w:fill="37424A"/>
            <w:noWrap/>
            <w:vAlign w:val="center"/>
            <w:hideMark/>
          </w:tcPr>
          <w:p w14:paraId="306D1B26" w14:textId="44D17D6A" w:rsidR="00124DB4" w:rsidRPr="00124DB4" w:rsidRDefault="007B5749" w:rsidP="00124DB4">
            <w:pPr>
              <w:spacing w:before="0" w:after="0"/>
              <w:rPr>
                <w:rFonts w:eastAsia="Times New Roman" w:cs="Open Sans"/>
                <w:b/>
                <w:color w:val="FFFFFF"/>
                <w:sz w:val="22"/>
                <w:szCs w:val="22"/>
              </w:rPr>
            </w:pPr>
            <w:r>
              <w:rPr>
                <w:rFonts w:eastAsia="Times New Roman" w:cs="Open Sans"/>
                <w:b/>
                <w:bCs/>
                <w:color w:val="FFFFFF"/>
                <w:sz w:val="22"/>
                <w:szCs w:val="22"/>
              </w:rPr>
              <w:t>2</w:t>
            </w:r>
            <w:r w:rsidR="00124DB4" w:rsidRPr="00124DB4">
              <w:rPr>
                <w:rFonts w:eastAsia="Times New Roman" w:cs="Open Sans"/>
                <w:b/>
                <w:color w:val="FFFFFF"/>
                <w:sz w:val="22"/>
                <w:szCs w:val="22"/>
              </w:rPr>
              <w:t>.2 Non-Financial Assets (continued)</w:t>
            </w:r>
          </w:p>
        </w:tc>
        <w:tc>
          <w:tcPr>
            <w:tcW w:w="1507" w:type="dxa"/>
            <w:tcBorders>
              <w:top w:val="single" w:sz="4" w:space="0" w:color="FFFFFF"/>
              <w:left w:val="nil"/>
              <w:bottom w:val="single" w:sz="4" w:space="0" w:color="FFFFFF"/>
              <w:right w:val="nil"/>
            </w:tcBorders>
            <w:shd w:val="clear" w:color="000000" w:fill="37424A"/>
            <w:noWrap/>
            <w:vAlign w:val="center"/>
            <w:hideMark/>
          </w:tcPr>
          <w:p w14:paraId="64B75A44" w14:textId="77777777" w:rsidR="00124DB4" w:rsidRPr="00124DB4" w:rsidRDefault="00124DB4" w:rsidP="00124DB4">
            <w:pPr>
              <w:spacing w:before="0" w:after="0"/>
              <w:rPr>
                <w:rFonts w:eastAsia="Times New Roman" w:cs="Open Sans"/>
                <w:b/>
                <w:color w:val="FFFFFF"/>
                <w:sz w:val="22"/>
                <w:szCs w:val="22"/>
              </w:rPr>
            </w:pPr>
            <w:r w:rsidRPr="00124DB4">
              <w:rPr>
                <w:rFonts w:eastAsia="Times New Roman" w:cs="Open Sans"/>
                <w:b/>
                <w:color w:val="FFFFFF"/>
                <w:sz w:val="22"/>
                <w:szCs w:val="22"/>
              </w:rPr>
              <w:t> </w:t>
            </w:r>
          </w:p>
        </w:tc>
        <w:tc>
          <w:tcPr>
            <w:tcW w:w="1507" w:type="dxa"/>
            <w:tcBorders>
              <w:top w:val="single" w:sz="4" w:space="0" w:color="FFFFFF"/>
              <w:left w:val="nil"/>
              <w:bottom w:val="single" w:sz="4" w:space="0" w:color="FFFFFF"/>
              <w:right w:val="nil"/>
            </w:tcBorders>
            <w:shd w:val="clear" w:color="000000" w:fill="37424A"/>
            <w:noWrap/>
            <w:vAlign w:val="center"/>
            <w:hideMark/>
          </w:tcPr>
          <w:p w14:paraId="690EDE42" w14:textId="77777777" w:rsidR="00124DB4" w:rsidRPr="00124DB4" w:rsidRDefault="00124DB4" w:rsidP="00124DB4">
            <w:pPr>
              <w:spacing w:before="0" w:after="0"/>
              <w:rPr>
                <w:rFonts w:eastAsia="Times New Roman" w:cs="Open Sans"/>
                <w:b/>
                <w:color w:val="FFFFFF"/>
                <w:sz w:val="22"/>
                <w:szCs w:val="22"/>
              </w:rPr>
            </w:pPr>
            <w:r w:rsidRPr="00124DB4">
              <w:rPr>
                <w:rFonts w:eastAsia="Times New Roman" w:cs="Open Sans"/>
                <w:b/>
                <w:color w:val="FFFFFF"/>
                <w:sz w:val="22"/>
                <w:szCs w:val="22"/>
              </w:rPr>
              <w:t> </w:t>
            </w:r>
          </w:p>
        </w:tc>
        <w:tc>
          <w:tcPr>
            <w:tcW w:w="1507" w:type="dxa"/>
            <w:tcBorders>
              <w:top w:val="single" w:sz="4" w:space="0" w:color="FFFFFF"/>
              <w:left w:val="nil"/>
              <w:bottom w:val="single" w:sz="4" w:space="0" w:color="FFFFFF"/>
              <w:right w:val="nil"/>
            </w:tcBorders>
            <w:shd w:val="clear" w:color="000000" w:fill="37424A"/>
            <w:noWrap/>
            <w:vAlign w:val="center"/>
            <w:hideMark/>
          </w:tcPr>
          <w:p w14:paraId="7A7177F8" w14:textId="77777777" w:rsidR="00124DB4" w:rsidRPr="00124DB4" w:rsidRDefault="00124DB4" w:rsidP="00124DB4">
            <w:pPr>
              <w:spacing w:before="0" w:after="0"/>
              <w:rPr>
                <w:rFonts w:eastAsia="Times New Roman" w:cs="Open Sans"/>
                <w:b/>
                <w:color w:val="FFFFFF"/>
                <w:sz w:val="22"/>
                <w:szCs w:val="22"/>
              </w:rPr>
            </w:pPr>
            <w:r w:rsidRPr="00124DB4">
              <w:rPr>
                <w:rFonts w:eastAsia="Times New Roman" w:cs="Open Sans"/>
                <w:b/>
                <w:color w:val="FFFFFF"/>
                <w:sz w:val="22"/>
                <w:szCs w:val="22"/>
              </w:rPr>
              <w:t> </w:t>
            </w:r>
          </w:p>
        </w:tc>
      </w:tr>
      <w:tr w:rsidR="00E77CEB" w:rsidRPr="00124DB4" w14:paraId="084FA8C8" w14:textId="77777777" w:rsidTr="00151EBD">
        <w:trPr>
          <w:trHeight w:val="279"/>
        </w:trPr>
        <w:tc>
          <w:tcPr>
            <w:tcW w:w="5715" w:type="dxa"/>
            <w:tcBorders>
              <w:top w:val="nil"/>
              <w:left w:val="nil"/>
              <w:bottom w:val="nil"/>
              <w:right w:val="nil"/>
            </w:tcBorders>
            <w:shd w:val="clear" w:color="auto" w:fill="auto"/>
            <w:hideMark/>
          </w:tcPr>
          <w:p w14:paraId="1D797DA3" w14:textId="77777777" w:rsidR="00124DB4" w:rsidRPr="00124DB4" w:rsidRDefault="00124DB4" w:rsidP="00124DB4">
            <w:pPr>
              <w:spacing w:before="0" w:after="0"/>
              <w:rPr>
                <w:rFonts w:eastAsia="Times New Roman" w:cs="Open Sans"/>
                <w:b/>
                <w:color w:val="FFFFFF"/>
                <w:sz w:val="22"/>
                <w:szCs w:val="22"/>
              </w:rPr>
            </w:pPr>
          </w:p>
        </w:tc>
        <w:tc>
          <w:tcPr>
            <w:tcW w:w="1507" w:type="dxa"/>
            <w:tcBorders>
              <w:top w:val="nil"/>
              <w:left w:val="nil"/>
              <w:bottom w:val="nil"/>
              <w:right w:val="nil"/>
            </w:tcBorders>
            <w:shd w:val="clear" w:color="auto" w:fill="auto"/>
            <w:hideMark/>
          </w:tcPr>
          <w:p w14:paraId="58D59D2C"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vAlign w:val="bottom"/>
            <w:hideMark/>
          </w:tcPr>
          <w:p w14:paraId="15FB7B5A" w14:textId="77777777" w:rsidR="00124DB4" w:rsidRPr="00124DB4" w:rsidRDefault="00124DB4" w:rsidP="00124DB4">
            <w:pPr>
              <w:spacing w:before="0" w:after="0"/>
              <w:jc w:val="right"/>
              <w:rPr>
                <w:rFonts w:eastAsia="Times New Roman" w:cs="Open Sans"/>
                <w:b/>
                <w:color w:val="000000"/>
                <w:sz w:val="22"/>
                <w:szCs w:val="22"/>
              </w:rPr>
            </w:pPr>
            <w:r w:rsidRPr="00124DB4">
              <w:rPr>
                <w:rFonts w:eastAsia="Times New Roman" w:cs="Open Sans"/>
                <w:b/>
                <w:color w:val="000000"/>
                <w:sz w:val="22"/>
                <w:szCs w:val="22"/>
              </w:rPr>
              <w:t>2022</w:t>
            </w:r>
          </w:p>
        </w:tc>
        <w:tc>
          <w:tcPr>
            <w:tcW w:w="1507" w:type="dxa"/>
            <w:tcBorders>
              <w:top w:val="nil"/>
              <w:left w:val="nil"/>
              <w:bottom w:val="nil"/>
              <w:right w:val="nil"/>
            </w:tcBorders>
            <w:shd w:val="clear" w:color="auto" w:fill="auto"/>
            <w:vAlign w:val="bottom"/>
            <w:hideMark/>
          </w:tcPr>
          <w:p w14:paraId="6BB7E16B" w14:textId="77777777" w:rsidR="00124DB4" w:rsidRPr="00124DB4" w:rsidRDefault="00124DB4" w:rsidP="00124DB4">
            <w:pPr>
              <w:spacing w:before="0" w:after="0"/>
              <w:jc w:val="right"/>
              <w:rPr>
                <w:rFonts w:eastAsia="Times New Roman" w:cs="Open Sans"/>
                <w:color w:val="000000"/>
                <w:sz w:val="22"/>
                <w:szCs w:val="22"/>
              </w:rPr>
            </w:pPr>
            <w:r w:rsidRPr="00124DB4">
              <w:rPr>
                <w:rFonts w:eastAsia="Times New Roman" w:cs="Open Sans"/>
                <w:color w:val="000000"/>
                <w:sz w:val="22"/>
                <w:szCs w:val="22"/>
              </w:rPr>
              <w:t>2021</w:t>
            </w:r>
          </w:p>
        </w:tc>
      </w:tr>
      <w:tr w:rsidR="000C121D" w:rsidRPr="00124DB4" w14:paraId="60F5CBE7" w14:textId="77777777" w:rsidTr="00151EBD">
        <w:trPr>
          <w:trHeight w:val="291"/>
        </w:trPr>
        <w:tc>
          <w:tcPr>
            <w:tcW w:w="5715" w:type="dxa"/>
            <w:tcBorders>
              <w:top w:val="nil"/>
              <w:left w:val="nil"/>
              <w:bottom w:val="single" w:sz="8" w:space="0" w:color="009560"/>
              <w:right w:val="nil"/>
            </w:tcBorders>
            <w:shd w:val="clear" w:color="auto" w:fill="auto"/>
            <w:hideMark/>
          </w:tcPr>
          <w:p w14:paraId="730AAB23" w14:textId="77777777" w:rsidR="00124DB4" w:rsidRPr="00124DB4" w:rsidRDefault="00124DB4" w:rsidP="00124DB4">
            <w:pPr>
              <w:spacing w:before="0" w:after="0"/>
              <w:rPr>
                <w:rFonts w:eastAsia="Times New Roman" w:cs="Open Sans"/>
                <w:sz w:val="22"/>
                <w:szCs w:val="22"/>
              </w:rPr>
            </w:pPr>
            <w:r w:rsidRPr="00124DB4">
              <w:rPr>
                <w:rFonts w:eastAsia="Times New Roman" w:cs="Open Sans"/>
                <w:sz w:val="22"/>
                <w:szCs w:val="22"/>
              </w:rPr>
              <w:t> </w:t>
            </w:r>
          </w:p>
        </w:tc>
        <w:tc>
          <w:tcPr>
            <w:tcW w:w="1507" w:type="dxa"/>
            <w:tcBorders>
              <w:top w:val="nil"/>
              <w:left w:val="nil"/>
              <w:bottom w:val="single" w:sz="8" w:space="0" w:color="009560"/>
              <w:right w:val="nil"/>
            </w:tcBorders>
            <w:shd w:val="clear" w:color="auto" w:fill="auto"/>
            <w:hideMark/>
          </w:tcPr>
          <w:p w14:paraId="7B545D8A" w14:textId="77777777" w:rsidR="00124DB4" w:rsidRPr="00124DB4" w:rsidRDefault="00124DB4" w:rsidP="00124DB4">
            <w:pPr>
              <w:spacing w:before="0" w:after="0"/>
              <w:rPr>
                <w:rFonts w:eastAsia="Times New Roman" w:cs="Open Sans"/>
                <w:sz w:val="22"/>
                <w:szCs w:val="22"/>
              </w:rPr>
            </w:pPr>
            <w:r w:rsidRPr="00124DB4">
              <w:rPr>
                <w:rFonts w:eastAsia="Times New Roman" w:cs="Open Sans"/>
                <w:sz w:val="22"/>
                <w:szCs w:val="22"/>
              </w:rPr>
              <w:t> </w:t>
            </w:r>
          </w:p>
        </w:tc>
        <w:tc>
          <w:tcPr>
            <w:tcW w:w="1507" w:type="dxa"/>
            <w:tcBorders>
              <w:top w:val="nil"/>
              <w:left w:val="nil"/>
              <w:bottom w:val="single" w:sz="8" w:space="0" w:color="009560"/>
              <w:right w:val="nil"/>
            </w:tcBorders>
            <w:shd w:val="clear" w:color="auto" w:fill="auto"/>
            <w:hideMark/>
          </w:tcPr>
          <w:p w14:paraId="6E9572D6" w14:textId="77777777" w:rsidR="00124DB4" w:rsidRPr="00124DB4" w:rsidRDefault="00124DB4" w:rsidP="00124DB4">
            <w:pPr>
              <w:spacing w:before="0" w:after="0"/>
              <w:jc w:val="right"/>
              <w:rPr>
                <w:rFonts w:eastAsia="Times New Roman" w:cs="Open Sans"/>
                <w:b/>
                <w:color w:val="000000"/>
                <w:sz w:val="22"/>
                <w:szCs w:val="22"/>
              </w:rPr>
            </w:pPr>
            <w:r w:rsidRPr="00124DB4">
              <w:rPr>
                <w:rFonts w:eastAsia="Times New Roman" w:cs="Open Sans"/>
                <w:b/>
                <w:color w:val="000000"/>
                <w:sz w:val="22"/>
                <w:szCs w:val="22"/>
              </w:rPr>
              <w:t>$’000</w:t>
            </w:r>
          </w:p>
        </w:tc>
        <w:tc>
          <w:tcPr>
            <w:tcW w:w="1507" w:type="dxa"/>
            <w:tcBorders>
              <w:top w:val="nil"/>
              <w:left w:val="nil"/>
              <w:bottom w:val="single" w:sz="8" w:space="0" w:color="009560"/>
              <w:right w:val="nil"/>
            </w:tcBorders>
            <w:shd w:val="clear" w:color="auto" w:fill="auto"/>
            <w:hideMark/>
          </w:tcPr>
          <w:p w14:paraId="766377BF" w14:textId="77777777" w:rsidR="00124DB4" w:rsidRPr="00124DB4" w:rsidRDefault="00124DB4" w:rsidP="00124DB4">
            <w:pPr>
              <w:spacing w:before="0" w:after="0"/>
              <w:jc w:val="right"/>
              <w:rPr>
                <w:rFonts w:eastAsia="Times New Roman" w:cs="Open Sans"/>
                <w:color w:val="000000"/>
                <w:sz w:val="22"/>
                <w:szCs w:val="22"/>
              </w:rPr>
            </w:pPr>
            <w:r w:rsidRPr="00124DB4">
              <w:rPr>
                <w:rFonts w:eastAsia="Times New Roman" w:cs="Open Sans"/>
                <w:color w:val="000000"/>
                <w:sz w:val="22"/>
                <w:szCs w:val="22"/>
              </w:rPr>
              <w:t>$’000</w:t>
            </w:r>
          </w:p>
        </w:tc>
      </w:tr>
      <w:tr w:rsidR="00124DB4" w:rsidRPr="00124DB4" w14:paraId="2F75D481" w14:textId="77777777" w:rsidTr="00151EBD">
        <w:trPr>
          <w:trHeight w:val="279"/>
        </w:trPr>
        <w:tc>
          <w:tcPr>
            <w:tcW w:w="5715" w:type="dxa"/>
            <w:tcBorders>
              <w:top w:val="nil"/>
              <w:left w:val="nil"/>
              <w:bottom w:val="nil"/>
              <w:right w:val="nil"/>
            </w:tcBorders>
            <w:shd w:val="clear" w:color="auto" w:fill="auto"/>
            <w:hideMark/>
          </w:tcPr>
          <w:p w14:paraId="509C3DF3" w14:textId="77777777" w:rsidR="00124DB4" w:rsidRPr="00124DB4" w:rsidRDefault="00124DB4" w:rsidP="00124DB4">
            <w:pPr>
              <w:spacing w:before="0" w:after="0"/>
              <w:jc w:val="right"/>
              <w:rPr>
                <w:rFonts w:eastAsia="Times New Roman" w:cs="Open Sans"/>
                <w:color w:val="000000"/>
                <w:sz w:val="22"/>
                <w:szCs w:val="22"/>
              </w:rPr>
            </w:pPr>
          </w:p>
        </w:tc>
        <w:tc>
          <w:tcPr>
            <w:tcW w:w="1507" w:type="dxa"/>
            <w:tcBorders>
              <w:top w:val="nil"/>
              <w:left w:val="nil"/>
              <w:bottom w:val="nil"/>
              <w:right w:val="nil"/>
            </w:tcBorders>
            <w:shd w:val="clear" w:color="auto" w:fill="auto"/>
            <w:hideMark/>
          </w:tcPr>
          <w:p w14:paraId="150175BC"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hideMark/>
          </w:tcPr>
          <w:p w14:paraId="740E7AB2"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hideMark/>
          </w:tcPr>
          <w:p w14:paraId="6A85F0DA" w14:textId="77777777" w:rsidR="00124DB4" w:rsidRPr="00124DB4" w:rsidRDefault="00124DB4" w:rsidP="00124DB4">
            <w:pPr>
              <w:spacing w:before="0" w:after="0"/>
              <w:jc w:val="right"/>
              <w:rPr>
                <w:rFonts w:eastAsia="Times New Roman" w:cs="Open Sans"/>
                <w:sz w:val="22"/>
                <w:szCs w:val="22"/>
              </w:rPr>
            </w:pPr>
          </w:p>
        </w:tc>
      </w:tr>
      <w:tr w:rsidR="00124DB4" w:rsidRPr="00124DB4" w14:paraId="5B2AEF0A" w14:textId="77777777" w:rsidTr="00151EBD">
        <w:trPr>
          <w:trHeight w:val="279"/>
        </w:trPr>
        <w:tc>
          <w:tcPr>
            <w:tcW w:w="5715" w:type="dxa"/>
            <w:tcBorders>
              <w:top w:val="nil"/>
              <w:left w:val="nil"/>
              <w:bottom w:val="nil"/>
              <w:right w:val="nil"/>
            </w:tcBorders>
            <w:shd w:val="clear" w:color="auto" w:fill="auto"/>
            <w:noWrap/>
            <w:hideMark/>
          </w:tcPr>
          <w:p w14:paraId="566635A0" w14:textId="77777777" w:rsidR="00124DB4" w:rsidRPr="00124DB4" w:rsidRDefault="00124DB4" w:rsidP="00124DB4">
            <w:pPr>
              <w:spacing w:before="0" w:after="0"/>
              <w:rPr>
                <w:rFonts w:eastAsia="Times New Roman" w:cs="Open Sans"/>
                <w:b/>
                <w:sz w:val="22"/>
                <w:szCs w:val="22"/>
                <w:u w:val="single"/>
              </w:rPr>
            </w:pPr>
            <w:r w:rsidRPr="00124DB4">
              <w:rPr>
                <w:rFonts w:eastAsia="Times New Roman" w:cs="Open Sans"/>
                <w:b/>
                <w:sz w:val="22"/>
                <w:szCs w:val="22"/>
                <w:u w:val="single"/>
              </w:rPr>
              <w:t>2.2B: Other non-financial assets</w:t>
            </w:r>
          </w:p>
        </w:tc>
        <w:tc>
          <w:tcPr>
            <w:tcW w:w="1507" w:type="dxa"/>
            <w:tcBorders>
              <w:top w:val="nil"/>
              <w:left w:val="nil"/>
              <w:bottom w:val="nil"/>
              <w:right w:val="nil"/>
            </w:tcBorders>
            <w:shd w:val="clear" w:color="auto" w:fill="auto"/>
            <w:hideMark/>
          </w:tcPr>
          <w:p w14:paraId="2A241005" w14:textId="77777777" w:rsidR="00124DB4" w:rsidRPr="00124DB4" w:rsidRDefault="00124DB4" w:rsidP="00124DB4">
            <w:pPr>
              <w:spacing w:before="0" w:after="0"/>
              <w:rPr>
                <w:rFonts w:eastAsia="Times New Roman" w:cs="Open Sans"/>
                <w:b/>
                <w:sz w:val="22"/>
                <w:szCs w:val="22"/>
                <w:u w:val="single"/>
              </w:rPr>
            </w:pPr>
          </w:p>
        </w:tc>
        <w:tc>
          <w:tcPr>
            <w:tcW w:w="1507" w:type="dxa"/>
            <w:tcBorders>
              <w:top w:val="nil"/>
              <w:left w:val="nil"/>
              <w:bottom w:val="nil"/>
              <w:right w:val="nil"/>
            </w:tcBorders>
            <w:shd w:val="clear" w:color="auto" w:fill="auto"/>
            <w:hideMark/>
          </w:tcPr>
          <w:p w14:paraId="448761F0"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hideMark/>
          </w:tcPr>
          <w:p w14:paraId="18C51107" w14:textId="77777777" w:rsidR="00124DB4" w:rsidRPr="00124DB4" w:rsidRDefault="00124DB4" w:rsidP="00124DB4">
            <w:pPr>
              <w:spacing w:before="0" w:after="0"/>
              <w:jc w:val="right"/>
              <w:rPr>
                <w:rFonts w:eastAsia="Times New Roman" w:cs="Open Sans"/>
                <w:sz w:val="22"/>
                <w:szCs w:val="22"/>
              </w:rPr>
            </w:pPr>
          </w:p>
        </w:tc>
      </w:tr>
      <w:tr w:rsidR="00E77CEB" w:rsidRPr="00124DB4" w14:paraId="4B581D1B" w14:textId="77777777" w:rsidTr="00151EBD">
        <w:trPr>
          <w:trHeight w:val="279"/>
        </w:trPr>
        <w:tc>
          <w:tcPr>
            <w:tcW w:w="5715" w:type="dxa"/>
            <w:tcBorders>
              <w:top w:val="nil"/>
              <w:left w:val="nil"/>
              <w:bottom w:val="nil"/>
              <w:right w:val="nil"/>
            </w:tcBorders>
            <w:shd w:val="clear" w:color="auto" w:fill="auto"/>
            <w:hideMark/>
          </w:tcPr>
          <w:p w14:paraId="19214700" w14:textId="77777777" w:rsidR="00124DB4" w:rsidRPr="00124DB4" w:rsidRDefault="00124DB4" w:rsidP="00124DB4">
            <w:pPr>
              <w:spacing w:before="0" w:after="0"/>
              <w:ind w:firstLineChars="200" w:firstLine="440"/>
              <w:rPr>
                <w:rFonts w:eastAsia="Times New Roman" w:cs="Open Sans"/>
                <w:sz w:val="22"/>
                <w:szCs w:val="22"/>
              </w:rPr>
            </w:pPr>
            <w:r w:rsidRPr="00124DB4">
              <w:rPr>
                <w:rFonts w:eastAsia="Times New Roman" w:cs="Open Sans"/>
                <w:sz w:val="22"/>
                <w:szCs w:val="22"/>
              </w:rPr>
              <w:t>Prepayments</w:t>
            </w:r>
          </w:p>
        </w:tc>
        <w:tc>
          <w:tcPr>
            <w:tcW w:w="1507" w:type="dxa"/>
            <w:tcBorders>
              <w:top w:val="nil"/>
              <w:left w:val="nil"/>
              <w:bottom w:val="nil"/>
              <w:right w:val="nil"/>
            </w:tcBorders>
            <w:shd w:val="clear" w:color="auto" w:fill="auto"/>
            <w:hideMark/>
          </w:tcPr>
          <w:p w14:paraId="2CAD81D9" w14:textId="77777777" w:rsidR="00124DB4" w:rsidRPr="00124DB4" w:rsidRDefault="00124DB4" w:rsidP="00124DB4">
            <w:pPr>
              <w:spacing w:before="0" w:after="0"/>
              <w:ind w:firstLineChars="200" w:firstLine="440"/>
              <w:rPr>
                <w:rFonts w:eastAsia="Times New Roman" w:cs="Open Sans"/>
                <w:sz w:val="22"/>
                <w:szCs w:val="22"/>
              </w:rPr>
            </w:pPr>
          </w:p>
        </w:tc>
        <w:tc>
          <w:tcPr>
            <w:tcW w:w="1507" w:type="dxa"/>
            <w:tcBorders>
              <w:top w:val="nil"/>
              <w:left w:val="nil"/>
              <w:bottom w:val="nil"/>
              <w:right w:val="nil"/>
            </w:tcBorders>
            <w:shd w:val="clear" w:color="auto" w:fill="auto"/>
            <w:noWrap/>
            <w:vAlign w:val="bottom"/>
            <w:hideMark/>
          </w:tcPr>
          <w:p w14:paraId="175B3A2D" w14:textId="77777777" w:rsidR="00124DB4" w:rsidRPr="00124DB4" w:rsidRDefault="00124DB4" w:rsidP="00124DB4">
            <w:pPr>
              <w:spacing w:before="0" w:after="0"/>
              <w:jc w:val="right"/>
              <w:rPr>
                <w:rFonts w:eastAsia="Times New Roman" w:cs="Open Sans"/>
                <w:b/>
                <w:color w:val="000000"/>
                <w:sz w:val="22"/>
                <w:szCs w:val="22"/>
              </w:rPr>
            </w:pPr>
            <w:r w:rsidRPr="00124DB4">
              <w:rPr>
                <w:rFonts w:eastAsia="Times New Roman" w:cs="Open Sans"/>
                <w:b/>
                <w:color w:val="000000"/>
                <w:sz w:val="22"/>
                <w:szCs w:val="22"/>
              </w:rPr>
              <w:t xml:space="preserve">613 </w:t>
            </w:r>
          </w:p>
        </w:tc>
        <w:tc>
          <w:tcPr>
            <w:tcW w:w="1507" w:type="dxa"/>
            <w:tcBorders>
              <w:top w:val="nil"/>
              <w:left w:val="nil"/>
              <w:bottom w:val="nil"/>
              <w:right w:val="nil"/>
            </w:tcBorders>
            <w:shd w:val="clear" w:color="auto" w:fill="auto"/>
            <w:noWrap/>
            <w:vAlign w:val="bottom"/>
            <w:hideMark/>
          </w:tcPr>
          <w:p w14:paraId="21D389BF" w14:textId="77777777" w:rsidR="00124DB4" w:rsidRPr="00124DB4" w:rsidRDefault="00124DB4" w:rsidP="00124DB4">
            <w:pPr>
              <w:spacing w:before="0" w:after="0"/>
              <w:jc w:val="right"/>
              <w:rPr>
                <w:rFonts w:eastAsia="Times New Roman" w:cs="Open Sans"/>
                <w:color w:val="000000"/>
                <w:sz w:val="22"/>
                <w:szCs w:val="22"/>
              </w:rPr>
            </w:pPr>
            <w:r w:rsidRPr="00124DB4">
              <w:rPr>
                <w:rFonts w:eastAsia="Times New Roman" w:cs="Open Sans"/>
                <w:color w:val="000000"/>
                <w:sz w:val="22"/>
                <w:szCs w:val="22"/>
              </w:rPr>
              <w:t xml:space="preserve">531 </w:t>
            </w:r>
          </w:p>
        </w:tc>
      </w:tr>
      <w:tr w:rsidR="004574F9" w:rsidRPr="00124DB4" w14:paraId="709CA40D" w14:textId="77777777" w:rsidTr="00151EBD">
        <w:trPr>
          <w:trHeight w:val="279"/>
        </w:trPr>
        <w:tc>
          <w:tcPr>
            <w:tcW w:w="5715" w:type="dxa"/>
            <w:tcBorders>
              <w:top w:val="nil"/>
              <w:left w:val="nil"/>
              <w:bottom w:val="nil"/>
              <w:right w:val="nil"/>
            </w:tcBorders>
            <w:shd w:val="clear" w:color="auto" w:fill="auto"/>
            <w:hideMark/>
          </w:tcPr>
          <w:p w14:paraId="0E6181E8" w14:textId="77777777" w:rsidR="00124DB4" w:rsidRPr="00124DB4" w:rsidRDefault="00124DB4" w:rsidP="00124DB4">
            <w:pPr>
              <w:spacing w:before="0" w:after="0"/>
              <w:rPr>
                <w:rFonts w:eastAsia="Times New Roman" w:cs="Open Sans"/>
                <w:b/>
                <w:sz w:val="22"/>
                <w:szCs w:val="22"/>
              </w:rPr>
            </w:pPr>
            <w:r w:rsidRPr="00124DB4">
              <w:rPr>
                <w:rFonts w:eastAsia="Times New Roman" w:cs="Open Sans"/>
                <w:b/>
                <w:sz w:val="22"/>
                <w:szCs w:val="22"/>
              </w:rPr>
              <w:t>Total other non-financial assets</w:t>
            </w:r>
          </w:p>
        </w:tc>
        <w:tc>
          <w:tcPr>
            <w:tcW w:w="1507" w:type="dxa"/>
            <w:tcBorders>
              <w:top w:val="nil"/>
              <w:left w:val="nil"/>
              <w:bottom w:val="nil"/>
              <w:right w:val="nil"/>
            </w:tcBorders>
            <w:shd w:val="clear" w:color="auto" w:fill="auto"/>
            <w:hideMark/>
          </w:tcPr>
          <w:p w14:paraId="4DC166BD" w14:textId="77777777" w:rsidR="00124DB4" w:rsidRPr="00124DB4" w:rsidRDefault="00124DB4" w:rsidP="00124DB4">
            <w:pPr>
              <w:spacing w:before="0" w:after="0"/>
              <w:rPr>
                <w:rFonts w:eastAsia="Times New Roman" w:cs="Open Sans"/>
                <w:b/>
                <w:sz w:val="22"/>
                <w:szCs w:val="22"/>
              </w:rPr>
            </w:pPr>
          </w:p>
        </w:tc>
        <w:tc>
          <w:tcPr>
            <w:tcW w:w="1507" w:type="dxa"/>
            <w:tcBorders>
              <w:top w:val="single" w:sz="4" w:space="0" w:color="auto"/>
              <w:left w:val="nil"/>
              <w:bottom w:val="single" w:sz="4" w:space="0" w:color="auto"/>
              <w:right w:val="nil"/>
            </w:tcBorders>
            <w:shd w:val="clear" w:color="auto" w:fill="auto"/>
            <w:noWrap/>
            <w:vAlign w:val="bottom"/>
            <w:hideMark/>
          </w:tcPr>
          <w:p w14:paraId="0F8F491D" w14:textId="77777777" w:rsidR="00124DB4" w:rsidRPr="00124DB4" w:rsidRDefault="00124DB4" w:rsidP="00124DB4">
            <w:pPr>
              <w:spacing w:before="0" w:after="0"/>
              <w:jc w:val="right"/>
              <w:rPr>
                <w:rFonts w:eastAsia="Times New Roman" w:cs="Open Sans"/>
                <w:b/>
                <w:color w:val="000000"/>
                <w:sz w:val="22"/>
                <w:szCs w:val="22"/>
              </w:rPr>
            </w:pPr>
            <w:r w:rsidRPr="00124DB4">
              <w:rPr>
                <w:rFonts w:eastAsia="Times New Roman" w:cs="Open Sans"/>
                <w:b/>
                <w:color w:val="000000"/>
                <w:sz w:val="22"/>
                <w:szCs w:val="22"/>
              </w:rPr>
              <w:t xml:space="preserve">613 </w:t>
            </w:r>
          </w:p>
        </w:tc>
        <w:tc>
          <w:tcPr>
            <w:tcW w:w="1507" w:type="dxa"/>
            <w:tcBorders>
              <w:top w:val="single" w:sz="4" w:space="0" w:color="auto"/>
              <w:left w:val="nil"/>
              <w:bottom w:val="single" w:sz="4" w:space="0" w:color="auto"/>
              <w:right w:val="nil"/>
            </w:tcBorders>
            <w:shd w:val="clear" w:color="auto" w:fill="auto"/>
            <w:noWrap/>
            <w:vAlign w:val="bottom"/>
            <w:hideMark/>
          </w:tcPr>
          <w:p w14:paraId="06F498F5" w14:textId="77777777" w:rsidR="00124DB4" w:rsidRPr="00124DB4" w:rsidRDefault="00124DB4" w:rsidP="00124DB4">
            <w:pPr>
              <w:spacing w:before="0" w:after="0"/>
              <w:jc w:val="right"/>
              <w:rPr>
                <w:rFonts w:eastAsia="Times New Roman" w:cs="Open Sans"/>
                <w:color w:val="000000"/>
                <w:sz w:val="22"/>
                <w:szCs w:val="22"/>
              </w:rPr>
            </w:pPr>
            <w:r w:rsidRPr="00124DB4">
              <w:rPr>
                <w:rFonts w:eastAsia="Times New Roman" w:cs="Open Sans"/>
                <w:color w:val="000000"/>
                <w:sz w:val="22"/>
                <w:szCs w:val="22"/>
              </w:rPr>
              <w:t xml:space="preserve">531 </w:t>
            </w:r>
          </w:p>
        </w:tc>
      </w:tr>
      <w:tr w:rsidR="00E77CEB" w:rsidRPr="00124DB4" w14:paraId="43FA821D" w14:textId="77777777" w:rsidTr="00151EBD">
        <w:trPr>
          <w:trHeight w:val="279"/>
        </w:trPr>
        <w:tc>
          <w:tcPr>
            <w:tcW w:w="5715" w:type="dxa"/>
            <w:tcBorders>
              <w:top w:val="nil"/>
              <w:left w:val="nil"/>
              <w:bottom w:val="nil"/>
              <w:right w:val="nil"/>
            </w:tcBorders>
            <w:shd w:val="clear" w:color="auto" w:fill="auto"/>
            <w:hideMark/>
          </w:tcPr>
          <w:p w14:paraId="444E77A4" w14:textId="77777777" w:rsidR="00124DB4" w:rsidRPr="00124DB4" w:rsidRDefault="00124DB4" w:rsidP="00124DB4">
            <w:pPr>
              <w:spacing w:before="0" w:after="0"/>
              <w:jc w:val="right"/>
              <w:rPr>
                <w:rFonts w:eastAsia="Times New Roman" w:cs="Open Sans"/>
                <w:color w:val="000000"/>
                <w:sz w:val="22"/>
                <w:szCs w:val="22"/>
              </w:rPr>
            </w:pPr>
          </w:p>
        </w:tc>
        <w:tc>
          <w:tcPr>
            <w:tcW w:w="1507" w:type="dxa"/>
            <w:tcBorders>
              <w:top w:val="nil"/>
              <w:left w:val="nil"/>
              <w:bottom w:val="nil"/>
              <w:right w:val="nil"/>
            </w:tcBorders>
            <w:shd w:val="clear" w:color="auto" w:fill="auto"/>
            <w:hideMark/>
          </w:tcPr>
          <w:p w14:paraId="11509E3B"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noWrap/>
            <w:vAlign w:val="bottom"/>
            <w:hideMark/>
          </w:tcPr>
          <w:p w14:paraId="5CD2F421"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noWrap/>
            <w:vAlign w:val="bottom"/>
            <w:hideMark/>
          </w:tcPr>
          <w:p w14:paraId="23EC86C2" w14:textId="77777777" w:rsidR="00124DB4" w:rsidRPr="00124DB4" w:rsidRDefault="00124DB4" w:rsidP="00124DB4">
            <w:pPr>
              <w:spacing w:before="0" w:after="0"/>
              <w:jc w:val="right"/>
              <w:rPr>
                <w:rFonts w:eastAsia="Times New Roman" w:cs="Open Sans"/>
                <w:sz w:val="22"/>
                <w:szCs w:val="22"/>
              </w:rPr>
            </w:pPr>
          </w:p>
        </w:tc>
      </w:tr>
      <w:tr w:rsidR="00E77CEB" w:rsidRPr="00124DB4" w14:paraId="4D44B6FE" w14:textId="77777777" w:rsidTr="00151EBD">
        <w:trPr>
          <w:trHeight w:val="267"/>
        </w:trPr>
        <w:tc>
          <w:tcPr>
            <w:tcW w:w="5715" w:type="dxa"/>
            <w:tcBorders>
              <w:top w:val="nil"/>
              <w:left w:val="nil"/>
              <w:bottom w:val="nil"/>
              <w:right w:val="nil"/>
            </w:tcBorders>
            <w:shd w:val="clear" w:color="auto" w:fill="auto"/>
            <w:hideMark/>
          </w:tcPr>
          <w:p w14:paraId="7C5E70DE" w14:textId="77777777" w:rsidR="00124DB4" w:rsidRPr="00124DB4" w:rsidRDefault="00124DB4" w:rsidP="00124DB4">
            <w:pPr>
              <w:spacing w:before="0" w:after="0"/>
              <w:rPr>
                <w:rFonts w:eastAsia="Times New Roman" w:cs="Open Sans"/>
                <w:b/>
                <w:sz w:val="22"/>
                <w:szCs w:val="22"/>
              </w:rPr>
            </w:pPr>
            <w:r w:rsidRPr="00124DB4">
              <w:rPr>
                <w:rFonts w:eastAsia="Times New Roman" w:cs="Open Sans"/>
                <w:b/>
                <w:sz w:val="22"/>
                <w:szCs w:val="22"/>
              </w:rPr>
              <w:t>Other non-financial assets expected to be recovered</w:t>
            </w:r>
          </w:p>
        </w:tc>
        <w:tc>
          <w:tcPr>
            <w:tcW w:w="1507" w:type="dxa"/>
            <w:tcBorders>
              <w:top w:val="nil"/>
              <w:left w:val="nil"/>
              <w:bottom w:val="nil"/>
              <w:right w:val="nil"/>
            </w:tcBorders>
            <w:shd w:val="clear" w:color="auto" w:fill="auto"/>
            <w:hideMark/>
          </w:tcPr>
          <w:p w14:paraId="4E1CE8C9" w14:textId="77777777" w:rsidR="00124DB4" w:rsidRPr="00124DB4" w:rsidRDefault="00124DB4" w:rsidP="00124DB4">
            <w:pPr>
              <w:spacing w:before="0" w:after="0"/>
              <w:rPr>
                <w:rFonts w:eastAsia="Times New Roman" w:cs="Open Sans"/>
                <w:b/>
                <w:sz w:val="22"/>
                <w:szCs w:val="22"/>
              </w:rPr>
            </w:pPr>
          </w:p>
        </w:tc>
        <w:tc>
          <w:tcPr>
            <w:tcW w:w="1507" w:type="dxa"/>
            <w:tcBorders>
              <w:top w:val="nil"/>
              <w:left w:val="nil"/>
              <w:bottom w:val="nil"/>
              <w:right w:val="nil"/>
            </w:tcBorders>
            <w:shd w:val="clear" w:color="auto" w:fill="auto"/>
            <w:noWrap/>
            <w:vAlign w:val="bottom"/>
            <w:hideMark/>
          </w:tcPr>
          <w:p w14:paraId="461B55D7"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noWrap/>
            <w:vAlign w:val="bottom"/>
            <w:hideMark/>
          </w:tcPr>
          <w:p w14:paraId="21B8E562" w14:textId="77777777" w:rsidR="00124DB4" w:rsidRPr="00124DB4" w:rsidRDefault="00124DB4" w:rsidP="00124DB4">
            <w:pPr>
              <w:spacing w:before="0" w:after="0"/>
              <w:jc w:val="right"/>
              <w:rPr>
                <w:rFonts w:eastAsia="Times New Roman" w:cs="Open Sans"/>
                <w:sz w:val="22"/>
                <w:szCs w:val="22"/>
              </w:rPr>
            </w:pPr>
          </w:p>
        </w:tc>
      </w:tr>
      <w:tr w:rsidR="00526AFA" w:rsidRPr="00124DB4" w14:paraId="465585EC" w14:textId="77777777" w:rsidTr="00151EBD">
        <w:trPr>
          <w:trHeight w:val="267"/>
        </w:trPr>
        <w:tc>
          <w:tcPr>
            <w:tcW w:w="5715" w:type="dxa"/>
            <w:tcBorders>
              <w:top w:val="nil"/>
              <w:left w:val="nil"/>
              <w:bottom w:val="nil"/>
              <w:right w:val="nil"/>
            </w:tcBorders>
            <w:shd w:val="clear" w:color="auto" w:fill="auto"/>
            <w:vAlign w:val="center"/>
            <w:hideMark/>
          </w:tcPr>
          <w:p w14:paraId="602D18AC" w14:textId="77777777" w:rsidR="00124DB4" w:rsidRPr="00124DB4" w:rsidRDefault="00124DB4" w:rsidP="00124DB4">
            <w:pPr>
              <w:spacing w:before="0" w:after="0"/>
              <w:ind w:firstLineChars="100" w:firstLine="220"/>
              <w:rPr>
                <w:rFonts w:eastAsia="Times New Roman" w:cs="Open Sans"/>
                <w:sz w:val="22"/>
                <w:szCs w:val="22"/>
              </w:rPr>
            </w:pPr>
            <w:r w:rsidRPr="00124DB4">
              <w:rPr>
                <w:rFonts w:eastAsia="Times New Roman" w:cs="Open Sans"/>
                <w:sz w:val="22"/>
                <w:szCs w:val="22"/>
              </w:rPr>
              <w:t>No more than 12 months</w:t>
            </w:r>
          </w:p>
        </w:tc>
        <w:tc>
          <w:tcPr>
            <w:tcW w:w="1507" w:type="dxa"/>
            <w:tcBorders>
              <w:top w:val="nil"/>
              <w:left w:val="nil"/>
              <w:bottom w:val="nil"/>
              <w:right w:val="nil"/>
            </w:tcBorders>
            <w:shd w:val="clear" w:color="auto" w:fill="auto"/>
            <w:hideMark/>
          </w:tcPr>
          <w:p w14:paraId="3D1855A0" w14:textId="77777777" w:rsidR="00124DB4" w:rsidRPr="00124DB4" w:rsidRDefault="00124DB4" w:rsidP="00124DB4">
            <w:pPr>
              <w:spacing w:before="0" w:after="0"/>
              <w:ind w:firstLineChars="100" w:firstLine="220"/>
              <w:rPr>
                <w:rFonts w:eastAsia="Times New Roman" w:cs="Open Sans"/>
                <w:sz w:val="22"/>
                <w:szCs w:val="22"/>
              </w:rPr>
            </w:pPr>
          </w:p>
        </w:tc>
        <w:tc>
          <w:tcPr>
            <w:tcW w:w="1507" w:type="dxa"/>
            <w:tcBorders>
              <w:top w:val="nil"/>
              <w:left w:val="nil"/>
              <w:bottom w:val="nil"/>
              <w:right w:val="nil"/>
            </w:tcBorders>
            <w:shd w:val="clear" w:color="auto" w:fill="auto"/>
            <w:noWrap/>
            <w:vAlign w:val="bottom"/>
            <w:hideMark/>
          </w:tcPr>
          <w:p w14:paraId="6999BE7A" w14:textId="77777777" w:rsidR="00124DB4" w:rsidRPr="00124DB4" w:rsidRDefault="00124DB4" w:rsidP="00124DB4">
            <w:pPr>
              <w:spacing w:before="0" w:after="0"/>
              <w:jc w:val="right"/>
              <w:rPr>
                <w:rFonts w:eastAsia="Times New Roman" w:cs="Open Sans"/>
                <w:b/>
                <w:color w:val="000000"/>
                <w:sz w:val="22"/>
                <w:szCs w:val="22"/>
              </w:rPr>
            </w:pPr>
            <w:r w:rsidRPr="00124DB4">
              <w:rPr>
                <w:rFonts w:eastAsia="Times New Roman" w:cs="Open Sans"/>
                <w:b/>
                <w:color w:val="000000"/>
                <w:sz w:val="22"/>
                <w:szCs w:val="22"/>
              </w:rPr>
              <w:t xml:space="preserve">573 </w:t>
            </w:r>
          </w:p>
        </w:tc>
        <w:tc>
          <w:tcPr>
            <w:tcW w:w="1507" w:type="dxa"/>
            <w:tcBorders>
              <w:top w:val="nil"/>
              <w:left w:val="nil"/>
              <w:bottom w:val="nil"/>
              <w:right w:val="nil"/>
            </w:tcBorders>
            <w:shd w:val="clear" w:color="auto" w:fill="auto"/>
            <w:noWrap/>
            <w:vAlign w:val="bottom"/>
            <w:hideMark/>
          </w:tcPr>
          <w:p w14:paraId="4A2D48FA" w14:textId="77777777" w:rsidR="00124DB4" w:rsidRPr="00124DB4" w:rsidRDefault="00124DB4" w:rsidP="00124DB4">
            <w:pPr>
              <w:spacing w:before="0" w:after="0"/>
              <w:jc w:val="right"/>
              <w:rPr>
                <w:rFonts w:eastAsia="Times New Roman" w:cs="Open Sans"/>
                <w:color w:val="000000"/>
                <w:sz w:val="22"/>
                <w:szCs w:val="22"/>
              </w:rPr>
            </w:pPr>
            <w:r w:rsidRPr="00124DB4">
              <w:rPr>
                <w:rFonts w:eastAsia="Times New Roman" w:cs="Open Sans"/>
                <w:color w:val="000000"/>
                <w:sz w:val="22"/>
                <w:szCs w:val="22"/>
              </w:rPr>
              <w:t xml:space="preserve">500 </w:t>
            </w:r>
          </w:p>
        </w:tc>
      </w:tr>
      <w:tr w:rsidR="00526AFA" w:rsidRPr="00124DB4" w14:paraId="39AB07E7" w14:textId="77777777" w:rsidTr="00151EBD">
        <w:trPr>
          <w:trHeight w:val="267"/>
        </w:trPr>
        <w:tc>
          <w:tcPr>
            <w:tcW w:w="5715" w:type="dxa"/>
            <w:tcBorders>
              <w:top w:val="nil"/>
              <w:left w:val="nil"/>
              <w:bottom w:val="nil"/>
              <w:right w:val="nil"/>
            </w:tcBorders>
            <w:shd w:val="clear" w:color="auto" w:fill="auto"/>
            <w:vAlign w:val="center"/>
            <w:hideMark/>
          </w:tcPr>
          <w:p w14:paraId="59FF862D" w14:textId="77777777" w:rsidR="00124DB4" w:rsidRPr="00124DB4" w:rsidRDefault="00124DB4" w:rsidP="00124DB4">
            <w:pPr>
              <w:spacing w:before="0" w:after="0"/>
              <w:ind w:firstLineChars="100" w:firstLine="220"/>
              <w:rPr>
                <w:rFonts w:eastAsia="Times New Roman" w:cs="Open Sans"/>
                <w:sz w:val="22"/>
                <w:szCs w:val="22"/>
              </w:rPr>
            </w:pPr>
            <w:r w:rsidRPr="00124DB4">
              <w:rPr>
                <w:rFonts w:eastAsia="Times New Roman" w:cs="Open Sans"/>
                <w:sz w:val="22"/>
                <w:szCs w:val="22"/>
              </w:rPr>
              <w:t>More than 12 months</w:t>
            </w:r>
          </w:p>
        </w:tc>
        <w:tc>
          <w:tcPr>
            <w:tcW w:w="1507" w:type="dxa"/>
            <w:tcBorders>
              <w:top w:val="nil"/>
              <w:left w:val="nil"/>
              <w:bottom w:val="nil"/>
              <w:right w:val="nil"/>
            </w:tcBorders>
            <w:shd w:val="clear" w:color="auto" w:fill="auto"/>
            <w:hideMark/>
          </w:tcPr>
          <w:p w14:paraId="3ACB4537" w14:textId="77777777" w:rsidR="00124DB4" w:rsidRPr="00124DB4" w:rsidRDefault="00124DB4" w:rsidP="00124DB4">
            <w:pPr>
              <w:spacing w:before="0" w:after="0"/>
              <w:ind w:firstLineChars="100" w:firstLine="220"/>
              <w:rPr>
                <w:rFonts w:eastAsia="Times New Roman" w:cs="Open Sans"/>
                <w:sz w:val="22"/>
                <w:szCs w:val="22"/>
              </w:rPr>
            </w:pPr>
          </w:p>
        </w:tc>
        <w:tc>
          <w:tcPr>
            <w:tcW w:w="1507" w:type="dxa"/>
            <w:tcBorders>
              <w:top w:val="nil"/>
              <w:left w:val="nil"/>
              <w:bottom w:val="nil"/>
              <w:right w:val="nil"/>
            </w:tcBorders>
            <w:shd w:val="clear" w:color="auto" w:fill="auto"/>
            <w:noWrap/>
            <w:vAlign w:val="bottom"/>
            <w:hideMark/>
          </w:tcPr>
          <w:p w14:paraId="232B12CB" w14:textId="77777777" w:rsidR="00124DB4" w:rsidRPr="00124DB4" w:rsidRDefault="00124DB4" w:rsidP="00124DB4">
            <w:pPr>
              <w:spacing w:before="0" w:after="0"/>
              <w:jc w:val="right"/>
              <w:rPr>
                <w:rFonts w:eastAsia="Times New Roman" w:cs="Open Sans"/>
                <w:b/>
                <w:color w:val="000000"/>
                <w:sz w:val="22"/>
                <w:szCs w:val="22"/>
              </w:rPr>
            </w:pPr>
            <w:r w:rsidRPr="00124DB4">
              <w:rPr>
                <w:rFonts w:eastAsia="Times New Roman" w:cs="Open Sans"/>
                <w:b/>
                <w:color w:val="000000"/>
                <w:sz w:val="22"/>
                <w:szCs w:val="22"/>
              </w:rPr>
              <w:t xml:space="preserve">40 </w:t>
            </w:r>
          </w:p>
        </w:tc>
        <w:tc>
          <w:tcPr>
            <w:tcW w:w="1507" w:type="dxa"/>
            <w:tcBorders>
              <w:top w:val="nil"/>
              <w:left w:val="nil"/>
              <w:bottom w:val="nil"/>
              <w:right w:val="nil"/>
            </w:tcBorders>
            <w:shd w:val="clear" w:color="auto" w:fill="auto"/>
            <w:noWrap/>
            <w:vAlign w:val="bottom"/>
            <w:hideMark/>
          </w:tcPr>
          <w:p w14:paraId="467CB7FC" w14:textId="77777777" w:rsidR="00124DB4" w:rsidRPr="00124DB4" w:rsidRDefault="00124DB4" w:rsidP="00124DB4">
            <w:pPr>
              <w:spacing w:before="0" w:after="0"/>
              <w:jc w:val="right"/>
              <w:rPr>
                <w:rFonts w:eastAsia="Times New Roman" w:cs="Open Sans"/>
                <w:color w:val="000000"/>
                <w:sz w:val="22"/>
                <w:szCs w:val="22"/>
              </w:rPr>
            </w:pPr>
            <w:r w:rsidRPr="00124DB4">
              <w:rPr>
                <w:rFonts w:eastAsia="Times New Roman" w:cs="Open Sans"/>
                <w:color w:val="000000"/>
                <w:sz w:val="22"/>
                <w:szCs w:val="22"/>
              </w:rPr>
              <w:t xml:space="preserve">31 </w:t>
            </w:r>
          </w:p>
        </w:tc>
      </w:tr>
      <w:tr w:rsidR="004574F9" w:rsidRPr="00124DB4" w14:paraId="53592721" w14:textId="77777777" w:rsidTr="00151EBD">
        <w:trPr>
          <w:trHeight w:val="267"/>
        </w:trPr>
        <w:tc>
          <w:tcPr>
            <w:tcW w:w="5715" w:type="dxa"/>
            <w:tcBorders>
              <w:top w:val="nil"/>
              <w:left w:val="nil"/>
              <w:bottom w:val="nil"/>
              <w:right w:val="nil"/>
            </w:tcBorders>
            <w:shd w:val="clear" w:color="auto" w:fill="auto"/>
            <w:hideMark/>
          </w:tcPr>
          <w:p w14:paraId="715AFC16" w14:textId="77777777" w:rsidR="00124DB4" w:rsidRPr="00124DB4" w:rsidRDefault="00124DB4" w:rsidP="00124DB4">
            <w:pPr>
              <w:spacing w:before="0" w:after="0"/>
              <w:rPr>
                <w:rFonts w:eastAsia="Times New Roman" w:cs="Open Sans"/>
                <w:b/>
                <w:sz w:val="22"/>
                <w:szCs w:val="22"/>
              </w:rPr>
            </w:pPr>
            <w:r w:rsidRPr="00124DB4">
              <w:rPr>
                <w:rFonts w:eastAsia="Times New Roman" w:cs="Open Sans"/>
                <w:b/>
                <w:sz w:val="22"/>
                <w:szCs w:val="22"/>
              </w:rPr>
              <w:t>Total other non-financial assets</w:t>
            </w:r>
          </w:p>
        </w:tc>
        <w:tc>
          <w:tcPr>
            <w:tcW w:w="1507" w:type="dxa"/>
            <w:tcBorders>
              <w:top w:val="nil"/>
              <w:left w:val="nil"/>
              <w:bottom w:val="nil"/>
              <w:right w:val="nil"/>
            </w:tcBorders>
            <w:shd w:val="clear" w:color="auto" w:fill="auto"/>
            <w:hideMark/>
          </w:tcPr>
          <w:p w14:paraId="4A85C9A8" w14:textId="77777777" w:rsidR="00124DB4" w:rsidRPr="00124DB4" w:rsidRDefault="00124DB4" w:rsidP="00124DB4">
            <w:pPr>
              <w:spacing w:before="0" w:after="0"/>
              <w:rPr>
                <w:rFonts w:eastAsia="Times New Roman" w:cs="Open Sans"/>
                <w:b/>
                <w:sz w:val="22"/>
                <w:szCs w:val="22"/>
              </w:rPr>
            </w:pPr>
          </w:p>
        </w:tc>
        <w:tc>
          <w:tcPr>
            <w:tcW w:w="1507" w:type="dxa"/>
            <w:tcBorders>
              <w:top w:val="single" w:sz="4" w:space="0" w:color="auto"/>
              <w:left w:val="nil"/>
              <w:bottom w:val="single" w:sz="4" w:space="0" w:color="auto"/>
              <w:right w:val="nil"/>
            </w:tcBorders>
            <w:shd w:val="clear" w:color="auto" w:fill="auto"/>
            <w:noWrap/>
            <w:vAlign w:val="bottom"/>
            <w:hideMark/>
          </w:tcPr>
          <w:p w14:paraId="09962101" w14:textId="77777777" w:rsidR="00124DB4" w:rsidRPr="00124DB4" w:rsidRDefault="00124DB4" w:rsidP="00124DB4">
            <w:pPr>
              <w:spacing w:before="0" w:after="0"/>
              <w:jc w:val="right"/>
              <w:rPr>
                <w:rFonts w:eastAsia="Times New Roman" w:cs="Open Sans"/>
                <w:b/>
                <w:color w:val="000000"/>
                <w:sz w:val="22"/>
                <w:szCs w:val="22"/>
              </w:rPr>
            </w:pPr>
            <w:r w:rsidRPr="00124DB4">
              <w:rPr>
                <w:rFonts w:eastAsia="Times New Roman" w:cs="Open Sans"/>
                <w:b/>
                <w:color w:val="000000"/>
                <w:sz w:val="22"/>
                <w:szCs w:val="22"/>
              </w:rPr>
              <w:t xml:space="preserve">613 </w:t>
            </w:r>
          </w:p>
        </w:tc>
        <w:tc>
          <w:tcPr>
            <w:tcW w:w="1507" w:type="dxa"/>
            <w:tcBorders>
              <w:top w:val="single" w:sz="4" w:space="0" w:color="auto"/>
              <w:left w:val="nil"/>
              <w:bottom w:val="single" w:sz="4" w:space="0" w:color="auto"/>
              <w:right w:val="nil"/>
            </w:tcBorders>
            <w:shd w:val="clear" w:color="auto" w:fill="auto"/>
            <w:noWrap/>
            <w:vAlign w:val="bottom"/>
            <w:hideMark/>
          </w:tcPr>
          <w:p w14:paraId="5F7CD736" w14:textId="77777777" w:rsidR="00124DB4" w:rsidRPr="00124DB4" w:rsidRDefault="00124DB4" w:rsidP="00124DB4">
            <w:pPr>
              <w:spacing w:before="0" w:after="0"/>
              <w:jc w:val="right"/>
              <w:rPr>
                <w:rFonts w:eastAsia="Times New Roman" w:cs="Open Sans"/>
                <w:color w:val="000000"/>
                <w:sz w:val="22"/>
                <w:szCs w:val="22"/>
              </w:rPr>
            </w:pPr>
            <w:r w:rsidRPr="00124DB4">
              <w:rPr>
                <w:rFonts w:eastAsia="Times New Roman" w:cs="Open Sans"/>
                <w:color w:val="000000"/>
                <w:sz w:val="22"/>
                <w:szCs w:val="22"/>
              </w:rPr>
              <w:t xml:space="preserve">531 </w:t>
            </w:r>
          </w:p>
        </w:tc>
      </w:tr>
      <w:tr w:rsidR="00E77CEB" w:rsidRPr="00124DB4" w14:paraId="46AD7404" w14:textId="77777777" w:rsidTr="00151EBD">
        <w:trPr>
          <w:trHeight w:val="279"/>
        </w:trPr>
        <w:tc>
          <w:tcPr>
            <w:tcW w:w="5715" w:type="dxa"/>
            <w:tcBorders>
              <w:top w:val="nil"/>
              <w:left w:val="nil"/>
              <w:bottom w:val="nil"/>
              <w:right w:val="nil"/>
            </w:tcBorders>
            <w:shd w:val="clear" w:color="auto" w:fill="auto"/>
            <w:hideMark/>
          </w:tcPr>
          <w:p w14:paraId="1E3F0823" w14:textId="77777777" w:rsidR="00124DB4" w:rsidRPr="00124DB4" w:rsidRDefault="00124DB4" w:rsidP="00124DB4">
            <w:pPr>
              <w:spacing w:before="0" w:after="0"/>
              <w:jc w:val="right"/>
              <w:rPr>
                <w:rFonts w:eastAsia="Times New Roman" w:cs="Open Sans"/>
                <w:color w:val="000000"/>
                <w:sz w:val="22"/>
                <w:szCs w:val="22"/>
              </w:rPr>
            </w:pPr>
          </w:p>
        </w:tc>
        <w:tc>
          <w:tcPr>
            <w:tcW w:w="1507" w:type="dxa"/>
            <w:tcBorders>
              <w:top w:val="nil"/>
              <w:left w:val="nil"/>
              <w:bottom w:val="nil"/>
              <w:right w:val="nil"/>
            </w:tcBorders>
            <w:shd w:val="clear" w:color="auto" w:fill="auto"/>
            <w:hideMark/>
          </w:tcPr>
          <w:p w14:paraId="7327F6CF"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hideMark/>
          </w:tcPr>
          <w:p w14:paraId="5F346A12" w14:textId="77777777" w:rsidR="00124DB4" w:rsidRPr="00124DB4" w:rsidRDefault="00124DB4" w:rsidP="00124DB4">
            <w:pPr>
              <w:spacing w:before="0" w:after="0"/>
              <w:rPr>
                <w:rFonts w:eastAsia="Times New Roman" w:cs="Open Sans"/>
                <w:sz w:val="22"/>
                <w:szCs w:val="22"/>
              </w:rPr>
            </w:pPr>
          </w:p>
        </w:tc>
        <w:tc>
          <w:tcPr>
            <w:tcW w:w="1507" w:type="dxa"/>
            <w:tcBorders>
              <w:top w:val="nil"/>
              <w:left w:val="nil"/>
              <w:bottom w:val="nil"/>
              <w:right w:val="nil"/>
            </w:tcBorders>
            <w:shd w:val="clear" w:color="auto" w:fill="auto"/>
            <w:noWrap/>
            <w:vAlign w:val="bottom"/>
            <w:hideMark/>
          </w:tcPr>
          <w:p w14:paraId="78D60C94" w14:textId="77777777" w:rsidR="00124DB4" w:rsidRPr="00124DB4" w:rsidRDefault="00124DB4" w:rsidP="00124DB4">
            <w:pPr>
              <w:spacing w:before="0" w:after="0"/>
              <w:jc w:val="right"/>
              <w:rPr>
                <w:rFonts w:eastAsia="Times New Roman" w:cs="Open Sans"/>
                <w:sz w:val="22"/>
                <w:szCs w:val="22"/>
              </w:rPr>
            </w:pPr>
          </w:p>
        </w:tc>
      </w:tr>
      <w:tr w:rsidR="00E77CEB" w:rsidRPr="00124DB4" w14:paraId="38F7B5D1" w14:textId="77777777" w:rsidTr="00151EBD">
        <w:trPr>
          <w:trHeight w:val="279"/>
        </w:trPr>
        <w:tc>
          <w:tcPr>
            <w:tcW w:w="8729" w:type="dxa"/>
            <w:gridSpan w:val="3"/>
            <w:tcBorders>
              <w:top w:val="nil"/>
              <w:left w:val="nil"/>
              <w:bottom w:val="nil"/>
              <w:right w:val="nil"/>
            </w:tcBorders>
            <w:shd w:val="clear" w:color="auto" w:fill="auto"/>
            <w:hideMark/>
          </w:tcPr>
          <w:p w14:paraId="074886D0" w14:textId="77777777" w:rsidR="00124DB4" w:rsidRPr="00124DB4" w:rsidRDefault="00124DB4" w:rsidP="00124DB4">
            <w:pPr>
              <w:spacing w:before="0" w:after="0"/>
              <w:rPr>
                <w:rFonts w:eastAsia="Times New Roman" w:cs="Open Sans"/>
                <w:sz w:val="22"/>
                <w:szCs w:val="22"/>
              </w:rPr>
            </w:pPr>
            <w:r w:rsidRPr="00124DB4">
              <w:rPr>
                <w:rFonts w:eastAsia="Times New Roman" w:cs="Open Sans"/>
                <w:sz w:val="22"/>
                <w:szCs w:val="22"/>
              </w:rPr>
              <w:t>No indicators of impairment were found for other non-financial assets.</w:t>
            </w:r>
          </w:p>
        </w:tc>
        <w:tc>
          <w:tcPr>
            <w:tcW w:w="1507" w:type="dxa"/>
            <w:tcBorders>
              <w:top w:val="nil"/>
              <w:left w:val="nil"/>
              <w:bottom w:val="nil"/>
              <w:right w:val="nil"/>
            </w:tcBorders>
            <w:shd w:val="clear" w:color="auto" w:fill="auto"/>
            <w:noWrap/>
            <w:vAlign w:val="bottom"/>
            <w:hideMark/>
          </w:tcPr>
          <w:p w14:paraId="04688660" w14:textId="77777777" w:rsidR="00124DB4" w:rsidRPr="00124DB4" w:rsidRDefault="00124DB4" w:rsidP="00124DB4">
            <w:pPr>
              <w:spacing w:before="0" w:after="0"/>
              <w:rPr>
                <w:rFonts w:eastAsia="Times New Roman" w:cs="Open Sans"/>
                <w:sz w:val="22"/>
                <w:szCs w:val="22"/>
              </w:rPr>
            </w:pPr>
          </w:p>
        </w:tc>
      </w:tr>
    </w:tbl>
    <w:p w14:paraId="7B54BF4B" w14:textId="77777777" w:rsidR="00124DB4" w:rsidRPr="00634CF6" w:rsidRDefault="00124DB4" w:rsidP="00634CF6">
      <w:pPr>
        <w:rPr>
          <w:sz w:val="20"/>
          <w:szCs w:val="20"/>
        </w:rPr>
      </w:pPr>
    </w:p>
    <w:tbl>
      <w:tblPr>
        <w:tblW w:w="10305" w:type="dxa"/>
        <w:tblInd w:w="-426" w:type="dxa"/>
        <w:tblLayout w:type="fixed"/>
        <w:tblLook w:val="04A0" w:firstRow="1" w:lastRow="0" w:firstColumn="1" w:lastColumn="0" w:noHBand="0" w:noVBand="1"/>
      </w:tblPr>
      <w:tblGrid>
        <w:gridCol w:w="7510"/>
        <w:gridCol w:w="1526"/>
        <w:gridCol w:w="1269"/>
      </w:tblGrid>
      <w:tr w:rsidR="00396F77" w:rsidRPr="00396F77" w14:paraId="59792319" w14:textId="77777777" w:rsidTr="00DA6B90">
        <w:trPr>
          <w:trHeight w:val="264"/>
        </w:trPr>
        <w:tc>
          <w:tcPr>
            <w:tcW w:w="7510" w:type="dxa"/>
            <w:tcBorders>
              <w:top w:val="single" w:sz="4" w:space="0" w:color="FFFFFF"/>
              <w:left w:val="nil"/>
              <w:bottom w:val="single" w:sz="4" w:space="0" w:color="FFFFFF"/>
              <w:right w:val="nil"/>
            </w:tcBorders>
            <w:shd w:val="clear" w:color="000000" w:fill="37424A"/>
            <w:noWrap/>
            <w:vAlign w:val="center"/>
            <w:hideMark/>
          </w:tcPr>
          <w:p w14:paraId="747BBCAD" w14:textId="081C877C" w:rsidR="00396F77" w:rsidRPr="00396F77" w:rsidRDefault="007B5749" w:rsidP="00396F77">
            <w:pPr>
              <w:spacing w:before="0" w:after="0"/>
              <w:rPr>
                <w:rFonts w:eastAsia="Times New Roman" w:cs="Open Sans"/>
                <w:b/>
                <w:bCs/>
                <w:color w:val="FFFFFF"/>
                <w:sz w:val="22"/>
                <w:szCs w:val="22"/>
              </w:rPr>
            </w:pPr>
            <w:r>
              <w:rPr>
                <w:rFonts w:eastAsia="Times New Roman" w:cs="Open Sans"/>
                <w:b/>
                <w:bCs/>
                <w:color w:val="FFFFFF"/>
                <w:sz w:val="22"/>
                <w:szCs w:val="22"/>
              </w:rPr>
              <w:t>2</w:t>
            </w:r>
            <w:r w:rsidR="00396F77" w:rsidRPr="00396F77">
              <w:rPr>
                <w:rFonts w:eastAsia="Times New Roman" w:cs="Open Sans"/>
                <w:b/>
                <w:bCs/>
                <w:color w:val="FFFFFF"/>
                <w:sz w:val="22"/>
                <w:szCs w:val="22"/>
              </w:rPr>
              <w:t>.3 Payables</w:t>
            </w:r>
          </w:p>
        </w:tc>
        <w:tc>
          <w:tcPr>
            <w:tcW w:w="1526" w:type="dxa"/>
            <w:tcBorders>
              <w:top w:val="single" w:sz="4" w:space="0" w:color="FFFFFF"/>
              <w:left w:val="nil"/>
              <w:bottom w:val="single" w:sz="4" w:space="0" w:color="FFFFFF"/>
              <w:right w:val="nil"/>
            </w:tcBorders>
            <w:shd w:val="clear" w:color="000000" w:fill="37424A"/>
            <w:noWrap/>
            <w:vAlign w:val="center"/>
            <w:hideMark/>
          </w:tcPr>
          <w:p w14:paraId="4A023E85" w14:textId="77777777" w:rsidR="00396F77" w:rsidRPr="00396F77" w:rsidRDefault="00396F77" w:rsidP="00396F77">
            <w:pPr>
              <w:spacing w:before="0" w:after="0"/>
              <w:rPr>
                <w:rFonts w:eastAsia="Times New Roman" w:cs="Open Sans"/>
                <w:b/>
                <w:bCs/>
                <w:color w:val="FFFFFF"/>
                <w:sz w:val="22"/>
                <w:szCs w:val="22"/>
              </w:rPr>
            </w:pPr>
            <w:r w:rsidRPr="00396F77">
              <w:rPr>
                <w:rFonts w:eastAsia="Times New Roman" w:cs="Open Sans"/>
                <w:b/>
                <w:bCs/>
                <w:color w:val="FFFFFF"/>
                <w:sz w:val="22"/>
                <w:szCs w:val="22"/>
              </w:rPr>
              <w:t> </w:t>
            </w:r>
          </w:p>
        </w:tc>
        <w:tc>
          <w:tcPr>
            <w:tcW w:w="1269" w:type="dxa"/>
            <w:tcBorders>
              <w:top w:val="single" w:sz="4" w:space="0" w:color="FFFFFF"/>
              <w:left w:val="nil"/>
              <w:bottom w:val="single" w:sz="4" w:space="0" w:color="FFFFFF"/>
              <w:right w:val="nil"/>
            </w:tcBorders>
            <w:shd w:val="clear" w:color="000000" w:fill="37424A"/>
            <w:noWrap/>
            <w:vAlign w:val="center"/>
            <w:hideMark/>
          </w:tcPr>
          <w:p w14:paraId="53254FF4" w14:textId="77777777" w:rsidR="00396F77" w:rsidRPr="00396F77" w:rsidRDefault="00396F77" w:rsidP="00396F77">
            <w:pPr>
              <w:spacing w:before="0" w:after="0"/>
              <w:rPr>
                <w:rFonts w:ascii="Cambria" w:eastAsia="Times New Roman" w:hAnsi="Cambria" w:cs="Calibri"/>
                <w:b/>
                <w:bCs/>
                <w:color w:val="FFFFFF"/>
                <w:sz w:val="22"/>
                <w:szCs w:val="22"/>
              </w:rPr>
            </w:pPr>
            <w:r w:rsidRPr="00396F77">
              <w:rPr>
                <w:rFonts w:ascii="Cambria" w:eastAsia="Times New Roman" w:hAnsi="Cambria" w:cs="Calibri"/>
                <w:b/>
                <w:bCs/>
                <w:color w:val="FFFFFF"/>
                <w:sz w:val="22"/>
                <w:szCs w:val="22"/>
              </w:rPr>
              <w:t> </w:t>
            </w:r>
          </w:p>
        </w:tc>
      </w:tr>
      <w:tr w:rsidR="00396F77" w:rsidRPr="00396F77" w14:paraId="4D10F5CA" w14:textId="77777777" w:rsidTr="00DA6B90">
        <w:trPr>
          <w:trHeight w:val="72"/>
        </w:trPr>
        <w:tc>
          <w:tcPr>
            <w:tcW w:w="7510" w:type="dxa"/>
            <w:tcBorders>
              <w:top w:val="nil"/>
              <w:left w:val="nil"/>
              <w:bottom w:val="nil"/>
              <w:right w:val="nil"/>
            </w:tcBorders>
            <w:shd w:val="clear" w:color="auto" w:fill="auto"/>
            <w:noWrap/>
            <w:vAlign w:val="bottom"/>
            <w:hideMark/>
          </w:tcPr>
          <w:p w14:paraId="17445FA9" w14:textId="77777777" w:rsidR="00396F77" w:rsidRPr="00396F77" w:rsidRDefault="00396F77" w:rsidP="00396F77">
            <w:pPr>
              <w:spacing w:before="0" w:after="0"/>
              <w:rPr>
                <w:rFonts w:eastAsia="Times New Roman" w:cs="Open Sans"/>
                <w:b/>
                <w:bCs/>
                <w:color w:val="FFFFFF"/>
                <w:sz w:val="22"/>
                <w:szCs w:val="22"/>
              </w:rPr>
            </w:pPr>
          </w:p>
        </w:tc>
        <w:tc>
          <w:tcPr>
            <w:tcW w:w="1526" w:type="dxa"/>
            <w:tcBorders>
              <w:top w:val="nil"/>
              <w:left w:val="nil"/>
              <w:bottom w:val="nil"/>
              <w:right w:val="nil"/>
            </w:tcBorders>
            <w:shd w:val="clear" w:color="auto" w:fill="auto"/>
            <w:noWrap/>
            <w:vAlign w:val="bottom"/>
            <w:hideMark/>
          </w:tcPr>
          <w:p w14:paraId="35168740" w14:textId="77777777" w:rsidR="00396F77" w:rsidRPr="00396F77" w:rsidRDefault="00396F77" w:rsidP="00396F77">
            <w:pPr>
              <w:spacing w:before="0" w:after="0"/>
              <w:rPr>
                <w:rFonts w:eastAsia="Times New Roman" w:cs="Open Sans"/>
                <w:sz w:val="22"/>
                <w:szCs w:val="22"/>
              </w:rPr>
            </w:pPr>
          </w:p>
        </w:tc>
        <w:tc>
          <w:tcPr>
            <w:tcW w:w="1269" w:type="dxa"/>
            <w:tcBorders>
              <w:top w:val="nil"/>
              <w:left w:val="nil"/>
              <w:bottom w:val="nil"/>
              <w:right w:val="nil"/>
            </w:tcBorders>
            <w:shd w:val="clear" w:color="auto" w:fill="auto"/>
            <w:noWrap/>
            <w:vAlign w:val="bottom"/>
            <w:hideMark/>
          </w:tcPr>
          <w:p w14:paraId="3C4F6636" w14:textId="77777777" w:rsidR="00396F77" w:rsidRPr="00396F77" w:rsidRDefault="00396F77" w:rsidP="00396F77">
            <w:pPr>
              <w:spacing w:before="0" w:after="0"/>
              <w:rPr>
                <w:rFonts w:ascii="Times New Roman" w:eastAsia="Times New Roman" w:hAnsi="Times New Roman"/>
                <w:sz w:val="22"/>
                <w:szCs w:val="22"/>
              </w:rPr>
            </w:pPr>
          </w:p>
        </w:tc>
      </w:tr>
      <w:tr w:rsidR="00396F77" w:rsidRPr="00396F77" w14:paraId="2C10699E" w14:textId="77777777" w:rsidTr="00DA6B90">
        <w:trPr>
          <w:trHeight w:val="264"/>
        </w:trPr>
        <w:tc>
          <w:tcPr>
            <w:tcW w:w="7510" w:type="dxa"/>
            <w:tcBorders>
              <w:top w:val="nil"/>
              <w:left w:val="nil"/>
              <w:bottom w:val="nil"/>
              <w:right w:val="nil"/>
            </w:tcBorders>
            <w:shd w:val="clear" w:color="auto" w:fill="auto"/>
            <w:hideMark/>
          </w:tcPr>
          <w:p w14:paraId="1EB22DDC" w14:textId="77777777" w:rsidR="00396F77" w:rsidRPr="00396F77" w:rsidRDefault="00396F77" w:rsidP="00396F77">
            <w:pPr>
              <w:spacing w:before="0" w:after="0"/>
              <w:rPr>
                <w:rFonts w:eastAsia="Times New Roman" w:cs="Open Sans"/>
                <w:sz w:val="22"/>
                <w:szCs w:val="22"/>
              </w:rPr>
            </w:pPr>
          </w:p>
        </w:tc>
        <w:tc>
          <w:tcPr>
            <w:tcW w:w="1526" w:type="dxa"/>
            <w:tcBorders>
              <w:top w:val="nil"/>
              <w:left w:val="nil"/>
              <w:bottom w:val="nil"/>
              <w:right w:val="nil"/>
            </w:tcBorders>
            <w:shd w:val="clear" w:color="auto" w:fill="auto"/>
            <w:vAlign w:val="bottom"/>
            <w:hideMark/>
          </w:tcPr>
          <w:p w14:paraId="349624D8"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2022</w:t>
            </w:r>
          </w:p>
        </w:tc>
        <w:tc>
          <w:tcPr>
            <w:tcW w:w="1269" w:type="dxa"/>
            <w:tcBorders>
              <w:top w:val="nil"/>
              <w:left w:val="nil"/>
              <w:bottom w:val="nil"/>
              <w:right w:val="nil"/>
            </w:tcBorders>
            <w:shd w:val="clear" w:color="auto" w:fill="auto"/>
            <w:vAlign w:val="bottom"/>
            <w:hideMark/>
          </w:tcPr>
          <w:p w14:paraId="7F1036BA"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2021</w:t>
            </w:r>
          </w:p>
        </w:tc>
      </w:tr>
      <w:tr w:rsidR="00396F77" w:rsidRPr="00396F77" w14:paraId="77BBF990" w14:textId="77777777" w:rsidTr="00DA6B90">
        <w:trPr>
          <w:trHeight w:val="276"/>
        </w:trPr>
        <w:tc>
          <w:tcPr>
            <w:tcW w:w="7510" w:type="dxa"/>
            <w:tcBorders>
              <w:top w:val="nil"/>
              <w:left w:val="nil"/>
              <w:bottom w:val="single" w:sz="8" w:space="0" w:color="009560"/>
              <w:right w:val="nil"/>
            </w:tcBorders>
            <w:shd w:val="clear" w:color="auto" w:fill="auto"/>
            <w:hideMark/>
          </w:tcPr>
          <w:p w14:paraId="0CB0A98B" w14:textId="77777777" w:rsidR="00396F77" w:rsidRPr="00396F77" w:rsidRDefault="00396F77" w:rsidP="00396F77">
            <w:pPr>
              <w:spacing w:before="0" w:after="0"/>
              <w:rPr>
                <w:rFonts w:eastAsia="Times New Roman" w:cs="Open Sans"/>
                <w:sz w:val="22"/>
                <w:szCs w:val="22"/>
              </w:rPr>
            </w:pPr>
            <w:r w:rsidRPr="00396F77">
              <w:rPr>
                <w:rFonts w:eastAsia="Times New Roman" w:cs="Open Sans"/>
                <w:sz w:val="22"/>
                <w:szCs w:val="22"/>
              </w:rPr>
              <w:t> </w:t>
            </w:r>
          </w:p>
        </w:tc>
        <w:tc>
          <w:tcPr>
            <w:tcW w:w="1526" w:type="dxa"/>
            <w:tcBorders>
              <w:top w:val="nil"/>
              <w:left w:val="nil"/>
              <w:bottom w:val="single" w:sz="8" w:space="0" w:color="009560"/>
              <w:right w:val="nil"/>
            </w:tcBorders>
            <w:shd w:val="clear" w:color="auto" w:fill="auto"/>
            <w:hideMark/>
          </w:tcPr>
          <w:p w14:paraId="7064F67C"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$’000</w:t>
            </w:r>
          </w:p>
        </w:tc>
        <w:tc>
          <w:tcPr>
            <w:tcW w:w="1269" w:type="dxa"/>
            <w:tcBorders>
              <w:top w:val="nil"/>
              <w:left w:val="nil"/>
              <w:bottom w:val="single" w:sz="8" w:space="0" w:color="009560"/>
              <w:right w:val="nil"/>
            </w:tcBorders>
            <w:shd w:val="clear" w:color="auto" w:fill="auto"/>
            <w:hideMark/>
          </w:tcPr>
          <w:p w14:paraId="6C50EDB4"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$’000</w:t>
            </w:r>
          </w:p>
        </w:tc>
      </w:tr>
      <w:tr w:rsidR="00396F77" w:rsidRPr="00396F77" w14:paraId="37146D25" w14:textId="77777777" w:rsidTr="00DA6B90">
        <w:trPr>
          <w:trHeight w:val="276"/>
        </w:trPr>
        <w:tc>
          <w:tcPr>
            <w:tcW w:w="7510" w:type="dxa"/>
            <w:tcBorders>
              <w:top w:val="nil"/>
              <w:left w:val="nil"/>
              <w:bottom w:val="nil"/>
              <w:right w:val="nil"/>
            </w:tcBorders>
            <w:shd w:val="clear" w:color="auto" w:fill="auto"/>
            <w:noWrap/>
            <w:hideMark/>
          </w:tcPr>
          <w:p w14:paraId="01620E2A" w14:textId="77777777" w:rsidR="00396F77" w:rsidRPr="00396F77" w:rsidRDefault="00396F77" w:rsidP="00396F77">
            <w:pPr>
              <w:spacing w:before="0" w:after="0"/>
              <w:rPr>
                <w:rFonts w:eastAsia="Times New Roman" w:cs="Open Sans"/>
                <w:b/>
                <w:bCs/>
                <w:sz w:val="22"/>
                <w:szCs w:val="22"/>
                <w:u w:val="single"/>
              </w:rPr>
            </w:pPr>
            <w:r w:rsidRPr="00396F77">
              <w:rPr>
                <w:rFonts w:eastAsia="Times New Roman" w:cs="Open Sans"/>
                <w:b/>
                <w:bCs/>
                <w:sz w:val="22"/>
                <w:szCs w:val="22"/>
                <w:u w:val="single"/>
              </w:rPr>
              <w:t>2.3A: Suppliers</w:t>
            </w:r>
          </w:p>
        </w:tc>
        <w:tc>
          <w:tcPr>
            <w:tcW w:w="1526" w:type="dxa"/>
            <w:tcBorders>
              <w:top w:val="nil"/>
              <w:left w:val="nil"/>
              <w:bottom w:val="nil"/>
              <w:right w:val="nil"/>
            </w:tcBorders>
            <w:shd w:val="clear" w:color="auto" w:fill="auto"/>
            <w:noWrap/>
            <w:vAlign w:val="bottom"/>
            <w:hideMark/>
          </w:tcPr>
          <w:p w14:paraId="29C616AF" w14:textId="77777777" w:rsidR="00396F77" w:rsidRPr="00396F77" w:rsidRDefault="00396F77" w:rsidP="00396F77">
            <w:pPr>
              <w:spacing w:before="0" w:after="0"/>
              <w:rPr>
                <w:rFonts w:eastAsia="Times New Roman" w:cs="Open Sans"/>
                <w:b/>
                <w:bCs/>
                <w:sz w:val="22"/>
                <w:szCs w:val="22"/>
                <w:u w:val="single"/>
              </w:rPr>
            </w:pPr>
          </w:p>
        </w:tc>
        <w:tc>
          <w:tcPr>
            <w:tcW w:w="1269" w:type="dxa"/>
            <w:tcBorders>
              <w:top w:val="nil"/>
              <w:left w:val="nil"/>
              <w:bottom w:val="nil"/>
              <w:right w:val="nil"/>
            </w:tcBorders>
            <w:shd w:val="clear" w:color="auto" w:fill="auto"/>
            <w:vAlign w:val="bottom"/>
            <w:hideMark/>
          </w:tcPr>
          <w:p w14:paraId="2F60FE9C" w14:textId="77777777" w:rsidR="00396F77" w:rsidRPr="00396F77" w:rsidRDefault="00396F77" w:rsidP="00396F77">
            <w:pPr>
              <w:spacing w:before="0" w:after="0"/>
              <w:rPr>
                <w:rFonts w:ascii="Times New Roman" w:eastAsia="Times New Roman" w:hAnsi="Times New Roman"/>
                <w:sz w:val="22"/>
                <w:szCs w:val="22"/>
              </w:rPr>
            </w:pPr>
          </w:p>
        </w:tc>
      </w:tr>
      <w:tr w:rsidR="00396F77" w:rsidRPr="00396F77" w14:paraId="091940D2" w14:textId="77777777" w:rsidTr="00DA6B90">
        <w:trPr>
          <w:trHeight w:val="264"/>
        </w:trPr>
        <w:tc>
          <w:tcPr>
            <w:tcW w:w="7510" w:type="dxa"/>
            <w:tcBorders>
              <w:top w:val="nil"/>
              <w:left w:val="nil"/>
              <w:bottom w:val="nil"/>
              <w:right w:val="nil"/>
            </w:tcBorders>
            <w:shd w:val="clear" w:color="auto" w:fill="auto"/>
            <w:hideMark/>
          </w:tcPr>
          <w:p w14:paraId="25ABE4B2" w14:textId="77777777" w:rsidR="00396F77" w:rsidRPr="00396F77" w:rsidRDefault="00396F77" w:rsidP="00396F77">
            <w:pPr>
              <w:spacing w:before="0" w:after="0"/>
              <w:rPr>
                <w:rFonts w:eastAsia="Times New Roman" w:cs="Open Sans"/>
                <w:sz w:val="22"/>
                <w:szCs w:val="22"/>
              </w:rPr>
            </w:pPr>
            <w:r w:rsidRPr="00396F77">
              <w:rPr>
                <w:rFonts w:eastAsia="Times New Roman" w:cs="Open Sans"/>
                <w:sz w:val="22"/>
                <w:szCs w:val="22"/>
              </w:rPr>
              <w:t>Trade creditors and accruals</w:t>
            </w:r>
          </w:p>
        </w:tc>
        <w:tc>
          <w:tcPr>
            <w:tcW w:w="1526" w:type="dxa"/>
            <w:tcBorders>
              <w:top w:val="nil"/>
              <w:left w:val="nil"/>
              <w:bottom w:val="nil"/>
              <w:right w:val="nil"/>
            </w:tcBorders>
            <w:shd w:val="clear" w:color="auto" w:fill="auto"/>
            <w:noWrap/>
            <w:vAlign w:val="bottom"/>
            <w:hideMark/>
          </w:tcPr>
          <w:p w14:paraId="4E713DF4" w14:textId="77777777" w:rsidR="00396F77" w:rsidRPr="00396F77" w:rsidRDefault="00396F77" w:rsidP="00396F77">
            <w:pPr>
              <w:spacing w:before="0" w:after="0"/>
              <w:jc w:val="right"/>
              <w:rPr>
                <w:rFonts w:eastAsia="Times New Roman" w:cs="Open Sans"/>
                <w:b/>
                <w:bCs/>
                <w:color w:val="000000"/>
                <w:sz w:val="22"/>
                <w:szCs w:val="22"/>
              </w:rPr>
            </w:pPr>
            <w:r w:rsidRPr="00396F77">
              <w:rPr>
                <w:rFonts w:eastAsia="Times New Roman" w:cs="Open Sans"/>
                <w:b/>
                <w:bCs/>
                <w:color w:val="000000"/>
                <w:sz w:val="22"/>
                <w:szCs w:val="22"/>
              </w:rPr>
              <w:t xml:space="preserve">865 </w:t>
            </w:r>
          </w:p>
        </w:tc>
        <w:tc>
          <w:tcPr>
            <w:tcW w:w="1269" w:type="dxa"/>
            <w:tcBorders>
              <w:top w:val="nil"/>
              <w:left w:val="nil"/>
              <w:bottom w:val="nil"/>
              <w:right w:val="nil"/>
            </w:tcBorders>
            <w:shd w:val="clear" w:color="auto" w:fill="auto"/>
            <w:noWrap/>
            <w:vAlign w:val="bottom"/>
            <w:hideMark/>
          </w:tcPr>
          <w:p w14:paraId="6962A9CE"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1,767 </w:t>
            </w:r>
          </w:p>
        </w:tc>
      </w:tr>
      <w:tr w:rsidR="00396F77" w:rsidRPr="00396F77" w14:paraId="1190B400" w14:textId="77777777" w:rsidTr="00DA6B90">
        <w:trPr>
          <w:trHeight w:val="264"/>
        </w:trPr>
        <w:tc>
          <w:tcPr>
            <w:tcW w:w="7510" w:type="dxa"/>
            <w:tcBorders>
              <w:top w:val="nil"/>
              <w:left w:val="nil"/>
              <w:bottom w:val="nil"/>
              <w:right w:val="nil"/>
            </w:tcBorders>
            <w:shd w:val="clear" w:color="auto" w:fill="auto"/>
            <w:hideMark/>
          </w:tcPr>
          <w:p w14:paraId="28D86ADE" w14:textId="77777777" w:rsidR="00396F77" w:rsidRPr="00396F77" w:rsidRDefault="00396F77" w:rsidP="00396F77">
            <w:pPr>
              <w:spacing w:before="0" w:after="0"/>
              <w:rPr>
                <w:rFonts w:eastAsia="Times New Roman" w:cs="Open Sans"/>
                <w:b/>
                <w:bCs/>
                <w:sz w:val="22"/>
                <w:szCs w:val="22"/>
              </w:rPr>
            </w:pPr>
            <w:r w:rsidRPr="00396F77">
              <w:rPr>
                <w:rFonts w:eastAsia="Times New Roman" w:cs="Open Sans"/>
                <w:b/>
                <w:bCs/>
                <w:sz w:val="22"/>
                <w:szCs w:val="22"/>
              </w:rPr>
              <w:t>Total suppliers</w:t>
            </w:r>
          </w:p>
        </w:tc>
        <w:tc>
          <w:tcPr>
            <w:tcW w:w="1526" w:type="dxa"/>
            <w:tcBorders>
              <w:top w:val="single" w:sz="4" w:space="0" w:color="auto"/>
              <w:left w:val="nil"/>
              <w:bottom w:val="single" w:sz="4" w:space="0" w:color="auto"/>
              <w:right w:val="nil"/>
            </w:tcBorders>
            <w:shd w:val="clear" w:color="auto" w:fill="auto"/>
            <w:noWrap/>
            <w:vAlign w:val="bottom"/>
            <w:hideMark/>
          </w:tcPr>
          <w:p w14:paraId="1188916E"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865 </w:t>
            </w:r>
          </w:p>
        </w:tc>
        <w:tc>
          <w:tcPr>
            <w:tcW w:w="1269" w:type="dxa"/>
            <w:tcBorders>
              <w:top w:val="single" w:sz="4" w:space="0" w:color="auto"/>
              <w:left w:val="nil"/>
              <w:bottom w:val="single" w:sz="4" w:space="0" w:color="auto"/>
              <w:right w:val="nil"/>
            </w:tcBorders>
            <w:shd w:val="clear" w:color="auto" w:fill="auto"/>
            <w:noWrap/>
            <w:vAlign w:val="bottom"/>
            <w:hideMark/>
          </w:tcPr>
          <w:p w14:paraId="3F3FE714"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1,767 </w:t>
            </w:r>
          </w:p>
        </w:tc>
      </w:tr>
      <w:tr w:rsidR="00396F77" w:rsidRPr="00396F77" w14:paraId="3E3C2526" w14:textId="77777777" w:rsidTr="00DA6B90">
        <w:trPr>
          <w:trHeight w:val="162"/>
        </w:trPr>
        <w:tc>
          <w:tcPr>
            <w:tcW w:w="7510" w:type="dxa"/>
            <w:tcBorders>
              <w:top w:val="nil"/>
              <w:left w:val="nil"/>
              <w:bottom w:val="nil"/>
              <w:right w:val="nil"/>
            </w:tcBorders>
            <w:shd w:val="clear" w:color="auto" w:fill="auto"/>
            <w:hideMark/>
          </w:tcPr>
          <w:p w14:paraId="77560D48" w14:textId="77777777" w:rsidR="00396F77" w:rsidRPr="00396F77" w:rsidRDefault="00396F77" w:rsidP="00396F77">
            <w:pPr>
              <w:spacing w:before="0" w:after="0"/>
              <w:jc w:val="right"/>
              <w:rPr>
                <w:rFonts w:eastAsia="Times New Roman" w:cs="Open Sans"/>
                <w:sz w:val="22"/>
                <w:szCs w:val="22"/>
              </w:rPr>
            </w:pPr>
          </w:p>
        </w:tc>
        <w:tc>
          <w:tcPr>
            <w:tcW w:w="1526" w:type="dxa"/>
            <w:tcBorders>
              <w:top w:val="nil"/>
              <w:left w:val="nil"/>
              <w:bottom w:val="nil"/>
              <w:right w:val="nil"/>
            </w:tcBorders>
            <w:shd w:val="clear" w:color="auto" w:fill="auto"/>
            <w:noWrap/>
            <w:vAlign w:val="bottom"/>
            <w:hideMark/>
          </w:tcPr>
          <w:p w14:paraId="3B488695" w14:textId="77777777" w:rsidR="00396F77" w:rsidRPr="00396F77" w:rsidRDefault="00396F77" w:rsidP="00396F77">
            <w:pPr>
              <w:spacing w:before="0" w:after="0"/>
              <w:rPr>
                <w:rFonts w:eastAsia="Times New Roman" w:cs="Open Sans"/>
                <w:sz w:val="22"/>
                <w:szCs w:val="22"/>
              </w:rPr>
            </w:pPr>
          </w:p>
        </w:tc>
        <w:tc>
          <w:tcPr>
            <w:tcW w:w="1269" w:type="dxa"/>
            <w:tcBorders>
              <w:top w:val="nil"/>
              <w:left w:val="nil"/>
              <w:bottom w:val="nil"/>
              <w:right w:val="nil"/>
            </w:tcBorders>
            <w:shd w:val="clear" w:color="auto" w:fill="auto"/>
            <w:noWrap/>
            <w:vAlign w:val="bottom"/>
            <w:hideMark/>
          </w:tcPr>
          <w:p w14:paraId="685FCCAE" w14:textId="77777777" w:rsidR="00396F77" w:rsidRPr="00396F77" w:rsidRDefault="00396F77" w:rsidP="00396F77">
            <w:pPr>
              <w:spacing w:before="0" w:after="0"/>
              <w:jc w:val="right"/>
              <w:rPr>
                <w:rFonts w:ascii="Times New Roman" w:eastAsia="Times New Roman" w:hAnsi="Times New Roman"/>
                <w:sz w:val="22"/>
                <w:szCs w:val="22"/>
              </w:rPr>
            </w:pPr>
          </w:p>
        </w:tc>
      </w:tr>
      <w:tr w:rsidR="00396F77" w:rsidRPr="00396F77" w14:paraId="2CB768B0" w14:textId="77777777" w:rsidTr="00DA6B90">
        <w:trPr>
          <w:trHeight w:val="264"/>
        </w:trPr>
        <w:tc>
          <w:tcPr>
            <w:tcW w:w="7510" w:type="dxa"/>
            <w:tcBorders>
              <w:top w:val="nil"/>
              <w:left w:val="nil"/>
              <w:bottom w:val="nil"/>
              <w:right w:val="nil"/>
            </w:tcBorders>
            <w:shd w:val="clear" w:color="auto" w:fill="auto"/>
            <w:hideMark/>
          </w:tcPr>
          <w:p w14:paraId="2469F8E6" w14:textId="77777777" w:rsidR="00396F77" w:rsidRPr="00396F77" w:rsidRDefault="00396F77" w:rsidP="00396F77">
            <w:pPr>
              <w:spacing w:before="0" w:after="0"/>
              <w:rPr>
                <w:rFonts w:eastAsia="Times New Roman" w:cs="Open Sans"/>
                <w:b/>
                <w:bCs/>
                <w:sz w:val="22"/>
                <w:szCs w:val="22"/>
              </w:rPr>
            </w:pPr>
            <w:r w:rsidRPr="00396F77">
              <w:rPr>
                <w:rFonts w:eastAsia="Times New Roman" w:cs="Open Sans"/>
                <w:b/>
                <w:bCs/>
                <w:sz w:val="22"/>
                <w:szCs w:val="22"/>
              </w:rPr>
              <w:t>Suppliers expected to be settled</w:t>
            </w:r>
          </w:p>
        </w:tc>
        <w:tc>
          <w:tcPr>
            <w:tcW w:w="1526" w:type="dxa"/>
            <w:tcBorders>
              <w:top w:val="nil"/>
              <w:left w:val="nil"/>
              <w:bottom w:val="nil"/>
              <w:right w:val="nil"/>
            </w:tcBorders>
            <w:shd w:val="clear" w:color="auto" w:fill="auto"/>
            <w:hideMark/>
          </w:tcPr>
          <w:p w14:paraId="107E5E15" w14:textId="77777777" w:rsidR="00396F77" w:rsidRPr="00396F77" w:rsidRDefault="00396F77" w:rsidP="00396F77">
            <w:pPr>
              <w:spacing w:before="0" w:after="0"/>
              <w:rPr>
                <w:rFonts w:eastAsia="Times New Roman" w:cs="Open Sans"/>
                <w:b/>
                <w:bCs/>
                <w:sz w:val="22"/>
                <w:szCs w:val="22"/>
              </w:rPr>
            </w:pPr>
          </w:p>
        </w:tc>
        <w:tc>
          <w:tcPr>
            <w:tcW w:w="1269" w:type="dxa"/>
            <w:tcBorders>
              <w:top w:val="nil"/>
              <w:left w:val="nil"/>
              <w:bottom w:val="nil"/>
              <w:right w:val="nil"/>
            </w:tcBorders>
            <w:shd w:val="clear" w:color="auto" w:fill="auto"/>
            <w:noWrap/>
            <w:vAlign w:val="bottom"/>
            <w:hideMark/>
          </w:tcPr>
          <w:p w14:paraId="5AEC0CE4" w14:textId="77777777" w:rsidR="00396F77" w:rsidRPr="00396F77" w:rsidRDefault="00396F77" w:rsidP="00396F77">
            <w:pPr>
              <w:spacing w:before="0" w:after="0"/>
              <w:rPr>
                <w:rFonts w:ascii="Times New Roman" w:eastAsia="Times New Roman" w:hAnsi="Times New Roman"/>
                <w:sz w:val="22"/>
                <w:szCs w:val="22"/>
              </w:rPr>
            </w:pPr>
          </w:p>
        </w:tc>
      </w:tr>
      <w:tr w:rsidR="00396F77" w:rsidRPr="00396F77" w14:paraId="22090BCA" w14:textId="77777777" w:rsidTr="00DA6B90">
        <w:trPr>
          <w:trHeight w:val="264"/>
        </w:trPr>
        <w:tc>
          <w:tcPr>
            <w:tcW w:w="7510" w:type="dxa"/>
            <w:tcBorders>
              <w:top w:val="nil"/>
              <w:left w:val="nil"/>
              <w:bottom w:val="nil"/>
              <w:right w:val="nil"/>
            </w:tcBorders>
            <w:shd w:val="clear" w:color="auto" w:fill="auto"/>
            <w:vAlign w:val="center"/>
            <w:hideMark/>
          </w:tcPr>
          <w:p w14:paraId="1337E3F5" w14:textId="77777777" w:rsidR="00396F77" w:rsidRPr="00396F77" w:rsidRDefault="00396F77" w:rsidP="00396F77">
            <w:pPr>
              <w:spacing w:before="0" w:after="0"/>
              <w:ind w:firstLineChars="100" w:firstLine="220"/>
              <w:rPr>
                <w:rFonts w:eastAsia="Times New Roman" w:cs="Open Sans"/>
                <w:sz w:val="22"/>
                <w:szCs w:val="22"/>
              </w:rPr>
            </w:pPr>
            <w:r w:rsidRPr="00396F77">
              <w:rPr>
                <w:rFonts w:eastAsia="Times New Roman" w:cs="Open Sans"/>
                <w:sz w:val="22"/>
                <w:szCs w:val="22"/>
              </w:rPr>
              <w:t>No more than 12 months</w:t>
            </w:r>
          </w:p>
        </w:tc>
        <w:tc>
          <w:tcPr>
            <w:tcW w:w="1526" w:type="dxa"/>
            <w:tcBorders>
              <w:top w:val="nil"/>
              <w:left w:val="nil"/>
              <w:bottom w:val="nil"/>
              <w:right w:val="nil"/>
            </w:tcBorders>
            <w:shd w:val="clear" w:color="auto" w:fill="auto"/>
            <w:noWrap/>
            <w:vAlign w:val="bottom"/>
            <w:hideMark/>
          </w:tcPr>
          <w:p w14:paraId="6230F46F"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865 </w:t>
            </w:r>
          </w:p>
        </w:tc>
        <w:tc>
          <w:tcPr>
            <w:tcW w:w="1269" w:type="dxa"/>
            <w:tcBorders>
              <w:top w:val="nil"/>
              <w:left w:val="nil"/>
              <w:bottom w:val="nil"/>
              <w:right w:val="nil"/>
            </w:tcBorders>
            <w:shd w:val="clear" w:color="auto" w:fill="auto"/>
            <w:noWrap/>
            <w:vAlign w:val="bottom"/>
            <w:hideMark/>
          </w:tcPr>
          <w:p w14:paraId="0B1E3CA4"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1,767 </w:t>
            </w:r>
          </w:p>
        </w:tc>
      </w:tr>
      <w:tr w:rsidR="00396F77" w:rsidRPr="00396F77" w14:paraId="4635E469" w14:textId="77777777" w:rsidTr="00DA6B90">
        <w:trPr>
          <w:trHeight w:val="264"/>
        </w:trPr>
        <w:tc>
          <w:tcPr>
            <w:tcW w:w="7510" w:type="dxa"/>
            <w:tcBorders>
              <w:top w:val="nil"/>
              <w:left w:val="nil"/>
              <w:bottom w:val="nil"/>
              <w:right w:val="nil"/>
            </w:tcBorders>
            <w:shd w:val="clear" w:color="auto" w:fill="auto"/>
            <w:hideMark/>
          </w:tcPr>
          <w:p w14:paraId="5015FE4D" w14:textId="77777777" w:rsidR="00396F77" w:rsidRPr="00396F77" w:rsidRDefault="00396F77" w:rsidP="00396F77">
            <w:pPr>
              <w:spacing w:before="0" w:after="0"/>
              <w:rPr>
                <w:rFonts w:eastAsia="Times New Roman" w:cs="Open Sans"/>
                <w:b/>
                <w:bCs/>
                <w:sz w:val="22"/>
                <w:szCs w:val="22"/>
              </w:rPr>
            </w:pPr>
            <w:r w:rsidRPr="00396F77">
              <w:rPr>
                <w:rFonts w:eastAsia="Times New Roman" w:cs="Open Sans"/>
                <w:b/>
                <w:bCs/>
                <w:sz w:val="22"/>
                <w:szCs w:val="22"/>
              </w:rPr>
              <w:t>Total suppliers</w:t>
            </w:r>
          </w:p>
        </w:tc>
        <w:tc>
          <w:tcPr>
            <w:tcW w:w="1526" w:type="dxa"/>
            <w:tcBorders>
              <w:top w:val="single" w:sz="4" w:space="0" w:color="auto"/>
              <w:left w:val="nil"/>
              <w:bottom w:val="single" w:sz="4" w:space="0" w:color="auto"/>
              <w:right w:val="nil"/>
            </w:tcBorders>
            <w:shd w:val="clear" w:color="auto" w:fill="auto"/>
            <w:noWrap/>
            <w:vAlign w:val="bottom"/>
            <w:hideMark/>
          </w:tcPr>
          <w:p w14:paraId="76C9B978"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865 </w:t>
            </w:r>
          </w:p>
        </w:tc>
        <w:tc>
          <w:tcPr>
            <w:tcW w:w="1269" w:type="dxa"/>
            <w:tcBorders>
              <w:top w:val="single" w:sz="4" w:space="0" w:color="auto"/>
              <w:left w:val="nil"/>
              <w:bottom w:val="single" w:sz="4" w:space="0" w:color="auto"/>
              <w:right w:val="nil"/>
            </w:tcBorders>
            <w:shd w:val="clear" w:color="auto" w:fill="auto"/>
            <w:noWrap/>
            <w:vAlign w:val="bottom"/>
            <w:hideMark/>
          </w:tcPr>
          <w:p w14:paraId="33DD2735"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1,767 </w:t>
            </w:r>
          </w:p>
        </w:tc>
      </w:tr>
      <w:tr w:rsidR="00396F77" w:rsidRPr="00396F77" w14:paraId="1B1F5536" w14:textId="77777777" w:rsidTr="00DA6B90">
        <w:trPr>
          <w:trHeight w:val="162"/>
        </w:trPr>
        <w:tc>
          <w:tcPr>
            <w:tcW w:w="7510" w:type="dxa"/>
            <w:tcBorders>
              <w:top w:val="nil"/>
              <w:left w:val="nil"/>
              <w:bottom w:val="nil"/>
              <w:right w:val="nil"/>
            </w:tcBorders>
            <w:shd w:val="clear" w:color="auto" w:fill="auto"/>
            <w:hideMark/>
          </w:tcPr>
          <w:p w14:paraId="1C8866EA" w14:textId="77777777" w:rsidR="00396F77" w:rsidRPr="00396F77" w:rsidRDefault="00396F77" w:rsidP="00396F77">
            <w:pPr>
              <w:spacing w:before="0" w:after="0"/>
              <w:jc w:val="right"/>
              <w:rPr>
                <w:rFonts w:eastAsia="Times New Roman" w:cs="Open Sans"/>
                <w:sz w:val="22"/>
                <w:szCs w:val="22"/>
              </w:rPr>
            </w:pPr>
          </w:p>
        </w:tc>
        <w:tc>
          <w:tcPr>
            <w:tcW w:w="1526" w:type="dxa"/>
            <w:tcBorders>
              <w:top w:val="nil"/>
              <w:left w:val="nil"/>
              <w:bottom w:val="nil"/>
              <w:right w:val="nil"/>
            </w:tcBorders>
            <w:shd w:val="clear" w:color="auto" w:fill="auto"/>
            <w:noWrap/>
            <w:vAlign w:val="bottom"/>
            <w:hideMark/>
          </w:tcPr>
          <w:p w14:paraId="37E0DF86" w14:textId="77777777" w:rsidR="00396F77" w:rsidRPr="00396F77" w:rsidRDefault="00396F77" w:rsidP="00396F77">
            <w:pPr>
              <w:spacing w:before="0" w:after="0"/>
              <w:rPr>
                <w:rFonts w:eastAsia="Times New Roman" w:cs="Open Sans"/>
                <w:sz w:val="22"/>
                <w:szCs w:val="22"/>
              </w:rPr>
            </w:pPr>
          </w:p>
        </w:tc>
        <w:tc>
          <w:tcPr>
            <w:tcW w:w="1269" w:type="dxa"/>
            <w:tcBorders>
              <w:top w:val="nil"/>
              <w:left w:val="nil"/>
              <w:bottom w:val="nil"/>
              <w:right w:val="nil"/>
            </w:tcBorders>
            <w:shd w:val="clear" w:color="auto" w:fill="auto"/>
            <w:noWrap/>
            <w:vAlign w:val="bottom"/>
            <w:hideMark/>
          </w:tcPr>
          <w:p w14:paraId="48EBDA37" w14:textId="77777777" w:rsidR="00396F77" w:rsidRPr="00396F77" w:rsidRDefault="00396F77" w:rsidP="00396F77">
            <w:pPr>
              <w:spacing w:before="0" w:after="0"/>
              <w:jc w:val="right"/>
              <w:rPr>
                <w:rFonts w:ascii="Times New Roman" w:eastAsia="Times New Roman" w:hAnsi="Times New Roman"/>
                <w:sz w:val="22"/>
                <w:szCs w:val="22"/>
              </w:rPr>
            </w:pPr>
          </w:p>
        </w:tc>
      </w:tr>
      <w:tr w:rsidR="00396F77" w:rsidRPr="00396F77" w14:paraId="1E52F13C" w14:textId="77777777" w:rsidTr="00DA6B90">
        <w:trPr>
          <w:trHeight w:val="276"/>
        </w:trPr>
        <w:tc>
          <w:tcPr>
            <w:tcW w:w="7510" w:type="dxa"/>
            <w:tcBorders>
              <w:top w:val="nil"/>
              <w:left w:val="nil"/>
              <w:bottom w:val="nil"/>
              <w:right w:val="nil"/>
            </w:tcBorders>
            <w:shd w:val="clear" w:color="auto" w:fill="auto"/>
            <w:noWrap/>
            <w:hideMark/>
          </w:tcPr>
          <w:p w14:paraId="1C14BB4E" w14:textId="77777777" w:rsidR="00396F77" w:rsidRPr="00396F77" w:rsidRDefault="00396F77" w:rsidP="00396F77">
            <w:pPr>
              <w:spacing w:before="0" w:after="0"/>
              <w:rPr>
                <w:rFonts w:eastAsia="Times New Roman" w:cs="Open Sans"/>
                <w:b/>
                <w:bCs/>
                <w:sz w:val="22"/>
                <w:szCs w:val="22"/>
                <w:u w:val="single"/>
              </w:rPr>
            </w:pPr>
            <w:r w:rsidRPr="00396F77">
              <w:rPr>
                <w:rFonts w:eastAsia="Times New Roman" w:cs="Open Sans"/>
                <w:b/>
                <w:bCs/>
                <w:sz w:val="22"/>
                <w:szCs w:val="22"/>
                <w:u w:val="single"/>
              </w:rPr>
              <w:t>2.3B: Other payables</w:t>
            </w:r>
          </w:p>
        </w:tc>
        <w:tc>
          <w:tcPr>
            <w:tcW w:w="1526" w:type="dxa"/>
            <w:tcBorders>
              <w:top w:val="nil"/>
              <w:left w:val="nil"/>
              <w:bottom w:val="nil"/>
              <w:right w:val="nil"/>
            </w:tcBorders>
            <w:shd w:val="clear" w:color="auto" w:fill="auto"/>
            <w:noWrap/>
            <w:vAlign w:val="bottom"/>
            <w:hideMark/>
          </w:tcPr>
          <w:p w14:paraId="62626C23" w14:textId="77777777" w:rsidR="00396F77" w:rsidRPr="00396F77" w:rsidRDefault="00396F77" w:rsidP="00396F77">
            <w:pPr>
              <w:spacing w:before="0" w:after="0"/>
              <w:rPr>
                <w:rFonts w:eastAsia="Times New Roman" w:cs="Open Sans"/>
                <w:b/>
                <w:bCs/>
                <w:sz w:val="22"/>
                <w:szCs w:val="22"/>
                <w:u w:val="single"/>
              </w:rPr>
            </w:pPr>
          </w:p>
        </w:tc>
        <w:tc>
          <w:tcPr>
            <w:tcW w:w="1269" w:type="dxa"/>
            <w:tcBorders>
              <w:top w:val="nil"/>
              <w:left w:val="nil"/>
              <w:bottom w:val="nil"/>
              <w:right w:val="nil"/>
            </w:tcBorders>
            <w:shd w:val="clear" w:color="auto" w:fill="auto"/>
            <w:noWrap/>
            <w:vAlign w:val="bottom"/>
            <w:hideMark/>
          </w:tcPr>
          <w:p w14:paraId="74DB5B85" w14:textId="77777777" w:rsidR="00396F77" w:rsidRPr="00396F77" w:rsidRDefault="00396F77" w:rsidP="00396F77">
            <w:pPr>
              <w:spacing w:before="0" w:after="0"/>
              <w:jc w:val="right"/>
              <w:rPr>
                <w:rFonts w:ascii="Times New Roman" w:eastAsia="Times New Roman" w:hAnsi="Times New Roman"/>
                <w:sz w:val="22"/>
                <w:szCs w:val="22"/>
              </w:rPr>
            </w:pPr>
          </w:p>
        </w:tc>
      </w:tr>
      <w:tr w:rsidR="00396F77" w:rsidRPr="00396F77" w14:paraId="757DE2B5" w14:textId="77777777" w:rsidTr="00DA6B90">
        <w:trPr>
          <w:trHeight w:val="264"/>
        </w:trPr>
        <w:tc>
          <w:tcPr>
            <w:tcW w:w="7510" w:type="dxa"/>
            <w:tcBorders>
              <w:top w:val="nil"/>
              <w:left w:val="nil"/>
              <w:bottom w:val="nil"/>
              <w:right w:val="nil"/>
            </w:tcBorders>
            <w:shd w:val="clear" w:color="auto" w:fill="auto"/>
            <w:hideMark/>
          </w:tcPr>
          <w:p w14:paraId="6EFD3E45" w14:textId="77777777" w:rsidR="00396F77" w:rsidRPr="00396F77" w:rsidRDefault="00396F77" w:rsidP="00396F77">
            <w:pPr>
              <w:spacing w:before="0" w:after="0"/>
              <w:rPr>
                <w:rFonts w:eastAsia="Times New Roman" w:cs="Open Sans"/>
                <w:sz w:val="22"/>
                <w:szCs w:val="22"/>
              </w:rPr>
            </w:pPr>
            <w:r w:rsidRPr="00396F77">
              <w:rPr>
                <w:rFonts w:eastAsia="Times New Roman" w:cs="Open Sans"/>
                <w:sz w:val="22"/>
                <w:szCs w:val="22"/>
              </w:rPr>
              <w:t>Salaries and wages</w:t>
            </w:r>
          </w:p>
        </w:tc>
        <w:tc>
          <w:tcPr>
            <w:tcW w:w="1526" w:type="dxa"/>
            <w:tcBorders>
              <w:top w:val="nil"/>
              <w:left w:val="nil"/>
              <w:bottom w:val="nil"/>
              <w:right w:val="nil"/>
            </w:tcBorders>
            <w:shd w:val="clear" w:color="auto" w:fill="auto"/>
            <w:noWrap/>
            <w:vAlign w:val="bottom"/>
            <w:hideMark/>
          </w:tcPr>
          <w:p w14:paraId="044AD51B"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313 </w:t>
            </w:r>
          </w:p>
        </w:tc>
        <w:tc>
          <w:tcPr>
            <w:tcW w:w="1269" w:type="dxa"/>
            <w:tcBorders>
              <w:top w:val="nil"/>
              <w:left w:val="nil"/>
              <w:bottom w:val="nil"/>
              <w:right w:val="nil"/>
            </w:tcBorders>
            <w:shd w:val="clear" w:color="auto" w:fill="auto"/>
            <w:noWrap/>
            <w:vAlign w:val="bottom"/>
            <w:hideMark/>
          </w:tcPr>
          <w:p w14:paraId="45DE1FFC"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251 </w:t>
            </w:r>
          </w:p>
        </w:tc>
      </w:tr>
      <w:tr w:rsidR="00396F77" w:rsidRPr="00396F77" w14:paraId="7303B2B8" w14:textId="77777777" w:rsidTr="00DA6B90">
        <w:trPr>
          <w:trHeight w:val="264"/>
        </w:trPr>
        <w:tc>
          <w:tcPr>
            <w:tcW w:w="7510" w:type="dxa"/>
            <w:tcBorders>
              <w:top w:val="nil"/>
              <w:left w:val="nil"/>
              <w:bottom w:val="nil"/>
              <w:right w:val="nil"/>
            </w:tcBorders>
            <w:shd w:val="clear" w:color="auto" w:fill="auto"/>
            <w:hideMark/>
          </w:tcPr>
          <w:p w14:paraId="796F23A0" w14:textId="77777777" w:rsidR="00396F77" w:rsidRPr="00396F77" w:rsidRDefault="00396F77" w:rsidP="00396F77">
            <w:pPr>
              <w:spacing w:before="0" w:after="0"/>
              <w:rPr>
                <w:rFonts w:eastAsia="Times New Roman" w:cs="Open Sans"/>
                <w:sz w:val="22"/>
                <w:szCs w:val="22"/>
              </w:rPr>
            </w:pPr>
            <w:r w:rsidRPr="00396F77">
              <w:rPr>
                <w:rFonts w:eastAsia="Times New Roman" w:cs="Open Sans"/>
                <w:sz w:val="22"/>
                <w:szCs w:val="22"/>
              </w:rPr>
              <w:t>Superannuation</w:t>
            </w:r>
          </w:p>
        </w:tc>
        <w:tc>
          <w:tcPr>
            <w:tcW w:w="1526" w:type="dxa"/>
            <w:tcBorders>
              <w:top w:val="nil"/>
              <w:left w:val="nil"/>
              <w:bottom w:val="nil"/>
              <w:right w:val="nil"/>
            </w:tcBorders>
            <w:shd w:val="clear" w:color="auto" w:fill="auto"/>
            <w:noWrap/>
            <w:vAlign w:val="bottom"/>
            <w:hideMark/>
          </w:tcPr>
          <w:p w14:paraId="37B6A44A"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78 </w:t>
            </w:r>
          </w:p>
        </w:tc>
        <w:tc>
          <w:tcPr>
            <w:tcW w:w="1269" w:type="dxa"/>
            <w:tcBorders>
              <w:top w:val="nil"/>
              <w:left w:val="nil"/>
              <w:bottom w:val="nil"/>
              <w:right w:val="nil"/>
            </w:tcBorders>
            <w:shd w:val="clear" w:color="auto" w:fill="auto"/>
            <w:noWrap/>
            <w:vAlign w:val="bottom"/>
            <w:hideMark/>
          </w:tcPr>
          <w:p w14:paraId="74C98BC3"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173 </w:t>
            </w:r>
          </w:p>
        </w:tc>
      </w:tr>
      <w:tr w:rsidR="00396F77" w:rsidRPr="00396F77" w14:paraId="2BF78B3E" w14:textId="77777777" w:rsidTr="00DA6B90">
        <w:trPr>
          <w:trHeight w:val="264"/>
        </w:trPr>
        <w:tc>
          <w:tcPr>
            <w:tcW w:w="7510" w:type="dxa"/>
            <w:tcBorders>
              <w:top w:val="nil"/>
              <w:left w:val="nil"/>
              <w:bottom w:val="nil"/>
              <w:right w:val="nil"/>
            </w:tcBorders>
            <w:shd w:val="clear" w:color="auto" w:fill="auto"/>
            <w:hideMark/>
          </w:tcPr>
          <w:p w14:paraId="6FEC38D9" w14:textId="77777777" w:rsidR="00396F77" w:rsidRPr="00396F77" w:rsidRDefault="00396F77" w:rsidP="00396F77">
            <w:pPr>
              <w:spacing w:before="0" w:after="0"/>
              <w:rPr>
                <w:rFonts w:eastAsia="Times New Roman" w:cs="Open Sans"/>
                <w:sz w:val="22"/>
                <w:szCs w:val="22"/>
              </w:rPr>
            </w:pPr>
            <w:r w:rsidRPr="00396F77">
              <w:rPr>
                <w:rFonts w:eastAsia="Times New Roman" w:cs="Open Sans"/>
                <w:sz w:val="22"/>
                <w:szCs w:val="22"/>
              </w:rPr>
              <w:t>Other employee expenses</w:t>
            </w:r>
          </w:p>
        </w:tc>
        <w:tc>
          <w:tcPr>
            <w:tcW w:w="1526" w:type="dxa"/>
            <w:tcBorders>
              <w:top w:val="nil"/>
              <w:left w:val="nil"/>
              <w:bottom w:val="nil"/>
              <w:right w:val="nil"/>
            </w:tcBorders>
            <w:shd w:val="clear" w:color="auto" w:fill="auto"/>
            <w:noWrap/>
            <w:vAlign w:val="bottom"/>
            <w:hideMark/>
          </w:tcPr>
          <w:p w14:paraId="544DCE59"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133 </w:t>
            </w:r>
          </w:p>
        </w:tc>
        <w:tc>
          <w:tcPr>
            <w:tcW w:w="1269" w:type="dxa"/>
            <w:tcBorders>
              <w:top w:val="nil"/>
              <w:left w:val="nil"/>
              <w:bottom w:val="nil"/>
              <w:right w:val="nil"/>
            </w:tcBorders>
            <w:shd w:val="clear" w:color="auto" w:fill="auto"/>
            <w:noWrap/>
            <w:vAlign w:val="bottom"/>
            <w:hideMark/>
          </w:tcPr>
          <w:p w14:paraId="47F20D5D"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1 </w:t>
            </w:r>
          </w:p>
        </w:tc>
      </w:tr>
      <w:tr w:rsidR="00396F77" w:rsidRPr="00396F77" w14:paraId="393512C2" w14:textId="77777777" w:rsidTr="00DA6B90">
        <w:trPr>
          <w:trHeight w:val="264"/>
        </w:trPr>
        <w:tc>
          <w:tcPr>
            <w:tcW w:w="7510" w:type="dxa"/>
            <w:tcBorders>
              <w:top w:val="nil"/>
              <w:left w:val="nil"/>
              <w:bottom w:val="nil"/>
              <w:right w:val="nil"/>
            </w:tcBorders>
            <w:shd w:val="clear" w:color="auto" w:fill="auto"/>
            <w:hideMark/>
          </w:tcPr>
          <w:p w14:paraId="52A596EC" w14:textId="77777777" w:rsidR="00396F77" w:rsidRPr="00396F77" w:rsidRDefault="00396F77" w:rsidP="00396F77">
            <w:pPr>
              <w:spacing w:before="0" w:after="0"/>
              <w:rPr>
                <w:rFonts w:eastAsia="Times New Roman" w:cs="Open Sans"/>
                <w:sz w:val="22"/>
                <w:szCs w:val="22"/>
              </w:rPr>
            </w:pPr>
            <w:r w:rsidRPr="00396F77">
              <w:rPr>
                <w:rFonts w:eastAsia="Times New Roman" w:cs="Open Sans"/>
                <w:sz w:val="22"/>
                <w:szCs w:val="22"/>
              </w:rPr>
              <w:t>Revenue received in advance</w:t>
            </w:r>
          </w:p>
        </w:tc>
        <w:tc>
          <w:tcPr>
            <w:tcW w:w="1526" w:type="dxa"/>
            <w:tcBorders>
              <w:top w:val="nil"/>
              <w:left w:val="nil"/>
              <w:bottom w:val="nil"/>
              <w:right w:val="nil"/>
            </w:tcBorders>
            <w:shd w:val="clear" w:color="auto" w:fill="auto"/>
            <w:noWrap/>
            <w:vAlign w:val="bottom"/>
            <w:hideMark/>
          </w:tcPr>
          <w:p w14:paraId="359BCDED"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4,893 </w:t>
            </w:r>
          </w:p>
        </w:tc>
        <w:tc>
          <w:tcPr>
            <w:tcW w:w="1269" w:type="dxa"/>
            <w:tcBorders>
              <w:top w:val="nil"/>
              <w:left w:val="nil"/>
              <w:bottom w:val="nil"/>
              <w:right w:val="nil"/>
            </w:tcBorders>
            <w:shd w:val="clear" w:color="auto" w:fill="auto"/>
            <w:noWrap/>
            <w:vAlign w:val="bottom"/>
            <w:hideMark/>
          </w:tcPr>
          <w:p w14:paraId="3537D00B"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6,168 </w:t>
            </w:r>
          </w:p>
        </w:tc>
      </w:tr>
      <w:tr w:rsidR="00396F77" w:rsidRPr="00396F77" w14:paraId="264625CD" w14:textId="77777777" w:rsidTr="00DA6B90">
        <w:trPr>
          <w:trHeight w:val="264"/>
        </w:trPr>
        <w:tc>
          <w:tcPr>
            <w:tcW w:w="7510" w:type="dxa"/>
            <w:tcBorders>
              <w:top w:val="nil"/>
              <w:left w:val="nil"/>
              <w:bottom w:val="nil"/>
              <w:right w:val="nil"/>
            </w:tcBorders>
            <w:shd w:val="clear" w:color="auto" w:fill="auto"/>
            <w:hideMark/>
          </w:tcPr>
          <w:p w14:paraId="441D715F" w14:textId="77777777" w:rsidR="00396F77" w:rsidRPr="00396F77" w:rsidRDefault="00396F77" w:rsidP="00396F77">
            <w:pPr>
              <w:spacing w:before="0" w:after="0"/>
              <w:rPr>
                <w:rFonts w:eastAsia="Times New Roman" w:cs="Open Sans"/>
                <w:sz w:val="22"/>
                <w:szCs w:val="22"/>
              </w:rPr>
            </w:pPr>
            <w:r w:rsidRPr="00396F77">
              <w:rPr>
                <w:rFonts w:eastAsia="Times New Roman" w:cs="Open Sans"/>
                <w:sz w:val="22"/>
                <w:szCs w:val="22"/>
              </w:rPr>
              <w:t>Refund liability</w:t>
            </w:r>
          </w:p>
        </w:tc>
        <w:tc>
          <w:tcPr>
            <w:tcW w:w="1526" w:type="dxa"/>
            <w:tcBorders>
              <w:top w:val="nil"/>
              <w:left w:val="nil"/>
              <w:bottom w:val="nil"/>
              <w:right w:val="nil"/>
            </w:tcBorders>
            <w:shd w:val="clear" w:color="auto" w:fill="auto"/>
            <w:noWrap/>
            <w:vAlign w:val="bottom"/>
            <w:hideMark/>
          </w:tcPr>
          <w:p w14:paraId="38931BA2"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971 </w:t>
            </w:r>
          </w:p>
        </w:tc>
        <w:tc>
          <w:tcPr>
            <w:tcW w:w="1269" w:type="dxa"/>
            <w:tcBorders>
              <w:top w:val="nil"/>
              <w:left w:val="nil"/>
              <w:bottom w:val="nil"/>
              <w:right w:val="nil"/>
            </w:tcBorders>
            <w:shd w:val="clear" w:color="auto" w:fill="auto"/>
            <w:noWrap/>
            <w:vAlign w:val="bottom"/>
            <w:hideMark/>
          </w:tcPr>
          <w:p w14:paraId="7E97F2AF"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2,338 </w:t>
            </w:r>
          </w:p>
        </w:tc>
      </w:tr>
      <w:tr w:rsidR="00396F77" w:rsidRPr="00396F77" w14:paraId="55F1AC45" w14:textId="77777777" w:rsidTr="00DA6B90">
        <w:trPr>
          <w:trHeight w:val="264"/>
        </w:trPr>
        <w:tc>
          <w:tcPr>
            <w:tcW w:w="7510" w:type="dxa"/>
            <w:tcBorders>
              <w:top w:val="nil"/>
              <w:left w:val="nil"/>
              <w:bottom w:val="nil"/>
              <w:right w:val="nil"/>
            </w:tcBorders>
            <w:shd w:val="clear" w:color="auto" w:fill="auto"/>
            <w:hideMark/>
          </w:tcPr>
          <w:p w14:paraId="6C24F79F" w14:textId="77777777" w:rsidR="00396F77" w:rsidRPr="00396F77" w:rsidRDefault="00396F77" w:rsidP="00396F77">
            <w:pPr>
              <w:spacing w:before="0" w:after="0"/>
              <w:rPr>
                <w:rFonts w:eastAsia="Times New Roman" w:cs="Open Sans"/>
                <w:sz w:val="22"/>
                <w:szCs w:val="22"/>
              </w:rPr>
            </w:pPr>
            <w:r w:rsidRPr="00396F77">
              <w:rPr>
                <w:rFonts w:eastAsia="Times New Roman" w:cs="Open Sans"/>
                <w:sz w:val="22"/>
                <w:szCs w:val="22"/>
              </w:rPr>
              <w:t>GST payable to the Australian Tax Office</w:t>
            </w:r>
          </w:p>
        </w:tc>
        <w:tc>
          <w:tcPr>
            <w:tcW w:w="1526" w:type="dxa"/>
            <w:tcBorders>
              <w:top w:val="nil"/>
              <w:left w:val="nil"/>
              <w:bottom w:val="nil"/>
              <w:right w:val="nil"/>
            </w:tcBorders>
            <w:shd w:val="clear" w:color="auto" w:fill="auto"/>
            <w:noWrap/>
            <w:vAlign w:val="bottom"/>
            <w:hideMark/>
          </w:tcPr>
          <w:p w14:paraId="613C79E8"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 -</w:t>
            </w:r>
          </w:p>
        </w:tc>
        <w:tc>
          <w:tcPr>
            <w:tcW w:w="1269" w:type="dxa"/>
            <w:tcBorders>
              <w:top w:val="nil"/>
              <w:left w:val="nil"/>
              <w:bottom w:val="nil"/>
              <w:right w:val="nil"/>
            </w:tcBorders>
            <w:shd w:val="clear" w:color="auto" w:fill="auto"/>
            <w:noWrap/>
            <w:vAlign w:val="bottom"/>
            <w:hideMark/>
          </w:tcPr>
          <w:p w14:paraId="681DAFE4"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6 </w:t>
            </w:r>
          </w:p>
        </w:tc>
      </w:tr>
      <w:tr w:rsidR="00396F77" w:rsidRPr="00396F77" w14:paraId="703E48C6" w14:textId="77777777" w:rsidTr="00DA6B90">
        <w:trPr>
          <w:trHeight w:val="264"/>
        </w:trPr>
        <w:tc>
          <w:tcPr>
            <w:tcW w:w="7510" w:type="dxa"/>
            <w:tcBorders>
              <w:top w:val="nil"/>
              <w:left w:val="nil"/>
              <w:bottom w:val="nil"/>
              <w:right w:val="nil"/>
            </w:tcBorders>
            <w:shd w:val="clear" w:color="auto" w:fill="auto"/>
            <w:hideMark/>
          </w:tcPr>
          <w:p w14:paraId="336AC93B" w14:textId="77777777" w:rsidR="00396F77" w:rsidRPr="00396F77" w:rsidRDefault="00396F77" w:rsidP="00396F77">
            <w:pPr>
              <w:spacing w:before="0" w:after="0"/>
              <w:rPr>
                <w:rFonts w:eastAsia="Times New Roman" w:cs="Open Sans"/>
                <w:b/>
                <w:bCs/>
                <w:sz w:val="22"/>
                <w:szCs w:val="22"/>
              </w:rPr>
            </w:pPr>
            <w:r w:rsidRPr="00396F77">
              <w:rPr>
                <w:rFonts w:eastAsia="Times New Roman" w:cs="Open Sans"/>
                <w:b/>
                <w:bCs/>
                <w:sz w:val="22"/>
                <w:szCs w:val="22"/>
              </w:rPr>
              <w:t>Total other payables</w:t>
            </w:r>
          </w:p>
        </w:tc>
        <w:tc>
          <w:tcPr>
            <w:tcW w:w="1526" w:type="dxa"/>
            <w:tcBorders>
              <w:top w:val="single" w:sz="4" w:space="0" w:color="auto"/>
              <w:left w:val="nil"/>
              <w:bottom w:val="single" w:sz="4" w:space="0" w:color="auto"/>
              <w:right w:val="nil"/>
            </w:tcBorders>
            <w:shd w:val="clear" w:color="auto" w:fill="auto"/>
            <w:noWrap/>
            <w:vAlign w:val="bottom"/>
            <w:hideMark/>
          </w:tcPr>
          <w:p w14:paraId="22B6A112"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6,388 </w:t>
            </w:r>
          </w:p>
        </w:tc>
        <w:tc>
          <w:tcPr>
            <w:tcW w:w="1269" w:type="dxa"/>
            <w:tcBorders>
              <w:top w:val="single" w:sz="4" w:space="0" w:color="auto"/>
              <w:left w:val="nil"/>
              <w:bottom w:val="single" w:sz="4" w:space="0" w:color="auto"/>
              <w:right w:val="nil"/>
            </w:tcBorders>
            <w:shd w:val="clear" w:color="auto" w:fill="auto"/>
            <w:noWrap/>
            <w:vAlign w:val="bottom"/>
            <w:hideMark/>
          </w:tcPr>
          <w:p w14:paraId="534DF1B3"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8,937 </w:t>
            </w:r>
          </w:p>
        </w:tc>
      </w:tr>
      <w:tr w:rsidR="00396F77" w:rsidRPr="00396F77" w14:paraId="5C77B342" w14:textId="77777777" w:rsidTr="00DA6B90">
        <w:trPr>
          <w:trHeight w:val="264"/>
        </w:trPr>
        <w:tc>
          <w:tcPr>
            <w:tcW w:w="7510" w:type="dxa"/>
            <w:tcBorders>
              <w:top w:val="nil"/>
              <w:left w:val="nil"/>
              <w:bottom w:val="nil"/>
              <w:right w:val="nil"/>
            </w:tcBorders>
            <w:shd w:val="clear" w:color="auto" w:fill="auto"/>
            <w:hideMark/>
          </w:tcPr>
          <w:p w14:paraId="207AD196" w14:textId="77777777" w:rsidR="00396F77" w:rsidRPr="00396F77" w:rsidRDefault="00396F77" w:rsidP="00396F77">
            <w:pPr>
              <w:spacing w:before="0" w:after="0"/>
              <w:jc w:val="right"/>
              <w:rPr>
                <w:rFonts w:eastAsia="Times New Roman" w:cs="Open Sans"/>
                <w:sz w:val="22"/>
                <w:szCs w:val="22"/>
              </w:rPr>
            </w:pPr>
          </w:p>
        </w:tc>
        <w:tc>
          <w:tcPr>
            <w:tcW w:w="1526" w:type="dxa"/>
            <w:tcBorders>
              <w:top w:val="nil"/>
              <w:left w:val="nil"/>
              <w:bottom w:val="nil"/>
              <w:right w:val="nil"/>
            </w:tcBorders>
            <w:shd w:val="clear" w:color="auto" w:fill="auto"/>
            <w:noWrap/>
            <w:vAlign w:val="bottom"/>
            <w:hideMark/>
          </w:tcPr>
          <w:p w14:paraId="22C7327F" w14:textId="77777777" w:rsidR="00396F77" w:rsidRPr="00396F77" w:rsidRDefault="00396F77" w:rsidP="00396F77">
            <w:pPr>
              <w:spacing w:before="0" w:after="0"/>
              <w:rPr>
                <w:rFonts w:eastAsia="Times New Roman" w:cs="Open Sans"/>
                <w:sz w:val="22"/>
                <w:szCs w:val="22"/>
              </w:rPr>
            </w:pPr>
          </w:p>
        </w:tc>
        <w:tc>
          <w:tcPr>
            <w:tcW w:w="1269" w:type="dxa"/>
            <w:tcBorders>
              <w:top w:val="nil"/>
              <w:left w:val="nil"/>
              <w:bottom w:val="nil"/>
              <w:right w:val="nil"/>
            </w:tcBorders>
            <w:shd w:val="clear" w:color="auto" w:fill="auto"/>
            <w:noWrap/>
            <w:vAlign w:val="bottom"/>
            <w:hideMark/>
          </w:tcPr>
          <w:p w14:paraId="4EE90528" w14:textId="77777777" w:rsidR="00396F77" w:rsidRPr="00396F77" w:rsidRDefault="00396F77" w:rsidP="00396F77">
            <w:pPr>
              <w:spacing w:before="0" w:after="0"/>
              <w:jc w:val="right"/>
              <w:rPr>
                <w:rFonts w:ascii="Times New Roman" w:eastAsia="Times New Roman" w:hAnsi="Times New Roman"/>
                <w:sz w:val="22"/>
                <w:szCs w:val="22"/>
              </w:rPr>
            </w:pPr>
          </w:p>
        </w:tc>
      </w:tr>
      <w:tr w:rsidR="00396F77" w:rsidRPr="00396F77" w14:paraId="717CBAD5" w14:textId="77777777" w:rsidTr="00DA6B90">
        <w:trPr>
          <w:trHeight w:val="264"/>
        </w:trPr>
        <w:tc>
          <w:tcPr>
            <w:tcW w:w="7510" w:type="dxa"/>
            <w:tcBorders>
              <w:top w:val="nil"/>
              <w:left w:val="nil"/>
              <w:bottom w:val="nil"/>
              <w:right w:val="nil"/>
            </w:tcBorders>
            <w:shd w:val="clear" w:color="auto" w:fill="auto"/>
            <w:hideMark/>
          </w:tcPr>
          <w:p w14:paraId="7724E21C" w14:textId="77777777" w:rsidR="00396F77" w:rsidRPr="00396F77" w:rsidRDefault="00396F77" w:rsidP="00396F77">
            <w:pPr>
              <w:spacing w:before="0" w:after="0"/>
              <w:rPr>
                <w:rFonts w:eastAsia="Times New Roman" w:cs="Open Sans"/>
                <w:b/>
                <w:bCs/>
                <w:sz w:val="22"/>
                <w:szCs w:val="22"/>
              </w:rPr>
            </w:pPr>
            <w:r w:rsidRPr="00396F77">
              <w:rPr>
                <w:rFonts w:eastAsia="Times New Roman" w:cs="Open Sans"/>
                <w:b/>
                <w:bCs/>
                <w:sz w:val="22"/>
                <w:szCs w:val="22"/>
              </w:rPr>
              <w:t>Other payables to be settled</w:t>
            </w:r>
          </w:p>
        </w:tc>
        <w:tc>
          <w:tcPr>
            <w:tcW w:w="1526" w:type="dxa"/>
            <w:tcBorders>
              <w:top w:val="nil"/>
              <w:left w:val="nil"/>
              <w:bottom w:val="nil"/>
              <w:right w:val="nil"/>
            </w:tcBorders>
            <w:shd w:val="clear" w:color="auto" w:fill="auto"/>
            <w:hideMark/>
          </w:tcPr>
          <w:p w14:paraId="5D034508" w14:textId="77777777" w:rsidR="00396F77" w:rsidRPr="00396F77" w:rsidRDefault="00396F77" w:rsidP="00396F77">
            <w:pPr>
              <w:spacing w:before="0" w:after="0"/>
              <w:rPr>
                <w:rFonts w:eastAsia="Times New Roman" w:cs="Open Sans"/>
                <w:b/>
                <w:bCs/>
                <w:sz w:val="22"/>
                <w:szCs w:val="22"/>
              </w:rPr>
            </w:pPr>
          </w:p>
        </w:tc>
        <w:tc>
          <w:tcPr>
            <w:tcW w:w="1269" w:type="dxa"/>
            <w:tcBorders>
              <w:top w:val="nil"/>
              <w:left w:val="nil"/>
              <w:bottom w:val="nil"/>
              <w:right w:val="nil"/>
            </w:tcBorders>
            <w:shd w:val="clear" w:color="auto" w:fill="auto"/>
            <w:noWrap/>
            <w:vAlign w:val="bottom"/>
            <w:hideMark/>
          </w:tcPr>
          <w:p w14:paraId="617C1D4B" w14:textId="77777777" w:rsidR="00396F77" w:rsidRPr="00396F77" w:rsidRDefault="00396F77" w:rsidP="00396F77">
            <w:pPr>
              <w:spacing w:before="0" w:after="0"/>
              <w:rPr>
                <w:rFonts w:ascii="Times New Roman" w:eastAsia="Times New Roman" w:hAnsi="Times New Roman"/>
                <w:sz w:val="22"/>
                <w:szCs w:val="22"/>
              </w:rPr>
            </w:pPr>
          </w:p>
        </w:tc>
      </w:tr>
      <w:tr w:rsidR="00396F77" w:rsidRPr="00396F77" w14:paraId="35CE9B48" w14:textId="77777777" w:rsidTr="00DA6B90">
        <w:trPr>
          <w:trHeight w:val="264"/>
        </w:trPr>
        <w:tc>
          <w:tcPr>
            <w:tcW w:w="7510" w:type="dxa"/>
            <w:tcBorders>
              <w:top w:val="nil"/>
              <w:left w:val="nil"/>
              <w:bottom w:val="nil"/>
              <w:right w:val="nil"/>
            </w:tcBorders>
            <w:shd w:val="clear" w:color="auto" w:fill="auto"/>
            <w:vAlign w:val="center"/>
            <w:hideMark/>
          </w:tcPr>
          <w:p w14:paraId="59186F7E" w14:textId="77777777" w:rsidR="00396F77" w:rsidRPr="00396F77" w:rsidRDefault="00396F77" w:rsidP="00396F77">
            <w:pPr>
              <w:spacing w:before="0" w:after="0"/>
              <w:ind w:firstLineChars="100" w:firstLine="220"/>
              <w:rPr>
                <w:rFonts w:eastAsia="Times New Roman" w:cs="Open Sans"/>
                <w:sz w:val="22"/>
                <w:szCs w:val="22"/>
              </w:rPr>
            </w:pPr>
            <w:r w:rsidRPr="00396F77">
              <w:rPr>
                <w:rFonts w:eastAsia="Times New Roman" w:cs="Open Sans"/>
                <w:sz w:val="22"/>
                <w:szCs w:val="22"/>
              </w:rPr>
              <w:t>No more than 12 months</w:t>
            </w:r>
          </w:p>
        </w:tc>
        <w:tc>
          <w:tcPr>
            <w:tcW w:w="1526" w:type="dxa"/>
            <w:tcBorders>
              <w:top w:val="nil"/>
              <w:left w:val="nil"/>
              <w:bottom w:val="nil"/>
              <w:right w:val="nil"/>
            </w:tcBorders>
            <w:shd w:val="clear" w:color="auto" w:fill="auto"/>
            <w:noWrap/>
            <w:vAlign w:val="bottom"/>
            <w:hideMark/>
          </w:tcPr>
          <w:p w14:paraId="197A2731"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6,388 </w:t>
            </w:r>
          </w:p>
        </w:tc>
        <w:tc>
          <w:tcPr>
            <w:tcW w:w="1269" w:type="dxa"/>
            <w:tcBorders>
              <w:top w:val="nil"/>
              <w:left w:val="nil"/>
              <w:bottom w:val="nil"/>
              <w:right w:val="nil"/>
            </w:tcBorders>
            <w:shd w:val="clear" w:color="auto" w:fill="auto"/>
            <w:noWrap/>
            <w:vAlign w:val="bottom"/>
            <w:hideMark/>
          </w:tcPr>
          <w:p w14:paraId="7E3E4449"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8,937 </w:t>
            </w:r>
          </w:p>
        </w:tc>
      </w:tr>
      <w:tr w:rsidR="00396F77" w:rsidRPr="00396F77" w14:paraId="3E118871" w14:textId="77777777" w:rsidTr="00DA6B90">
        <w:trPr>
          <w:trHeight w:val="264"/>
        </w:trPr>
        <w:tc>
          <w:tcPr>
            <w:tcW w:w="7510" w:type="dxa"/>
            <w:tcBorders>
              <w:top w:val="nil"/>
              <w:left w:val="nil"/>
              <w:bottom w:val="nil"/>
              <w:right w:val="nil"/>
            </w:tcBorders>
            <w:shd w:val="clear" w:color="auto" w:fill="auto"/>
            <w:hideMark/>
          </w:tcPr>
          <w:p w14:paraId="5227EF40" w14:textId="77777777" w:rsidR="00396F77" w:rsidRPr="00396F77" w:rsidRDefault="00396F77" w:rsidP="00396F77">
            <w:pPr>
              <w:spacing w:before="0" w:after="0"/>
              <w:rPr>
                <w:rFonts w:eastAsia="Times New Roman" w:cs="Open Sans"/>
                <w:b/>
                <w:bCs/>
                <w:sz w:val="22"/>
                <w:szCs w:val="22"/>
              </w:rPr>
            </w:pPr>
            <w:r w:rsidRPr="00396F77">
              <w:rPr>
                <w:rFonts w:eastAsia="Times New Roman" w:cs="Open Sans"/>
                <w:b/>
                <w:bCs/>
                <w:sz w:val="22"/>
                <w:szCs w:val="22"/>
              </w:rPr>
              <w:t>Total other payables</w:t>
            </w:r>
          </w:p>
        </w:tc>
        <w:tc>
          <w:tcPr>
            <w:tcW w:w="1526" w:type="dxa"/>
            <w:tcBorders>
              <w:top w:val="single" w:sz="4" w:space="0" w:color="auto"/>
              <w:left w:val="nil"/>
              <w:bottom w:val="single" w:sz="4" w:space="0" w:color="auto"/>
              <w:right w:val="nil"/>
            </w:tcBorders>
            <w:shd w:val="clear" w:color="auto" w:fill="auto"/>
            <w:noWrap/>
            <w:vAlign w:val="bottom"/>
            <w:hideMark/>
          </w:tcPr>
          <w:p w14:paraId="611238C6" w14:textId="77777777" w:rsidR="00396F77" w:rsidRPr="00396F77" w:rsidRDefault="00396F77" w:rsidP="00396F77">
            <w:pPr>
              <w:spacing w:before="0" w:after="0"/>
              <w:jc w:val="right"/>
              <w:rPr>
                <w:rFonts w:eastAsia="Times New Roman" w:cs="Open Sans"/>
                <w:b/>
                <w:bCs/>
                <w:sz w:val="22"/>
                <w:szCs w:val="22"/>
              </w:rPr>
            </w:pPr>
            <w:r w:rsidRPr="00396F77">
              <w:rPr>
                <w:rFonts w:eastAsia="Times New Roman" w:cs="Open Sans"/>
                <w:b/>
                <w:bCs/>
                <w:sz w:val="22"/>
                <w:szCs w:val="22"/>
              </w:rPr>
              <w:t xml:space="preserve">6,388 </w:t>
            </w:r>
          </w:p>
        </w:tc>
        <w:tc>
          <w:tcPr>
            <w:tcW w:w="1269" w:type="dxa"/>
            <w:tcBorders>
              <w:top w:val="single" w:sz="4" w:space="0" w:color="auto"/>
              <w:left w:val="nil"/>
              <w:bottom w:val="single" w:sz="4" w:space="0" w:color="auto"/>
              <w:right w:val="nil"/>
            </w:tcBorders>
            <w:shd w:val="clear" w:color="auto" w:fill="auto"/>
            <w:noWrap/>
            <w:vAlign w:val="bottom"/>
            <w:hideMark/>
          </w:tcPr>
          <w:p w14:paraId="1318EB8F" w14:textId="77777777" w:rsidR="00396F77" w:rsidRPr="00396F77" w:rsidRDefault="00396F77" w:rsidP="00396F77">
            <w:pPr>
              <w:spacing w:before="0" w:after="0"/>
              <w:jc w:val="right"/>
              <w:rPr>
                <w:rFonts w:ascii="Cambria" w:eastAsia="Times New Roman" w:hAnsi="Cambria" w:cs="Calibri"/>
                <w:sz w:val="22"/>
                <w:szCs w:val="22"/>
              </w:rPr>
            </w:pPr>
            <w:r w:rsidRPr="00396F77">
              <w:rPr>
                <w:rFonts w:ascii="Cambria" w:eastAsia="Times New Roman" w:hAnsi="Cambria" w:cs="Calibri"/>
                <w:sz w:val="22"/>
                <w:szCs w:val="22"/>
              </w:rPr>
              <w:t xml:space="preserve">8,937 </w:t>
            </w:r>
          </w:p>
        </w:tc>
      </w:tr>
    </w:tbl>
    <w:p w14:paraId="526D36CF" w14:textId="77777777" w:rsidR="00933F66" w:rsidRDefault="00933F66">
      <w:r>
        <w:br w:type="page"/>
      </w:r>
    </w:p>
    <w:tbl>
      <w:tblPr>
        <w:tblW w:w="10207" w:type="dxa"/>
        <w:tblInd w:w="-426" w:type="dxa"/>
        <w:tblLayout w:type="fixed"/>
        <w:tblLook w:val="04A0" w:firstRow="1" w:lastRow="0" w:firstColumn="1" w:lastColumn="0" w:noHBand="0" w:noVBand="1"/>
      </w:tblPr>
      <w:tblGrid>
        <w:gridCol w:w="5673"/>
        <w:gridCol w:w="1132"/>
        <w:gridCol w:w="217"/>
        <w:gridCol w:w="1678"/>
        <w:gridCol w:w="515"/>
        <w:gridCol w:w="859"/>
        <w:gridCol w:w="133"/>
      </w:tblGrid>
      <w:tr w:rsidR="00E31542" w:rsidRPr="00E31542" w14:paraId="77C959FC" w14:textId="77777777" w:rsidTr="0039105C">
        <w:trPr>
          <w:trHeight w:val="300"/>
        </w:trPr>
        <w:tc>
          <w:tcPr>
            <w:tcW w:w="6805" w:type="dxa"/>
            <w:gridSpan w:val="2"/>
            <w:tcBorders>
              <w:top w:val="single" w:sz="4" w:space="0" w:color="FFFFFF"/>
              <w:left w:val="nil"/>
              <w:bottom w:val="single" w:sz="4" w:space="0" w:color="FFFFFF"/>
              <w:right w:val="nil"/>
            </w:tcBorders>
            <w:shd w:val="clear" w:color="000000" w:fill="37424A"/>
            <w:noWrap/>
            <w:vAlign w:val="center"/>
            <w:hideMark/>
          </w:tcPr>
          <w:p w14:paraId="34915616" w14:textId="025EADF8" w:rsidR="00E31542" w:rsidRPr="00E31542" w:rsidRDefault="00933F66" w:rsidP="00E31542">
            <w:pPr>
              <w:spacing w:before="0" w:after="0"/>
              <w:rPr>
                <w:rFonts w:eastAsia="Times New Roman" w:cs="Open Sans"/>
                <w:b/>
                <w:bCs/>
                <w:color w:val="FFFFFF"/>
                <w:sz w:val="22"/>
                <w:szCs w:val="22"/>
              </w:rPr>
            </w:pPr>
            <w:r>
              <w:rPr>
                <w:rFonts w:eastAsia="Times New Roman" w:cs="Open Sans"/>
                <w:b/>
                <w:bCs/>
                <w:color w:val="FFFFFF"/>
                <w:sz w:val="22"/>
                <w:szCs w:val="22"/>
              </w:rPr>
              <w:t>2</w:t>
            </w:r>
            <w:r w:rsidR="00E31542" w:rsidRPr="00E31542">
              <w:rPr>
                <w:rFonts w:eastAsia="Times New Roman" w:cs="Open Sans"/>
                <w:b/>
                <w:bCs/>
                <w:color w:val="FFFFFF"/>
                <w:sz w:val="22"/>
                <w:szCs w:val="22"/>
              </w:rPr>
              <w:t>.4 Interest Bearing Liabilities</w:t>
            </w:r>
          </w:p>
        </w:tc>
        <w:tc>
          <w:tcPr>
            <w:tcW w:w="2410" w:type="dxa"/>
            <w:gridSpan w:val="3"/>
            <w:tcBorders>
              <w:top w:val="single" w:sz="4" w:space="0" w:color="FFFFFF"/>
              <w:left w:val="nil"/>
              <w:bottom w:val="single" w:sz="4" w:space="0" w:color="FFFFFF"/>
              <w:right w:val="nil"/>
            </w:tcBorders>
            <w:shd w:val="clear" w:color="000000" w:fill="37424A"/>
            <w:noWrap/>
            <w:vAlign w:val="center"/>
            <w:hideMark/>
          </w:tcPr>
          <w:p w14:paraId="46A06807" w14:textId="77777777" w:rsidR="00E31542" w:rsidRPr="00E31542" w:rsidRDefault="00E31542" w:rsidP="00E31542">
            <w:pPr>
              <w:spacing w:before="0" w:after="0"/>
              <w:rPr>
                <w:rFonts w:eastAsia="Times New Roman" w:cs="Open Sans"/>
                <w:b/>
                <w:bCs/>
                <w:color w:val="FFFFFF"/>
                <w:sz w:val="22"/>
                <w:szCs w:val="22"/>
              </w:rPr>
            </w:pPr>
            <w:r w:rsidRPr="00E31542">
              <w:rPr>
                <w:rFonts w:eastAsia="Times New Roman" w:cs="Open Sans"/>
                <w:b/>
                <w:bCs/>
                <w:color w:val="FFFFFF"/>
                <w:sz w:val="22"/>
                <w:szCs w:val="22"/>
              </w:rPr>
              <w:t> </w:t>
            </w:r>
          </w:p>
        </w:tc>
        <w:tc>
          <w:tcPr>
            <w:tcW w:w="992" w:type="dxa"/>
            <w:gridSpan w:val="2"/>
            <w:tcBorders>
              <w:top w:val="single" w:sz="4" w:space="0" w:color="FFFFFF"/>
              <w:left w:val="nil"/>
              <w:bottom w:val="single" w:sz="4" w:space="0" w:color="FFFFFF"/>
              <w:right w:val="nil"/>
            </w:tcBorders>
            <w:shd w:val="clear" w:color="000000" w:fill="37424A"/>
            <w:noWrap/>
            <w:vAlign w:val="center"/>
            <w:hideMark/>
          </w:tcPr>
          <w:p w14:paraId="12C3ACD0" w14:textId="77777777" w:rsidR="00E31542" w:rsidRPr="00E31542" w:rsidRDefault="00E31542" w:rsidP="00E31542">
            <w:pPr>
              <w:spacing w:before="0" w:after="0"/>
              <w:rPr>
                <w:rFonts w:eastAsia="Times New Roman" w:cs="Open Sans"/>
                <w:b/>
                <w:bCs/>
                <w:color w:val="FFFFFF"/>
                <w:sz w:val="22"/>
                <w:szCs w:val="22"/>
              </w:rPr>
            </w:pPr>
            <w:r w:rsidRPr="00E31542">
              <w:rPr>
                <w:rFonts w:eastAsia="Times New Roman" w:cs="Open Sans"/>
                <w:b/>
                <w:bCs/>
                <w:color w:val="FFFFFF"/>
                <w:sz w:val="22"/>
                <w:szCs w:val="22"/>
              </w:rPr>
              <w:t> </w:t>
            </w:r>
          </w:p>
        </w:tc>
      </w:tr>
      <w:tr w:rsidR="00E31542" w:rsidRPr="00E31542" w14:paraId="68CCF7B2" w14:textId="77777777" w:rsidTr="0039105C">
        <w:trPr>
          <w:trHeight w:val="264"/>
        </w:trPr>
        <w:tc>
          <w:tcPr>
            <w:tcW w:w="6805" w:type="dxa"/>
            <w:gridSpan w:val="2"/>
            <w:tcBorders>
              <w:top w:val="nil"/>
              <w:left w:val="nil"/>
              <w:bottom w:val="nil"/>
              <w:right w:val="nil"/>
            </w:tcBorders>
            <w:shd w:val="clear" w:color="auto" w:fill="auto"/>
            <w:noWrap/>
            <w:vAlign w:val="bottom"/>
            <w:hideMark/>
          </w:tcPr>
          <w:p w14:paraId="028E221F" w14:textId="77777777" w:rsidR="00E31542" w:rsidRPr="00E31542" w:rsidRDefault="00E31542" w:rsidP="00E31542">
            <w:pPr>
              <w:spacing w:before="0" w:after="0"/>
              <w:rPr>
                <w:rFonts w:eastAsia="Times New Roman" w:cs="Open Sans"/>
                <w:b/>
                <w:bCs/>
                <w:color w:val="FFFFFF"/>
                <w:sz w:val="22"/>
                <w:szCs w:val="22"/>
              </w:rPr>
            </w:pPr>
          </w:p>
        </w:tc>
        <w:tc>
          <w:tcPr>
            <w:tcW w:w="2410" w:type="dxa"/>
            <w:gridSpan w:val="3"/>
            <w:tcBorders>
              <w:top w:val="nil"/>
              <w:left w:val="nil"/>
              <w:bottom w:val="nil"/>
              <w:right w:val="nil"/>
            </w:tcBorders>
            <w:shd w:val="clear" w:color="auto" w:fill="auto"/>
            <w:noWrap/>
            <w:vAlign w:val="bottom"/>
            <w:hideMark/>
          </w:tcPr>
          <w:p w14:paraId="21BF9F42" w14:textId="77777777" w:rsidR="00E31542" w:rsidRPr="00E31542" w:rsidRDefault="00E31542" w:rsidP="00E31542">
            <w:pPr>
              <w:spacing w:before="0" w:after="0"/>
              <w:rPr>
                <w:rFonts w:eastAsia="Times New Roman" w:cs="Open Sans"/>
                <w:sz w:val="22"/>
                <w:szCs w:val="22"/>
              </w:rPr>
            </w:pPr>
          </w:p>
        </w:tc>
        <w:tc>
          <w:tcPr>
            <w:tcW w:w="992" w:type="dxa"/>
            <w:gridSpan w:val="2"/>
            <w:tcBorders>
              <w:top w:val="nil"/>
              <w:left w:val="nil"/>
              <w:bottom w:val="nil"/>
              <w:right w:val="nil"/>
            </w:tcBorders>
            <w:shd w:val="clear" w:color="auto" w:fill="auto"/>
            <w:noWrap/>
            <w:vAlign w:val="bottom"/>
            <w:hideMark/>
          </w:tcPr>
          <w:p w14:paraId="4F4D6FF5" w14:textId="77777777" w:rsidR="00E31542" w:rsidRPr="00E31542" w:rsidRDefault="00E31542" w:rsidP="00E31542">
            <w:pPr>
              <w:spacing w:before="0" w:after="0"/>
              <w:rPr>
                <w:rFonts w:eastAsia="Times New Roman" w:cs="Open Sans"/>
                <w:sz w:val="22"/>
                <w:szCs w:val="22"/>
              </w:rPr>
            </w:pPr>
          </w:p>
        </w:tc>
      </w:tr>
      <w:tr w:rsidR="00E31542" w:rsidRPr="00E31542" w14:paraId="22C52AD4" w14:textId="77777777" w:rsidTr="0039105C">
        <w:trPr>
          <w:trHeight w:val="255"/>
        </w:trPr>
        <w:tc>
          <w:tcPr>
            <w:tcW w:w="6805" w:type="dxa"/>
            <w:gridSpan w:val="2"/>
            <w:tcBorders>
              <w:top w:val="nil"/>
              <w:left w:val="nil"/>
              <w:bottom w:val="nil"/>
              <w:right w:val="nil"/>
            </w:tcBorders>
            <w:shd w:val="clear" w:color="auto" w:fill="auto"/>
            <w:hideMark/>
          </w:tcPr>
          <w:p w14:paraId="1A4764DF" w14:textId="7C8EA36F" w:rsidR="00E31542" w:rsidRPr="00E31542" w:rsidRDefault="00E31542" w:rsidP="00E31542">
            <w:pPr>
              <w:spacing w:before="0" w:after="0"/>
              <w:rPr>
                <w:rFonts w:eastAsia="Times New Roman" w:cs="Open Sans"/>
                <w:sz w:val="22"/>
                <w:szCs w:val="22"/>
              </w:rPr>
            </w:pPr>
          </w:p>
        </w:tc>
        <w:tc>
          <w:tcPr>
            <w:tcW w:w="2410" w:type="dxa"/>
            <w:gridSpan w:val="3"/>
            <w:tcBorders>
              <w:top w:val="nil"/>
              <w:left w:val="nil"/>
              <w:bottom w:val="nil"/>
              <w:right w:val="nil"/>
            </w:tcBorders>
            <w:shd w:val="clear" w:color="auto" w:fill="auto"/>
            <w:vAlign w:val="bottom"/>
            <w:hideMark/>
          </w:tcPr>
          <w:p w14:paraId="3FF5867E" w14:textId="77777777" w:rsidR="00E31542" w:rsidRPr="00E31542" w:rsidRDefault="00E31542" w:rsidP="004F3D01">
            <w:pPr>
              <w:spacing w:before="0" w:after="0"/>
              <w:jc w:val="right"/>
              <w:rPr>
                <w:rFonts w:eastAsia="Times New Roman" w:cs="Open Sans"/>
                <w:b/>
                <w:bCs/>
                <w:sz w:val="22"/>
                <w:szCs w:val="22"/>
              </w:rPr>
            </w:pPr>
            <w:r w:rsidRPr="00E31542">
              <w:rPr>
                <w:rFonts w:eastAsia="Times New Roman" w:cs="Open Sans"/>
                <w:b/>
                <w:bCs/>
                <w:sz w:val="22"/>
                <w:szCs w:val="22"/>
              </w:rPr>
              <w:t>2022</w:t>
            </w:r>
          </w:p>
        </w:tc>
        <w:tc>
          <w:tcPr>
            <w:tcW w:w="992" w:type="dxa"/>
            <w:gridSpan w:val="2"/>
            <w:tcBorders>
              <w:top w:val="nil"/>
              <w:left w:val="nil"/>
              <w:bottom w:val="nil"/>
              <w:right w:val="nil"/>
            </w:tcBorders>
            <w:shd w:val="clear" w:color="auto" w:fill="auto"/>
            <w:vAlign w:val="bottom"/>
            <w:hideMark/>
          </w:tcPr>
          <w:p w14:paraId="4935748D" w14:textId="77777777" w:rsidR="00E31542" w:rsidRPr="00E31542" w:rsidRDefault="00E31542" w:rsidP="004F3D01">
            <w:pPr>
              <w:spacing w:before="0" w:after="0"/>
              <w:jc w:val="right"/>
              <w:rPr>
                <w:rFonts w:eastAsia="Times New Roman" w:cs="Open Sans"/>
                <w:sz w:val="22"/>
                <w:szCs w:val="22"/>
              </w:rPr>
            </w:pPr>
            <w:r w:rsidRPr="00E31542">
              <w:rPr>
                <w:rFonts w:eastAsia="Times New Roman" w:cs="Open Sans"/>
                <w:sz w:val="22"/>
                <w:szCs w:val="22"/>
              </w:rPr>
              <w:t>2021</w:t>
            </w:r>
          </w:p>
        </w:tc>
      </w:tr>
      <w:tr w:rsidR="00E31542" w:rsidRPr="00E31542" w14:paraId="4D663B28" w14:textId="77777777" w:rsidTr="0039105C">
        <w:trPr>
          <w:trHeight w:val="255"/>
        </w:trPr>
        <w:tc>
          <w:tcPr>
            <w:tcW w:w="6805" w:type="dxa"/>
            <w:gridSpan w:val="2"/>
            <w:tcBorders>
              <w:top w:val="nil"/>
              <w:left w:val="nil"/>
              <w:bottom w:val="single" w:sz="8" w:space="0" w:color="009560"/>
              <w:right w:val="nil"/>
            </w:tcBorders>
            <w:shd w:val="clear" w:color="auto" w:fill="auto"/>
            <w:hideMark/>
          </w:tcPr>
          <w:p w14:paraId="0108C62F" w14:textId="21061889" w:rsidR="00E31542" w:rsidRPr="00E31542" w:rsidRDefault="00E31542" w:rsidP="00E31542">
            <w:pPr>
              <w:spacing w:before="0" w:after="0"/>
              <w:rPr>
                <w:rFonts w:eastAsia="Times New Roman" w:cs="Open Sans"/>
                <w:sz w:val="22"/>
                <w:szCs w:val="22"/>
              </w:rPr>
            </w:pPr>
            <w:r w:rsidRPr="00E31542">
              <w:rPr>
                <w:rFonts w:eastAsia="Times New Roman" w:cs="Open Sans"/>
                <w:sz w:val="22"/>
                <w:szCs w:val="22"/>
              </w:rPr>
              <w:t> </w:t>
            </w:r>
          </w:p>
        </w:tc>
        <w:tc>
          <w:tcPr>
            <w:tcW w:w="2410" w:type="dxa"/>
            <w:gridSpan w:val="3"/>
            <w:tcBorders>
              <w:top w:val="nil"/>
              <w:left w:val="nil"/>
              <w:bottom w:val="single" w:sz="8" w:space="0" w:color="009560"/>
              <w:right w:val="nil"/>
            </w:tcBorders>
            <w:shd w:val="clear" w:color="auto" w:fill="auto"/>
            <w:hideMark/>
          </w:tcPr>
          <w:p w14:paraId="48A7B145" w14:textId="77777777" w:rsidR="00E31542" w:rsidRPr="00E31542" w:rsidRDefault="00E31542" w:rsidP="004F3D01">
            <w:pPr>
              <w:spacing w:before="0" w:after="0"/>
              <w:jc w:val="right"/>
              <w:rPr>
                <w:rFonts w:eastAsia="Times New Roman" w:cs="Open Sans"/>
                <w:b/>
                <w:bCs/>
                <w:sz w:val="22"/>
                <w:szCs w:val="22"/>
              </w:rPr>
            </w:pPr>
            <w:r w:rsidRPr="00E31542">
              <w:rPr>
                <w:rFonts w:eastAsia="Times New Roman" w:cs="Open Sans"/>
                <w:b/>
                <w:bCs/>
                <w:sz w:val="22"/>
                <w:szCs w:val="22"/>
              </w:rPr>
              <w:t>$’000</w:t>
            </w:r>
          </w:p>
        </w:tc>
        <w:tc>
          <w:tcPr>
            <w:tcW w:w="992" w:type="dxa"/>
            <w:gridSpan w:val="2"/>
            <w:tcBorders>
              <w:top w:val="nil"/>
              <w:left w:val="nil"/>
              <w:bottom w:val="single" w:sz="8" w:space="0" w:color="009560"/>
              <w:right w:val="nil"/>
            </w:tcBorders>
            <w:shd w:val="clear" w:color="auto" w:fill="auto"/>
            <w:hideMark/>
          </w:tcPr>
          <w:p w14:paraId="644886BF" w14:textId="77777777" w:rsidR="00E31542" w:rsidRPr="00E31542" w:rsidRDefault="00E31542" w:rsidP="004F3D01">
            <w:pPr>
              <w:spacing w:before="0" w:after="0"/>
              <w:jc w:val="right"/>
              <w:rPr>
                <w:rFonts w:eastAsia="Times New Roman" w:cs="Open Sans"/>
                <w:sz w:val="22"/>
                <w:szCs w:val="22"/>
              </w:rPr>
            </w:pPr>
            <w:r w:rsidRPr="00E31542">
              <w:rPr>
                <w:rFonts w:eastAsia="Times New Roman" w:cs="Open Sans"/>
                <w:sz w:val="22"/>
                <w:szCs w:val="22"/>
              </w:rPr>
              <w:t>$’000</w:t>
            </w:r>
          </w:p>
        </w:tc>
      </w:tr>
      <w:tr w:rsidR="00E31542" w:rsidRPr="00E31542" w14:paraId="41E27334" w14:textId="77777777" w:rsidTr="0039105C">
        <w:trPr>
          <w:trHeight w:val="147"/>
        </w:trPr>
        <w:tc>
          <w:tcPr>
            <w:tcW w:w="6805" w:type="dxa"/>
            <w:gridSpan w:val="2"/>
            <w:tcBorders>
              <w:top w:val="nil"/>
              <w:left w:val="nil"/>
              <w:bottom w:val="nil"/>
              <w:right w:val="nil"/>
            </w:tcBorders>
            <w:shd w:val="clear" w:color="auto" w:fill="auto"/>
            <w:hideMark/>
          </w:tcPr>
          <w:p w14:paraId="65F84B57" w14:textId="77777777" w:rsidR="00E31542" w:rsidRPr="00E31542" w:rsidRDefault="00E31542" w:rsidP="00E31542">
            <w:pPr>
              <w:spacing w:before="0" w:after="0"/>
              <w:jc w:val="right"/>
              <w:rPr>
                <w:rFonts w:eastAsia="Times New Roman" w:cs="Open Sans"/>
                <w:sz w:val="22"/>
                <w:szCs w:val="22"/>
              </w:rPr>
            </w:pPr>
          </w:p>
        </w:tc>
        <w:tc>
          <w:tcPr>
            <w:tcW w:w="2410" w:type="dxa"/>
            <w:gridSpan w:val="3"/>
            <w:tcBorders>
              <w:top w:val="nil"/>
              <w:left w:val="nil"/>
              <w:bottom w:val="nil"/>
              <w:right w:val="nil"/>
            </w:tcBorders>
            <w:shd w:val="clear" w:color="auto" w:fill="auto"/>
            <w:hideMark/>
          </w:tcPr>
          <w:p w14:paraId="016F3255" w14:textId="77777777" w:rsidR="00E31542" w:rsidRPr="00E31542" w:rsidRDefault="00E31542" w:rsidP="004F3D01">
            <w:pPr>
              <w:spacing w:before="0" w:after="0"/>
              <w:jc w:val="right"/>
              <w:rPr>
                <w:rFonts w:eastAsia="Times New Roman" w:cs="Open Sans"/>
                <w:sz w:val="22"/>
                <w:szCs w:val="22"/>
              </w:rPr>
            </w:pPr>
          </w:p>
        </w:tc>
        <w:tc>
          <w:tcPr>
            <w:tcW w:w="992" w:type="dxa"/>
            <w:gridSpan w:val="2"/>
            <w:tcBorders>
              <w:top w:val="nil"/>
              <w:left w:val="nil"/>
              <w:bottom w:val="nil"/>
              <w:right w:val="nil"/>
            </w:tcBorders>
            <w:shd w:val="clear" w:color="auto" w:fill="auto"/>
            <w:hideMark/>
          </w:tcPr>
          <w:p w14:paraId="21EAA5AC" w14:textId="77777777" w:rsidR="00E31542" w:rsidRPr="00E31542" w:rsidRDefault="00E31542" w:rsidP="004F3D01">
            <w:pPr>
              <w:spacing w:before="0" w:after="0"/>
              <w:jc w:val="right"/>
              <w:rPr>
                <w:rFonts w:eastAsia="Times New Roman" w:cs="Open Sans"/>
                <w:sz w:val="22"/>
                <w:szCs w:val="22"/>
              </w:rPr>
            </w:pPr>
          </w:p>
        </w:tc>
      </w:tr>
      <w:tr w:rsidR="00E31542" w:rsidRPr="00E31542" w14:paraId="4932084D" w14:textId="77777777" w:rsidTr="0039105C">
        <w:trPr>
          <w:trHeight w:val="240"/>
        </w:trPr>
        <w:tc>
          <w:tcPr>
            <w:tcW w:w="6805" w:type="dxa"/>
            <w:gridSpan w:val="2"/>
            <w:tcBorders>
              <w:top w:val="nil"/>
              <w:left w:val="nil"/>
              <w:bottom w:val="nil"/>
              <w:right w:val="nil"/>
            </w:tcBorders>
            <w:shd w:val="clear" w:color="auto" w:fill="auto"/>
            <w:noWrap/>
            <w:hideMark/>
          </w:tcPr>
          <w:p w14:paraId="276A6E51" w14:textId="2AD49E54" w:rsidR="00E31542" w:rsidRPr="00E31542" w:rsidRDefault="00306A4A" w:rsidP="00E31542">
            <w:pPr>
              <w:spacing w:before="0" w:after="0"/>
              <w:rPr>
                <w:rFonts w:eastAsia="Times New Roman" w:cs="Open Sans"/>
                <w:b/>
                <w:bCs/>
                <w:sz w:val="22"/>
                <w:szCs w:val="22"/>
                <w:u w:val="single"/>
              </w:rPr>
            </w:pPr>
            <w:r>
              <w:rPr>
                <w:rFonts w:eastAsia="Times New Roman" w:cs="Open Sans"/>
                <w:b/>
                <w:bCs/>
                <w:sz w:val="22"/>
                <w:szCs w:val="22"/>
                <w:u w:val="single"/>
              </w:rPr>
              <w:t>6.11</w:t>
            </w:r>
            <w:r w:rsidR="00E31542" w:rsidRPr="00E31542">
              <w:rPr>
                <w:rFonts w:eastAsia="Times New Roman" w:cs="Open Sans"/>
                <w:b/>
                <w:bCs/>
                <w:sz w:val="22"/>
                <w:szCs w:val="22"/>
                <w:u w:val="single"/>
              </w:rPr>
              <w:t>.4A: Leases</w:t>
            </w:r>
          </w:p>
        </w:tc>
        <w:tc>
          <w:tcPr>
            <w:tcW w:w="2410" w:type="dxa"/>
            <w:gridSpan w:val="3"/>
            <w:tcBorders>
              <w:top w:val="nil"/>
              <w:left w:val="nil"/>
              <w:bottom w:val="nil"/>
              <w:right w:val="nil"/>
            </w:tcBorders>
            <w:shd w:val="clear" w:color="auto" w:fill="auto"/>
            <w:noWrap/>
            <w:vAlign w:val="bottom"/>
            <w:hideMark/>
          </w:tcPr>
          <w:p w14:paraId="3916E21B" w14:textId="77777777" w:rsidR="00E31542" w:rsidRPr="00E31542" w:rsidRDefault="00E31542" w:rsidP="004F3D01">
            <w:pPr>
              <w:spacing w:before="0" w:after="0"/>
              <w:jc w:val="right"/>
              <w:rPr>
                <w:rFonts w:eastAsia="Times New Roman" w:cs="Open Sans"/>
                <w:b/>
                <w:bCs/>
                <w:sz w:val="22"/>
                <w:szCs w:val="22"/>
                <w:u w:val="single"/>
              </w:rPr>
            </w:pPr>
          </w:p>
        </w:tc>
        <w:tc>
          <w:tcPr>
            <w:tcW w:w="992" w:type="dxa"/>
            <w:gridSpan w:val="2"/>
            <w:tcBorders>
              <w:top w:val="nil"/>
              <w:left w:val="nil"/>
              <w:bottom w:val="nil"/>
              <w:right w:val="nil"/>
            </w:tcBorders>
            <w:shd w:val="clear" w:color="auto" w:fill="auto"/>
            <w:noWrap/>
            <w:vAlign w:val="bottom"/>
            <w:hideMark/>
          </w:tcPr>
          <w:p w14:paraId="3DED06FE" w14:textId="77777777" w:rsidR="00E31542" w:rsidRPr="00E31542" w:rsidRDefault="00E31542" w:rsidP="004F3D01">
            <w:pPr>
              <w:spacing w:before="0" w:after="0"/>
              <w:jc w:val="right"/>
              <w:rPr>
                <w:rFonts w:eastAsia="Times New Roman" w:cs="Open Sans"/>
                <w:sz w:val="22"/>
                <w:szCs w:val="22"/>
              </w:rPr>
            </w:pPr>
          </w:p>
        </w:tc>
      </w:tr>
      <w:tr w:rsidR="00E31542" w:rsidRPr="00E31542" w14:paraId="5D7C2697" w14:textId="77777777" w:rsidTr="0039105C">
        <w:trPr>
          <w:trHeight w:val="240"/>
        </w:trPr>
        <w:tc>
          <w:tcPr>
            <w:tcW w:w="6805" w:type="dxa"/>
            <w:gridSpan w:val="2"/>
            <w:tcBorders>
              <w:top w:val="nil"/>
              <w:left w:val="nil"/>
              <w:bottom w:val="nil"/>
              <w:right w:val="nil"/>
            </w:tcBorders>
            <w:shd w:val="clear" w:color="auto" w:fill="auto"/>
            <w:vAlign w:val="bottom"/>
            <w:hideMark/>
          </w:tcPr>
          <w:p w14:paraId="1F755D7F" w14:textId="4B91D157" w:rsidR="00E31542" w:rsidRPr="00E31542" w:rsidRDefault="00E31542" w:rsidP="00E31542">
            <w:pPr>
              <w:spacing w:before="0" w:after="0"/>
              <w:rPr>
                <w:rFonts w:eastAsia="Times New Roman" w:cs="Open Sans"/>
                <w:sz w:val="22"/>
                <w:szCs w:val="22"/>
              </w:rPr>
            </w:pPr>
            <w:r w:rsidRPr="00E31542">
              <w:rPr>
                <w:rFonts w:eastAsia="Times New Roman" w:cs="Open Sans"/>
                <w:sz w:val="22"/>
                <w:szCs w:val="22"/>
              </w:rPr>
              <w:t>Lease liabilities</w:t>
            </w:r>
          </w:p>
        </w:tc>
        <w:tc>
          <w:tcPr>
            <w:tcW w:w="2410" w:type="dxa"/>
            <w:gridSpan w:val="3"/>
            <w:tcBorders>
              <w:top w:val="nil"/>
              <w:left w:val="nil"/>
              <w:bottom w:val="nil"/>
              <w:right w:val="nil"/>
            </w:tcBorders>
            <w:shd w:val="clear" w:color="auto" w:fill="auto"/>
            <w:noWrap/>
            <w:vAlign w:val="bottom"/>
            <w:hideMark/>
          </w:tcPr>
          <w:p w14:paraId="74909DB6" w14:textId="77777777" w:rsidR="00E31542" w:rsidRPr="00E31542" w:rsidRDefault="00E31542" w:rsidP="004F3D01">
            <w:pPr>
              <w:spacing w:before="0" w:after="0"/>
              <w:jc w:val="right"/>
              <w:rPr>
                <w:rFonts w:eastAsia="Times New Roman" w:cs="Open Sans"/>
                <w:b/>
                <w:bCs/>
                <w:sz w:val="22"/>
                <w:szCs w:val="22"/>
              </w:rPr>
            </w:pPr>
            <w:r w:rsidRPr="00E31542">
              <w:rPr>
                <w:rFonts w:eastAsia="Times New Roman" w:cs="Open Sans"/>
                <w:b/>
                <w:bCs/>
                <w:sz w:val="22"/>
                <w:szCs w:val="22"/>
              </w:rPr>
              <w:t xml:space="preserve">5,104 </w:t>
            </w:r>
          </w:p>
        </w:tc>
        <w:tc>
          <w:tcPr>
            <w:tcW w:w="992" w:type="dxa"/>
            <w:gridSpan w:val="2"/>
            <w:tcBorders>
              <w:top w:val="nil"/>
              <w:left w:val="nil"/>
              <w:bottom w:val="nil"/>
              <w:right w:val="nil"/>
            </w:tcBorders>
            <w:shd w:val="clear" w:color="auto" w:fill="auto"/>
            <w:noWrap/>
            <w:vAlign w:val="bottom"/>
            <w:hideMark/>
          </w:tcPr>
          <w:p w14:paraId="6AFF4161" w14:textId="77777777" w:rsidR="00E31542" w:rsidRPr="00E31542" w:rsidRDefault="00E31542" w:rsidP="004F3D01">
            <w:pPr>
              <w:spacing w:before="0" w:after="0"/>
              <w:jc w:val="right"/>
              <w:rPr>
                <w:rFonts w:eastAsia="Times New Roman" w:cs="Open Sans"/>
                <w:sz w:val="22"/>
                <w:szCs w:val="22"/>
              </w:rPr>
            </w:pPr>
            <w:r w:rsidRPr="00E31542">
              <w:rPr>
                <w:rFonts w:eastAsia="Times New Roman" w:cs="Open Sans"/>
                <w:sz w:val="22"/>
                <w:szCs w:val="22"/>
              </w:rPr>
              <w:t xml:space="preserve"> -</w:t>
            </w:r>
          </w:p>
        </w:tc>
      </w:tr>
      <w:tr w:rsidR="00E31542" w:rsidRPr="00E31542" w14:paraId="155526E5" w14:textId="77777777" w:rsidTr="0039105C">
        <w:trPr>
          <w:trHeight w:val="240"/>
        </w:trPr>
        <w:tc>
          <w:tcPr>
            <w:tcW w:w="6805" w:type="dxa"/>
            <w:gridSpan w:val="2"/>
            <w:tcBorders>
              <w:top w:val="nil"/>
              <w:left w:val="nil"/>
              <w:bottom w:val="nil"/>
              <w:right w:val="nil"/>
            </w:tcBorders>
            <w:shd w:val="clear" w:color="auto" w:fill="auto"/>
            <w:hideMark/>
          </w:tcPr>
          <w:p w14:paraId="7EE14E89" w14:textId="3E969FF5" w:rsidR="00E31542" w:rsidRPr="00E31542" w:rsidRDefault="00E31542" w:rsidP="00E31542">
            <w:pPr>
              <w:spacing w:before="0" w:after="0"/>
              <w:rPr>
                <w:rFonts w:eastAsia="Times New Roman" w:cs="Open Sans"/>
                <w:b/>
                <w:bCs/>
                <w:sz w:val="22"/>
                <w:szCs w:val="22"/>
              </w:rPr>
            </w:pPr>
            <w:r w:rsidRPr="00E31542">
              <w:rPr>
                <w:rFonts w:eastAsia="Times New Roman" w:cs="Open Sans"/>
                <w:b/>
                <w:bCs/>
                <w:sz w:val="22"/>
                <w:szCs w:val="22"/>
              </w:rPr>
              <w:t xml:space="preserve">Total leases </w:t>
            </w:r>
          </w:p>
        </w:tc>
        <w:tc>
          <w:tcPr>
            <w:tcW w:w="2410" w:type="dxa"/>
            <w:gridSpan w:val="3"/>
            <w:tcBorders>
              <w:top w:val="single" w:sz="4" w:space="0" w:color="auto"/>
              <w:left w:val="nil"/>
              <w:bottom w:val="single" w:sz="4" w:space="0" w:color="auto"/>
              <w:right w:val="nil"/>
            </w:tcBorders>
            <w:shd w:val="clear" w:color="auto" w:fill="auto"/>
            <w:noWrap/>
            <w:vAlign w:val="bottom"/>
            <w:hideMark/>
          </w:tcPr>
          <w:p w14:paraId="248EDC40" w14:textId="77777777" w:rsidR="00E31542" w:rsidRPr="00E31542" w:rsidRDefault="00E31542" w:rsidP="004F3D01">
            <w:pPr>
              <w:spacing w:before="0" w:after="0"/>
              <w:jc w:val="right"/>
              <w:rPr>
                <w:rFonts w:eastAsia="Times New Roman" w:cs="Open Sans"/>
                <w:b/>
                <w:bCs/>
                <w:sz w:val="22"/>
                <w:szCs w:val="22"/>
              </w:rPr>
            </w:pPr>
            <w:r w:rsidRPr="00E31542">
              <w:rPr>
                <w:rFonts w:eastAsia="Times New Roman" w:cs="Open Sans"/>
                <w:b/>
                <w:bCs/>
                <w:sz w:val="22"/>
                <w:szCs w:val="22"/>
              </w:rPr>
              <w:t xml:space="preserve">5,104 </w:t>
            </w:r>
          </w:p>
        </w:tc>
        <w:tc>
          <w:tcPr>
            <w:tcW w:w="992" w:type="dxa"/>
            <w:gridSpan w:val="2"/>
            <w:tcBorders>
              <w:top w:val="single" w:sz="4" w:space="0" w:color="auto"/>
              <w:left w:val="nil"/>
              <w:bottom w:val="single" w:sz="4" w:space="0" w:color="auto"/>
              <w:right w:val="nil"/>
            </w:tcBorders>
            <w:shd w:val="clear" w:color="auto" w:fill="auto"/>
            <w:noWrap/>
            <w:vAlign w:val="bottom"/>
            <w:hideMark/>
          </w:tcPr>
          <w:p w14:paraId="17A44E1B" w14:textId="77777777" w:rsidR="00E31542" w:rsidRPr="00E31542" w:rsidRDefault="00E31542" w:rsidP="004F3D01">
            <w:pPr>
              <w:spacing w:before="0" w:after="0"/>
              <w:jc w:val="right"/>
              <w:rPr>
                <w:rFonts w:eastAsia="Times New Roman" w:cs="Open Sans"/>
                <w:sz w:val="22"/>
                <w:szCs w:val="22"/>
              </w:rPr>
            </w:pPr>
            <w:r w:rsidRPr="00E31542">
              <w:rPr>
                <w:rFonts w:eastAsia="Times New Roman" w:cs="Open Sans"/>
                <w:sz w:val="22"/>
                <w:szCs w:val="22"/>
              </w:rPr>
              <w:t xml:space="preserve"> -</w:t>
            </w:r>
          </w:p>
        </w:tc>
      </w:tr>
      <w:tr w:rsidR="00E31542" w:rsidRPr="00E31542" w14:paraId="01A0C217" w14:textId="77777777" w:rsidTr="0039105C">
        <w:trPr>
          <w:trHeight w:val="255"/>
        </w:trPr>
        <w:tc>
          <w:tcPr>
            <w:tcW w:w="6805" w:type="dxa"/>
            <w:gridSpan w:val="2"/>
            <w:tcBorders>
              <w:top w:val="nil"/>
              <w:left w:val="nil"/>
              <w:bottom w:val="nil"/>
              <w:right w:val="nil"/>
            </w:tcBorders>
            <w:shd w:val="clear" w:color="auto" w:fill="auto"/>
            <w:hideMark/>
          </w:tcPr>
          <w:p w14:paraId="7EC1E4CC" w14:textId="77777777" w:rsidR="00E31542" w:rsidRPr="00E31542" w:rsidRDefault="00E31542" w:rsidP="00E31542">
            <w:pPr>
              <w:spacing w:before="0" w:after="0"/>
              <w:jc w:val="right"/>
              <w:rPr>
                <w:rFonts w:eastAsia="Times New Roman" w:cs="Open Sans"/>
                <w:sz w:val="22"/>
                <w:szCs w:val="22"/>
              </w:rPr>
            </w:pPr>
          </w:p>
        </w:tc>
        <w:tc>
          <w:tcPr>
            <w:tcW w:w="2410" w:type="dxa"/>
            <w:gridSpan w:val="3"/>
            <w:tcBorders>
              <w:top w:val="nil"/>
              <w:left w:val="nil"/>
              <w:bottom w:val="nil"/>
              <w:right w:val="nil"/>
            </w:tcBorders>
            <w:shd w:val="clear" w:color="auto" w:fill="auto"/>
            <w:hideMark/>
          </w:tcPr>
          <w:p w14:paraId="6F735C7E" w14:textId="77777777" w:rsidR="00E31542" w:rsidRPr="00E31542" w:rsidRDefault="00E31542" w:rsidP="004F3D01">
            <w:pPr>
              <w:spacing w:before="0" w:after="0"/>
              <w:jc w:val="right"/>
              <w:rPr>
                <w:rFonts w:eastAsia="Times New Roman" w:cs="Open Sans"/>
                <w:sz w:val="22"/>
                <w:szCs w:val="22"/>
              </w:rPr>
            </w:pPr>
          </w:p>
        </w:tc>
        <w:tc>
          <w:tcPr>
            <w:tcW w:w="992" w:type="dxa"/>
            <w:gridSpan w:val="2"/>
            <w:tcBorders>
              <w:top w:val="nil"/>
              <w:left w:val="nil"/>
              <w:bottom w:val="nil"/>
              <w:right w:val="nil"/>
            </w:tcBorders>
            <w:shd w:val="clear" w:color="auto" w:fill="auto"/>
            <w:hideMark/>
          </w:tcPr>
          <w:p w14:paraId="37B04DAD" w14:textId="77777777" w:rsidR="00E31542" w:rsidRPr="00E31542" w:rsidRDefault="00E31542" w:rsidP="004F3D01">
            <w:pPr>
              <w:spacing w:before="0" w:after="0"/>
              <w:jc w:val="right"/>
              <w:rPr>
                <w:rFonts w:eastAsia="Times New Roman" w:cs="Open Sans"/>
                <w:sz w:val="22"/>
                <w:szCs w:val="22"/>
              </w:rPr>
            </w:pPr>
          </w:p>
        </w:tc>
      </w:tr>
      <w:tr w:rsidR="00E31542" w:rsidRPr="00E31542" w14:paraId="4584C557" w14:textId="77777777" w:rsidTr="0039105C">
        <w:trPr>
          <w:trHeight w:val="264"/>
        </w:trPr>
        <w:tc>
          <w:tcPr>
            <w:tcW w:w="6805" w:type="dxa"/>
            <w:gridSpan w:val="2"/>
            <w:tcBorders>
              <w:top w:val="nil"/>
              <w:left w:val="nil"/>
              <w:bottom w:val="nil"/>
              <w:right w:val="nil"/>
            </w:tcBorders>
            <w:shd w:val="clear" w:color="auto" w:fill="auto"/>
            <w:hideMark/>
          </w:tcPr>
          <w:p w14:paraId="0F429079" w14:textId="77777777" w:rsidR="00E31542" w:rsidRPr="00E31542" w:rsidRDefault="00E31542" w:rsidP="00E31542">
            <w:pPr>
              <w:spacing w:before="0" w:after="0"/>
              <w:rPr>
                <w:rFonts w:eastAsia="Times New Roman" w:cs="Open Sans"/>
                <w:b/>
                <w:bCs/>
                <w:color w:val="000000"/>
                <w:sz w:val="22"/>
                <w:szCs w:val="22"/>
              </w:rPr>
            </w:pPr>
            <w:r w:rsidRPr="00E31542">
              <w:rPr>
                <w:rFonts w:eastAsia="Times New Roman" w:cs="Open Sans"/>
                <w:b/>
                <w:bCs/>
                <w:color w:val="000000"/>
                <w:sz w:val="22"/>
                <w:szCs w:val="22"/>
              </w:rPr>
              <w:t>Maturity analysis - contractual undiscounted cash flows</w:t>
            </w:r>
          </w:p>
        </w:tc>
        <w:tc>
          <w:tcPr>
            <w:tcW w:w="2410" w:type="dxa"/>
            <w:gridSpan w:val="3"/>
            <w:tcBorders>
              <w:top w:val="nil"/>
              <w:left w:val="nil"/>
              <w:bottom w:val="nil"/>
              <w:right w:val="nil"/>
            </w:tcBorders>
            <w:shd w:val="clear" w:color="auto" w:fill="auto"/>
            <w:noWrap/>
            <w:vAlign w:val="bottom"/>
            <w:hideMark/>
          </w:tcPr>
          <w:p w14:paraId="07AD3A91" w14:textId="77777777" w:rsidR="00E31542" w:rsidRPr="00E31542" w:rsidRDefault="00E31542" w:rsidP="004F3D01">
            <w:pPr>
              <w:spacing w:before="0" w:after="0"/>
              <w:jc w:val="right"/>
              <w:rPr>
                <w:rFonts w:eastAsia="Times New Roman" w:cs="Open Sans"/>
                <w:b/>
                <w:bCs/>
                <w:color w:val="000000"/>
                <w:sz w:val="22"/>
                <w:szCs w:val="22"/>
              </w:rPr>
            </w:pPr>
          </w:p>
        </w:tc>
        <w:tc>
          <w:tcPr>
            <w:tcW w:w="992" w:type="dxa"/>
            <w:gridSpan w:val="2"/>
            <w:tcBorders>
              <w:top w:val="nil"/>
              <w:left w:val="nil"/>
              <w:bottom w:val="nil"/>
              <w:right w:val="nil"/>
            </w:tcBorders>
            <w:shd w:val="clear" w:color="auto" w:fill="auto"/>
            <w:noWrap/>
            <w:vAlign w:val="bottom"/>
            <w:hideMark/>
          </w:tcPr>
          <w:p w14:paraId="1BAC8C08" w14:textId="77777777" w:rsidR="00E31542" w:rsidRPr="00E31542" w:rsidRDefault="00E31542" w:rsidP="004F3D01">
            <w:pPr>
              <w:spacing w:before="0" w:after="0"/>
              <w:jc w:val="right"/>
              <w:rPr>
                <w:rFonts w:eastAsia="Times New Roman" w:cs="Open Sans"/>
                <w:sz w:val="22"/>
                <w:szCs w:val="22"/>
              </w:rPr>
            </w:pPr>
          </w:p>
        </w:tc>
      </w:tr>
      <w:tr w:rsidR="00E31542" w:rsidRPr="00E31542" w14:paraId="47DA74D6" w14:textId="77777777" w:rsidTr="0039105C">
        <w:trPr>
          <w:trHeight w:val="240"/>
        </w:trPr>
        <w:tc>
          <w:tcPr>
            <w:tcW w:w="6805" w:type="dxa"/>
            <w:gridSpan w:val="2"/>
            <w:tcBorders>
              <w:top w:val="nil"/>
              <w:left w:val="nil"/>
              <w:bottom w:val="nil"/>
              <w:right w:val="nil"/>
            </w:tcBorders>
            <w:shd w:val="clear" w:color="auto" w:fill="auto"/>
            <w:hideMark/>
          </w:tcPr>
          <w:p w14:paraId="1193862B" w14:textId="63077669" w:rsidR="00E31542" w:rsidRPr="00E31542" w:rsidRDefault="00E31542" w:rsidP="00E31542">
            <w:pPr>
              <w:spacing w:before="0" w:after="0"/>
              <w:ind w:firstLineChars="100" w:firstLine="220"/>
              <w:rPr>
                <w:rFonts w:eastAsia="Times New Roman" w:cs="Open Sans"/>
                <w:color w:val="000000"/>
                <w:sz w:val="22"/>
                <w:szCs w:val="22"/>
              </w:rPr>
            </w:pPr>
            <w:r w:rsidRPr="00E31542">
              <w:rPr>
                <w:rFonts w:eastAsia="Times New Roman" w:cs="Open Sans"/>
                <w:color w:val="000000"/>
                <w:sz w:val="22"/>
                <w:szCs w:val="22"/>
              </w:rPr>
              <w:t>Within 1 year</w:t>
            </w:r>
          </w:p>
        </w:tc>
        <w:tc>
          <w:tcPr>
            <w:tcW w:w="2410" w:type="dxa"/>
            <w:gridSpan w:val="3"/>
            <w:tcBorders>
              <w:top w:val="nil"/>
              <w:left w:val="nil"/>
              <w:bottom w:val="nil"/>
              <w:right w:val="nil"/>
            </w:tcBorders>
            <w:shd w:val="clear" w:color="auto" w:fill="auto"/>
            <w:noWrap/>
            <w:vAlign w:val="bottom"/>
            <w:hideMark/>
          </w:tcPr>
          <w:p w14:paraId="638EDC76" w14:textId="77777777" w:rsidR="00E31542" w:rsidRPr="00E31542" w:rsidRDefault="00E31542" w:rsidP="004F3D01">
            <w:pPr>
              <w:spacing w:before="0" w:after="0"/>
              <w:jc w:val="right"/>
              <w:rPr>
                <w:rFonts w:eastAsia="Times New Roman" w:cs="Open Sans"/>
                <w:b/>
                <w:bCs/>
                <w:color w:val="000000"/>
                <w:sz w:val="22"/>
                <w:szCs w:val="22"/>
              </w:rPr>
            </w:pPr>
            <w:r w:rsidRPr="00E31542">
              <w:rPr>
                <w:rFonts w:eastAsia="Times New Roman" w:cs="Open Sans"/>
                <w:b/>
                <w:bCs/>
                <w:color w:val="000000"/>
                <w:sz w:val="22"/>
                <w:szCs w:val="22"/>
              </w:rPr>
              <w:t xml:space="preserve">2,507 </w:t>
            </w:r>
          </w:p>
        </w:tc>
        <w:tc>
          <w:tcPr>
            <w:tcW w:w="992" w:type="dxa"/>
            <w:gridSpan w:val="2"/>
            <w:tcBorders>
              <w:top w:val="nil"/>
              <w:left w:val="nil"/>
              <w:bottom w:val="nil"/>
              <w:right w:val="nil"/>
            </w:tcBorders>
            <w:shd w:val="clear" w:color="auto" w:fill="auto"/>
            <w:noWrap/>
            <w:vAlign w:val="bottom"/>
            <w:hideMark/>
          </w:tcPr>
          <w:p w14:paraId="7AAC8796" w14:textId="77777777" w:rsidR="00E31542" w:rsidRPr="00E31542" w:rsidRDefault="00E31542" w:rsidP="004F3D01">
            <w:pPr>
              <w:spacing w:before="0" w:after="0"/>
              <w:jc w:val="right"/>
              <w:rPr>
                <w:rFonts w:eastAsia="Times New Roman" w:cs="Open Sans"/>
                <w:color w:val="000000"/>
                <w:sz w:val="22"/>
                <w:szCs w:val="22"/>
              </w:rPr>
            </w:pPr>
            <w:r w:rsidRPr="00E31542">
              <w:rPr>
                <w:rFonts w:eastAsia="Times New Roman" w:cs="Open Sans"/>
                <w:color w:val="000000"/>
                <w:sz w:val="22"/>
                <w:szCs w:val="22"/>
              </w:rPr>
              <w:t xml:space="preserve"> -</w:t>
            </w:r>
          </w:p>
        </w:tc>
      </w:tr>
      <w:tr w:rsidR="00E31542" w:rsidRPr="00E31542" w14:paraId="28016967" w14:textId="77777777" w:rsidTr="0039105C">
        <w:trPr>
          <w:trHeight w:val="240"/>
        </w:trPr>
        <w:tc>
          <w:tcPr>
            <w:tcW w:w="6805" w:type="dxa"/>
            <w:gridSpan w:val="2"/>
            <w:tcBorders>
              <w:top w:val="nil"/>
              <w:left w:val="nil"/>
              <w:bottom w:val="nil"/>
              <w:right w:val="nil"/>
            </w:tcBorders>
            <w:shd w:val="clear" w:color="auto" w:fill="auto"/>
            <w:hideMark/>
          </w:tcPr>
          <w:p w14:paraId="22C10C96" w14:textId="3834F9A6" w:rsidR="00E31542" w:rsidRPr="00E31542" w:rsidRDefault="00E31542" w:rsidP="00E31542">
            <w:pPr>
              <w:spacing w:before="0" w:after="0"/>
              <w:ind w:firstLineChars="100" w:firstLine="220"/>
              <w:rPr>
                <w:rFonts w:eastAsia="Times New Roman" w:cs="Open Sans"/>
                <w:color w:val="000000"/>
                <w:sz w:val="22"/>
                <w:szCs w:val="22"/>
              </w:rPr>
            </w:pPr>
            <w:r w:rsidRPr="00E31542">
              <w:rPr>
                <w:rFonts w:eastAsia="Times New Roman" w:cs="Open Sans"/>
                <w:color w:val="000000"/>
                <w:sz w:val="22"/>
                <w:szCs w:val="22"/>
              </w:rPr>
              <w:t>Between 1 to 5 years</w:t>
            </w:r>
          </w:p>
        </w:tc>
        <w:tc>
          <w:tcPr>
            <w:tcW w:w="2410" w:type="dxa"/>
            <w:gridSpan w:val="3"/>
            <w:tcBorders>
              <w:top w:val="nil"/>
              <w:left w:val="nil"/>
              <w:bottom w:val="nil"/>
              <w:right w:val="nil"/>
            </w:tcBorders>
            <w:shd w:val="clear" w:color="auto" w:fill="auto"/>
            <w:noWrap/>
            <w:vAlign w:val="bottom"/>
            <w:hideMark/>
          </w:tcPr>
          <w:p w14:paraId="630C9DF9" w14:textId="77777777" w:rsidR="00E31542" w:rsidRPr="00E31542" w:rsidRDefault="00E31542" w:rsidP="004F3D01">
            <w:pPr>
              <w:spacing w:before="0" w:after="0"/>
              <w:jc w:val="right"/>
              <w:rPr>
                <w:rFonts w:eastAsia="Times New Roman" w:cs="Open Sans"/>
                <w:b/>
                <w:bCs/>
                <w:color w:val="000000"/>
                <w:sz w:val="22"/>
                <w:szCs w:val="22"/>
              </w:rPr>
            </w:pPr>
            <w:r w:rsidRPr="00E31542">
              <w:rPr>
                <w:rFonts w:eastAsia="Times New Roman" w:cs="Open Sans"/>
                <w:b/>
                <w:bCs/>
                <w:color w:val="000000"/>
                <w:sz w:val="22"/>
                <w:szCs w:val="22"/>
              </w:rPr>
              <w:t xml:space="preserve">2,607 </w:t>
            </w:r>
          </w:p>
        </w:tc>
        <w:tc>
          <w:tcPr>
            <w:tcW w:w="992" w:type="dxa"/>
            <w:gridSpan w:val="2"/>
            <w:tcBorders>
              <w:top w:val="nil"/>
              <w:left w:val="nil"/>
              <w:bottom w:val="nil"/>
              <w:right w:val="nil"/>
            </w:tcBorders>
            <w:shd w:val="clear" w:color="auto" w:fill="auto"/>
            <w:noWrap/>
            <w:vAlign w:val="bottom"/>
            <w:hideMark/>
          </w:tcPr>
          <w:p w14:paraId="76153E3C" w14:textId="77777777" w:rsidR="00E31542" w:rsidRPr="00E31542" w:rsidRDefault="00E31542" w:rsidP="004F3D01">
            <w:pPr>
              <w:spacing w:before="0" w:after="0"/>
              <w:jc w:val="right"/>
              <w:rPr>
                <w:rFonts w:eastAsia="Times New Roman" w:cs="Open Sans"/>
                <w:color w:val="000000"/>
                <w:sz w:val="22"/>
                <w:szCs w:val="22"/>
              </w:rPr>
            </w:pPr>
            <w:r w:rsidRPr="00E31542">
              <w:rPr>
                <w:rFonts w:eastAsia="Times New Roman" w:cs="Open Sans"/>
                <w:color w:val="000000"/>
                <w:sz w:val="22"/>
                <w:szCs w:val="22"/>
              </w:rPr>
              <w:t xml:space="preserve"> -</w:t>
            </w:r>
          </w:p>
        </w:tc>
      </w:tr>
      <w:tr w:rsidR="00E31542" w:rsidRPr="00E31542" w14:paraId="34A26AC8" w14:textId="77777777" w:rsidTr="0039105C">
        <w:trPr>
          <w:trHeight w:val="240"/>
        </w:trPr>
        <w:tc>
          <w:tcPr>
            <w:tcW w:w="6805" w:type="dxa"/>
            <w:gridSpan w:val="2"/>
            <w:tcBorders>
              <w:top w:val="nil"/>
              <w:left w:val="nil"/>
              <w:bottom w:val="nil"/>
              <w:right w:val="nil"/>
            </w:tcBorders>
            <w:shd w:val="clear" w:color="auto" w:fill="auto"/>
            <w:vAlign w:val="center"/>
            <w:hideMark/>
          </w:tcPr>
          <w:p w14:paraId="59355395" w14:textId="13B69D45" w:rsidR="00E31542" w:rsidRPr="00E31542" w:rsidRDefault="00E31542" w:rsidP="00E31542">
            <w:pPr>
              <w:spacing w:before="0" w:after="0"/>
              <w:rPr>
                <w:rFonts w:eastAsia="Times New Roman" w:cs="Open Sans"/>
                <w:b/>
                <w:bCs/>
                <w:color w:val="000000"/>
                <w:sz w:val="22"/>
                <w:szCs w:val="22"/>
              </w:rPr>
            </w:pPr>
            <w:r w:rsidRPr="00E31542">
              <w:rPr>
                <w:rFonts w:eastAsia="Times New Roman" w:cs="Open Sans"/>
                <w:b/>
                <w:bCs/>
                <w:color w:val="000000"/>
                <w:sz w:val="22"/>
                <w:szCs w:val="22"/>
              </w:rPr>
              <w:t>Total leases</w:t>
            </w:r>
          </w:p>
        </w:tc>
        <w:tc>
          <w:tcPr>
            <w:tcW w:w="2410" w:type="dxa"/>
            <w:gridSpan w:val="3"/>
            <w:tcBorders>
              <w:top w:val="single" w:sz="4" w:space="0" w:color="auto"/>
              <w:left w:val="nil"/>
              <w:bottom w:val="single" w:sz="4" w:space="0" w:color="auto"/>
              <w:right w:val="nil"/>
            </w:tcBorders>
            <w:shd w:val="clear" w:color="auto" w:fill="auto"/>
            <w:noWrap/>
            <w:vAlign w:val="bottom"/>
            <w:hideMark/>
          </w:tcPr>
          <w:p w14:paraId="6DD459B0" w14:textId="77777777" w:rsidR="00E31542" w:rsidRPr="00E31542" w:rsidRDefault="00E31542" w:rsidP="004F3D01">
            <w:pPr>
              <w:spacing w:before="0" w:after="0"/>
              <w:jc w:val="right"/>
              <w:rPr>
                <w:rFonts w:eastAsia="Times New Roman" w:cs="Open Sans"/>
                <w:b/>
                <w:bCs/>
                <w:color w:val="000000"/>
                <w:sz w:val="22"/>
                <w:szCs w:val="22"/>
              </w:rPr>
            </w:pPr>
            <w:r w:rsidRPr="00E31542">
              <w:rPr>
                <w:rFonts w:eastAsia="Times New Roman" w:cs="Open Sans"/>
                <w:b/>
                <w:bCs/>
                <w:color w:val="000000"/>
                <w:sz w:val="22"/>
                <w:szCs w:val="22"/>
              </w:rPr>
              <w:t xml:space="preserve">5,114 </w:t>
            </w:r>
          </w:p>
        </w:tc>
        <w:tc>
          <w:tcPr>
            <w:tcW w:w="992" w:type="dxa"/>
            <w:gridSpan w:val="2"/>
            <w:tcBorders>
              <w:top w:val="single" w:sz="4" w:space="0" w:color="auto"/>
              <w:left w:val="nil"/>
              <w:bottom w:val="single" w:sz="4" w:space="0" w:color="auto"/>
              <w:right w:val="nil"/>
            </w:tcBorders>
            <w:shd w:val="clear" w:color="auto" w:fill="auto"/>
            <w:noWrap/>
            <w:vAlign w:val="bottom"/>
            <w:hideMark/>
          </w:tcPr>
          <w:p w14:paraId="0681979F" w14:textId="77777777" w:rsidR="00E31542" w:rsidRPr="00E31542" w:rsidRDefault="00E31542" w:rsidP="004F3D01">
            <w:pPr>
              <w:spacing w:before="0" w:after="0"/>
              <w:jc w:val="right"/>
              <w:rPr>
                <w:rFonts w:eastAsia="Times New Roman" w:cs="Open Sans"/>
                <w:color w:val="000000"/>
                <w:sz w:val="22"/>
                <w:szCs w:val="22"/>
              </w:rPr>
            </w:pPr>
            <w:r w:rsidRPr="00E31542">
              <w:rPr>
                <w:rFonts w:eastAsia="Times New Roman" w:cs="Open Sans"/>
                <w:color w:val="000000"/>
                <w:sz w:val="22"/>
                <w:szCs w:val="22"/>
              </w:rPr>
              <w:t xml:space="preserve"> -</w:t>
            </w:r>
          </w:p>
        </w:tc>
      </w:tr>
      <w:tr w:rsidR="00E31542" w:rsidRPr="00E31542" w14:paraId="002CF591" w14:textId="77777777" w:rsidTr="0039105C">
        <w:trPr>
          <w:trHeight w:val="240"/>
        </w:trPr>
        <w:tc>
          <w:tcPr>
            <w:tcW w:w="6805" w:type="dxa"/>
            <w:gridSpan w:val="2"/>
            <w:tcBorders>
              <w:top w:val="nil"/>
              <w:left w:val="nil"/>
              <w:bottom w:val="nil"/>
              <w:right w:val="nil"/>
            </w:tcBorders>
            <w:shd w:val="clear" w:color="auto" w:fill="auto"/>
            <w:vAlign w:val="center"/>
            <w:hideMark/>
          </w:tcPr>
          <w:p w14:paraId="55E74116" w14:textId="77777777" w:rsidR="00E31542" w:rsidRPr="00E31542" w:rsidRDefault="00E31542" w:rsidP="00E31542">
            <w:pPr>
              <w:spacing w:before="0" w:after="0"/>
              <w:jc w:val="right"/>
              <w:rPr>
                <w:rFonts w:eastAsia="Times New Roman" w:cs="Open Sans"/>
                <w:color w:val="000000"/>
                <w:sz w:val="22"/>
                <w:szCs w:val="22"/>
              </w:rPr>
            </w:pPr>
          </w:p>
        </w:tc>
        <w:tc>
          <w:tcPr>
            <w:tcW w:w="2410" w:type="dxa"/>
            <w:gridSpan w:val="3"/>
            <w:tcBorders>
              <w:top w:val="nil"/>
              <w:left w:val="nil"/>
              <w:bottom w:val="nil"/>
              <w:right w:val="nil"/>
            </w:tcBorders>
            <w:shd w:val="clear" w:color="auto" w:fill="auto"/>
            <w:noWrap/>
            <w:vAlign w:val="bottom"/>
            <w:hideMark/>
          </w:tcPr>
          <w:p w14:paraId="23B8DF4E" w14:textId="77777777" w:rsidR="00E31542" w:rsidRPr="00E31542" w:rsidRDefault="00E31542" w:rsidP="00E31542">
            <w:pPr>
              <w:spacing w:before="0" w:after="0"/>
              <w:rPr>
                <w:rFonts w:eastAsia="Times New Roman" w:cs="Open Sans"/>
                <w:sz w:val="22"/>
                <w:szCs w:val="22"/>
              </w:rPr>
            </w:pPr>
          </w:p>
        </w:tc>
        <w:tc>
          <w:tcPr>
            <w:tcW w:w="992" w:type="dxa"/>
            <w:gridSpan w:val="2"/>
            <w:tcBorders>
              <w:top w:val="nil"/>
              <w:left w:val="nil"/>
              <w:bottom w:val="nil"/>
              <w:right w:val="nil"/>
            </w:tcBorders>
            <w:shd w:val="clear" w:color="auto" w:fill="auto"/>
            <w:noWrap/>
            <w:vAlign w:val="bottom"/>
            <w:hideMark/>
          </w:tcPr>
          <w:p w14:paraId="065B85E9" w14:textId="77777777" w:rsidR="00E31542" w:rsidRPr="00E31542" w:rsidRDefault="00E31542" w:rsidP="00A679FD">
            <w:pPr>
              <w:spacing w:before="0" w:after="0"/>
              <w:rPr>
                <w:rFonts w:eastAsia="Times New Roman" w:cs="Open Sans"/>
                <w:sz w:val="22"/>
                <w:szCs w:val="22"/>
              </w:rPr>
            </w:pPr>
          </w:p>
        </w:tc>
      </w:tr>
      <w:tr w:rsidR="00E31542" w:rsidRPr="00E31542" w14:paraId="346EC1D0" w14:textId="77777777" w:rsidTr="0039105C">
        <w:trPr>
          <w:trHeight w:val="255"/>
        </w:trPr>
        <w:tc>
          <w:tcPr>
            <w:tcW w:w="10207" w:type="dxa"/>
            <w:gridSpan w:val="7"/>
            <w:tcBorders>
              <w:top w:val="nil"/>
              <w:left w:val="nil"/>
              <w:bottom w:val="nil"/>
              <w:right w:val="nil"/>
            </w:tcBorders>
            <w:shd w:val="clear" w:color="auto" w:fill="auto"/>
            <w:hideMark/>
          </w:tcPr>
          <w:p w14:paraId="57D57ECF" w14:textId="7B8A3E92" w:rsidR="00E31542" w:rsidRPr="00E31542" w:rsidRDefault="00E31542" w:rsidP="00E31542">
            <w:pPr>
              <w:spacing w:before="0" w:after="0"/>
              <w:rPr>
                <w:rFonts w:eastAsia="Times New Roman" w:cs="Open Sans"/>
                <w:sz w:val="22"/>
                <w:szCs w:val="22"/>
              </w:rPr>
            </w:pPr>
            <w:r w:rsidRPr="00E31542">
              <w:rPr>
                <w:rFonts w:eastAsia="Times New Roman" w:cs="Open Sans"/>
                <w:sz w:val="22"/>
                <w:szCs w:val="22"/>
              </w:rPr>
              <w:t>Total cash outflow for leases for the year ended 30 June 2022 was $2.398m (2021: $3.051m)</w:t>
            </w:r>
            <w:r w:rsidR="00CE35FB">
              <w:rPr>
                <w:rFonts w:eastAsia="Times New Roman" w:cs="Open Sans"/>
                <w:sz w:val="22"/>
                <w:szCs w:val="22"/>
              </w:rPr>
              <w:t>.</w:t>
            </w:r>
          </w:p>
        </w:tc>
      </w:tr>
      <w:tr w:rsidR="00E31542" w:rsidRPr="00E31542" w14:paraId="73CF467C" w14:textId="77777777" w:rsidTr="0039105C">
        <w:trPr>
          <w:trHeight w:val="147"/>
        </w:trPr>
        <w:tc>
          <w:tcPr>
            <w:tcW w:w="6805" w:type="dxa"/>
            <w:gridSpan w:val="2"/>
            <w:tcBorders>
              <w:top w:val="nil"/>
              <w:left w:val="nil"/>
              <w:bottom w:val="nil"/>
              <w:right w:val="nil"/>
            </w:tcBorders>
            <w:shd w:val="clear" w:color="auto" w:fill="auto"/>
            <w:hideMark/>
          </w:tcPr>
          <w:p w14:paraId="180E1F08" w14:textId="06011F05" w:rsidR="00E31542" w:rsidRPr="00E31542" w:rsidRDefault="00E31542" w:rsidP="00E31542">
            <w:pPr>
              <w:spacing w:before="0" w:after="0"/>
              <w:rPr>
                <w:rFonts w:eastAsia="Times New Roman" w:cs="Open Sans"/>
                <w:sz w:val="22"/>
                <w:szCs w:val="22"/>
              </w:rPr>
            </w:pPr>
          </w:p>
        </w:tc>
        <w:tc>
          <w:tcPr>
            <w:tcW w:w="2410" w:type="dxa"/>
            <w:gridSpan w:val="3"/>
            <w:tcBorders>
              <w:top w:val="nil"/>
              <w:left w:val="nil"/>
              <w:bottom w:val="nil"/>
              <w:right w:val="nil"/>
            </w:tcBorders>
            <w:shd w:val="clear" w:color="auto" w:fill="auto"/>
            <w:noWrap/>
            <w:vAlign w:val="bottom"/>
            <w:hideMark/>
          </w:tcPr>
          <w:p w14:paraId="70C940E8" w14:textId="77777777" w:rsidR="00E31542" w:rsidRPr="00E31542" w:rsidRDefault="00E31542" w:rsidP="00E31542">
            <w:pPr>
              <w:spacing w:before="0" w:after="0"/>
              <w:rPr>
                <w:rFonts w:eastAsia="Times New Roman" w:cs="Open Sans"/>
                <w:sz w:val="22"/>
                <w:szCs w:val="22"/>
              </w:rPr>
            </w:pPr>
          </w:p>
        </w:tc>
        <w:tc>
          <w:tcPr>
            <w:tcW w:w="992" w:type="dxa"/>
            <w:gridSpan w:val="2"/>
            <w:tcBorders>
              <w:top w:val="nil"/>
              <w:left w:val="nil"/>
              <w:bottom w:val="nil"/>
              <w:right w:val="nil"/>
            </w:tcBorders>
            <w:shd w:val="clear" w:color="auto" w:fill="auto"/>
            <w:noWrap/>
            <w:vAlign w:val="bottom"/>
            <w:hideMark/>
          </w:tcPr>
          <w:p w14:paraId="73CBFDAA" w14:textId="77777777" w:rsidR="00E31542" w:rsidRPr="00E31542" w:rsidRDefault="00E31542" w:rsidP="00E31542">
            <w:pPr>
              <w:spacing w:before="0" w:after="0"/>
              <w:jc w:val="right"/>
              <w:rPr>
                <w:rFonts w:eastAsia="Times New Roman" w:cs="Open Sans"/>
                <w:sz w:val="22"/>
                <w:szCs w:val="22"/>
              </w:rPr>
            </w:pPr>
          </w:p>
        </w:tc>
      </w:tr>
      <w:tr w:rsidR="00E31542" w:rsidRPr="00E31542" w14:paraId="52C08F84" w14:textId="77777777" w:rsidTr="0039105C">
        <w:trPr>
          <w:trHeight w:val="300"/>
        </w:trPr>
        <w:tc>
          <w:tcPr>
            <w:tcW w:w="10207" w:type="dxa"/>
            <w:gridSpan w:val="7"/>
            <w:tcBorders>
              <w:top w:val="nil"/>
              <w:left w:val="nil"/>
              <w:bottom w:val="nil"/>
              <w:right w:val="nil"/>
            </w:tcBorders>
            <w:shd w:val="clear" w:color="auto" w:fill="auto"/>
            <w:hideMark/>
          </w:tcPr>
          <w:p w14:paraId="71CFFA41" w14:textId="70EC3A6F" w:rsidR="00E31542" w:rsidRPr="00E31542" w:rsidRDefault="00BA41CA" w:rsidP="00E31542">
            <w:pPr>
              <w:spacing w:before="0" w:after="0"/>
              <w:jc w:val="right"/>
              <w:rPr>
                <w:rFonts w:eastAsia="Times New Roman" w:cs="Open Sans"/>
                <w:sz w:val="22"/>
                <w:szCs w:val="22"/>
              </w:rPr>
            </w:pPr>
            <w:r w:rsidRPr="00E31542">
              <w:rPr>
                <w:rFonts w:eastAsia="Times New Roman" w:cs="Open Sans"/>
                <w:noProof/>
                <w:sz w:val="22"/>
                <w:szCs w:val="22"/>
              </w:rPr>
              <mc:AlternateContent>
                <mc:Choice Requires="wps">
                  <w:drawing>
                    <wp:anchor distT="0" distB="0" distL="114300" distR="114300" simplePos="0" relativeHeight="251658255" behindDoc="0" locked="0" layoutInCell="1" allowOverlap="1" wp14:anchorId="54427AF9" wp14:editId="231068E2">
                      <wp:simplePos x="0" y="0"/>
                      <wp:positionH relativeFrom="column">
                        <wp:posOffset>27940</wp:posOffset>
                      </wp:positionH>
                      <wp:positionV relativeFrom="paragraph">
                        <wp:posOffset>186055</wp:posOffset>
                      </wp:positionV>
                      <wp:extent cx="6438900" cy="1971040"/>
                      <wp:effectExtent l="0" t="0" r="19050" b="10160"/>
                      <wp:wrapNone/>
                      <wp:docPr id="1039627121" name="Text Box 1039627121">
                        <a:extLst xmlns:a="http://schemas.openxmlformats.org/drawingml/2006/main">
                          <a:ext uri="{FF2B5EF4-FFF2-40B4-BE49-F238E27FC236}">
                            <a16:creationId xmlns:a16="http://schemas.microsoft.com/office/drawing/2014/main" id="{00000000-0008-0000-1600-000007000000}"/>
                          </a:ext>
                        </a:extLst>
                      </wp:docPr>
                      <wp:cNvGraphicFramePr/>
                      <a:graphic xmlns:a="http://schemas.openxmlformats.org/drawingml/2006/main">
                        <a:graphicData uri="http://schemas.microsoft.com/office/word/2010/wordprocessingShape">
                          <wps:wsp>
                            <wps:cNvSpPr txBox="1"/>
                            <wps:spPr>
                              <a:xfrm>
                                <a:off x="0" y="0"/>
                                <a:ext cx="6438900" cy="1971040"/>
                              </a:xfrm>
                              <a:prstGeom prst="rect">
                                <a:avLst/>
                              </a:prstGeom>
                              <a:noFill/>
                              <a:ln w="12700" cap="flat" cmpd="sng" algn="ctr">
                                <a:solidFill>
                                  <a:schemeClr val="tx1"/>
                                </a:solidFill>
                                <a:prstDash val="solid"/>
                                <a:round/>
                                <a:headEnd type="none" w="med" len="med"/>
                                <a:tailEnd type="none" w="med" len="med"/>
                              </a:ln>
                            </wps:spPr>
                            <wps:style>
                              <a:lnRef idx="0">
                                <a:scrgbClr r="0" g="0" b="0"/>
                              </a:lnRef>
                              <a:fillRef idx="0">
                                <a:scrgbClr r="0" g="0" b="0"/>
                              </a:fillRef>
                              <a:effectRef idx="0">
                                <a:scrgbClr r="0" g="0" b="0"/>
                              </a:effectRef>
                              <a:fontRef idx="minor">
                                <a:schemeClr val="dk1"/>
                              </a:fontRef>
                            </wps:style>
                            <wps:txbx>
                              <w:txbxContent>
                                <w:p w14:paraId="15749553" w14:textId="698596B2" w:rsidR="00E31542" w:rsidRDefault="00B91695" w:rsidP="00E31542">
                                  <w:pPr>
                                    <w:rPr>
                                      <w:rFonts w:cs="Open Sans"/>
                                      <w:b/>
                                      <w:color w:val="000000"/>
                                      <w:sz w:val="22"/>
                                      <w:szCs w:val="22"/>
                                    </w:rPr>
                                  </w:pPr>
                                  <w:r>
                                    <w:rPr>
                                      <w:rFonts w:cs="Open Sans"/>
                                      <w:b/>
                                      <w:color w:val="000000"/>
                                      <w:sz w:val="22"/>
                                      <w:szCs w:val="22"/>
                                    </w:rPr>
                                    <w:t>Accounting Policy</w:t>
                                  </w:r>
                                </w:p>
                                <w:p w14:paraId="3F72BBD0" w14:textId="02495D9D" w:rsidR="00B91695" w:rsidRPr="00B91695" w:rsidRDefault="00B91695" w:rsidP="00E31542">
                                  <w:pPr>
                                    <w:rPr>
                                      <w:rFonts w:cs="Open Sans"/>
                                      <w:bCs/>
                                      <w:i/>
                                      <w:iCs/>
                                      <w:sz w:val="22"/>
                                      <w:szCs w:val="22"/>
                                      <w:u w:val="single"/>
                                    </w:rPr>
                                  </w:pPr>
                                  <w:r w:rsidRPr="00B91695">
                                    <w:rPr>
                                      <w:rFonts w:cs="Open Sans"/>
                                      <w:bCs/>
                                      <w:i/>
                                      <w:iCs/>
                                      <w:color w:val="000000"/>
                                      <w:sz w:val="22"/>
                                      <w:szCs w:val="22"/>
                                      <w:u w:val="single"/>
                                    </w:rPr>
                                    <w:t>Lease Right of Use (ROU) Assets</w:t>
                                  </w:r>
                                </w:p>
                                <w:p w14:paraId="422242C5" w14:textId="77777777" w:rsidR="002A7372" w:rsidRPr="00A813D6" w:rsidRDefault="002A7372" w:rsidP="002A7372">
                                  <w:pPr>
                                    <w:rPr>
                                      <w:rFonts w:cs="Open Sans"/>
                                      <w:sz w:val="22"/>
                                      <w:szCs w:val="22"/>
                                    </w:rPr>
                                  </w:pPr>
                                  <w:r w:rsidRPr="00A813D6">
                                    <w:rPr>
                                      <w:rFonts w:cs="Open Sans"/>
                                      <w:sz w:val="22"/>
                                      <w:szCs w:val="22"/>
                                    </w:rPr>
                                    <w:t>Leased ROU assets are capitalised at the commencement date of the lease and comprise of the initial lease liability amount, initial direct costs incurred when entering into the lease less any lease incentives received. These assets are accounted for by Commonwealth lessees as separate asset classes to corresponding assets owned outright, but included in the same column as where the corresponding underlying assets would be presented if they were owned.</w:t>
                                  </w:r>
                                </w:p>
                                <w:p w14:paraId="577AEB9C" w14:textId="77777777" w:rsidR="002A7372" w:rsidRDefault="002A7372" w:rsidP="00E31542"/>
                              </w:txbxContent>
                            </wps:txbx>
                            <wps:bodyPr vertOverflow="clip" horzOverflow="clip" wrap="square" rtlCol="0" anchor="t">
                              <a:noAutofit/>
                            </wps:bodyPr>
                          </wps:wsp>
                        </a:graphicData>
                      </a:graphic>
                      <wp14:sizeRelH relativeFrom="page">
                        <wp14:pctWidth>0</wp14:pctWidth>
                      </wp14:sizeRelH>
                      <wp14:sizeRelV relativeFrom="page">
                        <wp14:pctHeight>0</wp14:pctHeight>
                      </wp14:sizeRelV>
                    </wp:anchor>
                  </w:drawing>
                </mc:Choice>
                <mc:Fallback>
                  <w:pict>
                    <v:shape w14:anchorId="54427AF9" id="Text Box 1039627121" o:spid="_x0000_s1057" type="#_x0000_t202" style="position:absolute;left:0;text-align:left;margin-left:2.2pt;margin-top:14.65pt;width:507pt;height:155.2pt;z-index:25165825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nBmKUQIAABMFAAAOAAAAZHJzL2Uyb0RvYy54bWysVNty0zAQfWeGf9DondpJO71k4nSgobww&#10;tEPhAxRdbA2SVkhK7PD1rOTEgfJCGV5kWXs5u2ePtLwdrCE7GaIG19DZWU2JdByEdm1Dv365f3NN&#10;SUzMCWbAyYbuZaS3q9evlr1fyDl0YIQMBJO4uOh9Q7uU/KKqIu+kZfEMvHRoVBAsS/gb2koE1mN2&#10;a6p5XV9WPQThA3AZI56uRyNdlfxKSZ4elIoyEdNQrC2VNZR1k9dqtWSLNjDfaX4og/1DFZZph6BT&#10;qjVLjGyD/iOV1TxABJXOONgKlNJclh6wm1n9rJunjnlZekFyop9oiv8vLf+0e/KPgaThHQw4wExI&#10;7+Mi4mHuZ1DB5i9WStCOFO4n2uSQCMfDy4vz65saTRxts5urWX1RiK1O4T7E9EGCJXnT0IBzKXSx&#10;3ceYEBJdjy4ZzcG9NqbMxjjSY9b5VQFgKBFlWEIs60VDo2spYaZF7fEUSsoIRoscnhMVHck7E8iO&#10;oQLSUBpEtN+8MvSaxW50KqZRGAG2TpQyOsnEeydI2ntUsUMt01yXlYISIxE+74pnYtr8jScWYRx2&#10;fmK77NLeyFy5cZ+lIloU0sdWQrvJnYzqxeuFjB81XJJhQHZU2PsLYw8hOVqWS/PC+Cmo4INLU7zV&#10;Dg5zyVf6NArx7TgKNfofqRgJyFykYTMgAw09n2S5AbFHteKDkx5wUQZwCNxoT0kH4cfzsx4vNork&#10;+5YFnFdI5g7Gd4A5jv4oiCIZB2+3CZQuSszII8yhIrx5RaCHVyJf7V//i9fpLVv9BAAA//8DAFBL&#10;AwQUAAYACAAAACEAiu3uh+EAAAAJAQAADwAAAGRycy9kb3ducmV2LnhtbEyPwU7DMBBE70j8g7VI&#10;XFDrtImgCXEqRMUFKiTaCombGy9JhL0Osd2Ev8c9wXF2RjNvy/VkNDvh4DpLAhbzBBhSbVVHjYDD&#10;/mm2Aua8JCW1JRTwgw7W1eVFKQtlR3rD0843LJaQK6SA1vu+4NzVLRrp5rZHit6nHYz0UQ4NV4Mc&#10;Y7nRfJkkt9zIjuJCK3t8bLH+2gUjINfjs+fv+9fNNtu475DefISXIMT11fRwD8zj5P/CcMaP6FBF&#10;pqMNpBzTArIsBgUs8xTY2U4Wq3g5CkjT/A54VfL/H1S/AAAA//8DAFBLAQItABQABgAIAAAAIQC2&#10;gziS/gAAAOEBAAATAAAAAAAAAAAAAAAAAAAAAABbQ29udGVudF9UeXBlc10ueG1sUEsBAi0AFAAG&#10;AAgAAAAhADj9If/WAAAAlAEAAAsAAAAAAAAAAAAAAAAALwEAAF9yZWxzLy5yZWxzUEsBAi0AFAAG&#10;AAgAAAAhANWcGYpRAgAAEwUAAA4AAAAAAAAAAAAAAAAALgIAAGRycy9lMm9Eb2MueG1sUEsBAi0A&#10;FAAGAAgAAAAhAIrt7ofhAAAACQEAAA8AAAAAAAAAAAAAAAAAqwQAAGRycy9kb3ducmV2LnhtbFBL&#10;BQYAAAAABAAEAPMAAAC5BQAAAAA=&#10;" filled="f" strokecolor="black [3213]" strokeweight="1pt">
                      <v:stroke joinstyle="round"/>
                      <v:textbox>
                        <w:txbxContent>
                          <w:p w14:paraId="15749553" w14:textId="698596B2" w:rsidR="00E31542" w:rsidRDefault="00B91695" w:rsidP="00E31542">
                            <w:pPr>
                              <w:rPr>
                                <w:rFonts w:cs="Open Sans"/>
                                <w:b/>
                                <w:color w:val="000000"/>
                                <w:sz w:val="22"/>
                                <w:szCs w:val="22"/>
                              </w:rPr>
                            </w:pPr>
                            <w:r>
                              <w:rPr>
                                <w:rFonts w:cs="Open Sans"/>
                                <w:b/>
                                <w:color w:val="000000"/>
                                <w:sz w:val="22"/>
                                <w:szCs w:val="22"/>
                              </w:rPr>
                              <w:t>Accounting Policy</w:t>
                            </w:r>
                          </w:p>
                          <w:p w14:paraId="3F72BBD0" w14:textId="02495D9D" w:rsidR="00B91695" w:rsidRPr="00B91695" w:rsidRDefault="00B91695" w:rsidP="00E31542">
                            <w:pPr>
                              <w:rPr>
                                <w:rFonts w:cs="Open Sans"/>
                                <w:bCs/>
                                <w:i/>
                                <w:iCs/>
                                <w:sz w:val="22"/>
                                <w:szCs w:val="22"/>
                                <w:u w:val="single"/>
                              </w:rPr>
                            </w:pPr>
                            <w:r w:rsidRPr="00B91695">
                              <w:rPr>
                                <w:rFonts w:cs="Open Sans"/>
                                <w:bCs/>
                                <w:i/>
                                <w:iCs/>
                                <w:color w:val="000000"/>
                                <w:sz w:val="22"/>
                                <w:szCs w:val="22"/>
                                <w:u w:val="single"/>
                              </w:rPr>
                              <w:t>Lease Right of Use (ROU) Assets</w:t>
                            </w:r>
                          </w:p>
                          <w:p w14:paraId="422242C5" w14:textId="77777777" w:rsidR="002A7372" w:rsidRPr="00A813D6" w:rsidRDefault="002A7372" w:rsidP="002A7372">
                            <w:pPr>
                              <w:rPr>
                                <w:rFonts w:cs="Open Sans"/>
                                <w:sz w:val="22"/>
                                <w:szCs w:val="22"/>
                              </w:rPr>
                            </w:pPr>
                            <w:r w:rsidRPr="00A813D6">
                              <w:rPr>
                                <w:rFonts w:cs="Open Sans"/>
                                <w:sz w:val="22"/>
                                <w:szCs w:val="22"/>
                              </w:rPr>
                              <w:t>Leased ROU assets are capitalised at the commencement date of the lease and comprise of the initial lease liability amount, initial direct costs incurred when entering into the lease less any lease incentives received. These assets are accounted for by Commonwealth lessees as separate asset classes to corresponding assets owned outright, but included in the same column as where the corresponding underlying assets would be presented if they were owned.</w:t>
                            </w:r>
                          </w:p>
                          <w:p w14:paraId="577AEB9C" w14:textId="77777777" w:rsidR="002A7372" w:rsidRDefault="002A7372" w:rsidP="00E31542"/>
                        </w:txbxContent>
                      </v:textbox>
                    </v:shape>
                  </w:pict>
                </mc:Fallback>
              </mc:AlternateContent>
            </w:r>
          </w:p>
        </w:tc>
      </w:tr>
      <w:tr w:rsidR="00E31542" w:rsidRPr="00E31542" w14:paraId="0CCFC20F" w14:textId="77777777" w:rsidTr="0039105C">
        <w:trPr>
          <w:trHeight w:val="2097"/>
        </w:trPr>
        <w:tc>
          <w:tcPr>
            <w:tcW w:w="6805" w:type="dxa"/>
            <w:gridSpan w:val="2"/>
            <w:tcBorders>
              <w:top w:val="nil"/>
              <w:left w:val="nil"/>
              <w:bottom w:val="nil"/>
              <w:right w:val="nil"/>
            </w:tcBorders>
            <w:shd w:val="clear" w:color="auto" w:fill="auto"/>
            <w:hideMark/>
          </w:tcPr>
          <w:p w14:paraId="5831F9F3" w14:textId="52AA78E1" w:rsidR="00FE04A0" w:rsidRDefault="00FE04A0" w:rsidP="00E31542">
            <w:pPr>
              <w:spacing w:before="0" w:after="0"/>
              <w:rPr>
                <w:rFonts w:eastAsia="Times New Roman" w:cs="Open Sans"/>
                <w:sz w:val="22"/>
                <w:szCs w:val="22"/>
              </w:rPr>
            </w:pPr>
          </w:p>
          <w:p w14:paraId="3873B650" w14:textId="3718C49F" w:rsidR="00FE04A0" w:rsidRDefault="00FE04A0" w:rsidP="00E31542">
            <w:pPr>
              <w:spacing w:before="0" w:after="0"/>
              <w:rPr>
                <w:rFonts w:eastAsia="Times New Roman" w:cs="Open Sans"/>
                <w:sz w:val="22"/>
                <w:szCs w:val="22"/>
              </w:rPr>
            </w:pPr>
          </w:p>
          <w:p w14:paraId="293D411D" w14:textId="30B233CF" w:rsidR="00FE04A0" w:rsidRDefault="00FE04A0" w:rsidP="00E31542">
            <w:pPr>
              <w:spacing w:before="0" w:after="0"/>
              <w:rPr>
                <w:rFonts w:eastAsia="Times New Roman" w:cs="Open Sans"/>
                <w:sz w:val="22"/>
                <w:szCs w:val="22"/>
              </w:rPr>
            </w:pPr>
          </w:p>
          <w:p w14:paraId="15B634BE" w14:textId="5F6DE9FA" w:rsidR="00FE04A0" w:rsidRDefault="00FE04A0" w:rsidP="00E31542">
            <w:pPr>
              <w:spacing w:before="0" w:after="0"/>
              <w:rPr>
                <w:rFonts w:eastAsia="Times New Roman" w:cs="Open Sans"/>
                <w:sz w:val="22"/>
                <w:szCs w:val="22"/>
              </w:rPr>
            </w:pPr>
          </w:p>
          <w:p w14:paraId="3CAFE27F" w14:textId="278E06DB" w:rsidR="00FE04A0" w:rsidRDefault="00FE04A0" w:rsidP="00E31542">
            <w:pPr>
              <w:spacing w:before="0" w:after="0"/>
              <w:rPr>
                <w:rFonts w:eastAsia="Times New Roman" w:cs="Open Sans"/>
                <w:sz w:val="22"/>
                <w:szCs w:val="22"/>
              </w:rPr>
            </w:pPr>
          </w:p>
          <w:p w14:paraId="4F58F4E8" w14:textId="3E9E8859" w:rsidR="00FE04A0" w:rsidRDefault="00FE04A0" w:rsidP="00E31542">
            <w:pPr>
              <w:spacing w:before="0" w:after="0"/>
              <w:rPr>
                <w:rFonts w:eastAsia="Times New Roman" w:cs="Open Sans"/>
                <w:sz w:val="22"/>
                <w:szCs w:val="22"/>
              </w:rPr>
            </w:pPr>
          </w:p>
          <w:p w14:paraId="10E1BB8B" w14:textId="03C0A7EE" w:rsidR="00FE04A0" w:rsidRDefault="00FE04A0" w:rsidP="00E31542">
            <w:pPr>
              <w:spacing w:before="0" w:after="0"/>
              <w:rPr>
                <w:rFonts w:eastAsia="Times New Roman" w:cs="Open Sans"/>
                <w:sz w:val="22"/>
                <w:szCs w:val="22"/>
              </w:rPr>
            </w:pPr>
          </w:p>
          <w:p w14:paraId="5C8A0D94" w14:textId="51966B21" w:rsidR="00FE04A0" w:rsidRDefault="00FE04A0" w:rsidP="00E31542">
            <w:pPr>
              <w:spacing w:before="0" w:after="0"/>
              <w:rPr>
                <w:rFonts w:eastAsia="Times New Roman" w:cs="Open Sans"/>
                <w:sz w:val="22"/>
                <w:szCs w:val="22"/>
              </w:rPr>
            </w:pPr>
          </w:p>
          <w:p w14:paraId="71D0815F" w14:textId="77777777" w:rsidR="00FE04A0" w:rsidRDefault="00FE04A0" w:rsidP="00E31542">
            <w:pPr>
              <w:spacing w:before="0" w:after="0"/>
              <w:rPr>
                <w:rFonts w:eastAsia="Times New Roman" w:cs="Open Sans"/>
                <w:sz w:val="22"/>
                <w:szCs w:val="22"/>
              </w:rPr>
            </w:pPr>
          </w:p>
          <w:p w14:paraId="0AEFC755" w14:textId="77777777" w:rsidR="00FE04A0" w:rsidRDefault="00FE04A0" w:rsidP="00E31542">
            <w:pPr>
              <w:spacing w:before="0" w:after="0"/>
              <w:rPr>
                <w:rFonts w:eastAsia="Times New Roman" w:cs="Open Sans"/>
                <w:sz w:val="22"/>
                <w:szCs w:val="22"/>
              </w:rPr>
            </w:pPr>
          </w:p>
          <w:p w14:paraId="50CCF0B8" w14:textId="77777777" w:rsidR="00FE04A0" w:rsidRDefault="00FE04A0" w:rsidP="00E31542">
            <w:pPr>
              <w:spacing w:before="0" w:after="0"/>
              <w:rPr>
                <w:rFonts w:eastAsia="Times New Roman" w:cs="Open Sans"/>
                <w:sz w:val="22"/>
                <w:szCs w:val="22"/>
              </w:rPr>
            </w:pPr>
          </w:p>
          <w:p w14:paraId="48190A2F" w14:textId="77777777" w:rsidR="00FE04A0" w:rsidRDefault="00FE04A0" w:rsidP="00E31542">
            <w:pPr>
              <w:spacing w:before="0" w:after="0"/>
              <w:rPr>
                <w:rFonts w:eastAsia="Times New Roman" w:cs="Open Sans"/>
                <w:sz w:val="22"/>
                <w:szCs w:val="22"/>
              </w:rPr>
            </w:pPr>
          </w:p>
          <w:p w14:paraId="404E9731" w14:textId="7D457233" w:rsidR="00E31542" w:rsidRPr="00E31542" w:rsidRDefault="00E31542" w:rsidP="00E31542">
            <w:pPr>
              <w:spacing w:before="0" w:after="0"/>
              <w:rPr>
                <w:rFonts w:eastAsia="Times New Roman" w:cs="Open Sans"/>
                <w:sz w:val="22"/>
                <w:szCs w:val="22"/>
              </w:rPr>
            </w:pPr>
          </w:p>
        </w:tc>
        <w:tc>
          <w:tcPr>
            <w:tcW w:w="2410" w:type="dxa"/>
            <w:gridSpan w:val="3"/>
            <w:tcBorders>
              <w:top w:val="nil"/>
              <w:left w:val="nil"/>
              <w:bottom w:val="nil"/>
              <w:right w:val="nil"/>
            </w:tcBorders>
            <w:shd w:val="clear" w:color="auto" w:fill="auto"/>
            <w:hideMark/>
          </w:tcPr>
          <w:p w14:paraId="220AFD48" w14:textId="3F77BAE8" w:rsidR="00E31542" w:rsidRPr="00E31542" w:rsidRDefault="00E31542" w:rsidP="00E31542">
            <w:pPr>
              <w:spacing w:before="0" w:after="0"/>
              <w:rPr>
                <w:rFonts w:eastAsia="Times New Roman" w:cs="Open Sans"/>
                <w:sz w:val="22"/>
                <w:szCs w:val="22"/>
              </w:rPr>
            </w:pPr>
          </w:p>
        </w:tc>
        <w:tc>
          <w:tcPr>
            <w:tcW w:w="992" w:type="dxa"/>
            <w:gridSpan w:val="2"/>
            <w:tcBorders>
              <w:top w:val="nil"/>
              <w:left w:val="nil"/>
              <w:bottom w:val="nil"/>
              <w:right w:val="nil"/>
            </w:tcBorders>
            <w:shd w:val="clear" w:color="auto" w:fill="auto"/>
            <w:hideMark/>
          </w:tcPr>
          <w:p w14:paraId="082F06EC" w14:textId="77777777" w:rsidR="00E31542" w:rsidRDefault="00E31542" w:rsidP="00E31542">
            <w:pPr>
              <w:spacing w:before="0" w:after="0"/>
              <w:rPr>
                <w:rFonts w:eastAsia="Times New Roman" w:cs="Open Sans"/>
                <w:sz w:val="22"/>
                <w:szCs w:val="22"/>
              </w:rPr>
            </w:pPr>
          </w:p>
          <w:p w14:paraId="19CDED12" w14:textId="77777777" w:rsidR="00FE04A0" w:rsidRDefault="00FE04A0" w:rsidP="00E31542">
            <w:pPr>
              <w:spacing w:before="0" w:after="0"/>
              <w:rPr>
                <w:rFonts w:eastAsia="Times New Roman" w:cs="Open Sans"/>
                <w:sz w:val="22"/>
                <w:szCs w:val="22"/>
              </w:rPr>
            </w:pPr>
          </w:p>
          <w:p w14:paraId="1AA37BC4" w14:textId="739AEEF4" w:rsidR="00E31542" w:rsidRPr="00E31542" w:rsidRDefault="00E31542" w:rsidP="00E31542">
            <w:pPr>
              <w:spacing w:before="0" w:after="0"/>
              <w:rPr>
                <w:rFonts w:eastAsia="Times New Roman" w:cs="Open Sans"/>
                <w:sz w:val="22"/>
                <w:szCs w:val="22"/>
              </w:rPr>
            </w:pPr>
          </w:p>
        </w:tc>
      </w:tr>
      <w:tr w:rsidR="00FE04A0" w:rsidRPr="00FE04A0" w14:paraId="3AB7816C" w14:textId="77777777" w:rsidTr="0039105C">
        <w:trPr>
          <w:gridAfter w:val="1"/>
          <w:wAfter w:w="133" w:type="dxa"/>
          <w:trHeight w:val="276"/>
        </w:trPr>
        <w:tc>
          <w:tcPr>
            <w:tcW w:w="5673" w:type="dxa"/>
            <w:tcBorders>
              <w:top w:val="single" w:sz="4" w:space="0" w:color="FFFFFF"/>
              <w:left w:val="nil"/>
              <w:bottom w:val="single" w:sz="4" w:space="0" w:color="auto"/>
              <w:right w:val="nil"/>
            </w:tcBorders>
            <w:shd w:val="clear" w:color="000000" w:fill="37424A"/>
            <w:noWrap/>
            <w:vAlign w:val="center"/>
            <w:hideMark/>
          </w:tcPr>
          <w:p w14:paraId="2E0229ED" w14:textId="1E7140FF" w:rsidR="00FE04A0" w:rsidRPr="00A813D6" w:rsidRDefault="001B2221" w:rsidP="00FE04A0">
            <w:pPr>
              <w:spacing w:before="0" w:after="0"/>
              <w:rPr>
                <w:rFonts w:eastAsia="Times New Roman" w:cs="Open Sans"/>
                <w:b/>
                <w:color w:val="FFFFFF"/>
                <w:sz w:val="22"/>
                <w:szCs w:val="22"/>
              </w:rPr>
            </w:pPr>
            <w:r>
              <w:rPr>
                <w:rFonts w:eastAsia="Times New Roman" w:cs="Open Sans"/>
                <w:b/>
                <w:color w:val="FFFFFF"/>
                <w:sz w:val="22"/>
                <w:szCs w:val="22"/>
              </w:rPr>
              <w:t>2</w:t>
            </w:r>
            <w:r w:rsidR="00FE04A0" w:rsidRPr="00A813D6">
              <w:rPr>
                <w:rFonts w:eastAsia="Times New Roman" w:cs="Open Sans"/>
                <w:b/>
                <w:color w:val="FFFFFF"/>
                <w:sz w:val="22"/>
                <w:szCs w:val="22"/>
              </w:rPr>
              <w:t>.5 Other Provisions</w:t>
            </w:r>
          </w:p>
        </w:tc>
        <w:tc>
          <w:tcPr>
            <w:tcW w:w="1349" w:type="dxa"/>
            <w:gridSpan w:val="2"/>
            <w:tcBorders>
              <w:top w:val="single" w:sz="4" w:space="0" w:color="FFFFFF"/>
              <w:left w:val="nil"/>
              <w:bottom w:val="single" w:sz="4" w:space="0" w:color="auto"/>
              <w:right w:val="nil"/>
            </w:tcBorders>
            <w:shd w:val="clear" w:color="000000" w:fill="37424A"/>
            <w:noWrap/>
            <w:vAlign w:val="center"/>
            <w:hideMark/>
          </w:tcPr>
          <w:p w14:paraId="240F220C" w14:textId="77777777" w:rsidR="00FE04A0" w:rsidRPr="00FE04A0" w:rsidRDefault="00FE04A0" w:rsidP="00FE04A0">
            <w:pPr>
              <w:spacing w:before="0" w:after="0"/>
              <w:rPr>
                <w:rFonts w:ascii="Cambria" w:eastAsia="Times New Roman" w:hAnsi="Cambria" w:cs="Calibri"/>
                <w:b/>
                <w:bCs/>
                <w:color w:val="FFFFFF"/>
                <w:sz w:val="18"/>
                <w:szCs w:val="18"/>
              </w:rPr>
            </w:pPr>
            <w:r w:rsidRPr="00FE04A0">
              <w:rPr>
                <w:rFonts w:ascii="Cambria" w:eastAsia="Times New Roman" w:hAnsi="Cambria" w:cs="Calibri"/>
                <w:b/>
                <w:bCs/>
                <w:color w:val="FFFFFF"/>
                <w:sz w:val="18"/>
                <w:szCs w:val="18"/>
              </w:rPr>
              <w:t> </w:t>
            </w:r>
          </w:p>
        </w:tc>
        <w:tc>
          <w:tcPr>
            <w:tcW w:w="1678" w:type="dxa"/>
            <w:tcBorders>
              <w:top w:val="single" w:sz="4" w:space="0" w:color="FFFFFF"/>
              <w:left w:val="nil"/>
              <w:bottom w:val="single" w:sz="4" w:space="0" w:color="auto"/>
              <w:right w:val="nil"/>
            </w:tcBorders>
            <w:shd w:val="clear" w:color="000000" w:fill="37424A"/>
            <w:noWrap/>
            <w:vAlign w:val="center"/>
            <w:hideMark/>
          </w:tcPr>
          <w:p w14:paraId="7399DBA1" w14:textId="77777777" w:rsidR="00FE04A0" w:rsidRPr="00FE04A0" w:rsidRDefault="00FE04A0" w:rsidP="00FE04A0">
            <w:pPr>
              <w:spacing w:before="0" w:after="0"/>
              <w:rPr>
                <w:rFonts w:ascii="Cambria" w:eastAsia="Times New Roman" w:hAnsi="Cambria" w:cs="Calibri"/>
                <w:b/>
                <w:bCs/>
                <w:color w:val="FFFFFF"/>
                <w:sz w:val="18"/>
                <w:szCs w:val="18"/>
              </w:rPr>
            </w:pPr>
            <w:r w:rsidRPr="00FE04A0">
              <w:rPr>
                <w:rFonts w:ascii="Cambria" w:eastAsia="Times New Roman" w:hAnsi="Cambria" w:cs="Calibri"/>
                <w:b/>
                <w:bCs/>
                <w:color w:val="FFFFFF"/>
                <w:sz w:val="18"/>
                <w:szCs w:val="18"/>
              </w:rPr>
              <w:t> </w:t>
            </w:r>
          </w:p>
        </w:tc>
        <w:tc>
          <w:tcPr>
            <w:tcW w:w="1374" w:type="dxa"/>
            <w:gridSpan w:val="2"/>
            <w:tcBorders>
              <w:top w:val="single" w:sz="4" w:space="0" w:color="FFFFFF"/>
              <w:left w:val="nil"/>
              <w:bottom w:val="single" w:sz="4" w:space="0" w:color="auto"/>
              <w:right w:val="nil"/>
            </w:tcBorders>
            <w:shd w:val="clear" w:color="000000" w:fill="37424A"/>
            <w:noWrap/>
            <w:vAlign w:val="center"/>
            <w:hideMark/>
          </w:tcPr>
          <w:p w14:paraId="708BB54F" w14:textId="77777777" w:rsidR="00FE04A0" w:rsidRPr="00FE04A0" w:rsidRDefault="00FE04A0" w:rsidP="00FE04A0">
            <w:pPr>
              <w:spacing w:before="0" w:after="0"/>
              <w:rPr>
                <w:rFonts w:ascii="Cambria" w:eastAsia="Times New Roman" w:hAnsi="Cambria" w:cs="Calibri"/>
                <w:b/>
                <w:bCs/>
                <w:color w:val="FFFFFF"/>
                <w:sz w:val="18"/>
                <w:szCs w:val="18"/>
              </w:rPr>
            </w:pPr>
            <w:r w:rsidRPr="00FE04A0">
              <w:rPr>
                <w:rFonts w:ascii="Cambria" w:eastAsia="Times New Roman" w:hAnsi="Cambria" w:cs="Calibri"/>
                <w:b/>
                <w:bCs/>
                <w:color w:val="FFFFFF"/>
                <w:sz w:val="18"/>
                <w:szCs w:val="18"/>
              </w:rPr>
              <w:t> </w:t>
            </w:r>
          </w:p>
        </w:tc>
      </w:tr>
      <w:tr w:rsidR="00FE04A0" w:rsidRPr="00FE04A0" w14:paraId="21ADA94D" w14:textId="77777777" w:rsidTr="0039105C">
        <w:trPr>
          <w:gridAfter w:val="1"/>
          <w:wAfter w:w="133" w:type="dxa"/>
          <w:trHeight w:val="276"/>
        </w:trPr>
        <w:tc>
          <w:tcPr>
            <w:tcW w:w="5673" w:type="dxa"/>
            <w:tcBorders>
              <w:top w:val="nil"/>
              <w:left w:val="nil"/>
              <w:bottom w:val="nil"/>
              <w:right w:val="nil"/>
            </w:tcBorders>
            <w:shd w:val="clear" w:color="auto" w:fill="auto"/>
            <w:hideMark/>
          </w:tcPr>
          <w:p w14:paraId="2CECF177" w14:textId="77777777" w:rsidR="00FE04A0" w:rsidRPr="00FE04A0" w:rsidRDefault="00FE04A0" w:rsidP="00FE04A0">
            <w:pPr>
              <w:spacing w:before="0" w:after="0"/>
              <w:rPr>
                <w:rFonts w:ascii="Cambria" w:eastAsia="Times New Roman" w:hAnsi="Cambria" w:cs="Calibri"/>
                <w:b/>
                <w:bCs/>
                <w:color w:val="FFFFFF"/>
                <w:sz w:val="18"/>
                <w:szCs w:val="18"/>
              </w:rPr>
            </w:pPr>
          </w:p>
        </w:tc>
        <w:tc>
          <w:tcPr>
            <w:tcW w:w="1349" w:type="dxa"/>
            <w:gridSpan w:val="2"/>
            <w:tcBorders>
              <w:top w:val="nil"/>
              <w:left w:val="nil"/>
              <w:bottom w:val="nil"/>
              <w:right w:val="nil"/>
            </w:tcBorders>
            <w:shd w:val="clear" w:color="auto" w:fill="auto"/>
            <w:hideMark/>
          </w:tcPr>
          <w:p w14:paraId="18F824EB" w14:textId="77777777" w:rsidR="00FE04A0" w:rsidRPr="00FE04A0" w:rsidRDefault="00FE04A0" w:rsidP="00FE04A0">
            <w:pPr>
              <w:spacing w:before="0" w:after="0"/>
              <w:rPr>
                <w:rFonts w:ascii="Times New Roman" w:eastAsia="Times New Roman" w:hAnsi="Times New Roman"/>
                <w:sz w:val="20"/>
                <w:szCs w:val="20"/>
              </w:rPr>
            </w:pPr>
          </w:p>
        </w:tc>
        <w:tc>
          <w:tcPr>
            <w:tcW w:w="1678" w:type="dxa"/>
            <w:tcBorders>
              <w:top w:val="nil"/>
              <w:left w:val="nil"/>
              <w:bottom w:val="nil"/>
              <w:right w:val="nil"/>
            </w:tcBorders>
            <w:shd w:val="clear" w:color="auto" w:fill="auto"/>
            <w:hideMark/>
          </w:tcPr>
          <w:p w14:paraId="02AD182D" w14:textId="77777777" w:rsidR="00FE04A0" w:rsidRPr="00FE04A0" w:rsidRDefault="00FE04A0" w:rsidP="00FE04A0">
            <w:pPr>
              <w:spacing w:before="0" w:after="0"/>
              <w:rPr>
                <w:rFonts w:ascii="Times New Roman" w:eastAsia="Times New Roman" w:hAnsi="Times New Roman"/>
                <w:sz w:val="20"/>
                <w:szCs w:val="20"/>
              </w:rPr>
            </w:pPr>
          </w:p>
        </w:tc>
        <w:tc>
          <w:tcPr>
            <w:tcW w:w="1374" w:type="dxa"/>
            <w:gridSpan w:val="2"/>
            <w:tcBorders>
              <w:top w:val="nil"/>
              <w:left w:val="nil"/>
              <w:bottom w:val="nil"/>
              <w:right w:val="nil"/>
            </w:tcBorders>
            <w:shd w:val="clear" w:color="auto" w:fill="auto"/>
            <w:hideMark/>
          </w:tcPr>
          <w:p w14:paraId="458530CB" w14:textId="77777777" w:rsidR="00FE04A0" w:rsidRPr="00FE04A0" w:rsidRDefault="00FE04A0" w:rsidP="00FE04A0">
            <w:pPr>
              <w:spacing w:before="0" w:after="0"/>
              <w:rPr>
                <w:rFonts w:ascii="Times New Roman" w:eastAsia="Times New Roman" w:hAnsi="Times New Roman"/>
                <w:sz w:val="20"/>
                <w:szCs w:val="20"/>
              </w:rPr>
            </w:pPr>
          </w:p>
        </w:tc>
      </w:tr>
      <w:tr w:rsidR="00FE04A0" w:rsidRPr="00FE04A0" w14:paraId="2FDAA280" w14:textId="77777777" w:rsidTr="0039105C">
        <w:trPr>
          <w:gridAfter w:val="1"/>
          <w:wAfter w:w="133" w:type="dxa"/>
          <w:trHeight w:val="276"/>
        </w:trPr>
        <w:tc>
          <w:tcPr>
            <w:tcW w:w="5673" w:type="dxa"/>
            <w:tcBorders>
              <w:top w:val="nil"/>
              <w:left w:val="nil"/>
              <w:bottom w:val="nil"/>
              <w:right w:val="nil"/>
            </w:tcBorders>
            <w:shd w:val="clear" w:color="auto" w:fill="auto"/>
            <w:noWrap/>
            <w:hideMark/>
          </w:tcPr>
          <w:p w14:paraId="1E44B961" w14:textId="40BADBB6" w:rsidR="00FE04A0" w:rsidRPr="00FE04A0" w:rsidRDefault="00FE04A0" w:rsidP="00FE04A0">
            <w:pPr>
              <w:spacing w:before="0" w:after="0"/>
              <w:rPr>
                <w:rFonts w:eastAsia="Times New Roman" w:cs="Open Sans"/>
                <w:b/>
                <w:bCs/>
                <w:sz w:val="22"/>
                <w:szCs w:val="22"/>
                <w:u w:val="single"/>
              </w:rPr>
            </w:pPr>
            <w:r w:rsidRPr="00FE04A0">
              <w:rPr>
                <w:rFonts w:eastAsia="Times New Roman" w:cs="Open Sans"/>
                <w:b/>
                <w:bCs/>
                <w:sz w:val="22"/>
                <w:szCs w:val="22"/>
                <w:u w:val="single"/>
              </w:rPr>
              <w:t>2.5A: Other provisions</w:t>
            </w:r>
          </w:p>
        </w:tc>
        <w:tc>
          <w:tcPr>
            <w:tcW w:w="1349" w:type="dxa"/>
            <w:gridSpan w:val="2"/>
            <w:tcBorders>
              <w:top w:val="nil"/>
              <w:left w:val="nil"/>
              <w:bottom w:val="nil"/>
              <w:right w:val="nil"/>
            </w:tcBorders>
            <w:shd w:val="clear" w:color="auto" w:fill="auto"/>
            <w:hideMark/>
          </w:tcPr>
          <w:p w14:paraId="4D887FE0" w14:textId="77777777" w:rsidR="00FE04A0" w:rsidRPr="00FE04A0" w:rsidRDefault="00FE04A0" w:rsidP="00FE04A0">
            <w:pPr>
              <w:spacing w:before="0" w:after="0"/>
              <w:rPr>
                <w:rFonts w:eastAsia="Times New Roman" w:cs="Open Sans"/>
                <w:b/>
                <w:bCs/>
                <w:sz w:val="22"/>
                <w:szCs w:val="22"/>
                <w:u w:val="single"/>
              </w:rPr>
            </w:pPr>
          </w:p>
        </w:tc>
        <w:tc>
          <w:tcPr>
            <w:tcW w:w="1678" w:type="dxa"/>
            <w:tcBorders>
              <w:top w:val="nil"/>
              <w:left w:val="nil"/>
              <w:bottom w:val="nil"/>
              <w:right w:val="nil"/>
            </w:tcBorders>
            <w:shd w:val="clear" w:color="auto" w:fill="auto"/>
            <w:hideMark/>
          </w:tcPr>
          <w:p w14:paraId="089E92B7" w14:textId="77777777" w:rsidR="00FE04A0" w:rsidRPr="00FE04A0" w:rsidRDefault="00FE04A0" w:rsidP="00FE04A0">
            <w:pPr>
              <w:spacing w:before="0" w:after="0"/>
              <w:rPr>
                <w:rFonts w:eastAsia="Times New Roman" w:cs="Open Sans"/>
                <w:sz w:val="22"/>
                <w:szCs w:val="22"/>
              </w:rPr>
            </w:pPr>
          </w:p>
        </w:tc>
        <w:tc>
          <w:tcPr>
            <w:tcW w:w="1374" w:type="dxa"/>
            <w:gridSpan w:val="2"/>
            <w:tcBorders>
              <w:top w:val="nil"/>
              <w:left w:val="nil"/>
              <w:bottom w:val="nil"/>
              <w:right w:val="nil"/>
            </w:tcBorders>
            <w:shd w:val="clear" w:color="auto" w:fill="auto"/>
            <w:hideMark/>
          </w:tcPr>
          <w:p w14:paraId="466F1DE5" w14:textId="77777777" w:rsidR="00FE04A0" w:rsidRPr="00FE04A0" w:rsidRDefault="00FE04A0" w:rsidP="00FE04A0">
            <w:pPr>
              <w:spacing w:before="0" w:after="0"/>
              <w:jc w:val="right"/>
              <w:rPr>
                <w:rFonts w:eastAsia="Times New Roman" w:cs="Open Sans"/>
                <w:sz w:val="22"/>
                <w:szCs w:val="22"/>
              </w:rPr>
            </w:pPr>
          </w:p>
        </w:tc>
      </w:tr>
      <w:tr w:rsidR="00FE04A0" w:rsidRPr="00FE04A0" w14:paraId="6D47C231" w14:textId="77777777" w:rsidTr="0039105C">
        <w:trPr>
          <w:gridAfter w:val="1"/>
          <w:wAfter w:w="133" w:type="dxa"/>
          <w:trHeight w:val="792"/>
        </w:trPr>
        <w:tc>
          <w:tcPr>
            <w:tcW w:w="5673" w:type="dxa"/>
            <w:tcBorders>
              <w:top w:val="single" w:sz="4" w:space="0" w:color="009560"/>
              <w:left w:val="nil"/>
              <w:bottom w:val="nil"/>
              <w:right w:val="nil"/>
            </w:tcBorders>
            <w:shd w:val="clear" w:color="auto" w:fill="auto"/>
            <w:noWrap/>
            <w:vAlign w:val="bottom"/>
            <w:hideMark/>
          </w:tcPr>
          <w:p w14:paraId="7198C6D6" w14:textId="77777777" w:rsidR="00FE04A0" w:rsidRPr="00FE04A0" w:rsidRDefault="00FE04A0" w:rsidP="00FE04A0">
            <w:pPr>
              <w:spacing w:before="0" w:after="0"/>
              <w:rPr>
                <w:rFonts w:eastAsia="Times New Roman" w:cs="Open Sans"/>
                <w:sz w:val="22"/>
                <w:szCs w:val="22"/>
              </w:rPr>
            </w:pPr>
            <w:r w:rsidRPr="00FE04A0">
              <w:rPr>
                <w:rFonts w:eastAsia="Times New Roman" w:cs="Open Sans"/>
                <w:sz w:val="22"/>
                <w:szCs w:val="22"/>
              </w:rPr>
              <w:t> </w:t>
            </w:r>
          </w:p>
        </w:tc>
        <w:tc>
          <w:tcPr>
            <w:tcW w:w="1349" w:type="dxa"/>
            <w:gridSpan w:val="2"/>
            <w:tcBorders>
              <w:top w:val="single" w:sz="4" w:space="0" w:color="009560"/>
              <w:left w:val="nil"/>
              <w:bottom w:val="nil"/>
              <w:right w:val="nil"/>
            </w:tcBorders>
            <w:shd w:val="clear" w:color="auto" w:fill="auto"/>
            <w:vAlign w:val="bottom"/>
            <w:hideMark/>
          </w:tcPr>
          <w:p w14:paraId="0D1104BE"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Provision for legal costs</w:t>
            </w:r>
          </w:p>
        </w:tc>
        <w:tc>
          <w:tcPr>
            <w:tcW w:w="1678" w:type="dxa"/>
            <w:tcBorders>
              <w:top w:val="single" w:sz="4" w:space="0" w:color="009560"/>
              <w:left w:val="nil"/>
              <w:bottom w:val="nil"/>
              <w:right w:val="nil"/>
            </w:tcBorders>
            <w:shd w:val="clear" w:color="auto" w:fill="auto"/>
            <w:vAlign w:val="bottom"/>
            <w:hideMark/>
          </w:tcPr>
          <w:p w14:paraId="60EFB062"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Provision for restoration</w:t>
            </w:r>
            <w:r w:rsidRPr="00FE04A0">
              <w:rPr>
                <w:rFonts w:eastAsia="Times New Roman" w:cs="Open Sans"/>
                <w:b/>
                <w:bCs/>
                <w:sz w:val="22"/>
                <w:szCs w:val="22"/>
                <w:vertAlign w:val="superscript"/>
              </w:rPr>
              <w:t>1</w:t>
            </w:r>
          </w:p>
        </w:tc>
        <w:tc>
          <w:tcPr>
            <w:tcW w:w="1374" w:type="dxa"/>
            <w:gridSpan w:val="2"/>
            <w:tcBorders>
              <w:top w:val="single" w:sz="4" w:space="0" w:color="009560"/>
              <w:left w:val="nil"/>
              <w:bottom w:val="nil"/>
              <w:right w:val="nil"/>
            </w:tcBorders>
            <w:shd w:val="clear" w:color="auto" w:fill="auto"/>
            <w:vAlign w:val="bottom"/>
            <w:hideMark/>
          </w:tcPr>
          <w:p w14:paraId="664E84C1"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Total</w:t>
            </w:r>
          </w:p>
        </w:tc>
      </w:tr>
      <w:tr w:rsidR="00FE04A0" w:rsidRPr="00FE04A0" w14:paraId="1764555E" w14:textId="77777777" w:rsidTr="0039105C">
        <w:trPr>
          <w:gridAfter w:val="1"/>
          <w:wAfter w:w="133" w:type="dxa"/>
          <w:trHeight w:val="276"/>
        </w:trPr>
        <w:tc>
          <w:tcPr>
            <w:tcW w:w="5673" w:type="dxa"/>
            <w:tcBorders>
              <w:top w:val="nil"/>
              <w:left w:val="nil"/>
              <w:bottom w:val="single" w:sz="4" w:space="0" w:color="009560"/>
              <w:right w:val="nil"/>
            </w:tcBorders>
            <w:shd w:val="clear" w:color="auto" w:fill="auto"/>
            <w:noWrap/>
            <w:vAlign w:val="bottom"/>
            <w:hideMark/>
          </w:tcPr>
          <w:p w14:paraId="74F1C915" w14:textId="77777777" w:rsidR="00FE04A0" w:rsidRPr="00FE04A0" w:rsidRDefault="00FE04A0" w:rsidP="00FE04A0">
            <w:pPr>
              <w:spacing w:before="0" w:after="0"/>
              <w:rPr>
                <w:rFonts w:eastAsia="Times New Roman" w:cs="Open Sans"/>
                <w:sz w:val="22"/>
                <w:szCs w:val="22"/>
              </w:rPr>
            </w:pPr>
            <w:r w:rsidRPr="00FE04A0">
              <w:rPr>
                <w:rFonts w:eastAsia="Times New Roman" w:cs="Open Sans"/>
                <w:sz w:val="22"/>
                <w:szCs w:val="22"/>
              </w:rPr>
              <w:t> </w:t>
            </w:r>
          </w:p>
        </w:tc>
        <w:tc>
          <w:tcPr>
            <w:tcW w:w="1349" w:type="dxa"/>
            <w:gridSpan w:val="2"/>
            <w:tcBorders>
              <w:top w:val="nil"/>
              <w:left w:val="nil"/>
              <w:bottom w:val="single" w:sz="4" w:space="0" w:color="009560"/>
              <w:right w:val="nil"/>
            </w:tcBorders>
            <w:shd w:val="clear" w:color="auto" w:fill="auto"/>
            <w:hideMark/>
          </w:tcPr>
          <w:p w14:paraId="7ABC316C"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$’000</w:t>
            </w:r>
          </w:p>
        </w:tc>
        <w:tc>
          <w:tcPr>
            <w:tcW w:w="1678" w:type="dxa"/>
            <w:tcBorders>
              <w:top w:val="nil"/>
              <w:left w:val="nil"/>
              <w:bottom w:val="single" w:sz="4" w:space="0" w:color="009560"/>
              <w:right w:val="nil"/>
            </w:tcBorders>
            <w:shd w:val="clear" w:color="auto" w:fill="auto"/>
            <w:hideMark/>
          </w:tcPr>
          <w:p w14:paraId="20C0F3BF"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$’000</w:t>
            </w:r>
          </w:p>
        </w:tc>
        <w:tc>
          <w:tcPr>
            <w:tcW w:w="1374" w:type="dxa"/>
            <w:gridSpan w:val="2"/>
            <w:tcBorders>
              <w:top w:val="nil"/>
              <w:left w:val="nil"/>
              <w:bottom w:val="single" w:sz="4" w:space="0" w:color="009560"/>
              <w:right w:val="nil"/>
            </w:tcBorders>
            <w:shd w:val="clear" w:color="auto" w:fill="auto"/>
            <w:hideMark/>
          </w:tcPr>
          <w:p w14:paraId="2553B570"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$’000</w:t>
            </w:r>
          </w:p>
        </w:tc>
      </w:tr>
      <w:tr w:rsidR="00FE04A0" w:rsidRPr="00FE04A0" w14:paraId="37A5D7AB" w14:textId="77777777" w:rsidTr="0039105C">
        <w:trPr>
          <w:gridAfter w:val="1"/>
          <w:wAfter w:w="133" w:type="dxa"/>
          <w:trHeight w:val="276"/>
        </w:trPr>
        <w:tc>
          <w:tcPr>
            <w:tcW w:w="5673" w:type="dxa"/>
            <w:tcBorders>
              <w:top w:val="nil"/>
              <w:left w:val="nil"/>
              <w:bottom w:val="nil"/>
              <w:right w:val="nil"/>
            </w:tcBorders>
            <w:shd w:val="clear" w:color="auto" w:fill="auto"/>
            <w:hideMark/>
          </w:tcPr>
          <w:p w14:paraId="7F2BBC27" w14:textId="77777777" w:rsidR="00FE04A0" w:rsidRPr="00FE04A0" w:rsidRDefault="00FE04A0" w:rsidP="00FE04A0">
            <w:pPr>
              <w:spacing w:before="0" w:after="0"/>
              <w:rPr>
                <w:rFonts w:eastAsia="Times New Roman" w:cs="Open Sans"/>
                <w:b/>
                <w:bCs/>
                <w:sz w:val="22"/>
                <w:szCs w:val="22"/>
              </w:rPr>
            </w:pPr>
            <w:r w:rsidRPr="00FE04A0">
              <w:rPr>
                <w:rFonts w:eastAsia="Times New Roman" w:cs="Open Sans"/>
                <w:b/>
                <w:bCs/>
                <w:sz w:val="22"/>
                <w:szCs w:val="22"/>
              </w:rPr>
              <w:t>As at 1 July 2021</w:t>
            </w:r>
          </w:p>
        </w:tc>
        <w:tc>
          <w:tcPr>
            <w:tcW w:w="1349" w:type="dxa"/>
            <w:gridSpan w:val="2"/>
            <w:tcBorders>
              <w:top w:val="nil"/>
              <w:left w:val="nil"/>
              <w:bottom w:val="nil"/>
              <w:right w:val="nil"/>
            </w:tcBorders>
            <w:shd w:val="clear" w:color="auto" w:fill="auto"/>
            <w:noWrap/>
            <w:vAlign w:val="bottom"/>
            <w:hideMark/>
          </w:tcPr>
          <w:p w14:paraId="4BDE2F89"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 xml:space="preserve"> -</w:t>
            </w:r>
          </w:p>
        </w:tc>
        <w:tc>
          <w:tcPr>
            <w:tcW w:w="1678" w:type="dxa"/>
            <w:tcBorders>
              <w:top w:val="nil"/>
              <w:left w:val="nil"/>
              <w:bottom w:val="nil"/>
              <w:right w:val="nil"/>
            </w:tcBorders>
            <w:shd w:val="clear" w:color="auto" w:fill="auto"/>
            <w:noWrap/>
            <w:vAlign w:val="bottom"/>
            <w:hideMark/>
          </w:tcPr>
          <w:p w14:paraId="25D26EEA"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 xml:space="preserve"> -</w:t>
            </w:r>
          </w:p>
        </w:tc>
        <w:tc>
          <w:tcPr>
            <w:tcW w:w="1374" w:type="dxa"/>
            <w:gridSpan w:val="2"/>
            <w:tcBorders>
              <w:top w:val="nil"/>
              <w:left w:val="nil"/>
              <w:bottom w:val="nil"/>
              <w:right w:val="nil"/>
            </w:tcBorders>
            <w:shd w:val="clear" w:color="auto" w:fill="auto"/>
            <w:noWrap/>
            <w:vAlign w:val="bottom"/>
            <w:hideMark/>
          </w:tcPr>
          <w:p w14:paraId="14F5E02D" w14:textId="77777777" w:rsidR="00FE04A0" w:rsidRPr="00FE04A0" w:rsidRDefault="00FE04A0" w:rsidP="00FE04A0">
            <w:pPr>
              <w:spacing w:before="0" w:after="0"/>
              <w:jc w:val="right"/>
              <w:rPr>
                <w:rFonts w:eastAsia="Times New Roman" w:cs="Open Sans"/>
                <w:b/>
                <w:bCs/>
                <w:color w:val="000000"/>
                <w:sz w:val="22"/>
                <w:szCs w:val="22"/>
              </w:rPr>
            </w:pPr>
            <w:r w:rsidRPr="00FE04A0">
              <w:rPr>
                <w:rFonts w:eastAsia="Times New Roman" w:cs="Open Sans"/>
                <w:b/>
                <w:bCs/>
                <w:color w:val="000000"/>
                <w:sz w:val="22"/>
                <w:szCs w:val="22"/>
              </w:rPr>
              <w:t xml:space="preserve"> -</w:t>
            </w:r>
          </w:p>
        </w:tc>
      </w:tr>
      <w:tr w:rsidR="00FE04A0" w:rsidRPr="00FE04A0" w14:paraId="55CEF5F0" w14:textId="77777777" w:rsidTr="0039105C">
        <w:trPr>
          <w:gridAfter w:val="1"/>
          <w:wAfter w:w="133" w:type="dxa"/>
          <w:trHeight w:val="276"/>
        </w:trPr>
        <w:tc>
          <w:tcPr>
            <w:tcW w:w="5673" w:type="dxa"/>
            <w:tcBorders>
              <w:top w:val="nil"/>
              <w:left w:val="nil"/>
              <w:bottom w:val="nil"/>
              <w:right w:val="nil"/>
            </w:tcBorders>
            <w:shd w:val="clear" w:color="auto" w:fill="auto"/>
            <w:hideMark/>
          </w:tcPr>
          <w:p w14:paraId="704F933C" w14:textId="77777777" w:rsidR="00FE04A0" w:rsidRPr="00FE04A0" w:rsidRDefault="00FE04A0" w:rsidP="00FE04A0">
            <w:pPr>
              <w:spacing w:before="0" w:after="0"/>
              <w:ind w:firstLineChars="200" w:firstLine="440"/>
              <w:rPr>
                <w:rFonts w:eastAsia="Times New Roman" w:cs="Open Sans"/>
                <w:color w:val="000000"/>
                <w:sz w:val="22"/>
                <w:szCs w:val="22"/>
              </w:rPr>
            </w:pPr>
            <w:r w:rsidRPr="00FE04A0">
              <w:rPr>
                <w:rFonts w:eastAsia="Times New Roman" w:cs="Open Sans"/>
                <w:color w:val="000000"/>
                <w:sz w:val="22"/>
                <w:szCs w:val="22"/>
              </w:rPr>
              <w:t>Additional provisions made</w:t>
            </w:r>
          </w:p>
        </w:tc>
        <w:tc>
          <w:tcPr>
            <w:tcW w:w="1349" w:type="dxa"/>
            <w:gridSpan w:val="2"/>
            <w:tcBorders>
              <w:top w:val="nil"/>
              <w:left w:val="nil"/>
              <w:bottom w:val="nil"/>
              <w:right w:val="nil"/>
            </w:tcBorders>
            <w:shd w:val="clear" w:color="auto" w:fill="auto"/>
            <w:noWrap/>
            <w:vAlign w:val="bottom"/>
            <w:hideMark/>
          </w:tcPr>
          <w:p w14:paraId="37D05604" w14:textId="77777777" w:rsidR="00FE04A0" w:rsidRPr="00FE04A0" w:rsidRDefault="00FE04A0" w:rsidP="00FE04A0">
            <w:pPr>
              <w:spacing w:before="0" w:after="0"/>
              <w:jc w:val="right"/>
              <w:rPr>
                <w:rFonts w:eastAsia="Times New Roman" w:cs="Open Sans"/>
                <w:b/>
                <w:bCs/>
                <w:color w:val="000000"/>
                <w:sz w:val="22"/>
                <w:szCs w:val="22"/>
              </w:rPr>
            </w:pPr>
            <w:r w:rsidRPr="00FE04A0">
              <w:rPr>
                <w:rFonts w:eastAsia="Times New Roman" w:cs="Open Sans"/>
                <w:b/>
                <w:bCs/>
                <w:color w:val="000000"/>
                <w:sz w:val="22"/>
                <w:szCs w:val="22"/>
              </w:rPr>
              <w:t xml:space="preserve">50 </w:t>
            </w:r>
          </w:p>
        </w:tc>
        <w:tc>
          <w:tcPr>
            <w:tcW w:w="1678" w:type="dxa"/>
            <w:tcBorders>
              <w:top w:val="nil"/>
              <w:left w:val="nil"/>
              <w:bottom w:val="nil"/>
              <w:right w:val="nil"/>
            </w:tcBorders>
            <w:shd w:val="clear" w:color="auto" w:fill="auto"/>
            <w:noWrap/>
            <w:vAlign w:val="bottom"/>
            <w:hideMark/>
          </w:tcPr>
          <w:p w14:paraId="4E809C9D" w14:textId="77777777" w:rsidR="00FE04A0" w:rsidRPr="00FE04A0" w:rsidRDefault="00FE04A0" w:rsidP="00FE04A0">
            <w:pPr>
              <w:spacing w:before="0" w:after="0"/>
              <w:jc w:val="right"/>
              <w:rPr>
                <w:rFonts w:eastAsia="Times New Roman" w:cs="Open Sans"/>
                <w:b/>
                <w:bCs/>
                <w:color w:val="000000"/>
                <w:sz w:val="22"/>
                <w:szCs w:val="22"/>
              </w:rPr>
            </w:pPr>
            <w:r w:rsidRPr="00FE04A0">
              <w:rPr>
                <w:rFonts w:eastAsia="Times New Roman" w:cs="Open Sans"/>
                <w:b/>
                <w:bCs/>
                <w:color w:val="000000"/>
                <w:sz w:val="22"/>
                <w:szCs w:val="22"/>
              </w:rPr>
              <w:t xml:space="preserve">511 </w:t>
            </w:r>
          </w:p>
        </w:tc>
        <w:tc>
          <w:tcPr>
            <w:tcW w:w="1374" w:type="dxa"/>
            <w:gridSpan w:val="2"/>
            <w:tcBorders>
              <w:top w:val="nil"/>
              <w:left w:val="nil"/>
              <w:bottom w:val="nil"/>
              <w:right w:val="nil"/>
            </w:tcBorders>
            <w:shd w:val="clear" w:color="auto" w:fill="auto"/>
            <w:noWrap/>
            <w:vAlign w:val="bottom"/>
            <w:hideMark/>
          </w:tcPr>
          <w:p w14:paraId="3704FF9D" w14:textId="77777777" w:rsidR="00FE04A0" w:rsidRPr="00FE04A0" w:rsidRDefault="00FE04A0" w:rsidP="00FE04A0">
            <w:pPr>
              <w:spacing w:before="0" w:after="0"/>
              <w:jc w:val="right"/>
              <w:rPr>
                <w:rFonts w:eastAsia="Times New Roman" w:cs="Open Sans"/>
                <w:b/>
                <w:bCs/>
                <w:color w:val="000000"/>
                <w:sz w:val="22"/>
                <w:szCs w:val="22"/>
              </w:rPr>
            </w:pPr>
            <w:r w:rsidRPr="00FE04A0">
              <w:rPr>
                <w:rFonts w:eastAsia="Times New Roman" w:cs="Open Sans"/>
                <w:b/>
                <w:bCs/>
                <w:color w:val="000000"/>
                <w:sz w:val="22"/>
                <w:szCs w:val="22"/>
              </w:rPr>
              <w:t xml:space="preserve">561 </w:t>
            </w:r>
          </w:p>
        </w:tc>
      </w:tr>
      <w:tr w:rsidR="00FE04A0" w:rsidRPr="00FE04A0" w14:paraId="2B14D8AD" w14:textId="77777777" w:rsidTr="0039105C">
        <w:trPr>
          <w:gridAfter w:val="1"/>
          <w:wAfter w:w="133" w:type="dxa"/>
          <w:trHeight w:val="276"/>
        </w:trPr>
        <w:tc>
          <w:tcPr>
            <w:tcW w:w="5673" w:type="dxa"/>
            <w:tcBorders>
              <w:top w:val="single" w:sz="4" w:space="0" w:color="auto"/>
              <w:left w:val="nil"/>
              <w:bottom w:val="single" w:sz="4" w:space="0" w:color="auto"/>
              <w:right w:val="nil"/>
            </w:tcBorders>
            <w:shd w:val="clear" w:color="auto" w:fill="auto"/>
            <w:noWrap/>
            <w:vAlign w:val="bottom"/>
            <w:hideMark/>
          </w:tcPr>
          <w:p w14:paraId="7FBDD219" w14:textId="77777777" w:rsidR="00FE04A0" w:rsidRPr="00FE04A0" w:rsidRDefault="00FE04A0" w:rsidP="00FE04A0">
            <w:pPr>
              <w:spacing w:before="0" w:after="0"/>
              <w:rPr>
                <w:rFonts w:eastAsia="Times New Roman" w:cs="Open Sans"/>
                <w:b/>
                <w:bCs/>
                <w:sz w:val="22"/>
                <w:szCs w:val="22"/>
              </w:rPr>
            </w:pPr>
            <w:r w:rsidRPr="00FE04A0">
              <w:rPr>
                <w:rFonts w:eastAsia="Times New Roman" w:cs="Open Sans"/>
                <w:b/>
                <w:bCs/>
                <w:sz w:val="22"/>
                <w:szCs w:val="22"/>
              </w:rPr>
              <w:t>Total as at 30 June 2022</w:t>
            </w:r>
          </w:p>
        </w:tc>
        <w:tc>
          <w:tcPr>
            <w:tcW w:w="1349" w:type="dxa"/>
            <w:gridSpan w:val="2"/>
            <w:tcBorders>
              <w:top w:val="single" w:sz="4" w:space="0" w:color="auto"/>
              <w:left w:val="nil"/>
              <w:bottom w:val="single" w:sz="4" w:space="0" w:color="auto"/>
              <w:right w:val="nil"/>
            </w:tcBorders>
            <w:shd w:val="clear" w:color="auto" w:fill="auto"/>
            <w:noWrap/>
            <w:vAlign w:val="bottom"/>
            <w:hideMark/>
          </w:tcPr>
          <w:p w14:paraId="30320816"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 xml:space="preserve">50 </w:t>
            </w:r>
          </w:p>
        </w:tc>
        <w:tc>
          <w:tcPr>
            <w:tcW w:w="1678" w:type="dxa"/>
            <w:tcBorders>
              <w:top w:val="single" w:sz="4" w:space="0" w:color="auto"/>
              <w:left w:val="nil"/>
              <w:bottom w:val="single" w:sz="4" w:space="0" w:color="auto"/>
              <w:right w:val="nil"/>
            </w:tcBorders>
            <w:shd w:val="clear" w:color="auto" w:fill="auto"/>
            <w:noWrap/>
            <w:vAlign w:val="bottom"/>
            <w:hideMark/>
          </w:tcPr>
          <w:p w14:paraId="0A6D0957"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 xml:space="preserve">511 </w:t>
            </w:r>
          </w:p>
        </w:tc>
        <w:tc>
          <w:tcPr>
            <w:tcW w:w="1374" w:type="dxa"/>
            <w:gridSpan w:val="2"/>
            <w:tcBorders>
              <w:top w:val="single" w:sz="4" w:space="0" w:color="auto"/>
              <w:left w:val="nil"/>
              <w:bottom w:val="single" w:sz="4" w:space="0" w:color="auto"/>
              <w:right w:val="nil"/>
            </w:tcBorders>
            <w:shd w:val="clear" w:color="auto" w:fill="auto"/>
            <w:noWrap/>
            <w:vAlign w:val="bottom"/>
            <w:hideMark/>
          </w:tcPr>
          <w:p w14:paraId="140BFDD0" w14:textId="77777777" w:rsidR="00FE04A0" w:rsidRPr="00FE04A0" w:rsidRDefault="00FE04A0" w:rsidP="00FE04A0">
            <w:pPr>
              <w:spacing w:before="0" w:after="0"/>
              <w:jc w:val="right"/>
              <w:rPr>
                <w:rFonts w:eastAsia="Times New Roman" w:cs="Open Sans"/>
                <w:b/>
                <w:bCs/>
                <w:sz w:val="22"/>
                <w:szCs w:val="22"/>
              </w:rPr>
            </w:pPr>
            <w:r w:rsidRPr="00FE04A0">
              <w:rPr>
                <w:rFonts w:eastAsia="Times New Roman" w:cs="Open Sans"/>
                <w:b/>
                <w:bCs/>
                <w:sz w:val="22"/>
                <w:szCs w:val="22"/>
              </w:rPr>
              <w:t xml:space="preserve">561 </w:t>
            </w:r>
          </w:p>
        </w:tc>
      </w:tr>
      <w:tr w:rsidR="00FE04A0" w:rsidRPr="00FE04A0" w14:paraId="135AD275" w14:textId="77777777" w:rsidTr="0039105C">
        <w:trPr>
          <w:gridAfter w:val="1"/>
          <w:wAfter w:w="133" w:type="dxa"/>
          <w:trHeight w:val="276"/>
        </w:trPr>
        <w:tc>
          <w:tcPr>
            <w:tcW w:w="10074" w:type="dxa"/>
            <w:gridSpan w:val="6"/>
            <w:tcBorders>
              <w:top w:val="nil"/>
              <w:left w:val="nil"/>
              <w:bottom w:val="nil"/>
              <w:right w:val="nil"/>
            </w:tcBorders>
            <w:shd w:val="clear" w:color="auto" w:fill="auto"/>
            <w:noWrap/>
            <w:vAlign w:val="bottom"/>
            <w:hideMark/>
          </w:tcPr>
          <w:p w14:paraId="59C91C98" w14:textId="77777777" w:rsidR="00FE04A0" w:rsidRPr="00FE04A0" w:rsidRDefault="00FE04A0" w:rsidP="00FE04A0">
            <w:pPr>
              <w:spacing w:before="0" w:after="0"/>
              <w:jc w:val="right"/>
              <w:rPr>
                <w:rFonts w:eastAsia="Times New Roman" w:cs="Open Sans"/>
                <w:b/>
                <w:bCs/>
                <w:sz w:val="22"/>
                <w:szCs w:val="22"/>
              </w:rPr>
            </w:pPr>
          </w:p>
        </w:tc>
      </w:tr>
      <w:tr w:rsidR="00FE04A0" w:rsidRPr="00FE04A0" w14:paraId="5E8268C7" w14:textId="77777777" w:rsidTr="007301C9">
        <w:trPr>
          <w:gridAfter w:val="1"/>
          <w:wAfter w:w="133" w:type="dxa"/>
          <w:trHeight w:val="420"/>
        </w:trPr>
        <w:tc>
          <w:tcPr>
            <w:tcW w:w="10074" w:type="dxa"/>
            <w:gridSpan w:val="6"/>
            <w:tcBorders>
              <w:top w:val="nil"/>
              <w:left w:val="nil"/>
              <w:bottom w:val="nil"/>
              <w:right w:val="nil"/>
            </w:tcBorders>
            <w:shd w:val="clear" w:color="auto" w:fill="auto"/>
            <w:hideMark/>
          </w:tcPr>
          <w:p w14:paraId="3D856CC4" w14:textId="77777777" w:rsidR="00FE04A0" w:rsidRDefault="00FE04A0" w:rsidP="00FE04A0">
            <w:pPr>
              <w:spacing w:before="0" w:after="0"/>
              <w:rPr>
                <w:rFonts w:eastAsia="Times New Roman" w:cs="Open Sans"/>
                <w:color w:val="000000"/>
                <w:sz w:val="22"/>
                <w:szCs w:val="22"/>
              </w:rPr>
            </w:pPr>
            <w:r w:rsidRPr="00FE04A0">
              <w:rPr>
                <w:rFonts w:eastAsia="Times New Roman" w:cs="Open Sans"/>
                <w:color w:val="000000"/>
                <w:sz w:val="22"/>
                <w:szCs w:val="22"/>
              </w:rPr>
              <w:t>1. Make good provision for leasehold improvements for property lease which expires 30 June 2024.</w:t>
            </w:r>
          </w:p>
          <w:p w14:paraId="58345DA0" w14:textId="77777777" w:rsidR="00581D9A" w:rsidRDefault="00581D9A" w:rsidP="00FE04A0">
            <w:pPr>
              <w:spacing w:before="0" w:after="0"/>
              <w:rPr>
                <w:rFonts w:eastAsia="Times New Roman" w:cs="Open Sans"/>
                <w:color w:val="000000"/>
                <w:sz w:val="22"/>
                <w:szCs w:val="22"/>
              </w:rPr>
            </w:pPr>
          </w:p>
          <w:p w14:paraId="6BF8A727" w14:textId="5112A3E7" w:rsidR="00581D9A" w:rsidRDefault="007301C9" w:rsidP="00581D9A">
            <w:pPr>
              <w:keepNext/>
              <w:keepLines/>
              <w:pageBreakBefore/>
              <w:spacing w:before="0" w:after="360" w:line="1080" w:lineRule="exact"/>
              <w:outlineLvl w:val="0"/>
              <w:rPr>
                <w:rFonts w:eastAsia="Malgun Gothic" w:cs="Open Sans"/>
                <w:b/>
                <w:color w:val="0070C0"/>
                <w:spacing w:val="-30"/>
                <w:kern w:val="72"/>
                <w:sz w:val="36"/>
                <w:szCs w:val="36"/>
                <w:lang w:eastAsia="en-US"/>
              </w:rPr>
            </w:pPr>
            <w:r>
              <w:rPr>
                <w:noProof/>
              </w:rPr>
              <mc:AlternateContent>
                <mc:Choice Requires="wps">
                  <w:drawing>
                    <wp:anchor distT="0" distB="0" distL="114300" distR="114300" simplePos="0" relativeHeight="251658307" behindDoc="0" locked="0" layoutInCell="1" allowOverlap="1" wp14:anchorId="1119DE50" wp14:editId="594D9BA8">
                      <wp:simplePos x="0" y="0"/>
                      <wp:positionH relativeFrom="column">
                        <wp:posOffset>993140</wp:posOffset>
                      </wp:positionH>
                      <wp:positionV relativeFrom="paragraph">
                        <wp:posOffset>230505</wp:posOffset>
                      </wp:positionV>
                      <wp:extent cx="4565650" cy="692150"/>
                      <wp:effectExtent l="0" t="0" r="0" b="0"/>
                      <wp:wrapNone/>
                      <wp:docPr id="1039627118" name="TextBox 4"/>
                      <wp:cNvGraphicFramePr/>
                      <a:graphic xmlns:a="http://schemas.openxmlformats.org/drawingml/2006/main">
                        <a:graphicData uri="http://schemas.microsoft.com/office/word/2010/wordprocessingShape">
                          <wps:wsp>
                            <wps:cNvSpPr txBox="1"/>
                            <wps:spPr>
                              <a:xfrm>
                                <a:off x="0" y="0"/>
                                <a:ext cx="4565650" cy="692150"/>
                              </a:xfrm>
                              <a:prstGeom prst="rect">
                                <a:avLst/>
                              </a:prstGeom>
                              <a:noFill/>
                              <a:ln w="19050" cmpd="sng">
                                <a:noFill/>
                              </a:ln>
                            </wps:spPr>
                            <wps:style>
                              <a:lnRef idx="0">
                                <a:scrgbClr r="0" g="0" b="0"/>
                              </a:lnRef>
                              <a:fillRef idx="0">
                                <a:scrgbClr r="0" g="0" b="0"/>
                              </a:fillRef>
                              <a:effectRef idx="0">
                                <a:scrgbClr r="0" g="0" b="0"/>
                              </a:effectRef>
                              <a:fontRef idx="minor">
                                <a:schemeClr val="dk1"/>
                              </a:fontRef>
                            </wps:style>
                            <wps:txbx>
                              <w:txbxContent>
                                <w:p w14:paraId="56DCC743" w14:textId="77777777" w:rsidR="007301C9" w:rsidRPr="007301C9" w:rsidRDefault="007301C9" w:rsidP="007301C9">
                                  <w:pPr>
                                    <w:rPr>
                                      <w:rFonts w:cs="Open Sans"/>
                                      <w:color w:val="0070C0"/>
                                      <w:sz w:val="20"/>
                                      <w:szCs w:val="20"/>
                                    </w:rPr>
                                  </w:pPr>
                                  <w:r w:rsidRPr="007301C9">
                                    <w:rPr>
                                      <w:rFonts w:cs="Open Sans"/>
                                      <w:color w:val="0070C0"/>
                                      <w:sz w:val="20"/>
                                      <w:szCs w:val="20"/>
                                    </w:rPr>
                                    <w:t>This section identifies the Australian Human Rights Commission funding structure.</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1119DE50" id="TextBox 4" o:spid="_x0000_s1058" type="#_x0000_t202" style="position:absolute;margin-left:78.2pt;margin-top:18.15pt;width:359.5pt;height:54.5pt;z-index:25165830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Kxy7BAIAAF0EAAAOAAAAZHJzL2Uyb0RvYy54bWysVF9v0zAQf0fiO1h+p2kLVKxqOsGm8YIY&#10;YvABXMdOLGyfObtNyqfn7LQp2p42oUiOc39/97u7bK4HZ9lBYTTga76YzTlTXkJjfFvznz/u3nzg&#10;LCbhG2HBq5ofVeTX29evNn1YqyV0YBuFjIL4uO5DzbuUwrqqouyUE3EGQXlSakAnEn1iWzUoeoru&#10;bLWcz1dVD9gEBKliJOntqOTbEl9rJdO91lElZmtO2FI5sZy7fFbbjVi3KEJn5AmGeAEKJ4ynpFOo&#10;W5EE26N5EsoZiRBBp5kEV4HWRqpSA1WzmD+q5qETQZVaiJwYJpri/wsrvx4ewjdkafgEAzUwE9KH&#10;uI4kzPUMGl1+E1JGeqLwONGmhsQkCd+9X9FDKkm61dVyQXcKU128A8b0WYFj+VJzpLYUtsThS0yj&#10;6dkkJ/NwZ6wtrbGe9QTral7iu9DUPPq2OE9WlMh6ynfBXW7paFWOZv13pZlpCvwsiBLb3Y1FNs4B&#10;DSphP09DCUYO2VATimf6nlyytyrj90z/yankB58mf2c8YCm8LIfKBRwEjXXzq3SNgOvR/kzFSEDm&#10;Ig27gRio+dvlucE7aI7Ud1rddE+HtkA8S2sCZx3gn8eynlaEqP+9F6g4w2RvYNwo4SXZ13xsqIeP&#10;+wTalKbmzGOaEyKa4TIWp33LS/Lvd7G6/BW2fwEAAP//AwBQSwMEFAAGAAgAAAAhAKq4rJzeAAAA&#10;CgEAAA8AAABkcnMvZG93bnJldi54bWxMj81OwzAQhO9IvIO1SNyoU9KEKsSpAMENIbWNxNWN3Thq&#10;vI5sNz9vz3KC4+x8mp0pd7Pt2ah96BwKWK8SYBobpzpsBdTHj4ctsBAlKtk71AIWHWBX3d6UslBu&#10;wr0eD7FlFIKhkAJMjEPBeWiMtjKs3KCRvLPzVkaSvuXKy4nCbc8fkyTnVnZIH4wc9JvRzeVwtQLs&#10;Z/K9/3pfm3qpRxmX46vHaRbi/m5+eQYW9Rz/YPitT9Whok4nd0UVWE86yzeECkjzFBgB26eMDidy&#10;NlkKvCr5/wnVDwAAAP//AwBQSwECLQAUAAYACAAAACEAtoM4kv4AAADhAQAAEwAAAAAAAAAAAAAA&#10;AAAAAAAAW0NvbnRlbnRfVHlwZXNdLnhtbFBLAQItABQABgAIAAAAIQA4/SH/1gAAAJQBAAALAAAA&#10;AAAAAAAAAAAAAC8BAABfcmVscy8ucmVsc1BLAQItABQABgAIAAAAIQAyKxy7BAIAAF0EAAAOAAAA&#10;AAAAAAAAAAAAAC4CAABkcnMvZTJvRG9jLnhtbFBLAQItABQABgAIAAAAIQCquKyc3gAAAAoBAAAP&#10;AAAAAAAAAAAAAAAAAF4EAABkcnMvZG93bnJldi54bWxQSwUGAAAAAAQABADzAAAAaQUAAAAA&#10;" filled="f" stroked="f" strokeweight="1.5pt">
                      <v:textbox>
                        <w:txbxContent>
                          <w:p w14:paraId="56DCC743" w14:textId="77777777" w:rsidR="007301C9" w:rsidRPr="007301C9" w:rsidRDefault="007301C9" w:rsidP="007301C9">
                            <w:pPr>
                              <w:rPr>
                                <w:rFonts w:cs="Open Sans"/>
                                <w:color w:val="0070C0"/>
                                <w:sz w:val="20"/>
                                <w:szCs w:val="20"/>
                              </w:rPr>
                            </w:pPr>
                            <w:r w:rsidRPr="007301C9">
                              <w:rPr>
                                <w:rFonts w:cs="Open Sans"/>
                                <w:color w:val="0070C0"/>
                                <w:sz w:val="20"/>
                                <w:szCs w:val="20"/>
                              </w:rPr>
                              <w:t>This section identifies the Australian Human Rights Commission funding structure.</w:t>
                            </w:r>
                          </w:p>
                        </w:txbxContent>
                      </v:textbox>
                    </v:shape>
                  </w:pict>
                </mc:Fallback>
              </mc:AlternateContent>
            </w:r>
            <w:r w:rsidR="00581D9A" w:rsidRPr="0022092C">
              <w:rPr>
                <w:rFonts w:eastAsia="Malgun Gothic" w:cs="Open Sans"/>
                <w:b/>
                <w:color w:val="0070C0"/>
                <w:spacing w:val="-30"/>
                <w:kern w:val="72"/>
                <w:sz w:val="36"/>
                <w:szCs w:val="36"/>
                <w:lang w:eastAsia="en-US"/>
              </w:rPr>
              <w:t xml:space="preserve">Funding </w:t>
            </w:r>
            <w:r w:rsidR="00461877">
              <w:rPr>
                <w:rFonts w:eastAsia="Malgun Gothic" w:cs="Open Sans"/>
                <w:b/>
                <w:color w:val="0070C0"/>
                <w:spacing w:val="-30"/>
                <w:kern w:val="72"/>
                <w:sz w:val="36"/>
                <w:szCs w:val="36"/>
                <w:lang w:eastAsia="en-US"/>
              </w:rPr>
              <w:t xml:space="preserve">  </w:t>
            </w:r>
          </w:p>
          <w:tbl>
            <w:tblPr>
              <w:tblW w:w="9858" w:type="dxa"/>
              <w:tblLayout w:type="fixed"/>
              <w:tblLook w:val="04A0" w:firstRow="1" w:lastRow="0" w:firstColumn="1" w:lastColumn="0" w:noHBand="0" w:noVBand="1"/>
            </w:tblPr>
            <w:tblGrid>
              <w:gridCol w:w="3868"/>
              <w:gridCol w:w="1406"/>
              <w:gridCol w:w="1526"/>
              <w:gridCol w:w="1530"/>
              <w:gridCol w:w="1528"/>
            </w:tblGrid>
            <w:tr w:rsidR="00581D9A" w:rsidRPr="007F7EFD" w14:paraId="4998D55B" w14:textId="77777777" w:rsidTr="003F278B">
              <w:trPr>
                <w:trHeight w:val="40"/>
              </w:trPr>
              <w:tc>
                <w:tcPr>
                  <w:tcW w:w="5274" w:type="dxa"/>
                  <w:gridSpan w:val="2"/>
                  <w:tcBorders>
                    <w:top w:val="single" w:sz="4" w:space="0" w:color="FFFFFF"/>
                    <w:left w:val="nil"/>
                    <w:bottom w:val="single" w:sz="4" w:space="0" w:color="FFFFFF"/>
                    <w:right w:val="nil"/>
                  </w:tcBorders>
                  <w:shd w:val="clear" w:color="000000" w:fill="37424A"/>
                  <w:noWrap/>
                  <w:vAlign w:val="center"/>
                  <w:hideMark/>
                </w:tcPr>
                <w:p w14:paraId="3D316FD1" w14:textId="54111B13" w:rsidR="00581D9A" w:rsidRPr="007F7EFD" w:rsidRDefault="001B2221" w:rsidP="00581D9A">
                  <w:pPr>
                    <w:spacing w:before="0" w:after="0"/>
                    <w:rPr>
                      <w:rFonts w:eastAsia="Times New Roman" w:cs="Open Sans"/>
                      <w:b/>
                      <w:bCs/>
                      <w:color w:val="FFFFFF"/>
                      <w:sz w:val="22"/>
                      <w:szCs w:val="22"/>
                    </w:rPr>
                  </w:pPr>
                  <w:r>
                    <w:rPr>
                      <w:rFonts w:eastAsia="Times New Roman" w:cs="Open Sans"/>
                      <w:b/>
                      <w:bCs/>
                      <w:color w:val="FFFFFF"/>
                      <w:sz w:val="22"/>
                      <w:szCs w:val="22"/>
                    </w:rPr>
                    <w:t>3</w:t>
                  </w:r>
                  <w:r w:rsidR="00581D9A" w:rsidRPr="007F7EFD">
                    <w:rPr>
                      <w:rFonts w:eastAsia="Times New Roman" w:cs="Open Sans"/>
                      <w:b/>
                      <w:bCs/>
                      <w:color w:val="FFFFFF"/>
                      <w:sz w:val="22"/>
                      <w:szCs w:val="22"/>
                    </w:rPr>
                    <w:t>.1 Corporate Commonwealth Entity Payment</w:t>
                  </w:r>
                </w:p>
              </w:tc>
              <w:tc>
                <w:tcPr>
                  <w:tcW w:w="1526" w:type="dxa"/>
                  <w:tcBorders>
                    <w:top w:val="single" w:sz="4" w:space="0" w:color="FFFFFF"/>
                    <w:left w:val="nil"/>
                    <w:bottom w:val="single" w:sz="4" w:space="0" w:color="FFFFFF"/>
                    <w:right w:val="nil"/>
                  </w:tcBorders>
                  <w:shd w:val="clear" w:color="000000" w:fill="37424A"/>
                  <w:noWrap/>
                  <w:vAlign w:val="center"/>
                  <w:hideMark/>
                </w:tcPr>
                <w:p w14:paraId="2C9B6717" w14:textId="77777777" w:rsidR="00581D9A" w:rsidRPr="007F7EFD" w:rsidRDefault="00581D9A" w:rsidP="00581D9A">
                  <w:pPr>
                    <w:spacing w:before="0" w:after="0"/>
                    <w:rPr>
                      <w:rFonts w:eastAsia="Times New Roman" w:cs="Open Sans"/>
                      <w:b/>
                      <w:bCs/>
                      <w:color w:val="FFFFFF"/>
                      <w:sz w:val="22"/>
                      <w:szCs w:val="22"/>
                    </w:rPr>
                  </w:pPr>
                  <w:r w:rsidRPr="007F7EFD">
                    <w:rPr>
                      <w:rFonts w:eastAsia="Times New Roman" w:cs="Open Sans"/>
                      <w:b/>
                      <w:bCs/>
                      <w:color w:val="FFFFFF"/>
                      <w:sz w:val="22"/>
                      <w:szCs w:val="22"/>
                    </w:rPr>
                    <w:t> </w:t>
                  </w:r>
                </w:p>
              </w:tc>
              <w:tc>
                <w:tcPr>
                  <w:tcW w:w="1530" w:type="dxa"/>
                  <w:tcBorders>
                    <w:top w:val="single" w:sz="4" w:space="0" w:color="FFFFFF"/>
                    <w:left w:val="nil"/>
                    <w:bottom w:val="single" w:sz="4" w:space="0" w:color="FFFFFF"/>
                    <w:right w:val="nil"/>
                  </w:tcBorders>
                  <w:shd w:val="clear" w:color="000000" w:fill="37424A"/>
                  <w:noWrap/>
                  <w:vAlign w:val="center"/>
                  <w:hideMark/>
                </w:tcPr>
                <w:p w14:paraId="60CE9FBE" w14:textId="77777777" w:rsidR="00581D9A" w:rsidRPr="007F7EFD" w:rsidRDefault="00581D9A" w:rsidP="00581D9A">
                  <w:pPr>
                    <w:spacing w:before="0" w:after="0"/>
                    <w:rPr>
                      <w:rFonts w:ascii="Cambria" w:eastAsia="Times New Roman" w:hAnsi="Cambria" w:cs="Calibri"/>
                      <w:b/>
                      <w:bCs/>
                      <w:color w:val="FFFFFF"/>
                      <w:sz w:val="18"/>
                      <w:szCs w:val="18"/>
                    </w:rPr>
                  </w:pPr>
                  <w:r w:rsidRPr="007F7EFD">
                    <w:rPr>
                      <w:rFonts w:ascii="Cambria" w:eastAsia="Times New Roman" w:hAnsi="Cambria" w:cs="Calibri"/>
                      <w:b/>
                      <w:bCs/>
                      <w:color w:val="FFFFFF"/>
                      <w:sz w:val="18"/>
                      <w:szCs w:val="18"/>
                    </w:rPr>
                    <w:t> </w:t>
                  </w:r>
                </w:p>
              </w:tc>
              <w:tc>
                <w:tcPr>
                  <w:tcW w:w="1528" w:type="dxa"/>
                  <w:tcBorders>
                    <w:top w:val="single" w:sz="4" w:space="0" w:color="FFFFFF"/>
                    <w:left w:val="nil"/>
                    <w:bottom w:val="single" w:sz="4" w:space="0" w:color="FFFFFF"/>
                    <w:right w:val="nil"/>
                  </w:tcBorders>
                  <w:shd w:val="clear" w:color="000000" w:fill="37424A"/>
                  <w:noWrap/>
                  <w:vAlign w:val="center"/>
                  <w:hideMark/>
                </w:tcPr>
                <w:p w14:paraId="71D31350" w14:textId="77777777" w:rsidR="00581D9A" w:rsidRPr="007F7EFD" w:rsidRDefault="00581D9A" w:rsidP="00581D9A">
                  <w:pPr>
                    <w:spacing w:before="0" w:after="0"/>
                    <w:rPr>
                      <w:rFonts w:ascii="Cambria" w:eastAsia="Times New Roman" w:hAnsi="Cambria" w:cs="Calibri"/>
                      <w:b/>
                      <w:bCs/>
                      <w:color w:val="FFFFFF"/>
                      <w:sz w:val="18"/>
                      <w:szCs w:val="18"/>
                    </w:rPr>
                  </w:pPr>
                  <w:r w:rsidRPr="007F7EFD">
                    <w:rPr>
                      <w:rFonts w:ascii="Cambria" w:eastAsia="Times New Roman" w:hAnsi="Cambria" w:cs="Calibri"/>
                      <w:b/>
                      <w:bCs/>
                      <w:color w:val="FFFFFF"/>
                      <w:sz w:val="18"/>
                      <w:szCs w:val="18"/>
                    </w:rPr>
                    <w:t> </w:t>
                  </w:r>
                </w:p>
              </w:tc>
            </w:tr>
            <w:tr w:rsidR="00581D9A" w:rsidRPr="007F7EFD" w14:paraId="2F6B3427" w14:textId="77777777" w:rsidTr="003F278B">
              <w:trPr>
                <w:trHeight w:val="22"/>
              </w:trPr>
              <w:tc>
                <w:tcPr>
                  <w:tcW w:w="3868" w:type="dxa"/>
                  <w:tcBorders>
                    <w:top w:val="nil"/>
                    <w:left w:val="nil"/>
                    <w:bottom w:val="nil"/>
                    <w:right w:val="nil"/>
                  </w:tcBorders>
                  <w:shd w:val="clear" w:color="auto" w:fill="auto"/>
                  <w:noWrap/>
                  <w:vAlign w:val="bottom"/>
                  <w:hideMark/>
                </w:tcPr>
                <w:p w14:paraId="073DD01D" w14:textId="77777777" w:rsidR="00581D9A" w:rsidRPr="007F7EFD" w:rsidRDefault="00581D9A" w:rsidP="00581D9A">
                  <w:pPr>
                    <w:spacing w:before="0" w:after="0"/>
                    <w:rPr>
                      <w:rFonts w:eastAsia="Times New Roman" w:cs="Open Sans"/>
                      <w:b/>
                      <w:bCs/>
                      <w:color w:val="FFFFFF"/>
                      <w:sz w:val="22"/>
                      <w:szCs w:val="22"/>
                    </w:rPr>
                  </w:pPr>
                </w:p>
              </w:tc>
              <w:tc>
                <w:tcPr>
                  <w:tcW w:w="1406" w:type="dxa"/>
                  <w:tcBorders>
                    <w:top w:val="nil"/>
                    <w:left w:val="nil"/>
                    <w:bottom w:val="nil"/>
                    <w:right w:val="nil"/>
                  </w:tcBorders>
                  <w:shd w:val="clear" w:color="auto" w:fill="auto"/>
                  <w:noWrap/>
                  <w:vAlign w:val="bottom"/>
                  <w:hideMark/>
                </w:tcPr>
                <w:p w14:paraId="6965AA05" w14:textId="77777777" w:rsidR="00581D9A" w:rsidRPr="007F7EFD" w:rsidRDefault="00581D9A" w:rsidP="00581D9A">
                  <w:pPr>
                    <w:spacing w:before="0" w:after="0"/>
                    <w:rPr>
                      <w:rFonts w:eastAsia="Times New Roman" w:cs="Open Sans"/>
                      <w:sz w:val="22"/>
                      <w:szCs w:val="22"/>
                    </w:rPr>
                  </w:pPr>
                </w:p>
              </w:tc>
              <w:tc>
                <w:tcPr>
                  <w:tcW w:w="1526" w:type="dxa"/>
                  <w:tcBorders>
                    <w:top w:val="nil"/>
                    <w:left w:val="nil"/>
                    <w:bottom w:val="nil"/>
                    <w:right w:val="nil"/>
                  </w:tcBorders>
                  <w:shd w:val="clear" w:color="auto" w:fill="auto"/>
                  <w:noWrap/>
                  <w:vAlign w:val="bottom"/>
                  <w:hideMark/>
                </w:tcPr>
                <w:p w14:paraId="7C387893" w14:textId="77777777" w:rsidR="00581D9A" w:rsidRPr="007F7EFD" w:rsidRDefault="00581D9A" w:rsidP="00581D9A">
                  <w:pPr>
                    <w:spacing w:before="0" w:after="0"/>
                    <w:rPr>
                      <w:rFonts w:eastAsia="Times New Roman" w:cs="Open Sans"/>
                      <w:sz w:val="22"/>
                      <w:szCs w:val="22"/>
                    </w:rPr>
                  </w:pPr>
                </w:p>
              </w:tc>
              <w:tc>
                <w:tcPr>
                  <w:tcW w:w="1530" w:type="dxa"/>
                  <w:tcBorders>
                    <w:top w:val="nil"/>
                    <w:left w:val="nil"/>
                    <w:bottom w:val="nil"/>
                    <w:right w:val="nil"/>
                  </w:tcBorders>
                  <w:shd w:val="clear" w:color="auto" w:fill="auto"/>
                  <w:noWrap/>
                  <w:vAlign w:val="bottom"/>
                  <w:hideMark/>
                </w:tcPr>
                <w:p w14:paraId="1D769BC9" w14:textId="77777777" w:rsidR="00581D9A" w:rsidRPr="007F7EFD" w:rsidRDefault="00581D9A" w:rsidP="00581D9A">
                  <w:pPr>
                    <w:spacing w:before="0" w:after="0"/>
                    <w:rPr>
                      <w:rFonts w:ascii="Times New Roman" w:eastAsia="Times New Roman" w:hAnsi="Times New Roman"/>
                      <w:sz w:val="20"/>
                      <w:szCs w:val="20"/>
                    </w:rPr>
                  </w:pPr>
                </w:p>
              </w:tc>
              <w:tc>
                <w:tcPr>
                  <w:tcW w:w="1528" w:type="dxa"/>
                  <w:tcBorders>
                    <w:top w:val="nil"/>
                    <w:left w:val="nil"/>
                    <w:bottom w:val="nil"/>
                    <w:right w:val="nil"/>
                  </w:tcBorders>
                  <w:shd w:val="clear" w:color="auto" w:fill="auto"/>
                  <w:noWrap/>
                  <w:vAlign w:val="bottom"/>
                  <w:hideMark/>
                </w:tcPr>
                <w:p w14:paraId="6A433593" w14:textId="77777777" w:rsidR="00581D9A" w:rsidRPr="007F7EFD" w:rsidRDefault="00581D9A" w:rsidP="00581D9A">
                  <w:pPr>
                    <w:spacing w:before="0" w:after="0"/>
                    <w:rPr>
                      <w:rFonts w:ascii="Times New Roman" w:eastAsia="Times New Roman" w:hAnsi="Times New Roman"/>
                      <w:sz w:val="20"/>
                      <w:szCs w:val="20"/>
                    </w:rPr>
                  </w:pPr>
                </w:p>
              </w:tc>
            </w:tr>
            <w:tr w:rsidR="003F278B" w:rsidRPr="007F7EFD" w14:paraId="2B5E3746" w14:textId="77777777">
              <w:trPr>
                <w:trHeight w:val="32"/>
              </w:trPr>
              <w:tc>
                <w:tcPr>
                  <w:tcW w:w="9858" w:type="dxa"/>
                  <w:gridSpan w:val="5"/>
                  <w:tcBorders>
                    <w:top w:val="nil"/>
                    <w:left w:val="nil"/>
                    <w:bottom w:val="nil"/>
                    <w:right w:val="nil"/>
                  </w:tcBorders>
                  <w:shd w:val="clear" w:color="auto" w:fill="auto"/>
                  <w:noWrap/>
                  <w:vAlign w:val="bottom"/>
                  <w:hideMark/>
                </w:tcPr>
                <w:p w14:paraId="5F39116C" w14:textId="3C861928" w:rsidR="003F278B" w:rsidRPr="007F7EFD" w:rsidRDefault="003F278B" w:rsidP="00581D9A">
                  <w:pPr>
                    <w:spacing w:before="0" w:after="0"/>
                    <w:rPr>
                      <w:rFonts w:ascii="Cambria" w:eastAsia="Times New Roman" w:hAnsi="Cambria" w:cs="Calibri"/>
                      <w:b/>
                      <w:bCs/>
                      <w:sz w:val="18"/>
                      <w:szCs w:val="18"/>
                      <w:u w:val="single"/>
                    </w:rPr>
                  </w:pPr>
                  <w:r w:rsidRPr="007F7EFD">
                    <w:rPr>
                      <w:rFonts w:eastAsia="Times New Roman" w:cs="Open Sans"/>
                      <w:b/>
                      <w:bCs/>
                      <w:sz w:val="22"/>
                      <w:szCs w:val="22"/>
                      <w:u w:val="single"/>
                    </w:rPr>
                    <w:t>3.1A: Annual Corporate Commonwealth Entity Payment ('Recoverable GST exclusive')</w:t>
                  </w:r>
                </w:p>
              </w:tc>
            </w:tr>
            <w:tr w:rsidR="00581D9A" w:rsidRPr="007F7EFD" w14:paraId="6123A284" w14:textId="77777777" w:rsidTr="003F278B">
              <w:trPr>
                <w:trHeight w:val="22"/>
              </w:trPr>
              <w:tc>
                <w:tcPr>
                  <w:tcW w:w="3868" w:type="dxa"/>
                  <w:tcBorders>
                    <w:top w:val="nil"/>
                    <w:left w:val="nil"/>
                    <w:bottom w:val="nil"/>
                    <w:right w:val="nil"/>
                  </w:tcBorders>
                  <w:shd w:val="clear" w:color="auto" w:fill="auto"/>
                  <w:hideMark/>
                </w:tcPr>
                <w:p w14:paraId="587B4681" w14:textId="77777777" w:rsidR="00581D9A" w:rsidRPr="007F7EFD" w:rsidRDefault="00581D9A" w:rsidP="00581D9A">
                  <w:pPr>
                    <w:spacing w:before="0" w:after="0"/>
                    <w:rPr>
                      <w:rFonts w:eastAsia="Times New Roman" w:cs="Open Sans"/>
                      <w:sz w:val="22"/>
                      <w:szCs w:val="22"/>
                    </w:rPr>
                  </w:pPr>
                </w:p>
              </w:tc>
              <w:tc>
                <w:tcPr>
                  <w:tcW w:w="1406" w:type="dxa"/>
                  <w:tcBorders>
                    <w:top w:val="nil"/>
                    <w:left w:val="nil"/>
                    <w:bottom w:val="nil"/>
                    <w:right w:val="nil"/>
                  </w:tcBorders>
                  <w:shd w:val="clear" w:color="auto" w:fill="auto"/>
                  <w:noWrap/>
                  <w:vAlign w:val="bottom"/>
                  <w:hideMark/>
                </w:tcPr>
                <w:p w14:paraId="0C4CA70C" w14:textId="77777777" w:rsidR="00581D9A" w:rsidRPr="007F7EFD" w:rsidRDefault="00581D9A" w:rsidP="00581D9A">
                  <w:pPr>
                    <w:spacing w:before="0" w:after="0"/>
                    <w:rPr>
                      <w:rFonts w:eastAsia="Times New Roman" w:cs="Open Sans"/>
                      <w:sz w:val="22"/>
                      <w:szCs w:val="22"/>
                    </w:rPr>
                  </w:pPr>
                </w:p>
              </w:tc>
              <w:tc>
                <w:tcPr>
                  <w:tcW w:w="1526" w:type="dxa"/>
                  <w:tcBorders>
                    <w:top w:val="nil"/>
                    <w:left w:val="nil"/>
                    <w:bottom w:val="nil"/>
                    <w:right w:val="nil"/>
                  </w:tcBorders>
                  <w:shd w:val="clear" w:color="auto" w:fill="auto"/>
                  <w:noWrap/>
                  <w:vAlign w:val="bottom"/>
                  <w:hideMark/>
                </w:tcPr>
                <w:p w14:paraId="73B12536" w14:textId="77777777" w:rsidR="00581D9A" w:rsidRPr="007F7EFD" w:rsidRDefault="00581D9A" w:rsidP="00581D9A">
                  <w:pPr>
                    <w:spacing w:before="0" w:after="0"/>
                    <w:rPr>
                      <w:rFonts w:eastAsia="Times New Roman" w:cs="Open Sans"/>
                      <w:sz w:val="22"/>
                      <w:szCs w:val="22"/>
                    </w:rPr>
                  </w:pPr>
                </w:p>
              </w:tc>
              <w:tc>
                <w:tcPr>
                  <w:tcW w:w="1530" w:type="dxa"/>
                  <w:tcBorders>
                    <w:top w:val="nil"/>
                    <w:left w:val="nil"/>
                    <w:bottom w:val="nil"/>
                    <w:right w:val="nil"/>
                  </w:tcBorders>
                  <w:shd w:val="clear" w:color="auto" w:fill="auto"/>
                  <w:noWrap/>
                  <w:vAlign w:val="bottom"/>
                  <w:hideMark/>
                </w:tcPr>
                <w:p w14:paraId="6DED8F1C" w14:textId="77777777" w:rsidR="00581D9A" w:rsidRPr="007F7EFD" w:rsidRDefault="00581D9A" w:rsidP="00581D9A">
                  <w:pPr>
                    <w:spacing w:before="0" w:after="0"/>
                    <w:rPr>
                      <w:rFonts w:ascii="Times New Roman" w:eastAsia="Times New Roman" w:hAnsi="Times New Roman"/>
                      <w:sz w:val="20"/>
                      <w:szCs w:val="20"/>
                    </w:rPr>
                  </w:pPr>
                </w:p>
              </w:tc>
              <w:tc>
                <w:tcPr>
                  <w:tcW w:w="1528" w:type="dxa"/>
                  <w:tcBorders>
                    <w:top w:val="nil"/>
                    <w:left w:val="nil"/>
                    <w:bottom w:val="nil"/>
                    <w:right w:val="nil"/>
                  </w:tcBorders>
                  <w:shd w:val="clear" w:color="auto" w:fill="auto"/>
                  <w:noWrap/>
                  <w:vAlign w:val="bottom"/>
                  <w:hideMark/>
                </w:tcPr>
                <w:p w14:paraId="4D98272C" w14:textId="77777777" w:rsidR="00581D9A" w:rsidRPr="007F7EFD" w:rsidRDefault="00581D9A" w:rsidP="00581D9A">
                  <w:pPr>
                    <w:spacing w:before="0" w:after="0"/>
                    <w:rPr>
                      <w:rFonts w:ascii="Times New Roman" w:eastAsia="Times New Roman" w:hAnsi="Times New Roman"/>
                      <w:sz w:val="20"/>
                      <w:szCs w:val="20"/>
                    </w:rPr>
                  </w:pPr>
                </w:p>
              </w:tc>
            </w:tr>
            <w:tr w:rsidR="00581D9A" w:rsidRPr="007F7EFD" w14:paraId="42E6E53B" w14:textId="77777777" w:rsidTr="00C321AA">
              <w:trPr>
                <w:trHeight w:val="36"/>
              </w:trPr>
              <w:tc>
                <w:tcPr>
                  <w:tcW w:w="9858" w:type="dxa"/>
                  <w:gridSpan w:val="5"/>
                  <w:tcBorders>
                    <w:top w:val="nil"/>
                    <w:left w:val="nil"/>
                    <w:bottom w:val="single" w:sz="4" w:space="0" w:color="009560"/>
                    <w:right w:val="nil"/>
                  </w:tcBorders>
                  <w:shd w:val="clear" w:color="auto" w:fill="auto"/>
                  <w:vAlign w:val="bottom"/>
                  <w:hideMark/>
                </w:tcPr>
                <w:p w14:paraId="2F1E927F" w14:textId="77777777" w:rsidR="00581D9A" w:rsidRPr="007F7EFD" w:rsidRDefault="00581D9A" w:rsidP="00581D9A">
                  <w:pPr>
                    <w:spacing w:before="0" w:after="0"/>
                    <w:rPr>
                      <w:rFonts w:eastAsia="Times New Roman" w:cs="Open Sans"/>
                      <w:b/>
                      <w:bCs/>
                      <w:color w:val="000000"/>
                      <w:sz w:val="22"/>
                      <w:szCs w:val="22"/>
                    </w:rPr>
                  </w:pPr>
                  <w:r w:rsidRPr="007F7EFD">
                    <w:rPr>
                      <w:rFonts w:eastAsia="Times New Roman" w:cs="Open Sans"/>
                      <w:b/>
                      <w:bCs/>
                      <w:color w:val="000000"/>
                      <w:sz w:val="22"/>
                      <w:szCs w:val="22"/>
                    </w:rPr>
                    <w:t>Annual Corporate Commonwealth Entity Payment for 2022</w:t>
                  </w:r>
                </w:p>
              </w:tc>
            </w:tr>
            <w:tr w:rsidR="003F278B" w:rsidRPr="007F7EFD" w14:paraId="1B44F53D" w14:textId="77777777">
              <w:trPr>
                <w:trHeight w:val="71"/>
              </w:trPr>
              <w:tc>
                <w:tcPr>
                  <w:tcW w:w="9858" w:type="dxa"/>
                  <w:gridSpan w:val="5"/>
                  <w:tcBorders>
                    <w:top w:val="nil"/>
                    <w:left w:val="nil"/>
                    <w:bottom w:val="nil"/>
                    <w:right w:val="nil"/>
                  </w:tcBorders>
                  <w:shd w:val="clear" w:color="auto" w:fill="auto"/>
                  <w:noWrap/>
                  <w:vAlign w:val="bottom"/>
                  <w:hideMark/>
                </w:tcPr>
                <w:p w14:paraId="06202C02" w14:textId="330B388F" w:rsidR="003F278B" w:rsidRPr="007F7EFD" w:rsidRDefault="003F278B" w:rsidP="00581D9A">
                  <w:pPr>
                    <w:spacing w:before="0" w:after="0"/>
                    <w:rPr>
                      <w:rFonts w:ascii="Cambria" w:eastAsia="Times New Roman" w:hAnsi="Cambria" w:cs="Calibri"/>
                      <w:color w:val="000000"/>
                      <w:sz w:val="18"/>
                      <w:szCs w:val="18"/>
                    </w:rPr>
                  </w:pPr>
                  <w:r w:rsidRPr="007F7EFD">
                    <w:rPr>
                      <w:rFonts w:eastAsia="Times New Roman" w:cs="Open Sans"/>
                      <w:color w:val="000000"/>
                      <w:sz w:val="22"/>
                      <w:szCs w:val="22"/>
                    </w:rPr>
                    <w:t xml:space="preserve">The Commission's funding is received through a grant from the Attorney-General's Department. </w:t>
                  </w:r>
                </w:p>
              </w:tc>
            </w:tr>
            <w:tr w:rsidR="00581D9A" w:rsidRPr="007F7EFD" w14:paraId="7EEF11DA" w14:textId="77777777" w:rsidTr="003F278B">
              <w:trPr>
                <w:trHeight w:val="150"/>
              </w:trPr>
              <w:tc>
                <w:tcPr>
                  <w:tcW w:w="3868" w:type="dxa"/>
                  <w:tcBorders>
                    <w:top w:val="nil"/>
                    <w:left w:val="nil"/>
                    <w:bottom w:val="nil"/>
                    <w:right w:val="nil"/>
                  </w:tcBorders>
                  <w:shd w:val="clear" w:color="auto" w:fill="auto"/>
                  <w:vAlign w:val="bottom"/>
                  <w:hideMark/>
                </w:tcPr>
                <w:p w14:paraId="5FB1A5C2" w14:textId="6A7A7473" w:rsidR="00581D9A" w:rsidRDefault="00581D9A" w:rsidP="00581D9A">
                  <w:pPr>
                    <w:spacing w:before="0" w:after="0"/>
                    <w:rPr>
                      <w:rFonts w:eastAsia="Times New Roman" w:cs="Open Sans"/>
                      <w:color w:val="000000"/>
                      <w:sz w:val="22"/>
                      <w:szCs w:val="22"/>
                    </w:rPr>
                  </w:pPr>
                  <w:r w:rsidRPr="007F7EFD">
                    <w:rPr>
                      <w:rFonts w:eastAsia="Times New Roman" w:cs="Open Sans"/>
                      <w:color w:val="000000"/>
                      <w:sz w:val="22"/>
                      <w:szCs w:val="22"/>
                    </w:rPr>
                    <w:t>Refer to Note 1.2E.</w:t>
                  </w:r>
                </w:p>
                <w:p w14:paraId="3D30E3D6" w14:textId="77777777" w:rsidR="00581D9A" w:rsidRPr="007F7EFD" w:rsidRDefault="00581D9A" w:rsidP="00581D9A">
                  <w:pPr>
                    <w:keepNext/>
                    <w:keepLines/>
                    <w:pageBreakBefore/>
                    <w:spacing w:before="0" w:after="360" w:line="1080" w:lineRule="exact"/>
                    <w:outlineLvl w:val="0"/>
                    <w:rPr>
                      <w:rFonts w:eastAsia="Times New Roman" w:cs="Open Sans"/>
                      <w:color w:val="000000"/>
                      <w:sz w:val="22"/>
                      <w:szCs w:val="22"/>
                    </w:rPr>
                  </w:pPr>
                </w:p>
              </w:tc>
              <w:tc>
                <w:tcPr>
                  <w:tcW w:w="1406" w:type="dxa"/>
                  <w:tcBorders>
                    <w:top w:val="nil"/>
                    <w:left w:val="nil"/>
                    <w:bottom w:val="nil"/>
                    <w:right w:val="nil"/>
                  </w:tcBorders>
                  <w:shd w:val="clear" w:color="auto" w:fill="auto"/>
                  <w:vAlign w:val="bottom"/>
                  <w:hideMark/>
                </w:tcPr>
                <w:p w14:paraId="17A152D9" w14:textId="77777777" w:rsidR="00581D9A" w:rsidRPr="007F7EFD" w:rsidRDefault="00581D9A" w:rsidP="00581D9A">
                  <w:pPr>
                    <w:spacing w:before="0" w:after="0"/>
                    <w:rPr>
                      <w:rFonts w:eastAsia="Times New Roman" w:cs="Open Sans"/>
                      <w:color w:val="000000"/>
                      <w:sz w:val="22"/>
                      <w:szCs w:val="22"/>
                    </w:rPr>
                  </w:pPr>
                </w:p>
              </w:tc>
              <w:tc>
                <w:tcPr>
                  <w:tcW w:w="1526" w:type="dxa"/>
                  <w:tcBorders>
                    <w:top w:val="nil"/>
                    <w:left w:val="nil"/>
                    <w:bottom w:val="nil"/>
                    <w:right w:val="nil"/>
                  </w:tcBorders>
                  <w:shd w:val="clear" w:color="auto" w:fill="auto"/>
                  <w:vAlign w:val="bottom"/>
                  <w:hideMark/>
                </w:tcPr>
                <w:p w14:paraId="22F41AF6" w14:textId="77777777" w:rsidR="00581D9A" w:rsidRPr="007F7EFD" w:rsidRDefault="00581D9A" w:rsidP="00581D9A">
                  <w:pPr>
                    <w:spacing w:before="0" w:after="0"/>
                    <w:rPr>
                      <w:rFonts w:eastAsia="Times New Roman" w:cs="Open Sans"/>
                      <w:sz w:val="22"/>
                      <w:szCs w:val="22"/>
                    </w:rPr>
                  </w:pPr>
                </w:p>
              </w:tc>
              <w:tc>
                <w:tcPr>
                  <w:tcW w:w="1530" w:type="dxa"/>
                  <w:tcBorders>
                    <w:top w:val="nil"/>
                    <w:left w:val="nil"/>
                    <w:bottom w:val="nil"/>
                    <w:right w:val="nil"/>
                  </w:tcBorders>
                  <w:shd w:val="clear" w:color="auto" w:fill="auto"/>
                  <w:vAlign w:val="bottom"/>
                  <w:hideMark/>
                </w:tcPr>
                <w:p w14:paraId="09BB17D4" w14:textId="77777777" w:rsidR="00581D9A" w:rsidRPr="007F7EFD" w:rsidRDefault="00581D9A" w:rsidP="00581D9A">
                  <w:pPr>
                    <w:spacing w:before="0" w:after="0"/>
                    <w:rPr>
                      <w:rFonts w:ascii="Times New Roman" w:eastAsia="Times New Roman" w:hAnsi="Times New Roman"/>
                      <w:sz w:val="20"/>
                      <w:szCs w:val="20"/>
                    </w:rPr>
                  </w:pPr>
                </w:p>
              </w:tc>
              <w:tc>
                <w:tcPr>
                  <w:tcW w:w="1528" w:type="dxa"/>
                  <w:tcBorders>
                    <w:top w:val="nil"/>
                    <w:left w:val="nil"/>
                    <w:bottom w:val="nil"/>
                    <w:right w:val="nil"/>
                  </w:tcBorders>
                  <w:shd w:val="clear" w:color="auto" w:fill="auto"/>
                  <w:vAlign w:val="bottom"/>
                  <w:hideMark/>
                </w:tcPr>
                <w:p w14:paraId="698DC5ED" w14:textId="77777777" w:rsidR="00581D9A" w:rsidRPr="007F7EFD" w:rsidRDefault="00581D9A" w:rsidP="00581D9A">
                  <w:pPr>
                    <w:spacing w:before="0" w:after="0"/>
                    <w:rPr>
                      <w:rFonts w:ascii="Times New Roman" w:eastAsia="Times New Roman" w:hAnsi="Times New Roman"/>
                      <w:sz w:val="20"/>
                      <w:szCs w:val="20"/>
                    </w:rPr>
                  </w:pPr>
                </w:p>
              </w:tc>
            </w:tr>
          </w:tbl>
          <w:p w14:paraId="1E4880D0" w14:textId="49623913" w:rsidR="00FE04A0" w:rsidRPr="00FE04A0" w:rsidRDefault="00FE04A0" w:rsidP="00FE04A0">
            <w:pPr>
              <w:spacing w:before="0" w:after="0"/>
              <w:rPr>
                <w:rFonts w:eastAsia="Times New Roman" w:cs="Open Sans"/>
                <w:color w:val="000000"/>
                <w:sz w:val="22"/>
                <w:szCs w:val="22"/>
              </w:rPr>
            </w:pPr>
          </w:p>
        </w:tc>
      </w:tr>
    </w:tbl>
    <w:p w14:paraId="06CB5475" w14:textId="58ECFB32" w:rsidR="0050474E" w:rsidRDefault="00B76F17" w:rsidP="00AE0621">
      <w:pPr>
        <w:keepNext/>
        <w:keepLines/>
        <w:pageBreakBefore/>
        <w:spacing w:before="0" w:after="360" w:line="1080" w:lineRule="exact"/>
        <w:outlineLvl w:val="0"/>
        <w:rPr>
          <w:rFonts w:eastAsia="Malgun Gothic" w:cs="Open Sans"/>
          <w:b/>
          <w:color w:val="0070C0"/>
          <w:spacing w:val="-30"/>
          <w:kern w:val="72"/>
          <w:sz w:val="36"/>
          <w:szCs w:val="36"/>
          <w:lang w:eastAsia="en-US"/>
        </w:rPr>
      </w:pPr>
      <w:r>
        <w:rPr>
          <w:noProof/>
        </w:rPr>
        <mc:AlternateContent>
          <mc:Choice Requires="wps">
            <w:drawing>
              <wp:anchor distT="0" distB="0" distL="114300" distR="114300" simplePos="0" relativeHeight="251658309" behindDoc="0" locked="0" layoutInCell="1" allowOverlap="1" wp14:anchorId="166D8881" wp14:editId="1BB17A1E">
                <wp:simplePos x="0" y="0"/>
                <wp:positionH relativeFrom="column">
                  <wp:posOffset>2861310</wp:posOffset>
                </wp:positionH>
                <wp:positionV relativeFrom="paragraph">
                  <wp:posOffset>1905</wp:posOffset>
                </wp:positionV>
                <wp:extent cx="3429000" cy="889000"/>
                <wp:effectExtent l="0" t="0" r="0" b="0"/>
                <wp:wrapNone/>
                <wp:docPr id="1039627119" name="TextBox 4"/>
                <wp:cNvGraphicFramePr/>
                <a:graphic xmlns:a="http://schemas.openxmlformats.org/drawingml/2006/main">
                  <a:graphicData uri="http://schemas.microsoft.com/office/word/2010/wordprocessingShape">
                    <wps:wsp>
                      <wps:cNvSpPr txBox="1"/>
                      <wps:spPr>
                        <a:xfrm>
                          <a:off x="0" y="0"/>
                          <a:ext cx="3429000" cy="889000"/>
                        </a:xfrm>
                        <a:prstGeom prst="rect">
                          <a:avLst/>
                        </a:prstGeom>
                        <a:noFill/>
                        <a:ln w="19050" cmpd="sng">
                          <a:noFill/>
                        </a:ln>
                      </wps:spPr>
                      <wps:style>
                        <a:lnRef idx="0">
                          <a:scrgbClr r="0" g="0" b="0"/>
                        </a:lnRef>
                        <a:fillRef idx="0">
                          <a:scrgbClr r="0" g="0" b="0"/>
                        </a:fillRef>
                        <a:effectRef idx="0">
                          <a:scrgbClr r="0" g="0" b="0"/>
                        </a:effectRef>
                        <a:fontRef idx="minor">
                          <a:schemeClr val="dk1"/>
                        </a:fontRef>
                      </wps:style>
                      <wps:txbx>
                        <w:txbxContent>
                          <w:p w14:paraId="69DA55A8" w14:textId="0F6FC24F" w:rsidR="00B76F17" w:rsidRPr="007301C9" w:rsidRDefault="00B76F17" w:rsidP="00B76F17">
                            <w:pPr>
                              <w:rPr>
                                <w:rFonts w:cs="Open Sans"/>
                                <w:color w:val="0070C0"/>
                                <w:sz w:val="20"/>
                                <w:szCs w:val="20"/>
                              </w:rPr>
                            </w:pPr>
                            <w:r w:rsidRPr="007301C9">
                              <w:rPr>
                                <w:rFonts w:cs="Open Sans"/>
                                <w:color w:val="0070C0"/>
                                <w:sz w:val="20"/>
                                <w:szCs w:val="20"/>
                              </w:rPr>
                              <w:t xml:space="preserve">This section </w:t>
                            </w:r>
                            <w:r>
                              <w:rPr>
                                <w:rFonts w:cs="Open Sans"/>
                                <w:color w:val="0070C0"/>
                                <w:sz w:val="20"/>
                                <w:szCs w:val="20"/>
                              </w:rPr>
                              <w:t xml:space="preserve">describes </w:t>
                            </w:r>
                            <w:r w:rsidR="00720735">
                              <w:rPr>
                                <w:rFonts w:cs="Open Sans"/>
                                <w:color w:val="0070C0"/>
                                <w:sz w:val="20"/>
                                <w:szCs w:val="20"/>
                              </w:rPr>
                              <w:t xml:space="preserve">a range of employment and post employment benefits provided to our </w:t>
                            </w:r>
                            <w:r w:rsidR="00806311">
                              <w:rPr>
                                <w:rFonts w:cs="Open Sans"/>
                                <w:color w:val="0070C0"/>
                                <w:sz w:val="20"/>
                                <w:szCs w:val="20"/>
                              </w:rPr>
                              <w:t xml:space="preserve">people and </w:t>
                            </w:r>
                            <w:r w:rsidR="00AB0240">
                              <w:rPr>
                                <w:rFonts w:cs="Open Sans"/>
                                <w:color w:val="0070C0"/>
                                <w:sz w:val="20"/>
                                <w:szCs w:val="20"/>
                              </w:rPr>
                              <w:t>our relationships</w:t>
                            </w:r>
                            <w:r w:rsidR="00606305">
                              <w:rPr>
                                <w:rFonts w:cs="Open Sans"/>
                                <w:color w:val="0070C0"/>
                                <w:sz w:val="20"/>
                                <w:szCs w:val="20"/>
                              </w:rPr>
                              <w:t xml:space="preserve"> with other key people</w:t>
                            </w:r>
                            <w:r w:rsidRPr="007301C9">
                              <w:rPr>
                                <w:rFonts w:cs="Open Sans"/>
                                <w:color w:val="0070C0"/>
                                <w:sz w:val="20"/>
                                <w:szCs w:val="20"/>
                              </w:rPr>
                              <w:t>.</w:t>
                            </w:r>
                          </w:p>
                        </w:txbxContent>
                      </wps:txbx>
                      <wps:bodyPr vertOverflow="clip" horzOverflow="clip" wrap="square" rtlCol="0" anchor="t">
                        <a:noAutofit/>
                      </wps:bodyPr>
                    </wps:wsp>
                  </a:graphicData>
                </a:graphic>
                <wp14:sizeRelH relativeFrom="margin">
                  <wp14:pctWidth>0</wp14:pctWidth>
                </wp14:sizeRelH>
                <wp14:sizeRelV relativeFrom="margin">
                  <wp14:pctHeight>0</wp14:pctHeight>
                </wp14:sizeRelV>
              </wp:anchor>
            </w:drawing>
          </mc:Choice>
          <mc:Fallback>
            <w:pict>
              <v:shape w14:anchorId="166D8881" id="_x0000_s1059" type="#_x0000_t202" style="position:absolute;margin-left:225.3pt;margin-top:.15pt;width:270pt;height:70pt;z-index:25165830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HnZsBAIAAF0EAAAOAAAAZHJzL2Uyb0RvYy54bWysVMFu2zAMvQ/YPwi6L3bTbUiDOMXWorsM&#10;69BuH6DIUixMEjVKiZ19/Sg5cYbu1KIXRabIx8dHMqvrwVm2VxgN+IZfzGrOlJfQGr9t+M8fd+8W&#10;nMUkfCsseNXwg4r8ev32zaoPSzWHDmyrkBGIj8s+NLxLKSyrKspOORFnEJSnRw3oRKJP3FYtip7Q&#10;na3mdf2x6gHbgCBVjGS9HR/5uuBrrWS61zqqxGzDiVsqJ5Zzk89qvRLLLYrQGXmkIV7AwgnjKekE&#10;dSuSYDs0/0E5IxEi6DST4CrQ2khVaqBqLuon1Tx2IqhSC4kTwyRTfD1Y+W3/GL4jS8NnGKiBWZA+&#10;xGUkY65n0OjyLzFl9E4SHibZ1JCYJOPl+/lVXdOTpLfFotwJpjpHB4zpiwLH8qXhSG0paon915hG&#10;15NLTubhzlhbWmM964nWVf0h47vQNjz6bQmevCiR9ZTvzLvc0sGqjGb9g9LMtIV+NkSJ282NRTbO&#10;AQ0qYZ+moYBRQHbUxOKZsceQHK3K+D0zfgoq+cGnKd4ZD1gKL8uhcgF7QWPd/ipdI+J69D9JMQqQ&#10;tUjDZiAFqFWXpwZvoD1Q32l10z0d2gLpLK0JnHWAf57aeloRkv73TqDiDJO9gXGjhJfk3/CxoR4+&#10;7RJoU5qaM49pjoxohstYHPctL8m/38Xr/K+w/gsAAP//AwBQSwMEFAAGAAgAAAAhAN8kHUnbAAAA&#10;CAEAAA8AAABkcnMvZG93bnJldi54bWxMj8tOwzAQRfdI/IM1SOyoXVoqGuJUgGCHkNpGYjuNhzgi&#10;Hkexm8ff465geXWP7pzJd5NrxUB9aDxrWC4UCOLKm4ZrDeXx/e4RRIjIBlvPpGGmALvi+irHzPiR&#10;9zQcYi3SCIcMNdgYu0zKUFlyGBa+I07dt+8dxhT7WpoexzTuWnmv1EY6bDhdsNjRq6Xq53B2GtyH&#10;+tp/vi1tOZcDxvn40vM4aX17Mz0/gYg0xT8YLvpJHYrkdPJnNkG0GtYPapNQDSsQqd5uL/GUuLVa&#10;gSxy+f+B4hcAAP//AwBQSwECLQAUAAYACAAAACEAtoM4kv4AAADhAQAAEwAAAAAAAAAAAAAAAAAA&#10;AAAAW0NvbnRlbnRfVHlwZXNdLnhtbFBLAQItABQABgAIAAAAIQA4/SH/1gAAAJQBAAALAAAAAAAA&#10;AAAAAAAAAC8BAABfcmVscy8ucmVsc1BLAQItABQABgAIAAAAIQD9HnZsBAIAAF0EAAAOAAAAAAAA&#10;AAAAAAAAAC4CAABkcnMvZTJvRG9jLnhtbFBLAQItABQABgAIAAAAIQDfJB1J2wAAAAgBAAAPAAAA&#10;AAAAAAAAAAAAAF4EAABkcnMvZG93bnJldi54bWxQSwUGAAAAAAQABADzAAAAZgUAAAAA&#10;" filled="f" stroked="f" strokeweight="1.5pt">
                <v:textbox>
                  <w:txbxContent>
                    <w:p w14:paraId="69DA55A8" w14:textId="0F6FC24F" w:rsidR="00B76F17" w:rsidRPr="007301C9" w:rsidRDefault="00B76F17" w:rsidP="00B76F17">
                      <w:pPr>
                        <w:rPr>
                          <w:rFonts w:cs="Open Sans"/>
                          <w:color w:val="0070C0"/>
                          <w:sz w:val="20"/>
                          <w:szCs w:val="20"/>
                        </w:rPr>
                      </w:pPr>
                      <w:r w:rsidRPr="007301C9">
                        <w:rPr>
                          <w:rFonts w:cs="Open Sans"/>
                          <w:color w:val="0070C0"/>
                          <w:sz w:val="20"/>
                          <w:szCs w:val="20"/>
                        </w:rPr>
                        <w:t xml:space="preserve">This section </w:t>
                      </w:r>
                      <w:r>
                        <w:rPr>
                          <w:rFonts w:cs="Open Sans"/>
                          <w:color w:val="0070C0"/>
                          <w:sz w:val="20"/>
                          <w:szCs w:val="20"/>
                        </w:rPr>
                        <w:t xml:space="preserve">describes </w:t>
                      </w:r>
                      <w:r w:rsidR="00720735">
                        <w:rPr>
                          <w:rFonts w:cs="Open Sans"/>
                          <w:color w:val="0070C0"/>
                          <w:sz w:val="20"/>
                          <w:szCs w:val="20"/>
                        </w:rPr>
                        <w:t xml:space="preserve">a range of employment and post employment benefits provided to our </w:t>
                      </w:r>
                      <w:r w:rsidR="00806311">
                        <w:rPr>
                          <w:rFonts w:cs="Open Sans"/>
                          <w:color w:val="0070C0"/>
                          <w:sz w:val="20"/>
                          <w:szCs w:val="20"/>
                        </w:rPr>
                        <w:t xml:space="preserve">people and </w:t>
                      </w:r>
                      <w:r w:rsidR="00AB0240">
                        <w:rPr>
                          <w:rFonts w:cs="Open Sans"/>
                          <w:color w:val="0070C0"/>
                          <w:sz w:val="20"/>
                          <w:szCs w:val="20"/>
                        </w:rPr>
                        <w:t>our relationships</w:t>
                      </w:r>
                      <w:r w:rsidR="00606305">
                        <w:rPr>
                          <w:rFonts w:cs="Open Sans"/>
                          <w:color w:val="0070C0"/>
                          <w:sz w:val="20"/>
                          <w:szCs w:val="20"/>
                        </w:rPr>
                        <w:t xml:space="preserve"> with other key people</w:t>
                      </w:r>
                      <w:r w:rsidRPr="007301C9">
                        <w:rPr>
                          <w:rFonts w:cs="Open Sans"/>
                          <w:color w:val="0070C0"/>
                          <w:sz w:val="20"/>
                          <w:szCs w:val="20"/>
                        </w:rPr>
                        <w:t>.</w:t>
                      </w:r>
                    </w:p>
                  </w:txbxContent>
                </v:textbox>
              </v:shape>
            </w:pict>
          </mc:Fallback>
        </mc:AlternateContent>
      </w:r>
      <w:r w:rsidR="00B2623F">
        <w:rPr>
          <w:rFonts w:eastAsia="Malgun Gothic" w:cs="Open Sans"/>
          <w:b/>
          <w:noProof/>
          <w:color w:val="0070C0"/>
          <w:spacing w:val="-30"/>
          <w:kern w:val="72"/>
          <w:sz w:val="36"/>
          <w:szCs w:val="36"/>
          <w:lang w:eastAsia="en-US"/>
        </w:rPr>
        <mc:AlternateContent>
          <mc:Choice Requires="wps">
            <w:drawing>
              <wp:anchor distT="0" distB="0" distL="114300" distR="114300" simplePos="0" relativeHeight="251658285" behindDoc="0" locked="0" layoutInCell="1" allowOverlap="1" wp14:anchorId="1035360F" wp14:editId="0FC3BE28">
                <wp:simplePos x="0" y="0"/>
                <wp:positionH relativeFrom="page">
                  <wp:align>center</wp:align>
                </wp:positionH>
                <wp:positionV relativeFrom="paragraph">
                  <wp:posOffset>3902823</wp:posOffset>
                </wp:positionV>
                <wp:extent cx="6391747" cy="4925085"/>
                <wp:effectExtent l="0" t="0" r="28575" b="27940"/>
                <wp:wrapNone/>
                <wp:docPr id="1039627124" name="Text Box 1039627124"/>
                <wp:cNvGraphicFramePr/>
                <a:graphic xmlns:a="http://schemas.openxmlformats.org/drawingml/2006/main">
                  <a:graphicData uri="http://schemas.microsoft.com/office/word/2010/wordprocessingShape">
                    <wps:wsp>
                      <wps:cNvSpPr txBox="1"/>
                      <wps:spPr>
                        <a:xfrm>
                          <a:off x="0" y="0"/>
                          <a:ext cx="6391747" cy="4925085"/>
                        </a:xfrm>
                        <a:prstGeom prst="rect">
                          <a:avLst/>
                        </a:prstGeom>
                        <a:solidFill>
                          <a:schemeClr val="lt1"/>
                        </a:solidFill>
                        <a:ln w="6350">
                          <a:solidFill>
                            <a:prstClr val="black"/>
                          </a:solidFill>
                        </a:ln>
                      </wps:spPr>
                      <wps:txbx>
                        <w:txbxContent>
                          <w:p w14:paraId="43BCC297" w14:textId="77777777" w:rsidR="00FF0D0E" w:rsidRPr="00A813D6" w:rsidRDefault="00FF0D0E" w:rsidP="00FF0D0E">
                            <w:pPr>
                              <w:rPr>
                                <w:sz w:val="22"/>
                                <w:szCs w:val="22"/>
                              </w:rPr>
                            </w:pPr>
                            <w:r w:rsidRPr="00A813D6">
                              <w:rPr>
                                <w:b/>
                                <w:sz w:val="22"/>
                                <w:szCs w:val="22"/>
                              </w:rPr>
                              <w:t>Accounting policy</w:t>
                            </w:r>
                          </w:p>
                          <w:p w14:paraId="3B81EF9A" w14:textId="77777777" w:rsidR="00FF0D0E" w:rsidRPr="00A813D6" w:rsidRDefault="00FF0D0E" w:rsidP="00FF0D0E">
                            <w:pPr>
                              <w:rPr>
                                <w:sz w:val="22"/>
                                <w:szCs w:val="22"/>
                              </w:rPr>
                            </w:pPr>
                            <w:r w:rsidRPr="00A813D6">
                              <w:rPr>
                                <w:sz w:val="22"/>
                                <w:szCs w:val="22"/>
                              </w:rPr>
                              <w:t xml:space="preserve">Liabilities for short-term employee benefits and termination benefits expected within twelve months of the end of reporting period are measured at their nominal amounts. </w:t>
                            </w:r>
                          </w:p>
                          <w:p w14:paraId="02D1AB22" w14:textId="77777777" w:rsidR="00FF0D0E" w:rsidRPr="00A813D6" w:rsidRDefault="00FF0D0E" w:rsidP="00FF0D0E">
                            <w:pPr>
                              <w:rPr>
                                <w:sz w:val="22"/>
                                <w:szCs w:val="22"/>
                              </w:rPr>
                            </w:pPr>
                            <w:r w:rsidRPr="00A813D6">
                              <w:rPr>
                                <w:i/>
                                <w:sz w:val="22"/>
                                <w:szCs w:val="22"/>
                                <w:u w:val="single"/>
                              </w:rPr>
                              <w:t>Leave</w:t>
                            </w:r>
                          </w:p>
                          <w:p w14:paraId="409EF611" w14:textId="77777777" w:rsidR="00FF0D0E" w:rsidRPr="00A813D6" w:rsidRDefault="00FF0D0E" w:rsidP="00FF0D0E">
                            <w:pPr>
                              <w:rPr>
                                <w:sz w:val="22"/>
                                <w:szCs w:val="22"/>
                              </w:rPr>
                            </w:pPr>
                            <w:r w:rsidRPr="00A813D6">
                              <w:rPr>
                                <w:sz w:val="22"/>
                                <w:szCs w:val="22"/>
                              </w:rPr>
                              <w:t>The liability for employee benefits includes provision for annual leave and long service leave.</w:t>
                            </w:r>
                          </w:p>
                          <w:p w14:paraId="2D52C54B" w14:textId="77777777" w:rsidR="00FF0D0E" w:rsidRPr="00A813D6" w:rsidRDefault="00FF0D0E" w:rsidP="00FF0D0E">
                            <w:pPr>
                              <w:rPr>
                                <w:sz w:val="22"/>
                                <w:szCs w:val="22"/>
                              </w:rPr>
                            </w:pPr>
                            <w:r w:rsidRPr="00A813D6">
                              <w:rPr>
                                <w:sz w:val="22"/>
                                <w:szCs w:val="22"/>
                              </w:rPr>
                              <w:t>The leave liabilities are calculated on the basis of employees’ remuneration at the estimated salary rates that will be applied at the time the leave is taken, including the Commission's employer superannuation contribution rates to the extent that the leave is likely to be taken during service rather than paid out on termination.</w:t>
                            </w:r>
                          </w:p>
                          <w:p w14:paraId="5B6793EE" w14:textId="77777777" w:rsidR="00FF0D0E" w:rsidRPr="00A813D6" w:rsidRDefault="00FF0D0E" w:rsidP="00FF0D0E">
                            <w:pPr>
                              <w:rPr>
                                <w:sz w:val="22"/>
                                <w:szCs w:val="22"/>
                              </w:rPr>
                            </w:pPr>
                            <w:r w:rsidRPr="00A813D6">
                              <w:rPr>
                                <w:sz w:val="22"/>
                                <w:szCs w:val="22"/>
                              </w:rPr>
                              <w:t>The liability for long service leave has been determined by reference to the work of an actuary performed for the Department of Finance (DoF) and summarised in the Standard Parameters for use in 2021–22 Financial Statements published on the DoF website.  The estimate of the present value of the liability takes into account attrition rates and pay increases through promotion and inflation.</w:t>
                            </w:r>
                          </w:p>
                          <w:p w14:paraId="2FA2E874" w14:textId="77777777" w:rsidR="00FF0D0E" w:rsidRPr="00A813D6" w:rsidRDefault="00FF0D0E" w:rsidP="00FF0D0E">
                            <w:pPr>
                              <w:rPr>
                                <w:sz w:val="22"/>
                                <w:szCs w:val="22"/>
                              </w:rPr>
                            </w:pPr>
                            <w:r w:rsidRPr="00A813D6">
                              <w:rPr>
                                <w:i/>
                                <w:sz w:val="22"/>
                                <w:szCs w:val="22"/>
                                <w:u w:val="single"/>
                              </w:rPr>
                              <w:t>Separation and Redundancy</w:t>
                            </w:r>
                          </w:p>
                          <w:p w14:paraId="17BC7F90" w14:textId="77777777" w:rsidR="00FF0D0E" w:rsidRPr="00A813D6" w:rsidRDefault="00FF0D0E" w:rsidP="00FF0D0E">
                            <w:pPr>
                              <w:rPr>
                                <w:sz w:val="22"/>
                                <w:szCs w:val="22"/>
                              </w:rPr>
                            </w:pPr>
                            <w:r w:rsidRPr="00A813D6">
                              <w:rPr>
                                <w:sz w:val="22"/>
                                <w:szCs w:val="22"/>
                              </w:rPr>
                              <w:t xml:space="preserve">Provision is made for separation and redundancy benefit payments. The Commission recognises a provision for termination when it has developed a detailed formal plan for the terminations and has informed those employees affected that it will carry out the terminations. </w:t>
                            </w:r>
                          </w:p>
                          <w:p w14:paraId="50C1456B" w14:textId="77777777" w:rsidR="00FF0D0E" w:rsidRDefault="00FF0D0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035360F" id="Text Box 1039627124" o:spid="_x0000_s1060" type="#_x0000_t202" style="position:absolute;margin-left:0;margin-top:307.3pt;width:503.3pt;height:387.8pt;z-index:251658285;visibility:visible;mso-wrap-style:square;mso-width-percent:0;mso-height-percent:0;mso-wrap-distance-left:9pt;mso-wrap-distance-top:0;mso-wrap-distance-right:9pt;mso-wrap-distance-bottom:0;mso-position-horizontal:center;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BFHkPgIAAIUEAAAOAAAAZHJzL2Uyb0RvYy54bWysVE1v2zAMvQ/YfxB0X+ykTtMYcYosRYYB&#10;QVsgLXpWZDk2JouapMTOfv0o2flot9Owi0yJ1BP5+OjZfVtLchDGVqAyOhzElAjFIa/ULqOvL6sv&#10;d5RYx1TOJCiR0aOw9H7++dOs0akYQQkyF4YgiLJpozNaOqfTKLK8FDWzA9BCobMAUzOHW7OLcsMa&#10;RK9lNIrj26gBk2sDXFiLpw+dk84DflEI7p6KwgpHZEYxNxdWE9atX6P5jKU7w3RZ8T4N9g9Z1KxS&#10;+OgZ6oE5Rvam+gOqrrgBC4UbcKgjKIqKi1ADVjOMP1SzKZkWoRYkx+ozTfb/wfLHw0Y/G+Lar9Bi&#10;Az0hjbapxUNfT1uY2n8xU4J+pPB4pk20jnA8vL2ZDifJhBKOvmQ6Gsd3Y48TXa5rY903ATXxRkYN&#10;9iXQxQ5r67rQU4h/zYKs8lUlZdh4LYilNOTAsIvShSQR/F2UVKTxqYzjAPzO56HP97eS8R99eldR&#10;iCcV5nwp3luu3bakyjN6k5yY2UJ+RMIMdFqymq8qxF8z656ZQfEgRzgQ7gmXQgImBb1FSQnm19/O&#10;fTz2FL2UNCjGjNqfe2YEJfK7wm5Ph0ni1Rs2yXgywo259myvPWpfLwGZGuLoaR5MH+/kySwM1G84&#10;Nwv/KrqY4vh2Rt3JXLpuRHDuuFgsQhDqVTO3VhvNPbTvjOf1pX1jRvd9dSiJRzjJlqUf2tvF+psK&#10;FnsHRRV674nuWO35R60H9fRz6Yfpeh+iLn+P+W8AAAD//wMAUEsDBBQABgAIAAAAIQC4hH7V3AAA&#10;AAoBAAAPAAAAZHJzL2Rvd25yZXYueG1sTI/BTsMwEETvSPyDtUjcqNOCojTEqQAVLpxoEWc33toR&#10;8Tqy3TT8PdsT3GY1q5k3zWb2g5gwpj6QguWiAIHUBdOTVfC5f72rQKSsyeghECr4wQSb9vqq0bUJ&#10;Z/rAaZet4BBKtVbgch5rKVPn0Ou0CCMSe8cQvc58RitN1GcO94NcFUUpve6JG5we8cVh9707eQXb&#10;Z7u2XaWj21am76f56/hu35S6vZmfHkFknPPfM1zwGR1aZjqEE5kkBgU8JCsolw8liIvNZawOrO7X&#10;xQpk28j/E9pfAAAA//8DAFBLAQItABQABgAIAAAAIQC2gziS/gAAAOEBAAATAAAAAAAAAAAAAAAA&#10;AAAAAABbQ29udGVudF9UeXBlc10ueG1sUEsBAi0AFAAGAAgAAAAhADj9If/WAAAAlAEAAAsAAAAA&#10;AAAAAAAAAAAALwEAAF9yZWxzLy5yZWxzUEsBAi0AFAAGAAgAAAAhANwEUeQ+AgAAhQQAAA4AAAAA&#10;AAAAAAAAAAAALgIAAGRycy9lMm9Eb2MueG1sUEsBAi0AFAAGAAgAAAAhALiEftXcAAAACgEAAA8A&#10;AAAAAAAAAAAAAAAAmAQAAGRycy9kb3ducmV2LnhtbFBLBQYAAAAABAAEAPMAAAChBQAAAAA=&#10;" fillcolor="white [3201]" strokeweight=".5pt">
                <v:textbox>
                  <w:txbxContent>
                    <w:p w14:paraId="43BCC297" w14:textId="77777777" w:rsidR="00FF0D0E" w:rsidRPr="00A813D6" w:rsidRDefault="00FF0D0E" w:rsidP="00FF0D0E">
                      <w:pPr>
                        <w:rPr>
                          <w:sz w:val="22"/>
                          <w:szCs w:val="22"/>
                        </w:rPr>
                      </w:pPr>
                      <w:r w:rsidRPr="00A813D6">
                        <w:rPr>
                          <w:b/>
                          <w:sz w:val="22"/>
                          <w:szCs w:val="22"/>
                        </w:rPr>
                        <w:t>Accounting policy</w:t>
                      </w:r>
                    </w:p>
                    <w:p w14:paraId="3B81EF9A" w14:textId="77777777" w:rsidR="00FF0D0E" w:rsidRPr="00A813D6" w:rsidRDefault="00FF0D0E" w:rsidP="00FF0D0E">
                      <w:pPr>
                        <w:rPr>
                          <w:sz w:val="22"/>
                          <w:szCs w:val="22"/>
                        </w:rPr>
                      </w:pPr>
                      <w:r w:rsidRPr="00A813D6">
                        <w:rPr>
                          <w:sz w:val="22"/>
                          <w:szCs w:val="22"/>
                        </w:rPr>
                        <w:t xml:space="preserve">Liabilities for short-term employee benefits and termination benefits expected within twelve months of the end of reporting period are measured at their nominal amounts. </w:t>
                      </w:r>
                    </w:p>
                    <w:p w14:paraId="02D1AB22" w14:textId="77777777" w:rsidR="00FF0D0E" w:rsidRPr="00A813D6" w:rsidRDefault="00FF0D0E" w:rsidP="00FF0D0E">
                      <w:pPr>
                        <w:rPr>
                          <w:sz w:val="22"/>
                          <w:szCs w:val="22"/>
                        </w:rPr>
                      </w:pPr>
                      <w:r w:rsidRPr="00A813D6">
                        <w:rPr>
                          <w:i/>
                          <w:sz w:val="22"/>
                          <w:szCs w:val="22"/>
                          <w:u w:val="single"/>
                        </w:rPr>
                        <w:t>Leave</w:t>
                      </w:r>
                    </w:p>
                    <w:p w14:paraId="409EF611" w14:textId="77777777" w:rsidR="00FF0D0E" w:rsidRPr="00A813D6" w:rsidRDefault="00FF0D0E" w:rsidP="00FF0D0E">
                      <w:pPr>
                        <w:rPr>
                          <w:sz w:val="22"/>
                          <w:szCs w:val="22"/>
                        </w:rPr>
                      </w:pPr>
                      <w:r w:rsidRPr="00A813D6">
                        <w:rPr>
                          <w:sz w:val="22"/>
                          <w:szCs w:val="22"/>
                        </w:rPr>
                        <w:t>The liability for employee benefits includes provision for annual leave and long service leave.</w:t>
                      </w:r>
                    </w:p>
                    <w:p w14:paraId="2D52C54B" w14:textId="77777777" w:rsidR="00FF0D0E" w:rsidRPr="00A813D6" w:rsidRDefault="00FF0D0E" w:rsidP="00FF0D0E">
                      <w:pPr>
                        <w:rPr>
                          <w:sz w:val="22"/>
                          <w:szCs w:val="22"/>
                        </w:rPr>
                      </w:pPr>
                      <w:r w:rsidRPr="00A813D6">
                        <w:rPr>
                          <w:sz w:val="22"/>
                          <w:szCs w:val="22"/>
                        </w:rPr>
                        <w:t>The leave liabilities are calculated on the basis of employees’ remuneration at the estimated salary rates that will be applied at the time the leave is taken, including the Commission's employer superannuation contribution rates to the extent that the leave is likely to be taken during service rather than paid out on termination.</w:t>
                      </w:r>
                    </w:p>
                    <w:p w14:paraId="5B6793EE" w14:textId="77777777" w:rsidR="00FF0D0E" w:rsidRPr="00A813D6" w:rsidRDefault="00FF0D0E" w:rsidP="00FF0D0E">
                      <w:pPr>
                        <w:rPr>
                          <w:sz w:val="22"/>
                          <w:szCs w:val="22"/>
                        </w:rPr>
                      </w:pPr>
                      <w:r w:rsidRPr="00A813D6">
                        <w:rPr>
                          <w:sz w:val="22"/>
                          <w:szCs w:val="22"/>
                        </w:rPr>
                        <w:t>The liability for long service leave has been determined by reference to the work of an actuary performed for the Department of Finance (DoF) and summarised in the Standard Parameters for use in 2021–22 Financial Statements published on the DoF website.  The estimate of the present value of the liability takes into account attrition rates and pay increases through promotion and inflation.</w:t>
                      </w:r>
                    </w:p>
                    <w:p w14:paraId="2FA2E874" w14:textId="77777777" w:rsidR="00FF0D0E" w:rsidRPr="00A813D6" w:rsidRDefault="00FF0D0E" w:rsidP="00FF0D0E">
                      <w:pPr>
                        <w:rPr>
                          <w:sz w:val="22"/>
                          <w:szCs w:val="22"/>
                        </w:rPr>
                      </w:pPr>
                      <w:r w:rsidRPr="00A813D6">
                        <w:rPr>
                          <w:i/>
                          <w:sz w:val="22"/>
                          <w:szCs w:val="22"/>
                          <w:u w:val="single"/>
                        </w:rPr>
                        <w:t>Separation and Redundancy</w:t>
                      </w:r>
                    </w:p>
                    <w:p w14:paraId="17BC7F90" w14:textId="77777777" w:rsidR="00FF0D0E" w:rsidRPr="00A813D6" w:rsidRDefault="00FF0D0E" w:rsidP="00FF0D0E">
                      <w:pPr>
                        <w:rPr>
                          <w:sz w:val="22"/>
                          <w:szCs w:val="22"/>
                        </w:rPr>
                      </w:pPr>
                      <w:r w:rsidRPr="00A813D6">
                        <w:rPr>
                          <w:sz w:val="22"/>
                          <w:szCs w:val="22"/>
                        </w:rPr>
                        <w:t xml:space="preserve">Provision is made for separation and redundancy benefit payments. The Commission recognises a provision for termination when it has developed a detailed formal plan for the terminations and has informed those employees affected that it will carry out the terminations. </w:t>
                      </w:r>
                    </w:p>
                    <w:p w14:paraId="50C1456B" w14:textId="77777777" w:rsidR="00FF0D0E" w:rsidRDefault="00FF0D0E"/>
                  </w:txbxContent>
                </v:textbox>
                <w10:wrap anchorx="page"/>
              </v:shape>
            </w:pict>
          </mc:Fallback>
        </mc:AlternateContent>
      </w:r>
      <w:r w:rsidR="00581D9A">
        <w:rPr>
          <w:rFonts w:eastAsia="Malgun Gothic" w:cs="Open Sans"/>
          <w:b/>
          <w:color w:val="0070C0"/>
          <w:spacing w:val="-30"/>
          <w:kern w:val="72"/>
          <w:sz w:val="36"/>
          <w:szCs w:val="36"/>
          <w:lang w:eastAsia="en-US"/>
        </w:rPr>
        <w:t xml:space="preserve">People and Relationships </w:t>
      </w:r>
    </w:p>
    <w:tbl>
      <w:tblPr>
        <w:tblW w:w="8647" w:type="dxa"/>
        <w:tblLook w:val="04A0" w:firstRow="1" w:lastRow="0" w:firstColumn="1" w:lastColumn="0" w:noHBand="0" w:noVBand="1"/>
      </w:tblPr>
      <w:tblGrid>
        <w:gridCol w:w="6116"/>
        <w:gridCol w:w="1156"/>
        <w:gridCol w:w="1375"/>
      </w:tblGrid>
      <w:tr w:rsidR="0050474E" w:rsidRPr="0050474E" w14:paraId="1712ABD6" w14:textId="77777777" w:rsidTr="0039105C">
        <w:trPr>
          <w:trHeight w:val="300"/>
        </w:trPr>
        <w:tc>
          <w:tcPr>
            <w:tcW w:w="6116" w:type="dxa"/>
            <w:tcBorders>
              <w:top w:val="single" w:sz="4" w:space="0" w:color="FFFFFF"/>
              <w:left w:val="nil"/>
              <w:bottom w:val="single" w:sz="4" w:space="0" w:color="FFFFFF"/>
              <w:right w:val="nil"/>
            </w:tcBorders>
            <w:shd w:val="clear" w:color="000000" w:fill="37424A"/>
            <w:noWrap/>
            <w:vAlign w:val="center"/>
            <w:hideMark/>
          </w:tcPr>
          <w:p w14:paraId="4173C8F9" w14:textId="39F3CBB5" w:rsidR="0050474E" w:rsidRPr="0050474E" w:rsidRDefault="0006434F" w:rsidP="0050474E">
            <w:pPr>
              <w:spacing w:before="0" w:after="0"/>
              <w:rPr>
                <w:rFonts w:eastAsia="Times New Roman" w:cs="Open Sans"/>
                <w:b/>
                <w:color w:val="FFFFFF"/>
                <w:sz w:val="22"/>
                <w:szCs w:val="22"/>
              </w:rPr>
            </w:pPr>
            <w:bookmarkStart w:id="29" w:name="_Hlk116565505"/>
            <w:r>
              <w:rPr>
                <w:rFonts w:eastAsia="Times New Roman" w:cs="Open Sans"/>
                <w:b/>
                <w:bCs/>
                <w:color w:val="FFFFFF"/>
                <w:sz w:val="22"/>
                <w:szCs w:val="22"/>
              </w:rPr>
              <w:t>4</w:t>
            </w:r>
            <w:r w:rsidR="0050474E" w:rsidRPr="0050474E">
              <w:rPr>
                <w:rFonts w:eastAsia="Times New Roman" w:cs="Open Sans"/>
                <w:b/>
                <w:color w:val="FFFFFF"/>
                <w:sz w:val="22"/>
                <w:szCs w:val="22"/>
              </w:rPr>
              <w:t>.1 Employee Provisions</w:t>
            </w:r>
          </w:p>
        </w:tc>
        <w:tc>
          <w:tcPr>
            <w:tcW w:w="1156" w:type="dxa"/>
            <w:tcBorders>
              <w:top w:val="single" w:sz="4" w:space="0" w:color="FFFFFF"/>
              <w:left w:val="nil"/>
              <w:bottom w:val="single" w:sz="4" w:space="0" w:color="FFFFFF"/>
              <w:right w:val="nil"/>
            </w:tcBorders>
            <w:shd w:val="clear" w:color="000000" w:fill="37424A"/>
            <w:noWrap/>
            <w:vAlign w:val="center"/>
            <w:hideMark/>
          </w:tcPr>
          <w:p w14:paraId="11F1C257" w14:textId="77777777" w:rsidR="0050474E" w:rsidRPr="0050474E" w:rsidRDefault="0050474E" w:rsidP="0050474E">
            <w:pPr>
              <w:spacing w:before="0" w:after="0"/>
              <w:rPr>
                <w:rFonts w:eastAsia="Times New Roman" w:cs="Open Sans"/>
                <w:b/>
                <w:color w:val="FFFFFF"/>
                <w:sz w:val="22"/>
                <w:szCs w:val="22"/>
              </w:rPr>
            </w:pPr>
            <w:r w:rsidRPr="0050474E">
              <w:rPr>
                <w:rFonts w:eastAsia="Times New Roman" w:cs="Open Sans"/>
                <w:b/>
                <w:color w:val="FFFFFF"/>
                <w:sz w:val="22"/>
                <w:szCs w:val="22"/>
              </w:rPr>
              <w:t> </w:t>
            </w:r>
          </w:p>
        </w:tc>
        <w:tc>
          <w:tcPr>
            <w:tcW w:w="1375" w:type="dxa"/>
            <w:tcBorders>
              <w:top w:val="single" w:sz="4" w:space="0" w:color="FFFFFF"/>
              <w:left w:val="nil"/>
              <w:bottom w:val="single" w:sz="4" w:space="0" w:color="FFFFFF"/>
              <w:right w:val="nil"/>
            </w:tcBorders>
            <w:shd w:val="clear" w:color="000000" w:fill="37424A"/>
            <w:noWrap/>
            <w:vAlign w:val="center"/>
            <w:hideMark/>
          </w:tcPr>
          <w:p w14:paraId="02B93AD5" w14:textId="77777777" w:rsidR="0050474E" w:rsidRPr="0050474E" w:rsidRDefault="0050474E" w:rsidP="0050474E">
            <w:pPr>
              <w:spacing w:before="0" w:after="0"/>
              <w:rPr>
                <w:rFonts w:eastAsia="Times New Roman" w:cs="Open Sans"/>
                <w:b/>
                <w:color w:val="FFFFFF"/>
                <w:sz w:val="22"/>
                <w:szCs w:val="22"/>
              </w:rPr>
            </w:pPr>
            <w:r w:rsidRPr="0050474E">
              <w:rPr>
                <w:rFonts w:eastAsia="Times New Roman" w:cs="Open Sans"/>
                <w:b/>
                <w:color w:val="FFFFFF"/>
                <w:sz w:val="22"/>
                <w:szCs w:val="22"/>
              </w:rPr>
              <w:t> </w:t>
            </w:r>
          </w:p>
        </w:tc>
      </w:tr>
      <w:bookmarkEnd w:id="29"/>
      <w:tr w:rsidR="0050474E" w:rsidRPr="0050474E" w14:paraId="0EF76D34" w14:textId="77777777" w:rsidTr="0039105C">
        <w:trPr>
          <w:trHeight w:val="147"/>
        </w:trPr>
        <w:tc>
          <w:tcPr>
            <w:tcW w:w="6116" w:type="dxa"/>
            <w:tcBorders>
              <w:top w:val="nil"/>
              <w:left w:val="nil"/>
              <w:bottom w:val="nil"/>
              <w:right w:val="nil"/>
            </w:tcBorders>
            <w:shd w:val="clear" w:color="auto" w:fill="auto"/>
            <w:noWrap/>
            <w:vAlign w:val="bottom"/>
            <w:hideMark/>
          </w:tcPr>
          <w:p w14:paraId="4256FBE6" w14:textId="77777777" w:rsidR="0050474E" w:rsidRPr="0050474E" w:rsidRDefault="0050474E" w:rsidP="0050474E">
            <w:pPr>
              <w:spacing w:before="0" w:after="0"/>
              <w:rPr>
                <w:rFonts w:eastAsia="Times New Roman" w:cs="Open Sans"/>
                <w:b/>
                <w:color w:val="FFFFFF"/>
                <w:sz w:val="22"/>
                <w:szCs w:val="22"/>
              </w:rPr>
            </w:pPr>
          </w:p>
        </w:tc>
        <w:tc>
          <w:tcPr>
            <w:tcW w:w="1156" w:type="dxa"/>
            <w:tcBorders>
              <w:top w:val="nil"/>
              <w:left w:val="nil"/>
              <w:bottom w:val="nil"/>
              <w:right w:val="nil"/>
            </w:tcBorders>
            <w:shd w:val="clear" w:color="auto" w:fill="auto"/>
            <w:noWrap/>
            <w:vAlign w:val="bottom"/>
            <w:hideMark/>
          </w:tcPr>
          <w:p w14:paraId="1E0A7827" w14:textId="77777777" w:rsidR="0050474E" w:rsidRPr="0050474E" w:rsidRDefault="0050474E" w:rsidP="0050474E">
            <w:pPr>
              <w:spacing w:before="0" w:after="0"/>
              <w:rPr>
                <w:rFonts w:eastAsia="Times New Roman" w:cs="Open Sans"/>
                <w:sz w:val="22"/>
                <w:szCs w:val="22"/>
              </w:rPr>
            </w:pPr>
          </w:p>
        </w:tc>
        <w:tc>
          <w:tcPr>
            <w:tcW w:w="1375" w:type="dxa"/>
            <w:tcBorders>
              <w:top w:val="nil"/>
              <w:left w:val="nil"/>
              <w:bottom w:val="nil"/>
              <w:right w:val="nil"/>
            </w:tcBorders>
            <w:shd w:val="clear" w:color="auto" w:fill="auto"/>
            <w:noWrap/>
            <w:vAlign w:val="bottom"/>
            <w:hideMark/>
          </w:tcPr>
          <w:p w14:paraId="12B04298" w14:textId="77777777" w:rsidR="0050474E" w:rsidRPr="0050474E" w:rsidRDefault="0050474E" w:rsidP="0050474E">
            <w:pPr>
              <w:spacing w:before="0" w:after="0"/>
              <w:rPr>
                <w:rFonts w:eastAsia="Times New Roman" w:cs="Open Sans"/>
                <w:sz w:val="22"/>
                <w:szCs w:val="22"/>
              </w:rPr>
            </w:pPr>
          </w:p>
        </w:tc>
      </w:tr>
      <w:tr w:rsidR="0050474E" w:rsidRPr="0050474E" w14:paraId="70BA111E" w14:textId="77777777" w:rsidTr="0039105C">
        <w:trPr>
          <w:trHeight w:val="255"/>
        </w:trPr>
        <w:tc>
          <w:tcPr>
            <w:tcW w:w="6116" w:type="dxa"/>
            <w:tcBorders>
              <w:top w:val="nil"/>
              <w:left w:val="nil"/>
              <w:bottom w:val="nil"/>
              <w:right w:val="nil"/>
            </w:tcBorders>
            <w:shd w:val="clear" w:color="auto" w:fill="auto"/>
            <w:hideMark/>
          </w:tcPr>
          <w:p w14:paraId="45252F45" w14:textId="77777777" w:rsidR="0050474E" w:rsidRPr="0050474E" w:rsidRDefault="0050474E" w:rsidP="0050474E">
            <w:pPr>
              <w:spacing w:before="0" w:after="0"/>
              <w:rPr>
                <w:rFonts w:eastAsia="Times New Roman" w:cs="Open Sans"/>
                <w:sz w:val="22"/>
                <w:szCs w:val="22"/>
              </w:rPr>
            </w:pPr>
          </w:p>
        </w:tc>
        <w:tc>
          <w:tcPr>
            <w:tcW w:w="1156" w:type="dxa"/>
            <w:tcBorders>
              <w:top w:val="nil"/>
              <w:left w:val="nil"/>
              <w:bottom w:val="nil"/>
              <w:right w:val="nil"/>
            </w:tcBorders>
            <w:shd w:val="clear" w:color="auto" w:fill="auto"/>
            <w:vAlign w:val="bottom"/>
            <w:hideMark/>
          </w:tcPr>
          <w:p w14:paraId="3E933991" w14:textId="77777777" w:rsidR="0050474E" w:rsidRPr="0050474E" w:rsidRDefault="0050474E" w:rsidP="0006434F">
            <w:pPr>
              <w:spacing w:before="0" w:after="0"/>
              <w:jc w:val="right"/>
              <w:rPr>
                <w:rFonts w:eastAsia="Times New Roman" w:cs="Open Sans"/>
                <w:b/>
                <w:sz w:val="22"/>
                <w:szCs w:val="22"/>
              </w:rPr>
            </w:pPr>
            <w:r w:rsidRPr="0050474E">
              <w:rPr>
                <w:rFonts w:eastAsia="Times New Roman" w:cs="Open Sans"/>
                <w:b/>
                <w:sz w:val="22"/>
                <w:szCs w:val="22"/>
              </w:rPr>
              <w:t>2022</w:t>
            </w:r>
          </w:p>
        </w:tc>
        <w:tc>
          <w:tcPr>
            <w:tcW w:w="1375" w:type="dxa"/>
            <w:tcBorders>
              <w:top w:val="nil"/>
              <w:left w:val="nil"/>
              <w:bottom w:val="nil"/>
              <w:right w:val="nil"/>
            </w:tcBorders>
            <w:shd w:val="clear" w:color="auto" w:fill="auto"/>
            <w:vAlign w:val="bottom"/>
            <w:hideMark/>
          </w:tcPr>
          <w:p w14:paraId="31143ECD" w14:textId="77777777" w:rsidR="0050474E" w:rsidRPr="0050474E" w:rsidRDefault="0050474E" w:rsidP="0006434F">
            <w:pPr>
              <w:spacing w:before="0" w:after="0"/>
              <w:jc w:val="right"/>
              <w:rPr>
                <w:rFonts w:eastAsia="Times New Roman" w:cs="Open Sans"/>
                <w:sz w:val="22"/>
                <w:szCs w:val="22"/>
              </w:rPr>
            </w:pPr>
            <w:r w:rsidRPr="0050474E">
              <w:rPr>
                <w:rFonts w:eastAsia="Times New Roman" w:cs="Open Sans"/>
                <w:sz w:val="22"/>
                <w:szCs w:val="22"/>
              </w:rPr>
              <w:t>2021</w:t>
            </w:r>
          </w:p>
        </w:tc>
      </w:tr>
      <w:tr w:rsidR="0050474E" w:rsidRPr="0050474E" w14:paraId="1A46685F" w14:textId="77777777" w:rsidTr="0039105C">
        <w:trPr>
          <w:trHeight w:val="255"/>
        </w:trPr>
        <w:tc>
          <w:tcPr>
            <w:tcW w:w="6116" w:type="dxa"/>
            <w:tcBorders>
              <w:top w:val="nil"/>
              <w:left w:val="nil"/>
              <w:bottom w:val="single" w:sz="8" w:space="0" w:color="009560"/>
              <w:right w:val="nil"/>
            </w:tcBorders>
            <w:shd w:val="clear" w:color="auto" w:fill="auto"/>
            <w:hideMark/>
          </w:tcPr>
          <w:p w14:paraId="2D2F9327" w14:textId="5CA5B6E0" w:rsidR="0050474E" w:rsidRPr="0050474E" w:rsidRDefault="0050474E" w:rsidP="0050474E">
            <w:pPr>
              <w:spacing w:before="0" w:after="0"/>
              <w:rPr>
                <w:rFonts w:eastAsia="Times New Roman" w:cs="Open Sans"/>
                <w:sz w:val="22"/>
                <w:szCs w:val="22"/>
              </w:rPr>
            </w:pPr>
            <w:r w:rsidRPr="0050474E">
              <w:rPr>
                <w:rFonts w:eastAsia="Times New Roman" w:cs="Open Sans"/>
                <w:sz w:val="22"/>
                <w:szCs w:val="22"/>
              </w:rPr>
              <w:t> </w:t>
            </w:r>
          </w:p>
        </w:tc>
        <w:tc>
          <w:tcPr>
            <w:tcW w:w="1156" w:type="dxa"/>
            <w:tcBorders>
              <w:top w:val="nil"/>
              <w:left w:val="nil"/>
              <w:bottom w:val="single" w:sz="8" w:space="0" w:color="009560"/>
              <w:right w:val="nil"/>
            </w:tcBorders>
            <w:shd w:val="clear" w:color="auto" w:fill="auto"/>
            <w:vAlign w:val="bottom"/>
            <w:hideMark/>
          </w:tcPr>
          <w:p w14:paraId="152CFE56" w14:textId="77777777" w:rsidR="0050474E" w:rsidRPr="0050474E" w:rsidRDefault="0050474E" w:rsidP="0006434F">
            <w:pPr>
              <w:spacing w:before="0" w:after="0"/>
              <w:jc w:val="right"/>
              <w:rPr>
                <w:rFonts w:eastAsia="Times New Roman" w:cs="Open Sans"/>
                <w:b/>
                <w:sz w:val="22"/>
                <w:szCs w:val="22"/>
              </w:rPr>
            </w:pPr>
            <w:r w:rsidRPr="0050474E">
              <w:rPr>
                <w:rFonts w:eastAsia="Times New Roman" w:cs="Open Sans"/>
                <w:b/>
                <w:sz w:val="22"/>
                <w:szCs w:val="22"/>
              </w:rPr>
              <w:t>$’000</w:t>
            </w:r>
          </w:p>
        </w:tc>
        <w:tc>
          <w:tcPr>
            <w:tcW w:w="1375" w:type="dxa"/>
            <w:tcBorders>
              <w:top w:val="nil"/>
              <w:left w:val="nil"/>
              <w:bottom w:val="single" w:sz="8" w:space="0" w:color="009560"/>
              <w:right w:val="nil"/>
            </w:tcBorders>
            <w:shd w:val="clear" w:color="auto" w:fill="auto"/>
            <w:vAlign w:val="bottom"/>
            <w:hideMark/>
          </w:tcPr>
          <w:p w14:paraId="7A25E16F" w14:textId="77777777" w:rsidR="0050474E" w:rsidRPr="0050474E" w:rsidRDefault="0050474E" w:rsidP="0006434F">
            <w:pPr>
              <w:spacing w:before="0" w:after="0"/>
              <w:jc w:val="right"/>
              <w:rPr>
                <w:rFonts w:eastAsia="Times New Roman" w:cs="Open Sans"/>
                <w:sz w:val="22"/>
                <w:szCs w:val="22"/>
              </w:rPr>
            </w:pPr>
            <w:r w:rsidRPr="0050474E">
              <w:rPr>
                <w:rFonts w:eastAsia="Times New Roman" w:cs="Open Sans"/>
                <w:sz w:val="22"/>
                <w:szCs w:val="22"/>
              </w:rPr>
              <w:t>$’000</w:t>
            </w:r>
          </w:p>
        </w:tc>
      </w:tr>
      <w:tr w:rsidR="0050474E" w:rsidRPr="0050474E" w14:paraId="520732A8" w14:textId="77777777" w:rsidTr="0039105C">
        <w:trPr>
          <w:trHeight w:val="255"/>
        </w:trPr>
        <w:tc>
          <w:tcPr>
            <w:tcW w:w="6116" w:type="dxa"/>
            <w:tcBorders>
              <w:top w:val="nil"/>
              <w:left w:val="nil"/>
              <w:bottom w:val="nil"/>
              <w:right w:val="nil"/>
            </w:tcBorders>
            <w:shd w:val="clear" w:color="auto" w:fill="auto"/>
            <w:hideMark/>
          </w:tcPr>
          <w:p w14:paraId="1A1EC088" w14:textId="77777777" w:rsidR="0050474E" w:rsidRPr="0050474E" w:rsidRDefault="0050474E" w:rsidP="0050474E">
            <w:pPr>
              <w:spacing w:before="0" w:after="0"/>
              <w:jc w:val="right"/>
              <w:rPr>
                <w:rFonts w:eastAsia="Times New Roman" w:cs="Open Sans"/>
                <w:sz w:val="22"/>
                <w:szCs w:val="22"/>
              </w:rPr>
            </w:pPr>
          </w:p>
        </w:tc>
        <w:tc>
          <w:tcPr>
            <w:tcW w:w="1156" w:type="dxa"/>
            <w:tcBorders>
              <w:top w:val="nil"/>
              <w:left w:val="nil"/>
              <w:bottom w:val="nil"/>
              <w:right w:val="nil"/>
            </w:tcBorders>
            <w:shd w:val="clear" w:color="auto" w:fill="auto"/>
            <w:vAlign w:val="bottom"/>
            <w:hideMark/>
          </w:tcPr>
          <w:p w14:paraId="28CCE7D7" w14:textId="77777777" w:rsidR="0050474E" w:rsidRPr="0050474E" w:rsidRDefault="0050474E" w:rsidP="004F3D01">
            <w:pPr>
              <w:spacing w:before="0" w:after="0"/>
              <w:jc w:val="right"/>
              <w:rPr>
                <w:rFonts w:eastAsia="Times New Roman" w:cs="Open Sans"/>
                <w:sz w:val="22"/>
                <w:szCs w:val="22"/>
              </w:rPr>
            </w:pPr>
          </w:p>
        </w:tc>
        <w:tc>
          <w:tcPr>
            <w:tcW w:w="1375" w:type="dxa"/>
            <w:tcBorders>
              <w:top w:val="nil"/>
              <w:left w:val="nil"/>
              <w:bottom w:val="nil"/>
              <w:right w:val="nil"/>
            </w:tcBorders>
            <w:shd w:val="clear" w:color="auto" w:fill="auto"/>
            <w:vAlign w:val="bottom"/>
            <w:hideMark/>
          </w:tcPr>
          <w:p w14:paraId="57E6F30E" w14:textId="77777777" w:rsidR="0050474E" w:rsidRPr="0050474E" w:rsidRDefault="0050474E" w:rsidP="0006434F">
            <w:pPr>
              <w:spacing w:before="0" w:after="0"/>
              <w:jc w:val="right"/>
              <w:rPr>
                <w:rFonts w:eastAsia="Times New Roman" w:cs="Open Sans"/>
                <w:sz w:val="22"/>
                <w:szCs w:val="22"/>
              </w:rPr>
            </w:pPr>
          </w:p>
        </w:tc>
      </w:tr>
      <w:tr w:rsidR="0050474E" w:rsidRPr="0050474E" w14:paraId="69B75964" w14:textId="77777777" w:rsidTr="0039105C">
        <w:trPr>
          <w:trHeight w:val="255"/>
        </w:trPr>
        <w:tc>
          <w:tcPr>
            <w:tcW w:w="6116" w:type="dxa"/>
            <w:tcBorders>
              <w:top w:val="nil"/>
              <w:left w:val="nil"/>
              <w:bottom w:val="nil"/>
              <w:right w:val="nil"/>
            </w:tcBorders>
            <w:shd w:val="clear" w:color="auto" w:fill="auto"/>
            <w:noWrap/>
            <w:vAlign w:val="bottom"/>
            <w:hideMark/>
          </w:tcPr>
          <w:p w14:paraId="792F3750" w14:textId="7AB6EB88" w:rsidR="0050474E" w:rsidRPr="0050474E" w:rsidRDefault="00E843AE" w:rsidP="0050474E">
            <w:pPr>
              <w:spacing w:before="0" w:after="0"/>
              <w:rPr>
                <w:rFonts w:eastAsia="Times New Roman" w:cs="Open Sans"/>
                <w:b/>
                <w:sz w:val="22"/>
                <w:szCs w:val="22"/>
                <w:u w:val="single"/>
              </w:rPr>
            </w:pPr>
            <w:r>
              <w:rPr>
                <w:rFonts w:eastAsia="Times New Roman" w:cs="Open Sans"/>
                <w:b/>
                <w:bCs/>
                <w:sz w:val="22"/>
                <w:szCs w:val="22"/>
                <w:u w:val="single"/>
              </w:rPr>
              <w:t>4</w:t>
            </w:r>
            <w:r w:rsidR="0050474E" w:rsidRPr="0050474E">
              <w:rPr>
                <w:rFonts w:eastAsia="Times New Roman" w:cs="Open Sans"/>
                <w:b/>
                <w:sz w:val="22"/>
                <w:szCs w:val="22"/>
                <w:u w:val="single"/>
              </w:rPr>
              <w:t>.1A: Employee provisions</w:t>
            </w:r>
          </w:p>
        </w:tc>
        <w:tc>
          <w:tcPr>
            <w:tcW w:w="1156" w:type="dxa"/>
            <w:tcBorders>
              <w:top w:val="nil"/>
              <w:left w:val="nil"/>
              <w:bottom w:val="nil"/>
              <w:right w:val="nil"/>
            </w:tcBorders>
            <w:shd w:val="clear" w:color="auto" w:fill="auto"/>
            <w:vAlign w:val="bottom"/>
            <w:hideMark/>
          </w:tcPr>
          <w:p w14:paraId="2369E190" w14:textId="77777777" w:rsidR="0050474E" w:rsidRPr="0050474E" w:rsidRDefault="0050474E" w:rsidP="004F3D01">
            <w:pPr>
              <w:spacing w:before="0" w:after="0"/>
              <w:jc w:val="right"/>
              <w:rPr>
                <w:rFonts w:eastAsia="Times New Roman" w:cs="Open Sans"/>
                <w:b/>
                <w:sz w:val="22"/>
                <w:szCs w:val="22"/>
                <w:u w:val="single"/>
              </w:rPr>
            </w:pPr>
          </w:p>
        </w:tc>
        <w:tc>
          <w:tcPr>
            <w:tcW w:w="1375" w:type="dxa"/>
            <w:tcBorders>
              <w:top w:val="nil"/>
              <w:left w:val="nil"/>
              <w:bottom w:val="nil"/>
              <w:right w:val="nil"/>
            </w:tcBorders>
            <w:shd w:val="clear" w:color="auto" w:fill="auto"/>
            <w:vAlign w:val="bottom"/>
            <w:hideMark/>
          </w:tcPr>
          <w:p w14:paraId="2FFF2190" w14:textId="77777777" w:rsidR="0050474E" w:rsidRPr="0050474E" w:rsidRDefault="0050474E" w:rsidP="0006434F">
            <w:pPr>
              <w:spacing w:before="0" w:after="0"/>
              <w:jc w:val="right"/>
              <w:rPr>
                <w:rFonts w:eastAsia="Times New Roman" w:cs="Open Sans"/>
                <w:sz w:val="22"/>
                <w:szCs w:val="22"/>
              </w:rPr>
            </w:pPr>
          </w:p>
        </w:tc>
      </w:tr>
      <w:tr w:rsidR="0050474E" w:rsidRPr="0050474E" w14:paraId="38A81816" w14:textId="77777777" w:rsidTr="0039105C">
        <w:trPr>
          <w:trHeight w:val="255"/>
        </w:trPr>
        <w:tc>
          <w:tcPr>
            <w:tcW w:w="6116" w:type="dxa"/>
            <w:tcBorders>
              <w:top w:val="nil"/>
              <w:left w:val="nil"/>
              <w:bottom w:val="nil"/>
              <w:right w:val="nil"/>
            </w:tcBorders>
            <w:shd w:val="clear" w:color="auto" w:fill="auto"/>
            <w:hideMark/>
          </w:tcPr>
          <w:p w14:paraId="39ED477E" w14:textId="77777777" w:rsidR="0050474E" w:rsidRPr="0050474E" w:rsidRDefault="0050474E" w:rsidP="0050474E">
            <w:pPr>
              <w:spacing w:before="0" w:after="0"/>
              <w:rPr>
                <w:rFonts w:eastAsia="Times New Roman" w:cs="Open Sans"/>
                <w:sz w:val="22"/>
                <w:szCs w:val="22"/>
              </w:rPr>
            </w:pPr>
            <w:r w:rsidRPr="0050474E">
              <w:rPr>
                <w:rFonts w:eastAsia="Times New Roman" w:cs="Open Sans"/>
                <w:sz w:val="22"/>
                <w:szCs w:val="22"/>
              </w:rPr>
              <w:t>Leave</w:t>
            </w:r>
          </w:p>
        </w:tc>
        <w:tc>
          <w:tcPr>
            <w:tcW w:w="1156" w:type="dxa"/>
            <w:tcBorders>
              <w:top w:val="nil"/>
              <w:left w:val="nil"/>
              <w:bottom w:val="nil"/>
              <w:right w:val="nil"/>
            </w:tcBorders>
            <w:shd w:val="clear" w:color="auto" w:fill="auto"/>
            <w:noWrap/>
            <w:vAlign w:val="bottom"/>
            <w:hideMark/>
          </w:tcPr>
          <w:p w14:paraId="5EDC7168" w14:textId="77777777" w:rsidR="0050474E" w:rsidRPr="0050474E" w:rsidRDefault="0050474E" w:rsidP="0006434F">
            <w:pPr>
              <w:spacing w:before="0" w:after="0"/>
              <w:jc w:val="right"/>
              <w:rPr>
                <w:rFonts w:eastAsia="Times New Roman" w:cs="Open Sans"/>
                <w:b/>
                <w:sz w:val="22"/>
                <w:szCs w:val="22"/>
              </w:rPr>
            </w:pPr>
            <w:r w:rsidRPr="0050474E">
              <w:rPr>
                <w:rFonts w:eastAsia="Times New Roman" w:cs="Open Sans"/>
                <w:b/>
                <w:sz w:val="22"/>
                <w:szCs w:val="22"/>
              </w:rPr>
              <w:t xml:space="preserve">3,892 </w:t>
            </w:r>
          </w:p>
        </w:tc>
        <w:tc>
          <w:tcPr>
            <w:tcW w:w="1375" w:type="dxa"/>
            <w:tcBorders>
              <w:top w:val="nil"/>
              <w:left w:val="nil"/>
              <w:bottom w:val="nil"/>
              <w:right w:val="nil"/>
            </w:tcBorders>
            <w:shd w:val="clear" w:color="auto" w:fill="auto"/>
            <w:noWrap/>
            <w:vAlign w:val="bottom"/>
            <w:hideMark/>
          </w:tcPr>
          <w:p w14:paraId="49F78B4E" w14:textId="77777777" w:rsidR="0050474E" w:rsidRPr="0050474E" w:rsidRDefault="0050474E" w:rsidP="0006434F">
            <w:pPr>
              <w:spacing w:before="0" w:after="0"/>
              <w:jc w:val="right"/>
              <w:rPr>
                <w:rFonts w:eastAsia="Times New Roman" w:cs="Open Sans"/>
                <w:sz w:val="22"/>
                <w:szCs w:val="22"/>
              </w:rPr>
            </w:pPr>
            <w:r w:rsidRPr="0050474E">
              <w:rPr>
                <w:rFonts w:eastAsia="Times New Roman" w:cs="Open Sans"/>
                <w:sz w:val="22"/>
                <w:szCs w:val="22"/>
              </w:rPr>
              <w:t xml:space="preserve">4,848 </w:t>
            </w:r>
          </w:p>
        </w:tc>
      </w:tr>
      <w:tr w:rsidR="0050474E" w:rsidRPr="0050474E" w14:paraId="185C51DE" w14:textId="77777777" w:rsidTr="0039105C">
        <w:trPr>
          <w:trHeight w:val="255"/>
        </w:trPr>
        <w:tc>
          <w:tcPr>
            <w:tcW w:w="6116" w:type="dxa"/>
            <w:tcBorders>
              <w:top w:val="nil"/>
              <w:left w:val="nil"/>
              <w:bottom w:val="nil"/>
              <w:right w:val="nil"/>
            </w:tcBorders>
            <w:shd w:val="clear" w:color="auto" w:fill="auto"/>
            <w:hideMark/>
          </w:tcPr>
          <w:p w14:paraId="23B0DB49" w14:textId="402DC999" w:rsidR="0050474E" w:rsidRPr="0050474E" w:rsidRDefault="0050474E" w:rsidP="0050474E">
            <w:pPr>
              <w:spacing w:before="0" w:after="0"/>
              <w:rPr>
                <w:rFonts w:eastAsia="Times New Roman" w:cs="Open Sans"/>
                <w:sz w:val="22"/>
                <w:szCs w:val="22"/>
              </w:rPr>
            </w:pPr>
            <w:r w:rsidRPr="0050474E">
              <w:rPr>
                <w:rFonts w:eastAsia="Times New Roman" w:cs="Open Sans"/>
                <w:sz w:val="22"/>
                <w:szCs w:val="22"/>
              </w:rPr>
              <w:t>Separations and redundancies</w:t>
            </w:r>
          </w:p>
        </w:tc>
        <w:tc>
          <w:tcPr>
            <w:tcW w:w="1156" w:type="dxa"/>
            <w:tcBorders>
              <w:top w:val="nil"/>
              <w:left w:val="nil"/>
              <w:bottom w:val="nil"/>
              <w:right w:val="nil"/>
            </w:tcBorders>
            <w:shd w:val="clear" w:color="auto" w:fill="auto"/>
            <w:noWrap/>
            <w:vAlign w:val="bottom"/>
            <w:hideMark/>
          </w:tcPr>
          <w:p w14:paraId="52D94A72" w14:textId="77777777" w:rsidR="0050474E" w:rsidRPr="0050474E" w:rsidRDefault="0050474E" w:rsidP="0006434F">
            <w:pPr>
              <w:spacing w:before="0" w:after="0"/>
              <w:jc w:val="right"/>
              <w:rPr>
                <w:rFonts w:eastAsia="Times New Roman" w:cs="Open Sans"/>
                <w:b/>
                <w:sz w:val="22"/>
                <w:szCs w:val="22"/>
              </w:rPr>
            </w:pPr>
            <w:r w:rsidRPr="0050474E">
              <w:rPr>
                <w:rFonts w:eastAsia="Times New Roman" w:cs="Open Sans"/>
                <w:b/>
                <w:sz w:val="22"/>
                <w:szCs w:val="22"/>
              </w:rPr>
              <w:t xml:space="preserve">336 </w:t>
            </w:r>
          </w:p>
        </w:tc>
        <w:tc>
          <w:tcPr>
            <w:tcW w:w="1375" w:type="dxa"/>
            <w:tcBorders>
              <w:top w:val="nil"/>
              <w:left w:val="nil"/>
              <w:bottom w:val="nil"/>
              <w:right w:val="nil"/>
            </w:tcBorders>
            <w:shd w:val="clear" w:color="auto" w:fill="auto"/>
            <w:noWrap/>
            <w:vAlign w:val="bottom"/>
            <w:hideMark/>
          </w:tcPr>
          <w:p w14:paraId="7509E9D4" w14:textId="77777777" w:rsidR="0050474E" w:rsidRPr="0050474E" w:rsidRDefault="0050474E" w:rsidP="0006434F">
            <w:pPr>
              <w:spacing w:before="0" w:after="0"/>
              <w:jc w:val="right"/>
              <w:rPr>
                <w:rFonts w:eastAsia="Times New Roman" w:cs="Open Sans"/>
                <w:sz w:val="22"/>
                <w:szCs w:val="22"/>
              </w:rPr>
            </w:pPr>
            <w:r w:rsidRPr="0050474E">
              <w:rPr>
                <w:rFonts w:eastAsia="Times New Roman" w:cs="Open Sans"/>
                <w:sz w:val="22"/>
                <w:szCs w:val="22"/>
              </w:rPr>
              <w:t xml:space="preserve">57 </w:t>
            </w:r>
          </w:p>
        </w:tc>
      </w:tr>
      <w:tr w:rsidR="0050474E" w:rsidRPr="0050474E" w14:paraId="71EAC3E5" w14:textId="77777777" w:rsidTr="0039105C">
        <w:trPr>
          <w:trHeight w:val="264"/>
        </w:trPr>
        <w:tc>
          <w:tcPr>
            <w:tcW w:w="6116" w:type="dxa"/>
            <w:tcBorders>
              <w:top w:val="nil"/>
              <w:left w:val="nil"/>
              <w:bottom w:val="nil"/>
              <w:right w:val="nil"/>
            </w:tcBorders>
            <w:shd w:val="clear" w:color="auto" w:fill="auto"/>
            <w:noWrap/>
            <w:vAlign w:val="center"/>
            <w:hideMark/>
          </w:tcPr>
          <w:p w14:paraId="28BD8233" w14:textId="77777777" w:rsidR="0050474E" w:rsidRPr="0050474E" w:rsidRDefault="0050474E" w:rsidP="0050474E">
            <w:pPr>
              <w:spacing w:before="0" w:after="0"/>
              <w:rPr>
                <w:rFonts w:eastAsia="Times New Roman" w:cs="Open Sans"/>
                <w:b/>
                <w:sz w:val="22"/>
                <w:szCs w:val="22"/>
              </w:rPr>
            </w:pPr>
            <w:r w:rsidRPr="0050474E">
              <w:rPr>
                <w:rFonts w:eastAsia="Times New Roman" w:cs="Open Sans"/>
                <w:b/>
                <w:sz w:val="22"/>
                <w:szCs w:val="22"/>
              </w:rPr>
              <w:t>Total employee provisions</w:t>
            </w:r>
          </w:p>
        </w:tc>
        <w:tc>
          <w:tcPr>
            <w:tcW w:w="1156" w:type="dxa"/>
            <w:tcBorders>
              <w:top w:val="single" w:sz="4" w:space="0" w:color="auto"/>
              <w:left w:val="nil"/>
              <w:bottom w:val="single" w:sz="4" w:space="0" w:color="auto"/>
              <w:right w:val="nil"/>
            </w:tcBorders>
            <w:shd w:val="clear" w:color="auto" w:fill="auto"/>
            <w:noWrap/>
            <w:vAlign w:val="bottom"/>
            <w:hideMark/>
          </w:tcPr>
          <w:p w14:paraId="09389C1F" w14:textId="77777777" w:rsidR="0050474E" w:rsidRPr="0050474E" w:rsidRDefault="0050474E" w:rsidP="0006434F">
            <w:pPr>
              <w:spacing w:before="0" w:after="0"/>
              <w:jc w:val="right"/>
              <w:rPr>
                <w:rFonts w:eastAsia="Times New Roman" w:cs="Open Sans"/>
                <w:b/>
                <w:sz w:val="22"/>
                <w:szCs w:val="22"/>
              </w:rPr>
            </w:pPr>
            <w:r w:rsidRPr="0050474E">
              <w:rPr>
                <w:rFonts w:eastAsia="Times New Roman" w:cs="Open Sans"/>
                <w:b/>
                <w:sz w:val="22"/>
                <w:szCs w:val="22"/>
              </w:rPr>
              <w:t xml:space="preserve">4,228 </w:t>
            </w:r>
          </w:p>
        </w:tc>
        <w:tc>
          <w:tcPr>
            <w:tcW w:w="1375" w:type="dxa"/>
            <w:tcBorders>
              <w:top w:val="single" w:sz="4" w:space="0" w:color="auto"/>
              <w:left w:val="nil"/>
              <w:bottom w:val="single" w:sz="4" w:space="0" w:color="auto"/>
              <w:right w:val="nil"/>
            </w:tcBorders>
            <w:shd w:val="clear" w:color="auto" w:fill="auto"/>
            <w:noWrap/>
            <w:vAlign w:val="bottom"/>
            <w:hideMark/>
          </w:tcPr>
          <w:p w14:paraId="5BCA1093" w14:textId="77777777" w:rsidR="0050474E" w:rsidRPr="0050474E" w:rsidRDefault="0050474E" w:rsidP="0006434F">
            <w:pPr>
              <w:spacing w:before="0" w:after="0"/>
              <w:jc w:val="right"/>
              <w:rPr>
                <w:rFonts w:eastAsia="Times New Roman" w:cs="Open Sans"/>
                <w:sz w:val="22"/>
                <w:szCs w:val="22"/>
              </w:rPr>
            </w:pPr>
            <w:r w:rsidRPr="0050474E">
              <w:rPr>
                <w:rFonts w:eastAsia="Times New Roman" w:cs="Open Sans"/>
                <w:sz w:val="22"/>
                <w:szCs w:val="22"/>
              </w:rPr>
              <w:t xml:space="preserve">4,905 </w:t>
            </w:r>
          </w:p>
        </w:tc>
      </w:tr>
      <w:tr w:rsidR="0050474E" w:rsidRPr="0050474E" w14:paraId="05B6D917" w14:textId="77777777" w:rsidTr="0039105C">
        <w:trPr>
          <w:trHeight w:val="120"/>
        </w:trPr>
        <w:tc>
          <w:tcPr>
            <w:tcW w:w="6116" w:type="dxa"/>
            <w:tcBorders>
              <w:top w:val="nil"/>
              <w:left w:val="nil"/>
              <w:bottom w:val="nil"/>
              <w:right w:val="nil"/>
            </w:tcBorders>
            <w:shd w:val="clear" w:color="auto" w:fill="auto"/>
            <w:noWrap/>
            <w:vAlign w:val="center"/>
            <w:hideMark/>
          </w:tcPr>
          <w:p w14:paraId="566A28FE" w14:textId="3816EE10" w:rsidR="0050474E" w:rsidRPr="0050474E" w:rsidRDefault="0050474E" w:rsidP="0050474E">
            <w:pPr>
              <w:spacing w:before="0" w:after="0"/>
              <w:jc w:val="right"/>
              <w:rPr>
                <w:rFonts w:eastAsia="Times New Roman" w:cs="Open Sans"/>
                <w:sz w:val="22"/>
                <w:szCs w:val="22"/>
              </w:rPr>
            </w:pPr>
          </w:p>
        </w:tc>
        <w:tc>
          <w:tcPr>
            <w:tcW w:w="1156" w:type="dxa"/>
            <w:tcBorders>
              <w:top w:val="nil"/>
              <w:left w:val="nil"/>
              <w:bottom w:val="nil"/>
              <w:right w:val="nil"/>
            </w:tcBorders>
            <w:shd w:val="clear" w:color="auto" w:fill="auto"/>
            <w:noWrap/>
            <w:vAlign w:val="bottom"/>
            <w:hideMark/>
          </w:tcPr>
          <w:p w14:paraId="41B37B67" w14:textId="77777777" w:rsidR="0050474E" w:rsidRPr="0050474E" w:rsidRDefault="0050474E" w:rsidP="004F3D01">
            <w:pPr>
              <w:spacing w:before="0" w:after="0"/>
              <w:jc w:val="right"/>
              <w:rPr>
                <w:rFonts w:eastAsia="Times New Roman" w:cs="Open Sans"/>
                <w:sz w:val="22"/>
                <w:szCs w:val="22"/>
              </w:rPr>
            </w:pPr>
          </w:p>
        </w:tc>
        <w:tc>
          <w:tcPr>
            <w:tcW w:w="1375" w:type="dxa"/>
            <w:tcBorders>
              <w:top w:val="nil"/>
              <w:left w:val="nil"/>
              <w:bottom w:val="nil"/>
              <w:right w:val="nil"/>
            </w:tcBorders>
            <w:shd w:val="clear" w:color="auto" w:fill="auto"/>
            <w:noWrap/>
            <w:vAlign w:val="bottom"/>
            <w:hideMark/>
          </w:tcPr>
          <w:p w14:paraId="1D92042C" w14:textId="77777777" w:rsidR="0050474E" w:rsidRPr="0050474E" w:rsidRDefault="0050474E" w:rsidP="0006434F">
            <w:pPr>
              <w:spacing w:before="0" w:after="0"/>
              <w:jc w:val="right"/>
              <w:rPr>
                <w:rFonts w:eastAsia="Times New Roman" w:cs="Open Sans"/>
                <w:sz w:val="22"/>
                <w:szCs w:val="22"/>
              </w:rPr>
            </w:pPr>
          </w:p>
        </w:tc>
      </w:tr>
      <w:tr w:rsidR="0050474E" w:rsidRPr="0050474E" w14:paraId="662ED03A" w14:textId="77777777" w:rsidTr="0039105C">
        <w:trPr>
          <w:trHeight w:val="240"/>
        </w:trPr>
        <w:tc>
          <w:tcPr>
            <w:tcW w:w="6116" w:type="dxa"/>
            <w:tcBorders>
              <w:top w:val="nil"/>
              <w:left w:val="nil"/>
              <w:bottom w:val="nil"/>
              <w:right w:val="nil"/>
            </w:tcBorders>
            <w:shd w:val="clear" w:color="auto" w:fill="auto"/>
            <w:hideMark/>
          </w:tcPr>
          <w:p w14:paraId="52B2F74F" w14:textId="41900747" w:rsidR="0050474E" w:rsidRPr="0050474E" w:rsidRDefault="0050474E" w:rsidP="0050474E">
            <w:pPr>
              <w:spacing w:before="0" w:after="0"/>
              <w:rPr>
                <w:rFonts w:eastAsia="Times New Roman" w:cs="Open Sans"/>
                <w:b/>
                <w:sz w:val="22"/>
                <w:szCs w:val="22"/>
              </w:rPr>
            </w:pPr>
            <w:r w:rsidRPr="0050474E">
              <w:rPr>
                <w:rFonts w:eastAsia="Times New Roman" w:cs="Open Sans"/>
                <w:b/>
                <w:sz w:val="22"/>
                <w:szCs w:val="22"/>
              </w:rPr>
              <w:t>Employee provisions expected to be settled</w:t>
            </w:r>
          </w:p>
        </w:tc>
        <w:tc>
          <w:tcPr>
            <w:tcW w:w="1156" w:type="dxa"/>
            <w:tcBorders>
              <w:top w:val="nil"/>
              <w:left w:val="nil"/>
              <w:bottom w:val="nil"/>
              <w:right w:val="nil"/>
            </w:tcBorders>
            <w:shd w:val="clear" w:color="auto" w:fill="auto"/>
            <w:noWrap/>
            <w:vAlign w:val="bottom"/>
            <w:hideMark/>
          </w:tcPr>
          <w:p w14:paraId="36C67521" w14:textId="77777777" w:rsidR="0050474E" w:rsidRPr="0050474E" w:rsidRDefault="0050474E" w:rsidP="004F3D01">
            <w:pPr>
              <w:spacing w:before="0" w:after="0"/>
              <w:jc w:val="right"/>
              <w:rPr>
                <w:rFonts w:eastAsia="Times New Roman" w:cs="Open Sans"/>
                <w:b/>
                <w:sz w:val="22"/>
                <w:szCs w:val="22"/>
              </w:rPr>
            </w:pPr>
          </w:p>
        </w:tc>
        <w:tc>
          <w:tcPr>
            <w:tcW w:w="1375" w:type="dxa"/>
            <w:tcBorders>
              <w:top w:val="nil"/>
              <w:left w:val="nil"/>
              <w:bottom w:val="nil"/>
              <w:right w:val="nil"/>
            </w:tcBorders>
            <w:shd w:val="clear" w:color="auto" w:fill="auto"/>
            <w:noWrap/>
            <w:vAlign w:val="bottom"/>
            <w:hideMark/>
          </w:tcPr>
          <w:p w14:paraId="76884E3F" w14:textId="77777777" w:rsidR="0050474E" w:rsidRPr="0050474E" w:rsidRDefault="0050474E" w:rsidP="0006434F">
            <w:pPr>
              <w:spacing w:before="0" w:after="0"/>
              <w:jc w:val="right"/>
              <w:rPr>
                <w:rFonts w:eastAsia="Times New Roman" w:cs="Open Sans"/>
                <w:sz w:val="22"/>
                <w:szCs w:val="22"/>
              </w:rPr>
            </w:pPr>
          </w:p>
        </w:tc>
      </w:tr>
      <w:tr w:rsidR="0050474E" w:rsidRPr="0050474E" w14:paraId="20F20CB3" w14:textId="77777777" w:rsidTr="0039105C">
        <w:trPr>
          <w:trHeight w:val="240"/>
        </w:trPr>
        <w:tc>
          <w:tcPr>
            <w:tcW w:w="6116" w:type="dxa"/>
            <w:tcBorders>
              <w:top w:val="nil"/>
              <w:left w:val="nil"/>
              <w:bottom w:val="nil"/>
              <w:right w:val="nil"/>
            </w:tcBorders>
            <w:shd w:val="clear" w:color="auto" w:fill="auto"/>
            <w:vAlign w:val="center"/>
            <w:hideMark/>
          </w:tcPr>
          <w:p w14:paraId="2CF73F53" w14:textId="77777777" w:rsidR="0050474E" w:rsidRPr="0050474E" w:rsidRDefault="0050474E" w:rsidP="0050474E">
            <w:pPr>
              <w:spacing w:before="0" w:after="0"/>
              <w:ind w:firstLineChars="100" w:firstLine="220"/>
              <w:rPr>
                <w:rFonts w:eastAsia="Times New Roman" w:cs="Open Sans"/>
                <w:sz w:val="22"/>
                <w:szCs w:val="22"/>
              </w:rPr>
            </w:pPr>
            <w:r w:rsidRPr="0050474E">
              <w:rPr>
                <w:rFonts w:eastAsia="Times New Roman" w:cs="Open Sans"/>
                <w:sz w:val="22"/>
                <w:szCs w:val="22"/>
              </w:rPr>
              <w:t>No more than 12 months</w:t>
            </w:r>
          </w:p>
        </w:tc>
        <w:tc>
          <w:tcPr>
            <w:tcW w:w="1156" w:type="dxa"/>
            <w:tcBorders>
              <w:top w:val="nil"/>
              <w:left w:val="nil"/>
              <w:bottom w:val="nil"/>
              <w:right w:val="nil"/>
            </w:tcBorders>
            <w:shd w:val="clear" w:color="auto" w:fill="auto"/>
            <w:noWrap/>
            <w:vAlign w:val="bottom"/>
            <w:hideMark/>
          </w:tcPr>
          <w:p w14:paraId="24452F77" w14:textId="77777777" w:rsidR="0050474E" w:rsidRPr="0050474E" w:rsidRDefault="0050474E" w:rsidP="0006434F">
            <w:pPr>
              <w:spacing w:before="0" w:after="0"/>
              <w:jc w:val="right"/>
              <w:rPr>
                <w:rFonts w:eastAsia="Times New Roman" w:cs="Open Sans"/>
                <w:b/>
                <w:sz w:val="22"/>
                <w:szCs w:val="22"/>
              </w:rPr>
            </w:pPr>
            <w:r w:rsidRPr="0050474E">
              <w:rPr>
                <w:rFonts w:eastAsia="Times New Roman" w:cs="Open Sans"/>
                <w:b/>
                <w:sz w:val="22"/>
                <w:szCs w:val="22"/>
              </w:rPr>
              <w:t xml:space="preserve">2,414 </w:t>
            </w:r>
          </w:p>
        </w:tc>
        <w:tc>
          <w:tcPr>
            <w:tcW w:w="1375" w:type="dxa"/>
            <w:tcBorders>
              <w:top w:val="nil"/>
              <w:left w:val="nil"/>
              <w:bottom w:val="nil"/>
              <w:right w:val="nil"/>
            </w:tcBorders>
            <w:shd w:val="clear" w:color="auto" w:fill="auto"/>
            <w:noWrap/>
            <w:vAlign w:val="bottom"/>
            <w:hideMark/>
          </w:tcPr>
          <w:p w14:paraId="0D3AB9AE" w14:textId="77777777" w:rsidR="0050474E" w:rsidRPr="0050474E" w:rsidRDefault="0050474E" w:rsidP="0006434F">
            <w:pPr>
              <w:spacing w:before="0" w:after="0"/>
              <w:jc w:val="right"/>
              <w:rPr>
                <w:rFonts w:eastAsia="Times New Roman" w:cs="Open Sans"/>
                <w:sz w:val="22"/>
                <w:szCs w:val="22"/>
              </w:rPr>
            </w:pPr>
            <w:r w:rsidRPr="0050474E">
              <w:rPr>
                <w:rFonts w:eastAsia="Times New Roman" w:cs="Open Sans"/>
                <w:sz w:val="22"/>
                <w:szCs w:val="22"/>
              </w:rPr>
              <w:t xml:space="preserve">2,315 </w:t>
            </w:r>
          </w:p>
        </w:tc>
      </w:tr>
      <w:tr w:rsidR="0050474E" w:rsidRPr="0050474E" w14:paraId="10C59D9D" w14:textId="77777777" w:rsidTr="0039105C">
        <w:trPr>
          <w:trHeight w:val="240"/>
        </w:trPr>
        <w:tc>
          <w:tcPr>
            <w:tcW w:w="6116" w:type="dxa"/>
            <w:tcBorders>
              <w:top w:val="nil"/>
              <w:left w:val="nil"/>
              <w:bottom w:val="nil"/>
              <w:right w:val="nil"/>
            </w:tcBorders>
            <w:shd w:val="clear" w:color="auto" w:fill="auto"/>
            <w:vAlign w:val="center"/>
            <w:hideMark/>
          </w:tcPr>
          <w:p w14:paraId="00DDE342" w14:textId="4277FFC0" w:rsidR="0050474E" w:rsidRPr="0050474E" w:rsidRDefault="0050474E" w:rsidP="0050474E">
            <w:pPr>
              <w:spacing w:before="0" w:after="0"/>
              <w:ind w:firstLineChars="100" w:firstLine="220"/>
              <w:rPr>
                <w:rFonts w:eastAsia="Times New Roman" w:cs="Open Sans"/>
                <w:sz w:val="22"/>
                <w:szCs w:val="22"/>
              </w:rPr>
            </w:pPr>
            <w:r w:rsidRPr="0050474E">
              <w:rPr>
                <w:rFonts w:eastAsia="Times New Roman" w:cs="Open Sans"/>
                <w:sz w:val="22"/>
                <w:szCs w:val="22"/>
              </w:rPr>
              <w:t>More than 12 months</w:t>
            </w:r>
          </w:p>
        </w:tc>
        <w:tc>
          <w:tcPr>
            <w:tcW w:w="1156" w:type="dxa"/>
            <w:tcBorders>
              <w:top w:val="nil"/>
              <w:left w:val="nil"/>
              <w:bottom w:val="nil"/>
              <w:right w:val="nil"/>
            </w:tcBorders>
            <w:shd w:val="clear" w:color="auto" w:fill="auto"/>
            <w:noWrap/>
            <w:vAlign w:val="bottom"/>
            <w:hideMark/>
          </w:tcPr>
          <w:p w14:paraId="5B63FF3E" w14:textId="77777777" w:rsidR="0050474E" w:rsidRPr="0050474E" w:rsidRDefault="0050474E" w:rsidP="0006434F">
            <w:pPr>
              <w:spacing w:before="0" w:after="0"/>
              <w:jc w:val="right"/>
              <w:rPr>
                <w:rFonts w:eastAsia="Times New Roman" w:cs="Open Sans"/>
                <w:b/>
                <w:sz w:val="22"/>
                <w:szCs w:val="22"/>
              </w:rPr>
            </w:pPr>
            <w:r w:rsidRPr="0050474E">
              <w:rPr>
                <w:rFonts w:eastAsia="Times New Roman" w:cs="Open Sans"/>
                <w:b/>
                <w:sz w:val="22"/>
                <w:szCs w:val="22"/>
              </w:rPr>
              <w:t xml:space="preserve">1,814 </w:t>
            </w:r>
          </w:p>
        </w:tc>
        <w:tc>
          <w:tcPr>
            <w:tcW w:w="1375" w:type="dxa"/>
            <w:tcBorders>
              <w:top w:val="nil"/>
              <w:left w:val="nil"/>
              <w:bottom w:val="nil"/>
              <w:right w:val="nil"/>
            </w:tcBorders>
            <w:shd w:val="clear" w:color="auto" w:fill="auto"/>
            <w:noWrap/>
            <w:vAlign w:val="bottom"/>
            <w:hideMark/>
          </w:tcPr>
          <w:p w14:paraId="2643C412" w14:textId="77777777" w:rsidR="0050474E" w:rsidRPr="0050474E" w:rsidRDefault="0050474E" w:rsidP="0006434F">
            <w:pPr>
              <w:spacing w:before="0" w:after="0"/>
              <w:jc w:val="right"/>
              <w:rPr>
                <w:rFonts w:eastAsia="Times New Roman" w:cs="Open Sans"/>
                <w:sz w:val="22"/>
                <w:szCs w:val="22"/>
              </w:rPr>
            </w:pPr>
            <w:r w:rsidRPr="0050474E">
              <w:rPr>
                <w:rFonts w:eastAsia="Times New Roman" w:cs="Open Sans"/>
                <w:sz w:val="22"/>
                <w:szCs w:val="22"/>
              </w:rPr>
              <w:t xml:space="preserve">2,590 </w:t>
            </w:r>
          </w:p>
        </w:tc>
      </w:tr>
      <w:tr w:rsidR="0050474E" w:rsidRPr="0050474E" w14:paraId="334709AD" w14:textId="77777777" w:rsidTr="0039105C">
        <w:trPr>
          <w:trHeight w:val="240"/>
        </w:trPr>
        <w:tc>
          <w:tcPr>
            <w:tcW w:w="6116" w:type="dxa"/>
            <w:tcBorders>
              <w:top w:val="nil"/>
              <w:left w:val="nil"/>
              <w:bottom w:val="nil"/>
              <w:right w:val="nil"/>
            </w:tcBorders>
            <w:shd w:val="clear" w:color="auto" w:fill="auto"/>
            <w:noWrap/>
            <w:vAlign w:val="center"/>
            <w:hideMark/>
          </w:tcPr>
          <w:p w14:paraId="083C56EC" w14:textId="77777777" w:rsidR="0050474E" w:rsidRPr="0050474E" w:rsidRDefault="0050474E" w:rsidP="0050474E">
            <w:pPr>
              <w:spacing w:before="0" w:after="0"/>
              <w:rPr>
                <w:rFonts w:eastAsia="Times New Roman" w:cs="Open Sans"/>
                <w:b/>
                <w:sz w:val="22"/>
                <w:szCs w:val="22"/>
              </w:rPr>
            </w:pPr>
            <w:r w:rsidRPr="0050474E">
              <w:rPr>
                <w:rFonts w:eastAsia="Times New Roman" w:cs="Open Sans"/>
                <w:b/>
                <w:sz w:val="22"/>
                <w:szCs w:val="22"/>
              </w:rPr>
              <w:t>Total employee provisions</w:t>
            </w:r>
          </w:p>
        </w:tc>
        <w:tc>
          <w:tcPr>
            <w:tcW w:w="1156" w:type="dxa"/>
            <w:tcBorders>
              <w:top w:val="single" w:sz="4" w:space="0" w:color="auto"/>
              <w:left w:val="nil"/>
              <w:bottom w:val="single" w:sz="4" w:space="0" w:color="auto"/>
              <w:right w:val="nil"/>
            </w:tcBorders>
            <w:shd w:val="clear" w:color="auto" w:fill="auto"/>
            <w:noWrap/>
            <w:vAlign w:val="bottom"/>
            <w:hideMark/>
          </w:tcPr>
          <w:p w14:paraId="0DDF48C5" w14:textId="77777777" w:rsidR="0050474E" w:rsidRPr="0050474E" w:rsidRDefault="0050474E" w:rsidP="0006434F">
            <w:pPr>
              <w:spacing w:before="0" w:after="0"/>
              <w:jc w:val="right"/>
              <w:rPr>
                <w:rFonts w:eastAsia="Times New Roman" w:cs="Open Sans"/>
                <w:b/>
                <w:sz w:val="22"/>
                <w:szCs w:val="22"/>
              </w:rPr>
            </w:pPr>
            <w:r w:rsidRPr="0050474E">
              <w:rPr>
                <w:rFonts w:eastAsia="Times New Roman" w:cs="Open Sans"/>
                <w:b/>
                <w:sz w:val="22"/>
                <w:szCs w:val="22"/>
              </w:rPr>
              <w:t xml:space="preserve">4,228 </w:t>
            </w:r>
          </w:p>
        </w:tc>
        <w:tc>
          <w:tcPr>
            <w:tcW w:w="1375" w:type="dxa"/>
            <w:tcBorders>
              <w:top w:val="single" w:sz="4" w:space="0" w:color="auto"/>
              <w:left w:val="nil"/>
              <w:bottom w:val="single" w:sz="4" w:space="0" w:color="auto"/>
              <w:right w:val="nil"/>
            </w:tcBorders>
            <w:shd w:val="clear" w:color="auto" w:fill="auto"/>
            <w:noWrap/>
            <w:vAlign w:val="bottom"/>
            <w:hideMark/>
          </w:tcPr>
          <w:p w14:paraId="49F76769" w14:textId="77777777" w:rsidR="0050474E" w:rsidRPr="0050474E" w:rsidRDefault="0050474E" w:rsidP="0006434F">
            <w:pPr>
              <w:spacing w:before="0" w:after="0"/>
              <w:jc w:val="right"/>
              <w:rPr>
                <w:rFonts w:eastAsia="Times New Roman" w:cs="Open Sans"/>
                <w:sz w:val="22"/>
                <w:szCs w:val="22"/>
              </w:rPr>
            </w:pPr>
            <w:r w:rsidRPr="0050474E">
              <w:rPr>
                <w:rFonts w:eastAsia="Times New Roman" w:cs="Open Sans"/>
                <w:sz w:val="22"/>
                <w:szCs w:val="22"/>
              </w:rPr>
              <w:t xml:space="preserve">4,905 </w:t>
            </w:r>
          </w:p>
        </w:tc>
      </w:tr>
    </w:tbl>
    <w:p w14:paraId="02A49DC7" w14:textId="3EC630D2" w:rsidR="00956978" w:rsidRPr="009209FB" w:rsidRDefault="00956978" w:rsidP="00956978">
      <w:pPr>
        <w:keepNext/>
        <w:keepLines/>
        <w:pageBreakBefore/>
        <w:spacing w:before="0" w:after="360" w:line="1080" w:lineRule="exact"/>
        <w:outlineLvl w:val="0"/>
        <w:rPr>
          <w:b/>
          <w:bCs/>
          <w:sz w:val="36"/>
          <w:szCs w:val="36"/>
        </w:rPr>
      </w:pPr>
      <w:r w:rsidRPr="009209FB">
        <w:rPr>
          <w:rFonts w:eastAsia="Malgun Gothic" w:cs="Open Sans"/>
          <w:b/>
          <w:bCs/>
          <w:noProof/>
          <w:color w:val="0070C0"/>
          <w:spacing w:val="-30"/>
          <w:kern w:val="72"/>
          <w:sz w:val="36"/>
          <w:szCs w:val="36"/>
          <w:lang w:eastAsia="en-US"/>
        </w:rPr>
        <mc:AlternateContent>
          <mc:Choice Requires="wps">
            <w:drawing>
              <wp:anchor distT="0" distB="0" distL="114300" distR="114300" simplePos="0" relativeHeight="251658286" behindDoc="0" locked="0" layoutInCell="1" allowOverlap="1" wp14:anchorId="41FA30E5" wp14:editId="0CD8543A">
                <wp:simplePos x="0" y="0"/>
                <wp:positionH relativeFrom="page">
                  <wp:align>center</wp:align>
                </wp:positionH>
                <wp:positionV relativeFrom="paragraph">
                  <wp:posOffset>771525</wp:posOffset>
                </wp:positionV>
                <wp:extent cx="6436995" cy="4327525"/>
                <wp:effectExtent l="0" t="0" r="20955" b="15875"/>
                <wp:wrapTopAndBottom/>
                <wp:docPr id="1039627125" name="Text Box 1039627125"/>
                <wp:cNvGraphicFramePr/>
                <a:graphic xmlns:a="http://schemas.openxmlformats.org/drawingml/2006/main">
                  <a:graphicData uri="http://schemas.microsoft.com/office/word/2010/wordprocessingShape">
                    <wps:wsp>
                      <wps:cNvSpPr txBox="1"/>
                      <wps:spPr>
                        <a:xfrm>
                          <a:off x="0" y="0"/>
                          <a:ext cx="6436995" cy="4327525"/>
                        </a:xfrm>
                        <a:prstGeom prst="rect">
                          <a:avLst/>
                        </a:prstGeom>
                        <a:solidFill>
                          <a:schemeClr val="lt1"/>
                        </a:solidFill>
                        <a:ln w="6350">
                          <a:solidFill>
                            <a:prstClr val="black"/>
                          </a:solidFill>
                        </a:ln>
                      </wps:spPr>
                      <wps:txbx>
                        <w:txbxContent>
                          <w:p w14:paraId="3A105843" w14:textId="77777777" w:rsidR="00FF0D0E" w:rsidRPr="00A813D6" w:rsidRDefault="00FF0D0E" w:rsidP="00FF0D0E">
                            <w:pPr>
                              <w:rPr>
                                <w:sz w:val="22"/>
                                <w:szCs w:val="22"/>
                              </w:rPr>
                            </w:pPr>
                            <w:r w:rsidRPr="00A813D6">
                              <w:rPr>
                                <w:i/>
                                <w:sz w:val="22"/>
                                <w:szCs w:val="22"/>
                                <w:u w:val="single"/>
                              </w:rPr>
                              <w:t>Superannuation</w:t>
                            </w:r>
                          </w:p>
                          <w:p w14:paraId="2016D73C" w14:textId="77777777" w:rsidR="00FF0D0E" w:rsidRPr="00A813D6" w:rsidRDefault="00FF0D0E" w:rsidP="00FF0D0E">
                            <w:pPr>
                              <w:rPr>
                                <w:sz w:val="22"/>
                                <w:szCs w:val="22"/>
                              </w:rPr>
                            </w:pPr>
                            <w:r w:rsidRPr="00A813D6">
                              <w:rPr>
                                <w:sz w:val="22"/>
                                <w:szCs w:val="22"/>
                              </w:rPr>
                              <w:t>The Commission's staff are members of the Commonwealth Superannuation Scheme (CSS), the Public Sector Superannuation Scheme (PSS), or the PSS accumulation plan (PSSap), or other superannuation funds held outside the Australian Government. The CSS and PSS are defined benefit schemes for the Australian Government. The PSSap is a defined contribution scheme.</w:t>
                            </w:r>
                          </w:p>
                          <w:p w14:paraId="274BEAEC" w14:textId="77777777" w:rsidR="00FF0D0E" w:rsidRPr="00A813D6" w:rsidRDefault="00FF0D0E" w:rsidP="00FF0D0E">
                            <w:pPr>
                              <w:rPr>
                                <w:sz w:val="22"/>
                                <w:szCs w:val="22"/>
                              </w:rPr>
                            </w:pPr>
                            <w:r w:rsidRPr="00A813D6">
                              <w:rPr>
                                <w:sz w:val="22"/>
                                <w:szCs w:val="22"/>
                              </w:rPr>
                              <w:t>The liability for defined benefits is recognised in the financial statements of the Australian Government and is settled by the Australian Government in due course. This liability is reported in the Department of Finance’s administered schedules and notes. The Commission makes employer contributions to the employees' defined benefit superannuation scheme at rates determined by an actuary to be sufficient to meet the current cost to the Government. The Commission accounts for the contributions as if they were contributions to defined contribution plans.</w:t>
                            </w:r>
                          </w:p>
                          <w:p w14:paraId="26801636" w14:textId="77777777" w:rsidR="00FF0D0E" w:rsidRPr="00A813D6" w:rsidRDefault="00FF0D0E" w:rsidP="00FF0D0E">
                            <w:pPr>
                              <w:rPr>
                                <w:sz w:val="22"/>
                                <w:szCs w:val="22"/>
                              </w:rPr>
                            </w:pPr>
                            <w:r w:rsidRPr="00A813D6">
                              <w:rPr>
                                <w:sz w:val="22"/>
                                <w:szCs w:val="22"/>
                              </w:rPr>
                              <w:t>The liability for superannuation recognised as at 30 June represents outstanding contributions for the final fortnight of the financial year.</w:t>
                            </w:r>
                          </w:p>
                          <w:p w14:paraId="1AE0CB1E" w14:textId="77777777" w:rsidR="00FF0D0E" w:rsidRPr="00A813D6" w:rsidRDefault="00FF0D0E" w:rsidP="00FF0D0E">
                            <w:pPr>
                              <w:rPr>
                                <w:sz w:val="22"/>
                                <w:szCs w:val="22"/>
                              </w:rPr>
                            </w:pPr>
                            <w:r w:rsidRPr="00A813D6">
                              <w:rPr>
                                <w:b/>
                                <w:sz w:val="22"/>
                                <w:szCs w:val="22"/>
                              </w:rPr>
                              <w:t>Accounting Judgements and Estimates</w:t>
                            </w:r>
                          </w:p>
                          <w:p w14:paraId="3CDD0BE6" w14:textId="77777777" w:rsidR="00FF0D0E" w:rsidRPr="00A813D6" w:rsidRDefault="00FF0D0E" w:rsidP="00FF0D0E">
                            <w:pPr>
                              <w:rPr>
                                <w:sz w:val="22"/>
                                <w:szCs w:val="22"/>
                              </w:rPr>
                            </w:pPr>
                            <w:r w:rsidRPr="00A813D6">
                              <w:rPr>
                                <w:sz w:val="22"/>
                                <w:szCs w:val="22"/>
                              </w:rPr>
                              <w:t>The long service leave has been estimated in accordance with the FRR taking into account expected salary growth, attrition and future discounting using the government bond rate.</w:t>
                            </w:r>
                          </w:p>
                          <w:p w14:paraId="5FD66CFF" w14:textId="77777777" w:rsidR="00FF0D0E" w:rsidRDefault="00FF0D0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1FA30E5" id="Text Box 1039627125" o:spid="_x0000_s1061" type="#_x0000_t202" style="position:absolute;margin-left:0;margin-top:60.75pt;width:506.85pt;height:340.75pt;z-index:251658286;visibility:visible;mso-wrap-style:square;mso-width-percent:0;mso-height-percent:0;mso-wrap-distance-left:9pt;mso-wrap-distance-top:0;mso-wrap-distance-right:9pt;mso-wrap-distance-bottom:0;mso-position-horizontal:center;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637OwIAAIUEAAAOAAAAZHJzL2Uyb0RvYy54bWysVEtv2zAMvg/YfxB0X5x3FyNOkaXIMCBo&#10;C6RDz4osJcJkUZOU2NmvH6U4j3Y7DbvIfOkT+ZH09L6pNDkI5xWYgvY6XUqE4VAqsy3o95flp8+U&#10;+MBMyTQYUdCj8PR+9vHDtLa56MMOdCkcQRDj89oWdBeCzbPM852omO+AFQadElzFAqpum5WO1Yhe&#10;6azf7Y6zGlxpHXDhPVofTk46S/hSCh6epPQiEF1QzC2k06VzE89sNmX51jG7U7xNg/1DFhVTBh+9&#10;QD2wwMjeqT+gKsUdeJChw6HKQErFRaoBq+l131Wz3jErUi1IjrcXmvz/g+WPh7V9diQ0X6DBBkZC&#10;autzj8ZYTyNdFb+YKUE/Uni80CaaQDgax8PBeDIZUcLRNxz070b9UcTJrtet8+GrgIpEoaAO+5Lo&#10;YoeVD6fQc0h8zYNW5VJpnZQ4C2KhHTkw7KIOKUkEfxOlDakxlcGom4Df+CL05f5GM/6jTe8mCvG0&#10;wZyvxUcpNJuGqLKgg1RRNG2gPCJhDk6z5C1fKsRfMR+emcPhQY5wIcITHlIDJgWtRMkO3K+/2WM8&#10;9hS9lNQ4jAX1P/fMCUr0N4PdnvSGwzi9SRmO7vqouFvP5tZj9tUCkKkerp7lSYzxQZ9F6aB6xb2Z&#10;x1fRxQzHtwsazuIinFYE946L+TwF4bxaFlZmbXmEjp2JvL40r8zZtq8BR+IRzmPL8nftPcXGmwbm&#10;+wBSpd5fWW35x1lP09PuZVymWz1FXf8es98AAAD//wMAUEsDBBQABgAIAAAAIQCMbQVF3AAAAAkB&#10;AAAPAAAAZHJzL2Rvd25yZXYueG1sTI/BTsMwEETvSPyDtUjcqJ1WQAhxKkCFC6cWxHkbb22L2I5s&#10;Nw1/j3uC4+ysZt6069kNbKKYbPASqoUARr4Pynot4fPj9aYGljJ6hUPwJOGHEqy7y4sWGxVOfkvT&#10;LmtWQnxqUILJeWw4T70hh2kRRvLFO4ToMBcZNVcRTyXcDXwpxB13aH1pMDjSi6H+e3d0EjbP+kH3&#10;NUazqZW10/x1eNdvUl5fzU+PwDLN+e8ZzvgFHbrCtA9HrxIbJJQhuVyX1S2wsy2q1T2wvYRarATw&#10;ruX/F3S/AAAA//8DAFBLAQItABQABgAIAAAAIQC2gziS/gAAAOEBAAATAAAAAAAAAAAAAAAAAAAA&#10;AABbQ29udGVudF9UeXBlc10ueG1sUEsBAi0AFAAGAAgAAAAhADj9If/WAAAAlAEAAAsAAAAAAAAA&#10;AAAAAAAALwEAAF9yZWxzLy5yZWxzUEsBAi0AFAAGAAgAAAAhACR3rfs7AgAAhQQAAA4AAAAAAAAA&#10;AAAAAAAALgIAAGRycy9lMm9Eb2MueG1sUEsBAi0AFAAGAAgAAAAhAIxtBUXcAAAACQEAAA8AAAAA&#10;AAAAAAAAAAAAlQQAAGRycy9kb3ducmV2LnhtbFBLBQYAAAAABAAEAPMAAACeBQAAAAA=&#10;" fillcolor="white [3201]" strokeweight=".5pt">
                <v:textbox>
                  <w:txbxContent>
                    <w:p w14:paraId="3A105843" w14:textId="77777777" w:rsidR="00FF0D0E" w:rsidRPr="00A813D6" w:rsidRDefault="00FF0D0E" w:rsidP="00FF0D0E">
                      <w:pPr>
                        <w:rPr>
                          <w:sz w:val="22"/>
                          <w:szCs w:val="22"/>
                        </w:rPr>
                      </w:pPr>
                      <w:r w:rsidRPr="00A813D6">
                        <w:rPr>
                          <w:i/>
                          <w:sz w:val="22"/>
                          <w:szCs w:val="22"/>
                          <w:u w:val="single"/>
                        </w:rPr>
                        <w:t>Superannuation</w:t>
                      </w:r>
                    </w:p>
                    <w:p w14:paraId="2016D73C" w14:textId="77777777" w:rsidR="00FF0D0E" w:rsidRPr="00A813D6" w:rsidRDefault="00FF0D0E" w:rsidP="00FF0D0E">
                      <w:pPr>
                        <w:rPr>
                          <w:sz w:val="22"/>
                          <w:szCs w:val="22"/>
                        </w:rPr>
                      </w:pPr>
                      <w:r w:rsidRPr="00A813D6">
                        <w:rPr>
                          <w:sz w:val="22"/>
                          <w:szCs w:val="22"/>
                        </w:rPr>
                        <w:t>The Commission's staff are members of the Commonwealth Superannuation Scheme (CSS), the Public Sector Superannuation Scheme (PSS), or the PSS accumulation plan (PSSap), or other superannuation funds held outside the Australian Government. The CSS and PSS are defined benefit schemes for the Australian Government. The PSSap is a defined contribution scheme.</w:t>
                      </w:r>
                    </w:p>
                    <w:p w14:paraId="274BEAEC" w14:textId="77777777" w:rsidR="00FF0D0E" w:rsidRPr="00A813D6" w:rsidRDefault="00FF0D0E" w:rsidP="00FF0D0E">
                      <w:pPr>
                        <w:rPr>
                          <w:sz w:val="22"/>
                          <w:szCs w:val="22"/>
                        </w:rPr>
                      </w:pPr>
                      <w:r w:rsidRPr="00A813D6">
                        <w:rPr>
                          <w:sz w:val="22"/>
                          <w:szCs w:val="22"/>
                        </w:rPr>
                        <w:t>The liability for defined benefits is recognised in the financial statements of the Australian Government and is settled by the Australian Government in due course. This liability is reported in the Department of Finance’s administered schedules and notes. The Commission makes employer contributions to the employees' defined benefit superannuation scheme at rates determined by an actuary to be sufficient to meet the current cost to the Government. The Commission accounts for the contributions as if they were contributions to defined contribution plans.</w:t>
                      </w:r>
                    </w:p>
                    <w:p w14:paraId="26801636" w14:textId="77777777" w:rsidR="00FF0D0E" w:rsidRPr="00A813D6" w:rsidRDefault="00FF0D0E" w:rsidP="00FF0D0E">
                      <w:pPr>
                        <w:rPr>
                          <w:sz w:val="22"/>
                          <w:szCs w:val="22"/>
                        </w:rPr>
                      </w:pPr>
                      <w:r w:rsidRPr="00A813D6">
                        <w:rPr>
                          <w:sz w:val="22"/>
                          <w:szCs w:val="22"/>
                        </w:rPr>
                        <w:t>The liability for superannuation recognised as at 30 June represents outstanding contributions for the final fortnight of the financial year.</w:t>
                      </w:r>
                    </w:p>
                    <w:p w14:paraId="1AE0CB1E" w14:textId="77777777" w:rsidR="00FF0D0E" w:rsidRPr="00A813D6" w:rsidRDefault="00FF0D0E" w:rsidP="00FF0D0E">
                      <w:pPr>
                        <w:rPr>
                          <w:sz w:val="22"/>
                          <w:szCs w:val="22"/>
                        </w:rPr>
                      </w:pPr>
                      <w:r w:rsidRPr="00A813D6">
                        <w:rPr>
                          <w:b/>
                          <w:sz w:val="22"/>
                          <w:szCs w:val="22"/>
                        </w:rPr>
                        <w:t>Accounting Judgements and Estimates</w:t>
                      </w:r>
                    </w:p>
                    <w:p w14:paraId="3CDD0BE6" w14:textId="77777777" w:rsidR="00FF0D0E" w:rsidRPr="00A813D6" w:rsidRDefault="00FF0D0E" w:rsidP="00FF0D0E">
                      <w:pPr>
                        <w:rPr>
                          <w:sz w:val="22"/>
                          <w:szCs w:val="22"/>
                        </w:rPr>
                      </w:pPr>
                      <w:r w:rsidRPr="00A813D6">
                        <w:rPr>
                          <w:sz w:val="22"/>
                          <w:szCs w:val="22"/>
                        </w:rPr>
                        <w:t>The long service leave has been estimated in accordance with the FRR taking into account expected salary growth, attrition and future discounting using the government bond rate.</w:t>
                      </w:r>
                    </w:p>
                    <w:p w14:paraId="5FD66CFF" w14:textId="77777777" w:rsidR="00FF0D0E" w:rsidRDefault="00FF0D0E"/>
                  </w:txbxContent>
                </v:textbox>
                <w10:wrap type="topAndBottom" anchorx="page"/>
              </v:shape>
            </w:pict>
          </mc:Fallback>
        </mc:AlternateContent>
      </w:r>
      <w:r w:rsidR="009209FB" w:rsidRPr="009209FB">
        <w:rPr>
          <w:b/>
          <w:bCs/>
          <w:color w:val="0070C0"/>
          <w:sz w:val="36"/>
          <w:szCs w:val="36"/>
        </w:rPr>
        <w:t>People and Relationships (</w:t>
      </w:r>
      <w:r w:rsidR="00B76F17">
        <w:rPr>
          <w:b/>
          <w:bCs/>
          <w:color w:val="0070C0"/>
          <w:sz w:val="36"/>
          <w:szCs w:val="36"/>
        </w:rPr>
        <w:t>c</w:t>
      </w:r>
      <w:r w:rsidR="009209FB" w:rsidRPr="009209FB">
        <w:rPr>
          <w:b/>
          <w:bCs/>
          <w:color w:val="0070C0"/>
          <w:sz w:val="36"/>
          <w:szCs w:val="36"/>
        </w:rPr>
        <w:t>ontinued)</w:t>
      </w:r>
    </w:p>
    <w:p w14:paraId="799C3169" w14:textId="6D05075D" w:rsidR="005C4F15" w:rsidRDefault="005C4F15"/>
    <w:tbl>
      <w:tblPr>
        <w:tblW w:w="8647" w:type="dxa"/>
        <w:tblLook w:val="04A0" w:firstRow="1" w:lastRow="0" w:firstColumn="1" w:lastColumn="0" w:noHBand="0" w:noVBand="1"/>
      </w:tblPr>
      <w:tblGrid>
        <w:gridCol w:w="6116"/>
        <w:gridCol w:w="1156"/>
        <w:gridCol w:w="1375"/>
      </w:tblGrid>
      <w:tr w:rsidR="00A907A5" w:rsidRPr="0050474E" w14:paraId="046C01B7" w14:textId="77777777" w:rsidTr="00534D45">
        <w:trPr>
          <w:trHeight w:val="300"/>
        </w:trPr>
        <w:tc>
          <w:tcPr>
            <w:tcW w:w="6116" w:type="dxa"/>
            <w:tcBorders>
              <w:top w:val="single" w:sz="4" w:space="0" w:color="FFFFFF"/>
              <w:left w:val="nil"/>
              <w:bottom w:val="single" w:sz="4" w:space="0" w:color="FFFFFF"/>
              <w:right w:val="nil"/>
            </w:tcBorders>
            <w:shd w:val="clear" w:color="000000" w:fill="37424A"/>
            <w:noWrap/>
            <w:vAlign w:val="center"/>
            <w:hideMark/>
          </w:tcPr>
          <w:p w14:paraId="30D9F9B6" w14:textId="2566F39A" w:rsidR="00A907A5" w:rsidRPr="0050474E" w:rsidRDefault="00A907A5" w:rsidP="00534D45">
            <w:pPr>
              <w:spacing w:before="0" w:after="0"/>
              <w:rPr>
                <w:rFonts w:eastAsia="Times New Roman" w:cs="Open Sans"/>
                <w:b/>
                <w:color w:val="FFFFFF"/>
                <w:sz w:val="22"/>
                <w:szCs w:val="22"/>
              </w:rPr>
            </w:pPr>
            <w:r>
              <w:rPr>
                <w:rFonts w:eastAsia="Times New Roman" w:cs="Open Sans"/>
                <w:b/>
                <w:bCs/>
                <w:color w:val="FFFFFF"/>
                <w:sz w:val="22"/>
                <w:szCs w:val="22"/>
              </w:rPr>
              <w:t>4</w:t>
            </w:r>
            <w:r w:rsidRPr="0050474E">
              <w:rPr>
                <w:rFonts w:eastAsia="Times New Roman" w:cs="Open Sans"/>
                <w:b/>
                <w:color w:val="FFFFFF"/>
                <w:sz w:val="22"/>
                <w:szCs w:val="22"/>
              </w:rPr>
              <w:t>.</w:t>
            </w:r>
            <w:r>
              <w:rPr>
                <w:rFonts w:eastAsia="Times New Roman" w:cs="Open Sans"/>
                <w:b/>
                <w:color w:val="FFFFFF"/>
                <w:sz w:val="22"/>
                <w:szCs w:val="22"/>
              </w:rPr>
              <w:t>2</w:t>
            </w:r>
            <w:r w:rsidRPr="0050474E">
              <w:rPr>
                <w:rFonts w:eastAsia="Times New Roman" w:cs="Open Sans"/>
                <w:b/>
                <w:color w:val="FFFFFF"/>
                <w:sz w:val="22"/>
                <w:szCs w:val="22"/>
              </w:rPr>
              <w:t xml:space="preserve"> </w:t>
            </w:r>
            <w:r>
              <w:rPr>
                <w:rFonts w:eastAsia="Times New Roman" w:cs="Open Sans"/>
                <w:b/>
                <w:color w:val="FFFFFF"/>
                <w:sz w:val="22"/>
                <w:szCs w:val="22"/>
              </w:rPr>
              <w:t>Key Management Personnel Remuneration</w:t>
            </w:r>
          </w:p>
        </w:tc>
        <w:tc>
          <w:tcPr>
            <w:tcW w:w="1156" w:type="dxa"/>
            <w:tcBorders>
              <w:top w:val="single" w:sz="4" w:space="0" w:color="FFFFFF"/>
              <w:left w:val="nil"/>
              <w:bottom w:val="single" w:sz="4" w:space="0" w:color="FFFFFF"/>
              <w:right w:val="nil"/>
            </w:tcBorders>
            <w:shd w:val="clear" w:color="000000" w:fill="37424A"/>
            <w:noWrap/>
            <w:vAlign w:val="center"/>
            <w:hideMark/>
          </w:tcPr>
          <w:p w14:paraId="354D8380" w14:textId="77777777" w:rsidR="00A907A5" w:rsidRPr="0050474E" w:rsidRDefault="00A907A5" w:rsidP="00534D45">
            <w:pPr>
              <w:spacing w:before="0" w:after="0"/>
              <w:rPr>
                <w:rFonts w:eastAsia="Times New Roman" w:cs="Open Sans"/>
                <w:b/>
                <w:color w:val="FFFFFF"/>
                <w:sz w:val="22"/>
                <w:szCs w:val="22"/>
              </w:rPr>
            </w:pPr>
            <w:r w:rsidRPr="0050474E">
              <w:rPr>
                <w:rFonts w:eastAsia="Times New Roman" w:cs="Open Sans"/>
                <w:b/>
                <w:color w:val="FFFFFF"/>
                <w:sz w:val="22"/>
                <w:szCs w:val="22"/>
              </w:rPr>
              <w:t> </w:t>
            </w:r>
          </w:p>
        </w:tc>
        <w:tc>
          <w:tcPr>
            <w:tcW w:w="1375" w:type="dxa"/>
            <w:tcBorders>
              <w:top w:val="single" w:sz="4" w:space="0" w:color="FFFFFF"/>
              <w:left w:val="nil"/>
              <w:bottom w:val="single" w:sz="4" w:space="0" w:color="FFFFFF"/>
              <w:right w:val="nil"/>
            </w:tcBorders>
            <w:shd w:val="clear" w:color="000000" w:fill="37424A"/>
            <w:noWrap/>
            <w:vAlign w:val="center"/>
            <w:hideMark/>
          </w:tcPr>
          <w:p w14:paraId="79BA8ACE" w14:textId="77777777" w:rsidR="00A907A5" w:rsidRPr="0050474E" w:rsidRDefault="00A907A5" w:rsidP="00534D45">
            <w:pPr>
              <w:spacing w:before="0" w:after="0"/>
              <w:rPr>
                <w:rFonts w:eastAsia="Times New Roman" w:cs="Open Sans"/>
                <w:b/>
                <w:color w:val="FFFFFF"/>
                <w:sz w:val="22"/>
                <w:szCs w:val="22"/>
              </w:rPr>
            </w:pPr>
            <w:r w:rsidRPr="0050474E">
              <w:rPr>
                <w:rFonts w:eastAsia="Times New Roman" w:cs="Open Sans"/>
                <w:b/>
                <w:color w:val="FFFFFF"/>
                <w:sz w:val="22"/>
                <w:szCs w:val="22"/>
              </w:rPr>
              <w:t> </w:t>
            </w:r>
          </w:p>
        </w:tc>
      </w:tr>
      <w:tr w:rsidR="00A907A5" w:rsidRPr="0050474E" w14:paraId="02D3C030" w14:textId="77777777">
        <w:trPr>
          <w:trHeight w:val="147"/>
        </w:trPr>
        <w:tc>
          <w:tcPr>
            <w:tcW w:w="8647" w:type="dxa"/>
            <w:gridSpan w:val="3"/>
            <w:tcBorders>
              <w:top w:val="nil"/>
              <w:left w:val="nil"/>
              <w:bottom w:val="nil"/>
            </w:tcBorders>
            <w:shd w:val="clear" w:color="auto" w:fill="auto"/>
            <w:noWrap/>
            <w:vAlign w:val="bottom"/>
            <w:hideMark/>
          </w:tcPr>
          <w:p w14:paraId="79DF3BBC" w14:textId="77777777" w:rsidR="00FD575D" w:rsidRDefault="00FD575D" w:rsidP="00534D45">
            <w:pPr>
              <w:spacing w:before="0" w:after="0"/>
            </w:pPr>
          </w:p>
          <w:p w14:paraId="2E62671B" w14:textId="3CE6B5F5" w:rsidR="00A907A5" w:rsidRDefault="00A907A5" w:rsidP="00534D45">
            <w:pPr>
              <w:spacing w:before="0" w:after="0"/>
            </w:pPr>
            <w:r>
              <w:t>Key management personnel are those persons having authority and responsibility for planning, directing and controlling the activities of the Commission. The Commission has determined the key management personnel to be the President, Commissioners and Chief Executive.</w:t>
            </w:r>
          </w:p>
          <w:p w14:paraId="3E05E29F" w14:textId="2CB4C7D1" w:rsidR="00F2517D" w:rsidRPr="0050474E" w:rsidRDefault="00F2517D" w:rsidP="00534D45">
            <w:pPr>
              <w:spacing w:before="0" w:after="0"/>
              <w:rPr>
                <w:rFonts w:eastAsia="Times New Roman" w:cs="Open Sans"/>
                <w:sz w:val="22"/>
                <w:szCs w:val="22"/>
              </w:rPr>
            </w:pPr>
          </w:p>
        </w:tc>
      </w:tr>
      <w:tr w:rsidR="00A907A5" w:rsidRPr="0050474E" w14:paraId="48086831" w14:textId="77777777" w:rsidTr="00534D45">
        <w:trPr>
          <w:trHeight w:val="255"/>
        </w:trPr>
        <w:tc>
          <w:tcPr>
            <w:tcW w:w="6116" w:type="dxa"/>
            <w:tcBorders>
              <w:top w:val="nil"/>
              <w:left w:val="nil"/>
              <w:bottom w:val="nil"/>
              <w:right w:val="nil"/>
            </w:tcBorders>
            <w:shd w:val="clear" w:color="auto" w:fill="auto"/>
            <w:hideMark/>
          </w:tcPr>
          <w:p w14:paraId="10809D6C" w14:textId="77777777" w:rsidR="00A907A5" w:rsidRPr="0050474E" w:rsidRDefault="00A907A5" w:rsidP="00534D45">
            <w:pPr>
              <w:spacing w:before="0" w:after="0"/>
              <w:rPr>
                <w:rFonts w:eastAsia="Times New Roman" w:cs="Open Sans"/>
                <w:sz w:val="22"/>
                <w:szCs w:val="22"/>
              </w:rPr>
            </w:pPr>
          </w:p>
        </w:tc>
        <w:tc>
          <w:tcPr>
            <w:tcW w:w="1156" w:type="dxa"/>
            <w:tcBorders>
              <w:top w:val="nil"/>
              <w:left w:val="nil"/>
              <w:bottom w:val="nil"/>
              <w:right w:val="nil"/>
            </w:tcBorders>
            <w:shd w:val="clear" w:color="auto" w:fill="auto"/>
            <w:vAlign w:val="bottom"/>
            <w:hideMark/>
          </w:tcPr>
          <w:p w14:paraId="3124039E" w14:textId="77777777" w:rsidR="00A907A5" w:rsidRPr="0050474E" w:rsidRDefault="00A907A5" w:rsidP="00534D45">
            <w:pPr>
              <w:spacing w:before="0" w:after="0"/>
              <w:jc w:val="right"/>
              <w:rPr>
                <w:rFonts w:eastAsia="Times New Roman" w:cs="Open Sans"/>
                <w:b/>
                <w:sz w:val="22"/>
                <w:szCs w:val="22"/>
              </w:rPr>
            </w:pPr>
            <w:r w:rsidRPr="0050474E">
              <w:rPr>
                <w:rFonts w:eastAsia="Times New Roman" w:cs="Open Sans"/>
                <w:b/>
                <w:sz w:val="22"/>
                <w:szCs w:val="22"/>
              </w:rPr>
              <w:t>2022</w:t>
            </w:r>
          </w:p>
        </w:tc>
        <w:tc>
          <w:tcPr>
            <w:tcW w:w="1375" w:type="dxa"/>
            <w:tcBorders>
              <w:top w:val="nil"/>
              <w:left w:val="nil"/>
              <w:bottom w:val="nil"/>
              <w:right w:val="nil"/>
            </w:tcBorders>
            <w:shd w:val="clear" w:color="auto" w:fill="auto"/>
            <w:vAlign w:val="bottom"/>
            <w:hideMark/>
          </w:tcPr>
          <w:p w14:paraId="4DAB8489" w14:textId="77777777" w:rsidR="00A907A5" w:rsidRPr="0050474E" w:rsidRDefault="00A907A5" w:rsidP="00534D45">
            <w:pPr>
              <w:spacing w:before="0" w:after="0"/>
              <w:jc w:val="right"/>
              <w:rPr>
                <w:rFonts w:eastAsia="Times New Roman" w:cs="Open Sans"/>
                <w:sz w:val="22"/>
                <w:szCs w:val="22"/>
              </w:rPr>
            </w:pPr>
            <w:r w:rsidRPr="0050474E">
              <w:rPr>
                <w:rFonts w:eastAsia="Times New Roman" w:cs="Open Sans"/>
                <w:sz w:val="22"/>
                <w:szCs w:val="22"/>
              </w:rPr>
              <w:t>2021</w:t>
            </w:r>
          </w:p>
        </w:tc>
      </w:tr>
      <w:tr w:rsidR="00D52EB8" w:rsidRPr="0050474E" w14:paraId="56E49A91" w14:textId="77777777" w:rsidTr="009209FB">
        <w:trPr>
          <w:trHeight w:val="255"/>
        </w:trPr>
        <w:tc>
          <w:tcPr>
            <w:tcW w:w="6116" w:type="dxa"/>
            <w:tcBorders>
              <w:top w:val="nil"/>
              <w:left w:val="nil"/>
              <w:bottom w:val="single" w:sz="8" w:space="0" w:color="009560"/>
              <w:right w:val="nil"/>
            </w:tcBorders>
            <w:shd w:val="clear" w:color="auto" w:fill="auto"/>
            <w:hideMark/>
          </w:tcPr>
          <w:p w14:paraId="0591F346" w14:textId="77777777" w:rsidR="00A907A5" w:rsidRPr="0050474E" w:rsidRDefault="00A907A5" w:rsidP="00534D45">
            <w:pPr>
              <w:spacing w:before="0" w:after="0"/>
              <w:rPr>
                <w:rFonts w:eastAsia="Times New Roman" w:cs="Open Sans"/>
                <w:sz w:val="22"/>
                <w:szCs w:val="22"/>
              </w:rPr>
            </w:pPr>
            <w:r w:rsidRPr="0050474E">
              <w:rPr>
                <w:rFonts w:eastAsia="Times New Roman" w:cs="Open Sans"/>
                <w:sz w:val="22"/>
                <w:szCs w:val="22"/>
              </w:rPr>
              <w:t> </w:t>
            </w:r>
          </w:p>
        </w:tc>
        <w:tc>
          <w:tcPr>
            <w:tcW w:w="1156" w:type="dxa"/>
            <w:tcBorders>
              <w:top w:val="nil"/>
              <w:left w:val="nil"/>
              <w:bottom w:val="single" w:sz="8" w:space="0" w:color="009560"/>
              <w:right w:val="nil"/>
            </w:tcBorders>
            <w:shd w:val="clear" w:color="auto" w:fill="auto"/>
            <w:vAlign w:val="bottom"/>
            <w:hideMark/>
          </w:tcPr>
          <w:p w14:paraId="4B2E853E" w14:textId="77777777" w:rsidR="00A907A5" w:rsidRPr="0050474E" w:rsidRDefault="00A907A5" w:rsidP="00534D45">
            <w:pPr>
              <w:spacing w:before="0" w:after="0"/>
              <w:jc w:val="right"/>
              <w:rPr>
                <w:rFonts w:eastAsia="Times New Roman" w:cs="Open Sans"/>
                <w:b/>
                <w:sz w:val="22"/>
                <w:szCs w:val="22"/>
              </w:rPr>
            </w:pPr>
            <w:r w:rsidRPr="0050474E">
              <w:rPr>
                <w:rFonts w:eastAsia="Times New Roman" w:cs="Open Sans"/>
                <w:b/>
                <w:sz w:val="22"/>
                <w:szCs w:val="22"/>
              </w:rPr>
              <w:t>$’000</w:t>
            </w:r>
          </w:p>
        </w:tc>
        <w:tc>
          <w:tcPr>
            <w:tcW w:w="1375" w:type="dxa"/>
            <w:tcBorders>
              <w:top w:val="nil"/>
              <w:left w:val="nil"/>
              <w:bottom w:val="single" w:sz="8" w:space="0" w:color="009560"/>
              <w:right w:val="nil"/>
            </w:tcBorders>
            <w:shd w:val="clear" w:color="auto" w:fill="auto"/>
            <w:vAlign w:val="bottom"/>
            <w:hideMark/>
          </w:tcPr>
          <w:p w14:paraId="52BA79EF" w14:textId="77777777" w:rsidR="00A907A5" w:rsidRPr="0050474E" w:rsidRDefault="00A907A5" w:rsidP="00534D45">
            <w:pPr>
              <w:spacing w:before="0" w:after="0"/>
              <w:jc w:val="right"/>
              <w:rPr>
                <w:rFonts w:eastAsia="Times New Roman" w:cs="Open Sans"/>
                <w:sz w:val="22"/>
                <w:szCs w:val="22"/>
              </w:rPr>
            </w:pPr>
            <w:r w:rsidRPr="0050474E">
              <w:rPr>
                <w:rFonts w:eastAsia="Times New Roman" w:cs="Open Sans"/>
                <w:sz w:val="22"/>
                <w:szCs w:val="22"/>
              </w:rPr>
              <w:t>$’000</w:t>
            </w:r>
          </w:p>
        </w:tc>
      </w:tr>
      <w:tr w:rsidR="001D6C84" w:rsidRPr="0050474E" w14:paraId="3B54088B" w14:textId="77777777" w:rsidTr="009209FB">
        <w:trPr>
          <w:trHeight w:val="255"/>
        </w:trPr>
        <w:tc>
          <w:tcPr>
            <w:tcW w:w="6116" w:type="dxa"/>
            <w:tcBorders>
              <w:top w:val="single" w:sz="8" w:space="0" w:color="009560"/>
              <w:left w:val="nil"/>
              <w:right w:val="nil"/>
            </w:tcBorders>
            <w:shd w:val="clear" w:color="auto" w:fill="auto"/>
            <w:hideMark/>
          </w:tcPr>
          <w:p w14:paraId="4AB26BAC" w14:textId="77777777" w:rsidR="00C74914" w:rsidRPr="0050474E" w:rsidRDefault="00C74914" w:rsidP="00C74914">
            <w:pPr>
              <w:spacing w:before="0" w:after="0"/>
              <w:rPr>
                <w:rFonts w:eastAsia="Times New Roman" w:cs="Open Sans"/>
                <w:sz w:val="22"/>
                <w:szCs w:val="22"/>
              </w:rPr>
            </w:pPr>
          </w:p>
        </w:tc>
        <w:tc>
          <w:tcPr>
            <w:tcW w:w="1156" w:type="dxa"/>
            <w:tcBorders>
              <w:top w:val="single" w:sz="8" w:space="0" w:color="009560"/>
              <w:left w:val="nil"/>
              <w:right w:val="nil"/>
            </w:tcBorders>
            <w:shd w:val="clear" w:color="auto" w:fill="auto"/>
            <w:vAlign w:val="bottom"/>
            <w:hideMark/>
          </w:tcPr>
          <w:p w14:paraId="39D981B9" w14:textId="77777777" w:rsidR="00C74914" w:rsidRPr="00C74914" w:rsidRDefault="00C74914" w:rsidP="00534D45">
            <w:pPr>
              <w:spacing w:before="0" w:after="0"/>
              <w:jc w:val="right"/>
              <w:rPr>
                <w:rFonts w:eastAsia="Times New Roman" w:cs="Open Sans"/>
                <w:b/>
                <w:sz w:val="22"/>
                <w:szCs w:val="22"/>
              </w:rPr>
            </w:pPr>
          </w:p>
        </w:tc>
        <w:tc>
          <w:tcPr>
            <w:tcW w:w="1375" w:type="dxa"/>
            <w:tcBorders>
              <w:top w:val="single" w:sz="8" w:space="0" w:color="009560"/>
              <w:left w:val="nil"/>
              <w:right w:val="nil"/>
            </w:tcBorders>
            <w:shd w:val="clear" w:color="auto" w:fill="auto"/>
            <w:vAlign w:val="bottom"/>
            <w:hideMark/>
          </w:tcPr>
          <w:p w14:paraId="685260AF" w14:textId="77777777" w:rsidR="00C74914" w:rsidRPr="0050474E" w:rsidRDefault="00C74914" w:rsidP="00534D45">
            <w:pPr>
              <w:spacing w:before="0" w:after="0"/>
              <w:jc w:val="right"/>
              <w:rPr>
                <w:rFonts w:eastAsia="Times New Roman" w:cs="Open Sans"/>
                <w:sz w:val="22"/>
                <w:szCs w:val="22"/>
              </w:rPr>
            </w:pPr>
          </w:p>
        </w:tc>
      </w:tr>
      <w:tr w:rsidR="001D6C84" w:rsidRPr="0050474E" w14:paraId="363AEC4B" w14:textId="77777777" w:rsidTr="009209FB">
        <w:trPr>
          <w:trHeight w:val="255"/>
        </w:trPr>
        <w:tc>
          <w:tcPr>
            <w:tcW w:w="6116" w:type="dxa"/>
            <w:tcBorders>
              <w:top w:val="nil"/>
              <w:left w:val="nil"/>
              <w:right w:val="nil"/>
            </w:tcBorders>
            <w:shd w:val="clear" w:color="auto" w:fill="auto"/>
            <w:hideMark/>
          </w:tcPr>
          <w:p w14:paraId="21D896B6" w14:textId="13D1FECD" w:rsidR="00C74914" w:rsidRPr="00C74914" w:rsidRDefault="00030594" w:rsidP="00534D45">
            <w:pPr>
              <w:spacing w:before="0" w:after="0"/>
              <w:rPr>
                <w:rFonts w:eastAsia="Times New Roman" w:cs="Open Sans"/>
                <w:sz w:val="22"/>
                <w:szCs w:val="22"/>
              </w:rPr>
            </w:pPr>
            <w:r>
              <w:rPr>
                <w:rFonts w:eastAsia="Times New Roman" w:cs="Open Sans"/>
                <w:sz w:val="22"/>
                <w:szCs w:val="22"/>
              </w:rPr>
              <w:t>Short term employee benefits</w:t>
            </w:r>
          </w:p>
        </w:tc>
        <w:tc>
          <w:tcPr>
            <w:tcW w:w="1156" w:type="dxa"/>
            <w:tcBorders>
              <w:top w:val="nil"/>
              <w:left w:val="nil"/>
              <w:right w:val="nil"/>
            </w:tcBorders>
            <w:shd w:val="clear" w:color="auto" w:fill="auto"/>
            <w:vAlign w:val="bottom"/>
            <w:hideMark/>
          </w:tcPr>
          <w:p w14:paraId="0D1A9245" w14:textId="18EB8C53" w:rsidR="00C74914" w:rsidRPr="00C74914" w:rsidRDefault="00030594" w:rsidP="00534D45">
            <w:pPr>
              <w:spacing w:before="0" w:after="0"/>
              <w:jc w:val="right"/>
              <w:rPr>
                <w:rFonts w:eastAsia="Times New Roman" w:cs="Open Sans"/>
                <w:b/>
                <w:sz w:val="22"/>
                <w:szCs w:val="22"/>
              </w:rPr>
            </w:pPr>
            <w:r>
              <w:rPr>
                <w:rFonts w:eastAsia="Times New Roman" w:cs="Open Sans"/>
                <w:b/>
                <w:sz w:val="22"/>
                <w:szCs w:val="22"/>
              </w:rPr>
              <w:t>3,083</w:t>
            </w:r>
          </w:p>
        </w:tc>
        <w:tc>
          <w:tcPr>
            <w:tcW w:w="1375" w:type="dxa"/>
            <w:tcBorders>
              <w:top w:val="nil"/>
              <w:left w:val="nil"/>
              <w:right w:val="nil"/>
            </w:tcBorders>
            <w:shd w:val="clear" w:color="auto" w:fill="auto"/>
            <w:vAlign w:val="bottom"/>
            <w:hideMark/>
          </w:tcPr>
          <w:p w14:paraId="4F6A25DA" w14:textId="4447765B" w:rsidR="00C74914" w:rsidRPr="0050474E" w:rsidRDefault="00030594" w:rsidP="00534D45">
            <w:pPr>
              <w:spacing w:before="0" w:after="0"/>
              <w:jc w:val="right"/>
              <w:rPr>
                <w:rFonts w:eastAsia="Times New Roman" w:cs="Open Sans"/>
                <w:sz w:val="22"/>
                <w:szCs w:val="22"/>
              </w:rPr>
            </w:pPr>
            <w:r>
              <w:rPr>
                <w:rFonts w:eastAsia="Times New Roman" w:cs="Open Sans"/>
                <w:sz w:val="22"/>
                <w:szCs w:val="22"/>
              </w:rPr>
              <w:t>3,203</w:t>
            </w:r>
          </w:p>
        </w:tc>
      </w:tr>
      <w:tr w:rsidR="001D6C84" w:rsidRPr="0050474E" w14:paraId="5F676D13" w14:textId="77777777" w:rsidTr="009209FB">
        <w:trPr>
          <w:trHeight w:val="255"/>
        </w:trPr>
        <w:tc>
          <w:tcPr>
            <w:tcW w:w="6116" w:type="dxa"/>
            <w:tcBorders>
              <w:top w:val="nil"/>
              <w:left w:val="nil"/>
              <w:right w:val="nil"/>
            </w:tcBorders>
            <w:shd w:val="clear" w:color="auto" w:fill="auto"/>
            <w:hideMark/>
          </w:tcPr>
          <w:p w14:paraId="0D87D9C2" w14:textId="4C7BE135" w:rsidR="00C74914" w:rsidRPr="0050474E" w:rsidRDefault="00030594" w:rsidP="00534D45">
            <w:pPr>
              <w:spacing w:before="0" w:after="0"/>
              <w:rPr>
                <w:rFonts w:eastAsia="Times New Roman" w:cs="Open Sans"/>
                <w:sz w:val="22"/>
                <w:szCs w:val="22"/>
              </w:rPr>
            </w:pPr>
            <w:r>
              <w:rPr>
                <w:rFonts w:eastAsia="Times New Roman" w:cs="Open Sans"/>
                <w:sz w:val="22"/>
                <w:szCs w:val="22"/>
              </w:rPr>
              <w:t>Post-employment benefits</w:t>
            </w:r>
          </w:p>
        </w:tc>
        <w:tc>
          <w:tcPr>
            <w:tcW w:w="1156" w:type="dxa"/>
            <w:tcBorders>
              <w:top w:val="nil"/>
              <w:left w:val="nil"/>
              <w:right w:val="nil"/>
            </w:tcBorders>
            <w:shd w:val="clear" w:color="auto" w:fill="auto"/>
            <w:vAlign w:val="bottom"/>
            <w:hideMark/>
          </w:tcPr>
          <w:p w14:paraId="2FB99928" w14:textId="00DDD028" w:rsidR="00C74914" w:rsidRPr="0050474E" w:rsidRDefault="00030594" w:rsidP="00534D45">
            <w:pPr>
              <w:spacing w:before="0" w:after="0"/>
              <w:jc w:val="right"/>
              <w:rPr>
                <w:rFonts w:eastAsia="Times New Roman" w:cs="Open Sans"/>
                <w:b/>
                <w:sz w:val="22"/>
                <w:szCs w:val="22"/>
              </w:rPr>
            </w:pPr>
            <w:r>
              <w:rPr>
                <w:rFonts w:eastAsia="Times New Roman" w:cs="Open Sans"/>
                <w:b/>
                <w:sz w:val="22"/>
                <w:szCs w:val="22"/>
              </w:rPr>
              <w:t>250</w:t>
            </w:r>
          </w:p>
        </w:tc>
        <w:tc>
          <w:tcPr>
            <w:tcW w:w="1375" w:type="dxa"/>
            <w:tcBorders>
              <w:top w:val="nil"/>
              <w:left w:val="nil"/>
              <w:right w:val="nil"/>
            </w:tcBorders>
            <w:shd w:val="clear" w:color="auto" w:fill="auto"/>
            <w:vAlign w:val="bottom"/>
            <w:hideMark/>
          </w:tcPr>
          <w:p w14:paraId="7E35576A" w14:textId="06DAF665" w:rsidR="00C74914" w:rsidRPr="0050474E" w:rsidRDefault="00030594" w:rsidP="00534D45">
            <w:pPr>
              <w:spacing w:before="0" w:after="0"/>
              <w:jc w:val="right"/>
              <w:rPr>
                <w:rFonts w:eastAsia="Times New Roman" w:cs="Open Sans"/>
                <w:sz w:val="22"/>
                <w:szCs w:val="22"/>
              </w:rPr>
            </w:pPr>
            <w:r>
              <w:rPr>
                <w:rFonts w:eastAsia="Times New Roman" w:cs="Open Sans"/>
                <w:sz w:val="22"/>
                <w:szCs w:val="22"/>
              </w:rPr>
              <w:t>242</w:t>
            </w:r>
          </w:p>
        </w:tc>
      </w:tr>
      <w:tr w:rsidR="001D6C84" w:rsidRPr="0050474E" w14:paraId="0CF7B693" w14:textId="77777777" w:rsidTr="009209FB">
        <w:trPr>
          <w:trHeight w:val="255"/>
        </w:trPr>
        <w:tc>
          <w:tcPr>
            <w:tcW w:w="6116" w:type="dxa"/>
            <w:tcBorders>
              <w:top w:val="nil"/>
              <w:left w:val="nil"/>
              <w:right w:val="nil"/>
            </w:tcBorders>
            <w:shd w:val="clear" w:color="auto" w:fill="auto"/>
            <w:hideMark/>
          </w:tcPr>
          <w:p w14:paraId="1DD05D94" w14:textId="3409CCBC" w:rsidR="00C74914" w:rsidRPr="0050474E" w:rsidRDefault="00030594" w:rsidP="00534D45">
            <w:pPr>
              <w:spacing w:before="0" w:after="0"/>
              <w:rPr>
                <w:rFonts w:eastAsia="Times New Roman" w:cs="Open Sans"/>
                <w:sz w:val="22"/>
                <w:szCs w:val="22"/>
              </w:rPr>
            </w:pPr>
            <w:r>
              <w:rPr>
                <w:rFonts w:eastAsia="Times New Roman" w:cs="Open Sans"/>
                <w:sz w:val="22"/>
                <w:szCs w:val="22"/>
              </w:rPr>
              <w:t>Other long-term employee benefits</w:t>
            </w:r>
          </w:p>
        </w:tc>
        <w:tc>
          <w:tcPr>
            <w:tcW w:w="1156" w:type="dxa"/>
            <w:tcBorders>
              <w:top w:val="nil"/>
              <w:left w:val="nil"/>
              <w:bottom w:val="single" w:sz="4" w:space="0" w:color="auto"/>
              <w:right w:val="nil"/>
            </w:tcBorders>
            <w:shd w:val="clear" w:color="auto" w:fill="auto"/>
            <w:vAlign w:val="bottom"/>
            <w:hideMark/>
          </w:tcPr>
          <w:p w14:paraId="5DA2AAEA" w14:textId="4B48CFC8" w:rsidR="00C74914" w:rsidRPr="0050474E" w:rsidRDefault="00DB67B0" w:rsidP="00534D45">
            <w:pPr>
              <w:spacing w:before="0" w:after="0"/>
              <w:jc w:val="right"/>
              <w:rPr>
                <w:rFonts w:eastAsia="Times New Roman" w:cs="Open Sans"/>
                <w:b/>
                <w:sz w:val="22"/>
                <w:szCs w:val="22"/>
              </w:rPr>
            </w:pPr>
            <w:r>
              <w:rPr>
                <w:rFonts w:eastAsia="Times New Roman" w:cs="Open Sans"/>
                <w:b/>
                <w:sz w:val="22"/>
                <w:szCs w:val="22"/>
              </w:rPr>
              <w:t>14</w:t>
            </w:r>
          </w:p>
        </w:tc>
        <w:tc>
          <w:tcPr>
            <w:tcW w:w="1375" w:type="dxa"/>
            <w:tcBorders>
              <w:top w:val="nil"/>
              <w:left w:val="nil"/>
              <w:bottom w:val="single" w:sz="4" w:space="0" w:color="auto"/>
              <w:right w:val="nil"/>
            </w:tcBorders>
            <w:shd w:val="clear" w:color="auto" w:fill="auto"/>
            <w:vAlign w:val="bottom"/>
            <w:hideMark/>
          </w:tcPr>
          <w:p w14:paraId="4483BD08" w14:textId="57E003EC" w:rsidR="00C74914" w:rsidRPr="0050474E" w:rsidRDefault="00DB67B0" w:rsidP="00534D45">
            <w:pPr>
              <w:spacing w:before="0" w:after="0"/>
              <w:jc w:val="right"/>
              <w:rPr>
                <w:rFonts w:eastAsia="Times New Roman" w:cs="Open Sans"/>
                <w:sz w:val="22"/>
                <w:szCs w:val="22"/>
              </w:rPr>
            </w:pPr>
            <w:r>
              <w:rPr>
                <w:rFonts w:eastAsia="Times New Roman" w:cs="Open Sans"/>
                <w:sz w:val="22"/>
                <w:szCs w:val="22"/>
              </w:rPr>
              <w:t>56</w:t>
            </w:r>
          </w:p>
        </w:tc>
      </w:tr>
      <w:tr w:rsidR="00CA5058" w:rsidRPr="0050474E" w14:paraId="28F8C9C4" w14:textId="77777777" w:rsidTr="00CA5058">
        <w:trPr>
          <w:trHeight w:val="255"/>
        </w:trPr>
        <w:tc>
          <w:tcPr>
            <w:tcW w:w="6116" w:type="dxa"/>
            <w:tcBorders>
              <w:top w:val="nil"/>
              <w:left w:val="nil"/>
              <w:right w:val="nil"/>
            </w:tcBorders>
            <w:shd w:val="clear" w:color="auto" w:fill="auto"/>
            <w:hideMark/>
          </w:tcPr>
          <w:p w14:paraId="1623D0A4" w14:textId="6A2D78CE" w:rsidR="00C74914" w:rsidRPr="00C74914" w:rsidRDefault="00C74914" w:rsidP="00534D45">
            <w:pPr>
              <w:spacing w:before="0" w:after="0"/>
              <w:rPr>
                <w:rFonts w:eastAsia="Times New Roman" w:cs="Open Sans"/>
                <w:sz w:val="22"/>
                <w:szCs w:val="22"/>
              </w:rPr>
            </w:pPr>
            <w:r w:rsidRPr="00C74914">
              <w:rPr>
                <w:rFonts w:eastAsia="Times New Roman" w:cs="Open Sans"/>
                <w:sz w:val="22"/>
                <w:szCs w:val="22"/>
              </w:rPr>
              <w:t xml:space="preserve">Total </w:t>
            </w:r>
            <w:r w:rsidR="00DB67B0">
              <w:rPr>
                <w:rFonts w:eastAsia="Times New Roman" w:cs="Open Sans"/>
                <w:sz w:val="22"/>
                <w:szCs w:val="22"/>
              </w:rPr>
              <w:t xml:space="preserve">key management personnel </w:t>
            </w:r>
            <w:r w:rsidR="00EB3AEB">
              <w:rPr>
                <w:rFonts w:eastAsia="Times New Roman" w:cs="Open Sans"/>
                <w:sz w:val="22"/>
                <w:szCs w:val="22"/>
              </w:rPr>
              <w:t>remuneration expenses¹</w:t>
            </w:r>
          </w:p>
        </w:tc>
        <w:tc>
          <w:tcPr>
            <w:tcW w:w="1156" w:type="dxa"/>
            <w:tcBorders>
              <w:top w:val="single" w:sz="4" w:space="0" w:color="auto"/>
              <w:left w:val="nil"/>
              <w:bottom w:val="single" w:sz="4" w:space="0" w:color="auto"/>
              <w:right w:val="nil"/>
            </w:tcBorders>
            <w:shd w:val="clear" w:color="auto" w:fill="auto"/>
            <w:vAlign w:val="bottom"/>
            <w:hideMark/>
          </w:tcPr>
          <w:p w14:paraId="7707CFA2" w14:textId="73505D36" w:rsidR="00C74914" w:rsidRPr="0050474E" w:rsidRDefault="007A38E8" w:rsidP="00534D45">
            <w:pPr>
              <w:spacing w:before="0" w:after="0"/>
              <w:jc w:val="right"/>
              <w:rPr>
                <w:rFonts w:eastAsia="Times New Roman" w:cs="Open Sans"/>
                <w:b/>
                <w:sz w:val="22"/>
                <w:szCs w:val="22"/>
              </w:rPr>
            </w:pPr>
            <w:r>
              <w:rPr>
                <w:rFonts w:eastAsia="Times New Roman" w:cs="Open Sans"/>
                <w:b/>
                <w:sz w:val="22"/>
                <w:szCs w:val="22"/>
              </w:rPr>
              <w:t>3,347</w:t>
            </w:r>
          </w:p>
        </w:tc>
        <w:tc>
          <w:tcPr>
            <w:tcW w:w="1375" w:type="dxa"/>
            <w:tcBorders>
              <w:top w:val="single" w:sz="4" w:space="0" w:color="auto"/>
              <w:left w:val="nil"/>
              <w:bottom w:val="single" w:sz="4" w:space="0" w:color="auto"/>
              <w:right w:val="nil"/>
            </w:tcBorders>
            <w:shd w:val="clear" w:color="auto" w:fill="auto"/>
            <w:vAlign w:val="bottom"/>
            <w:hideMark/>
          </w:tcPr>
          <w:p w14:paraId="01B57291" w14:textId="5C6AFC66" w:rsidR="00C74914" w:rsidRPr="0050474E" w:rsidRDefault="007A38E8" w:rsidP="00534D45">
            <w:pPr>
              <w:spacing w:before="0" w:after="0"/>
              <w:jc w:val="right"/>
              <w:rPr>
                <w:rFonts w:eastAsia="Times New Roman" w:cs="Open Sans"/>
                <w:sz w:val="22"/>
                <w:szCs w:val="22"/>
              </w:rPr>
            </w:pPr>
            <w:r>
              <w:rPr>
                <w:rFonts w:eastAsia="Times New Roman" w:cs="Open Sans"/>
                <w:sz w:val="22"/>
                <w:szCs w:val="22"/>
              </w:rPr>
              <w:t>3,501</w:t>
            </w:r>
          </w:p>
        </w:tc>
      </w:tr>
    </w:tbl>
    <w:p w14:paraId="436CC033" w14:textId="77777777" w:rsidR="00753C05" w:rsidRPr="00557DAB" w:rsidRDefault="00753C05" w:rsidP="00557DAB">
      <w:pPr>
        <w:keepNext/>
        <w:keepLines/>
        <w:pageBreakBefore/>
        <w:spacing w:before="0" w:after="360" w:line="1080" w:lineRule="exact"/>
        <w:outlineLvl w:val="0"/>
        <w:rPr>
          <w:rFonts w:eastAsia="Malgun Gothic" w:cs="Open Sans"/>
          <w:b/>
          <w:color w:val="0070C0"/>
          <w:spacing w:val="-30"/>
          <w:kern w:val="72"/>
          <w:sz w:val="36"/>
          <w:szCs w:val="36"/>
          <w:lang w:eastAsia="en-US"/>
        </w:rPr>
      </w:pPr>
      <w:r w:rsidRPr="00557DAB">
        <w:rPr>
          <w:rFonts w:eastAsia="Malgun Gothic" w:cs="Open Sans"/>
          <w:b/>
          <w:color w:val="0070C0"/>
          <w:spacing w:val="-30"/>
          <w:kern w:val="72"/>
          <w:sz w:val="36"/>
          <w:szCs w:val="36"/>
          <w:lang w:eastAsia="en-US"/>
        </w:rPr>
        <w:t>People and Relationships (continued)</w:t>
      </w:r>
    </w:p>
    <w:p w14:paraId="26AFA176" w14:textId="3CA93BED" w:rsidR="00956978" w:rsidRDefault="00956978" w:rsidP="00956978">
      <w:r>
        <w:t xml:space="preserve">The total number of key management personnel that are included in the above table are 12 (2021: 9). </w:t>
      </w:r>
      <w:r>
        <w:tab/>
      </w:r>
      <w:r>
        <w:tab/>
      </w:r>
    </w:p>
    <w:p w14:paraId="21DBD4D2" w14:textId="78F613FB" w:rsidR="00FD575D" w:rsidRDefault="00956978">
      <w:r>
        <w:t>1. The above key management personnel remuneration excludes the remuneration and other benefits of the Portfolio Minister. The Portfolio Minister's remuneration and other benefits are set  by the Remuneration Tribunal and are not paid by the Commission. Other long-term employee benefits results from the movement in accrued leave balances for the period.</w:t>
      </w:r>
    </w:p>
    <w:tbl>
      <w:tblPr>
        <w:tblW w:w="9781" w:type="dxa"/>
        <w:tblBorders>
          <w:top w:val="single" w:sz="4" w:space="0" w:color="FFFFFF"/>
          <w:bottom w:val="single" w:sz="4" w:space="0" w:color="FFFFFF"/>
        </w:tblBorders>
        <w:shd w:val="clear" w:color="000000" w:fill="000000" w:themeFill="text1"/>
        <w:tblLook w:val="04A0" w:firstRow="1" w:lastRow="0" w:firstColumn="1" w:lastColumn="0" w:noHBand="0" w:noVBand="1"/>
      </w:tblPr>
      <w:tblGrid>
        <w:gridCol w:w="6116"/>
        <w:gridCol w:w="1156"/>
        <w:gridCol w:w="2509"/>
      </w:tblGrid>
      <w:tr w:rsidR="005C4F15" w:rsidRPr="0050474E" w14:paraId="719D62C6" w14:textId="77777777" w:rsidTr="002B0395">
        <w:trPr>
          <w:trHeight w:val="300"/>
        </w:trPr>
        <w:tc>
          <w:tcPr>
            <w:tcW w:w="6116" w:type="dxa"/>
            <w:shd w:val="clear" w:color="000000" w:fill="000000" w:themeFill="text1"/>
            <w:noWrap/>
            <w:vAlign w:val="center"/>
            <w:hideMark/>
          </w:tcPr>
          <w:p w14:paraId="360CE9F5" w14:textId="6B69C494" w:rsidR="005C4F15" w:rsidRPr="0050474E" w:rsidRDefault="005C4F15" w:rsidP="00534D45">
            <w:pPr>
              <w:spacing w:before="0" w:after="0"/>
              <w:rPr>
                <w:rFonts w:eastAsia="Times New Roman" w:cs="Open Sans"/>
                <w:b/>
                <w:color w:val="FFFFFF"/>
                <w:sz w:val="22"/>
                <w:szCs w:val="22"/>
              </w:rPr>
            </w:pPr>
            <w:r>
              <w:rPr>
                <w:rFonts w:eastAsia="Times New Roman" w:cs="Open Sans"/>
                <w:b/>
                <w:bCs/>
                <w:color w:val="FFFFFF"/>
                <w:sz w:val="22"/>
                <w:szCs w:val="22"/>
              </w:rPr>
              <w:t>4</w:t>
            </w:r>
            <w:r w:rsidRPr="0050474E">
              <w:rPr>
                <w:rFonts w:eastAsia="Times New Roman" w:cs="Open Sans"/>
                <w:b/>
                <w:color w:val="FFFFFF"/>
                <w:sz w:val="22"/>
                <w:szCs w:val="22"/>
              </w:rPr>
              <w:t>.</w:t>
            </w:r>
            <w:r>
              <w:rPr>
                <w:rFonts w:eastAsia="Times New Roman" w:cs="Open Sans"/>
                <w:b/>
                <w:color w:val="FFFFFF"/>
                <w:sz w:val="22"/>
                <w:szCs w:val="22"/>
              </w:rPr>
              <w:t>3</w:t>
            </w:r>
            <w:r w:rsidRPr="0050474E">
              <w:rPr>
                <w:rFonts w:eastAsia="Times New Roman" w:cs="Open Sans"/>
                <w:b/>
                <w:color w:val="FFFFFF"/>
                <w:sz w:val="22"/>
                <w:szCs w:val="22"/>
              </w:rPr>
              <w:t xml:space="preserve"> </w:t>
            </w:r>
            <w:r>
              <w:rPr>
                <w:rFonts w:eastAsia="Times New Roman" w:cs="Open Sans"/>
                <w:b/>
                <w:color w:val="FFFFFF"/>
                <w:sz w:val="22"/>
                <w:szCs w:val="22"/>
              </w:rPr>
              <w:t>Related Party Disclosures</w:t>
            </w:r>
          </w:p>
        </w:tc>
        <w:tc>
          <w:tcPr>
            <w:tcW w:w="1156" w:type="dxa"/>
            <w:shd w:val="clear" w:color="000000" w:fill="000000" w:themeFill="text1"/>
            <w:noWrap/>
            <w:vAlign w:val="center"/>
            <w:hideMark/>
          </w:tcPr>
          <w:p w14:paraId="28782B5B" w14:textId="77777777" w:rsidR="005C4F15" w:rsidRPr="0050474E" w:rsidRDefault="005C4F15" w:rsidP="00534D45">
            <w:pPr>
              <w:spacing w:before="0" w:after="0"/>
              <w:rPr>
                <w:rFonts w:eastAsia="Times New Roman" w:cs="Open Sans"/>
                <w:b/>
                <w:color w:val="FFFFFF"/>
                <w:sz w:val="22"/>
                <w:szCs w:val="22"/>
              </w:rPr>
            </w:pPr>
            <w:r w:rsidRPr="0050474E">
              <w:rPr>
                <w:rFonts w:eastAsia="Times New Roman" w:cs="Open Sans"/>
                <w:b/>
                <w:color w:val="FFFFFF"/>
                <w:sz w:val="22"/>
                <w:szCs w:val="22"/>
              </w:rPr>
              <w:t> </w:t>
            </w:r>
          </w:p>
        </w:tc>
        <w:tc>
          <w:tcPr>
            <w:tcW w:w="2509" w:type="dxa"/>
            <w:shd w:val="clear" w:color="000000" w:fill="000000" w:themeFill="text1"/>
            <w:noWrap/>
            <w:vAlign w:val="center"/>
            <w:hideMark/>
          </w:tcPr>
          <w:p w14:paraId="25240340" w14:textId="77777777" w:rsidR="005C4F15" w:rsidRPr="0050474E" w:rsidRDefault="005C4F15" w:rsidP="00534D45">
            <w:pPr>
              <w:spacing w:before="0" w:after="0"/>
              <w:rPr>
                <w:rFonts w:eastAsia="Times New Roman" w:cs="Open Sans"/>
                <w:b/>
                <w:color w:val="FFFFFF"/>
                <w:sz w:val="22"/>
                <w:szCs w:val="22"/>
              </w:rPr>
            </w:pPr>
            <w:r w:rsidRPr="0050474E">
              <w:rPr>
                <w:rFonts w:eastAsia="Times New Roman" w:cs="Open Sans"/>
                <w:b/>
                <w:color w:val="FFFFFF"/>
                <w:sz w:val="22"/>
                <w:szCs w:val="22"/>
              </w:rPr>
              <w:t> </w:t>
            </w:r>
          </w:p>
        </w:tc>
      </w:tr>
    </w:tbl>
    <w:p w14:paraId="1E56199F" w14:textId="16E56984" w:rsidR="006D00BC" w:rsidRPr="00FD575D" w:rsidRDefault="006D00BC" w:rsidP="006D00BC">
      <w:pPr>
        <w:rPr>
          <w:b/>
          <w:sz w:val="22"/>
          <w:szCs w:val="22"/>
        </w:rPr>
      </w:pPr>
      <w:r w:rsidRPr="00FD575D">
        <w:rPr>
          <w:b/>
          <w:sz w:val="22"/>
          <w:szCs w:val="22"/>
        </w:rPr>
        <w:t>Related party relationships:</w:t>
      </w:r>
      <w:r w:rsidRPr="00FD575D">
        <w:rPr>
          <w:b/>
          <w:sz w:val="22"/>
          <w:szCs w:val="22"/>
        </w:rPr>
        <w:tab/>
      </w:r>
      <w:r w:rsidRPr="00FD575D">
        <w:rPr>
          <w:b/>
          <w:sz w:val="22"/>
          <w:szCs w:val="22"/>
        </w:rPr>
        <w:tab/>
      </w:r>
      <w:r w:rsidRPr="00FD575D">
        <w:rPr>
          <w:b/>
          <w:sz w:val="22"/>
          <w:szCs w:val="22"/>
        </w:rPr>
        <w:tab/>
      </w:r>
    </w:p>
    <w:p w14:paraId="6821A693" w14:textId="77777777" w:rsidR="006D00BC" w:rsidRPr="00FD575D" w:rsidRDefault="006D00BC" w:rsidP="006D00BC">
      <w:pPr>
        <w:rPr>
          <w:sz w:val="22"/>
          <w:szCs w:val="22"/>
        </w:rPr>
      </w:pPr>
      <w:r w:rsidRPr="00FD575D">
        <w:rPr>
          <w:sz w:val="22"/>
          <w:szCs w:val="22"/>
        </w:rPr>
        <w:t>The Commission is an Australian Government controlled entity. Related parties to this entity are Key Management Personnel including the Portfolio Minister and Executive, and other Australian Government entities.</w:t>
      </w:r>
      <w:r w:rsidRPr="00FD575D">
        <w:rPr>
          <w:sz w:val="22"/>
          <w:szCs w:val="22"/>
        </w:rPr>
        <w:tab/>
      </w:r>
      <w:r w:rsidRPr="00FD575D">
        <w:rPr>
          <w:sz w:val="22"/>
          <w:szCs w:val="22"/>
        </w:rPr>
        <w:tab/>
      </w:r>
      <w:r w:rsidRPr="00FD575D">
        <w:rPr>
          <w:sz w:val="22"/>
          <w:szCs w:val="22"/>
        </w:rPr>
        <w:tab/>
      </w:r>
    </w:p>
    <w:p w14:paraId="6E004FFC" w14:textId="77777777" w:rsidR="006D00BC" w:rsidRPr="00FD575D" w:rsidRDefault="006D00BC" w:rsidP="006D00BC">
      <w:pPr>
        <w:rPr>
          <w:b/>
          <w:sz w:val="22"/>
          <w:szCs w:val="22"/>
        </w:rPr>
      </w:pPr>
      <w:r w:rsidRPr="00FD575D">
        <w:rPr>
          <w:b/>
          <w:sz w:val="22"/>
          <w:szCs w:val="22"/>
        </w:rPr>
        <w:t>Transactions with related parties:</w:t>
      </w:r>
      <w:r w:rsidRPr="00FD575D">
        <w:rPr>
          <w:b/>
          <w:sz w:val="22"/>
          <w:szCs w:val="22"/>
        </w:rPr>
        <w:tab/>
      </w:r>
      <w:r w:rsidRPr="00FD575D">
        <w:rPr>
          <w:b/>
          <w:sz w:val="22"/>
          <w:szCs w:val="22"/>
        </w:rPr>
        <w:tab/>
      </w:r>
      <w:r w:rsidRPr="00FD575D">
        <w:rPr>
          <w:b/>
          <w:sz w:val="22"/>
          <w:szCs w:val="22"/>
        </w:rPr>
        <w:tab/>
      </w:r>
    </w:p>
    <w:p w14:paraId="1D0956AF" w14:textId="77777777" w:rsidR="006D00BC" w:rsidRPr="00FD575D" w:rsidRDefault="006D00BC" w:rsidP="006D00BC">
      <w:pPr>
        <w:rPr>
          <w:sz w:val="22"/>
          <w:szCs w:val="22"/>
        </w:rPr>
      </w:pPr>
      <w:r w:rsidRPr="00FD575D">
        <w:rPr>
          <w:sz w:val="22"/>
          <w:szCs w:val="22"/>
        </w:rPr>
        <w:t xml:space="preserve">Given the breadth of Government activities, related parties may transact with the government sector in the same capacity as ordinary citizens. Such transactions include the payment or refund of taxes, receipt of a Medicare rebate or higher education loans. These transactions have not been separately disclosed in this note. </w:t>
      </w:r>
      <w:r w:rsidRPr="00FD575D">
        <w:rPr>
          <w:sz w:val="22"/>
          <w:szCs w:val="22"/>
        </w:rPr>
        <w:tab/>
      </w:r>
      <w:r w:rsidRPr="00FD575D">
        <w:rPr>
          <w:sz w:val="22"/>
          <w:szCs w:val="22"/>
        </w:rPr>
        <w:tab/>
      </w:r>
      <w:r w:rsidRPr="00FD575D">
        <w:rPr>
          <w:sz w:val="22"/>
          <w:szCs w:val="22"/>
        </w:rPr>
        <w:tab/>
      </w:r>
    </w:p>
    <w:p w14:paraId="0A4F2CDA" w14:textId="5676BCB6" w:rsidR="006D00BC" w:rsidRPr="00FD575D" w:rsidRDefault="006D00BC" w:rsidP="006D00BC">
      <w:pPr>
        <w:rPr>
          <w:sz w:val="22"/>
          <w:szCs w:val="22"/>
        </w:rPr>
      </w:pPr>
      <w:r w:rsidRPr="00FD575D">
        <w:rPr>
          <w:sz w:val="22"/>
          <w:szCs w:val="22"/>
        </w:rPr>
        <w:t xml:space="preserve">Significant transactions with related parties can include: </w:t>
      </w:r>
    </w:p>
    <w:p w14:paraId="1A78604B" w14:textId="7CD942A5" w:rsidR="006D00BC" w:rsidRPr="00FD575D" w:rsidRDefault="006D00BC" w:rsidP="006D00BC">
      <w:pPr>
        <w:pStyle w:val="ListParagraph"/>
        <w:numPr>
          <w:ilvl w:val="0"/>
          <w:numId w:val="87"/>
        </w:numPr>
        <w:rPr>
          <w:sz w:val="22"/>
          <w:szCs w:val="22"/>
        </w:rPr>
      </w:pPr>
      <w:r w:rsidRPr="00FD575D">
        <w:rPr>
          <w:rFonts w:hint="eastAsia"/>
          <w:sz w:val="22"/>
          <w:szCs w:val="22"/>
        </w:rPr>
        <w:t xml:space="preserve">the payments of grants or loans; </w:t>
      </w:r>
    </w:p>
    <w:p w14:paraId="1712E076" w14:textId="275D1814" w:rsidR="006D00BC" w:rsidRPr="00FD575D" w:rsidRDefault="006D00BC" w:rsidP="006D00BC">
      <w:pPr>
        <w:pStyle w:val="ListParagraph"/>
        <w:numPr>
          <w:ilvl w:val="0"/>
          <w:numId w:val="87"/>
        </w:numPr>
        <w:rPr>
          <w:sz w:val="22"/>
          <w:szCs w:val="22"/>
        </w:rPr>
      </w:pPr>
      <w:r w:rsidRPr="00FD575D">
        <w:rPr>
          <w:rFonts w:hint="eastAsia"/>
          <w:sz w:val="22"/>
          <w:szCs w:val="22"/>
        </w:rPr>
        <w:t xml:space="preserve">purchases of goods and services; </w:t>
      </w:r>
    </w:p>
    <w:p w14:paraId="4A39BFB8" w14:textId="4FA94E31" w:rsidR="006D00BC" w:rsidRPr="00FD575D" w:rsidRDefault="006D00BC" w:rsidP="006D00BC">
      <w:pPr>
        <w:pStyle w:val="ListParagraph"/>
        <w:numPr>
          <w:ilvl w:val="0"/>
          <w:numId w:val="87"/>
        </w:numPr>
        <w:rPr>
          <w:sz w:val="22"/>
          <w:szCs w:val="22"/>
        </w:rPr>
      </w:pPr>
      <w:r w:rsidRPr="00FD575D">
        <w:rPr>
          <w:rFonts w:hint="eastAsia"/>
          <w:sz w:val="22"/>
          <w:szCs w:val="22"/>
        </w:rPr>
        <w:t xml:space="preserve">asset purchases, sales transfers or leases;  </w:t>
      </w:r>
    </w:p>
    <w:p w14:paraId="247CE02B" w14:textId="63E90837" w:rsidR="006D00BC" w:rsidRPr="00FD575D" w:rsidRDefault="006D00BC" w:rsidP="006D00BC">
      <w:pPr>
        <w:pStyle w:val="ListParagraph"/>
        <w:numPr>
          <w:ilvl w:val="0"/>
          <w:numId w:val="87"/>
        </w:numPr>
        <w:rPr>
          <w:sz w:val="22"/>
          <w:szCs w:val="22"/>
        </w:rPr>
      </w:pPr>
      <w:r w:rsidRPr="00FD575D">
        <w:rPr>
          <w:rFonts w:hint="eastAsia"/>
          <w:sz w:val="22"/>
          <w:szCs w:val="22"/>
        </w:rPr>
        <w:t xml:space="preserve">debts forgiven; and </w:t>
      </w:r>
    </w:p>
    <w:p w14:paraId="65B0A1CB" w14:textId="1583A39B" w:rsidR="006D00BC" w:rsidRPr="00FD575D" w:rsidRDefault="006D00BC" w:rsidP="006D00BC">
      <w:pPr>
        <w:pStyle w:val="ListParagraph"/>
        <w:numPr>
          <w:ilvl w:val="0"/>
          <w:numId w:val="87"/>
        </w:numPr>
        <w:rPr>
          <w:sz w:val="22"/>
          <w:szCs w:val="22"/>
        </w:rPr>
      </w:pPr>
      <w:r w:rsidRPr="00FD575D">
        <w:rPr>
          <w:rFonts w:hint="eastAsia"/>
          <w:sz w:val="22"/>
          <w:szCs w:val="22"/>
        </w:rPr>
        <w:t>guarantees.</w:t>
      </w:r>
    </w:p>
    <w:p w14:paraId="45AFEEA0" w14:textId="77777777" w:rsidR="006D00BC" w:rsidRPr="00FD575D" w:rsidRDefault="006D00BC" w:rsidP="006D00BC">
      <w:pPr>
        <w:rPr>
          <w:sz w:val="22"/>
          <w:szCs w:val="22"/>
        </w:rPr>
      </w:pPr>
      <w:r w:rsidRPr="00FD575D">
        <w:rPr>
          <w:sz w:val="22"/>
          <w:szCs w:val="22"/>
        </w:rPr>
        <w:t xml:space="preserve">Giving consideration to relationships with related entities, and transactions entered into during the reporting period by the Commission, it has been determined that there are no related party transactions to be separately disclosed. </w:t>
      </w:r>
    </w:p>
    <w:p w14:paraId="09625AC0" w14:textId="77777777" w:rsidR="006D00BC" w:rsidRDefault="006D00BC" w:rsidP="006D00BC"/>
    <w:p w14:paraId="6F73CFAB" w14:textId="1C8371DF" w:rsidR="001A56E9" w:rsidRDefault="00CB0184" w:rsidP="00AE0621">
      <w:pPr>
        <w:keepNext/>
        <w:keepLines/>
        <w:pageBreakBefore/>
        <w:spacing w:before="0" w:after="360" w:line="1080" w:lineRule="exact"/>
        <w:outlineLvl w:val="0"/>
        <w:rPr>
          <w:rFonts w:eastAsia="Malgun Gothic" w:cs="Open Sans"/>
          <w:b/>
          <w:color w:val="0070C0"/>
          <w:spacing w:val="-30"/>
          <w:kern w:val="72"/>
          <w:sz w:val="36"/>
          <w:szCs w:val="36"/>
          <w:lang w:eastAsia="en-US"/>
        </w:rPr>
      </w:pPr>
      <w:r w:rsidRPr="00CB0184">
        <w:rPr>
          <w:rFonts w:eastAsia="Malgun Gothic" w:cs="Open Sans"/>
          <w:b/>
          <w:color w:val="0070C0"/>
          <w:spacing w:val="-30"/>
          <w:kern w:val="72"/>
          <w:sz w:val="36"/>
          <w:szCs w:val="36"/>
          <w:lang w:eastAsia="en-US"/>
        </w:rPr>
        <w:t xml:space="preserve">Managing uncertainties </w:t>
      </w:r>
    </w:p>
    <w:tbl>
      <w:tblPr>
        <w:tblW w:w="9580" w:type="dxa"/>
        <w:tblLook w:val="04A0" w:firstRow="1" w:lastRow="0" w:firstColumn="1" w:lastColumn="0" w:noHBand="0" w:noVBand="1"/>
      </w:tblPr>
      <w:tblGrid>
        <w:gridCol w:w="2323"/>
        <w:gridCol w:w="925"/>
        <w:gridCol w:w="228"/>
        <w:gridCol w:w="705"/>
        <w:gridCol w:w="475"/>
        <w:gridCol w:w="458"/>
        <w:gridCol w:w="698"/>
        <w:gridCol w:w="140"/>
        <w:gridCol w:w="95"/>
        <w:gridCol w:w="921"/>
        <w:gridCol w:w="12"/>
        <w:gridCol w:w="248"/>
        <w:gridCol w:w="685"/>
        <w:gridCol w:w="211"/>
        <w:gridCol w:w="280"/>
        <w:gridCol w:w="442"/>
        <w:gridCol w:w="514"/>
        <w:gridCol w:w="220"/>
      </w:tblGrid>
      <w:tr w:rsidR="005C4F15" w:rsidRPr="001A56E9" w14:paraId="0FEE3610" w14:textId="77777777" w:rsidTr="009209FB">
        <w:trPr>
          <w:gridAfter w:val="1"/>
          <w:wAfter w:w="220" w:type="dxa"/>
          <w:trHeight w:val="297"/>
        </w:trPr>
        <w:tc>
          <w:tcPr>
            <w:tcW w:w="9360" w:type="dxa"/>
            <w:gridSpan w:val="17"/>
            <w:tcBorders>
              <w:top w:val="single" w:sz="4" w:space="0" w:color="FFFFFF" w:themeColor="background1"/>
              <w:left w:val="nil"/>
              <w:bottom w:val="single" w:sz="4" w:space="0" w:color="FFFFFF" w:themeColor="background1"/>
              <w:right w:val="nil"/>
            </w:tcBorders>
            <w:shd w:val="clear" w:color="auto" w:fill="37424A"/>
            <w:noWrap/>
            <w:vAlign w:val="center"/>
            <w:hideMark/>
          </w:tcPr>
          <w:p w14:paraId="48B62D21" w14:textId="76A215A8" w:rsidR="005C4F15" w:rsidRPr="001A56E9" w:rsidRDefault="005C4F15" w:rsidP="005C4F15">
            <w:pPr>
              <w:spacing w:before="0" w:after="0"/>
              <w:rPr>
                <w:rFonts w:ascii="Cambria" w:eastAsia="Times New Roman" w:hAnsi="Cambria" w:cs="Calibri"/>
                <w:b/>
                <w:bCs/>
                <w:color w:val="FFFFFF"/>
                <w:sz w:val="18"/>
                <w:szCs w:val="18"/>
              </w:rPr>
            </w:pPr>
            <w:r>
              <w:rPr>
                <w:rFonts w:eastAsia="Times New Roman" w:cs="Open Sans"/>
                <w:b/>
                <w:bCs/>
                <w:color w:val="FFFFFF"/>
                <w:sz w:val="22"/>
                <w:szCs w:val="22"/>
              </w:rPr>
              <w:t>5</w:t>
            </w:r>
            <w:r w:rsidRPr="001A56E9">
              <w:rPr>
                <w:rFonts w:eastAsia="Times New Roman" w:cs="Open Sans"/>
                <w:b/>
                <w:bCs/>
                <w:color w:val="FFFFFF"/>
                <w:sz w:val="22"/>
                <w:szCs w:val="22"/>
              </w:rPr>
              <w:t xml:space="preserve">.1: Contingent assets and liabilities </w:t>
            </w:r>
          </w:p>
        </w:tc>
      </w:tr>
      <w:tr w:rsidR="001A56E9" w:rsidRPr="001A56E9" w14:paraId="5A6F1E2E" w14:textId="77777777" w:rsidTr="0050695A">
        <w:trPr>
          <w:gridAfter w:val="1"/>
          <w:wAfter w:w="220" w:type="dxa"/>
          <w:trHeight w:val="264"/>
        </w:trPr>
        <w:tc>
          <w:tcPr>
            <w:tcW w:w="9360" w:type="dxa"/>
            <w:gridSpan w:val="17"/>
            <w:tcBorders>
              <w:top w:val="nil"/>
              <w:left w:val="nil"/>
              <w:bottom w:val="nil"/>
              <w:right w:val="nil"/>
            </w:tcBorders>
            <w:shd w:val="clear" w:color="auto" w:fill="auto"/>
            <w:hideMark/>
          </w:tcPr>
          <w:p w14:paraId="409CCCF1" w14:textId="77777777" w:rsidR="001A56E9" w:rsidRPr="001A56E9" w:rsidRDefault="001A56E9" w:rsidP="00A813D6">
            <w:pPr>
              <w:spacing w:before="80" w:after="80"/>
              <w:rPr>
                <w:rFonts w:eastAsia="Times New Roman" w:cs="Open Sans"/>
                <w:b/>
                <w:bCs/>
                <w:sz w:val="22"/>
                <w:szCs w:val="22"/>
                <w:u w:val="single"/>
              </w:rPr>
            </w:pPr>
            <w:r w:rsidRPr="001A56E9">
              <w:rPr>
                <w:rFonts w:eastAsia="Times New Roman" w:cs="Open Sans"/>
                <w:b/>
                <w:bCs/>
                <w:sz w:val="22"/>
                <w:szCs w:val="22"/>
                <w:u w:val="single"/>
              </w:rPr>
              <w:t>Quantifiable Contingencies</w:t>
            </w:r>
          </w:p>
        </w:tc>
      </w:tr>
      <w:tr w:rsidR="001A56E9" w:rsidRPr="001A56E9" w14:paraId="4B932AA5" w14:textId="77777777" w:rsidTr="0050695A">
        <w:trPr>
          <w:gridAfter w:val="1"/>
          <w:wAfter w:w="220" w:type="dxa"/>
          <w:trHeight w:val="447"/>
        </w:trPr>
        <w:tc>
          <w:tcPr>
            <w:tcW w:w="9360" w:type="dxa"/>
            <w:gridSpan w:val="17"/>
            <w:tcBorders>
              <w:top w:val="nil"/>
              <w:left w:val="nil"/>
              <w:bottom w:val="nil"/>
              <w:right w:val="nil"/>
            </w:tcBorders>
            <w:shd w:val="clear" w:color="auto" w:fill="auto"/>
            <w:hideMark/>
          </w:tcPr>
          <w:p w14:paraId="73E5A260" w14:textId="77777777" w:rsidR="001A56E9" w:rsidRPr="001A56E9" w:rsidRDefault="001A56E9" w:rsidP="00A813D6">
            <w:pPr>
              <w:spacing w:before="0" w:after="80"/>
              <w:rPr>
                <w:rFonts w:eastAsia="Times New Roman" w:cs="Open Sans"/>
                <w:sz w:val="22"/>
                <w:szCs w:val="22"/>
              </w:rPr>
            </w:pPr>
            <w:r w:rsidRPr="001A56E9">
              <w:rPr>
                <w:rFonts w:eastAsia="Times New Roman" w:cs="Open Sans"/>
                <w:sz w:val="22"/>
                <w:szCs w:val="22"/>
              </w:rPr>
              <w:t>At the time signing these financial statements, the Commission had no quantifiable contingent liabilities.</w:t>
            </w:r>
          </w:p>
        </w:tc>
      </w:tr>
      <w:tr w:rsidR="001A56E9" w:rsidRPr="001A56E9" w14:paraId="5ECC6458" w14:textId="77777777" w:rsidTr="0050695A">
        <w:trPr>
          <w:gridAfter w:val="1"/>
          <w:wAfter w:w="220" w:type="dxa"/>
          <w:trHeight w:val="264"/>
        </w:trPr>
        <w:tc>
          <w:tcPr>
            <w:tcW w:w="9360" w:type="dxa"/>
            <w:gridSpan w:val="17"/>
            <w:tcBorders>
              <w:top w:val="nil"/>
              <w:left w:val="nil"/>
              <w:bottom w:val="nil"/>
              <w:right w:val="nil"/>
            </w:tcBorders>
            <w:shd w:val="clear" w:color="auto" w:fill="auto"/>
            <w:hideMark/>
          </w:tcPr>
          <w:p w14:paraId="67D7D9D3" w14:textId="77777777" w:rsidR="001A56E9" w:rsidRPr="001A56E9" w:rsidRDefault="001A56E9" w:rsidP="00A813D6">
            <w:pPr>
              <w:spacing w:before="0" w:after="80"/>
              <w:rPr>
                <w:rFonts w:eastAsia="Times New Roman" w:cs="Open Sans"/>
                <w:b/>
                <w:bCs/>
                <w:sz w:val="22"/>
                <w:szCs w:val="22"/>
                <w:u w:val="single"/>
              </w:rPr>
            </w:pPr>
            <w:r w:rsidRPr="001A56E9">
              <w:rPr>
                <w:rFonts w:eastAsia="Times New Roman" w:cs="Open Sans"/>
                <w:b/>
                <w:bCs/>
                <w:sz w:val="22"/>
                <w:szCs w:val="22"/>
                <w:u w:val="single"/>
              </w:rPr>
              <w:t>Unquantifiable Contingencies</w:t>
            </w:r>
          </w:p>
        </w:tc>
      </w:tr>
      <w:tr w:rsidR="001A56E9" w:rsidRPr="001A56E9" w14:paraId="42599375" w14:textId="77777777" w:rsidTr="0050695A">
        <w:trPr>
          <w:gridAfter w:val="1"/>
          <w:wAfter w:w="220" w:type="dxa"/>
          <w:trHeight w:val="258"/>
        </w:trPr>
        <w:tc>
          <w:tcPr>
            <w:tcW w:w="9360" w:type="dxa"/>
            <w:gridSpan w:val="17"/>
            <w:tcBorders>
              <w:top w:val="nil"/>
              <w:left w:val="nil"/>
              <w:bottom w:val="nil"/>
              <w:right w:val="nil"/>
            </w:tcBorders>
            <w:shd w:val="clear" w:color="auto" w:fill="auto"/>
            <w:hideMark/>
          </w:tcPr>
          <w:p w14:paraId="62326500" w14:textId="77777777" w:rsidR="001A56E9" w:rsidRPr="001A56E9" w:rsidRDefault="001A56E9" w:rsidP="001A56E9">
            <w:pPr>
              <w:spacing w:before="0" w:after="0"/>
              <w:rPr>
                <w:rFonts w:eastAsia="Times New Roman" w:cs="Open Sans"/>
                <w:sz w:val="22"/>
                <w:szCs w:val="22"/>
              </w:rPr>
            </w:pPr>
            <w:r w:rsidRPr="001A56E9">
              <w:rPr>
                <w:rFonts w:eastAsia="Times New Roman" w:cs="Open Sans"/>
                <w:sz w:val="22"/>
                <w:szCs w:val="22"/>
              </w:rPr>
              <w:t>At the time of signing these financial statements the Commission :</w:t>
            </w:r>
          </w:p>
        </w:tc>
      </w:tr>
      <w:tr w:rsidR="001A56E9" w:rsidRPr="001A56E9" w14:paraId="5E4A054D" w14:textId="77777777" w:rsidTr="0050695A">
        <w:trPr>
          <w:gridAfter w:val="1"/>
          <w:wAfter w:w="220" w:type="dxa"/>
          <w:trHeight w:val="108"/>
        </w:trPr>
        <w:tc>
          <w:tcPr>
            <w:tcW w:w="2323" w:type="dxa"/>
            <w:tcBorders>
              <w:top w:val="nil"/>
              <w:left w:val="nil"/>
              <w:bottom w:val="nil"/>
              <w:right w:val="nil"/>
            </w:tcBorders>
            <w:shd w:val="clear" w:color="auto" w:fill="auto"/>
            <w:hideMark/>
          </w:tcPr>
          <w:p w14:paraId="017ABCE9" w14:textId="77777777" w:rsidR="001A56E9" w:rsidRPr="001A56E9" w:rsidRDefault="001A56E9" w:rsidP="001A56E9">
            <w:pPr>
              <w:spacing w:before="0" w:after="0"/>
              <w:rPr>
                <w:rFonts w:eastAsia="Times New Roman" w:cs="Open Sans"/>
                <w:sz w:val="22"/>
                <w:szCs w:val="22"/>
              </w:rPr>
            </w:pPr>
          </w:p>
        </w:tc>
        <w:tc>
          <w:tcPr>
            <w:tcW w:w="925" w:type="dxa"/>
            <w:tcBorders>
              <w:top w:val="nil"/>
              <w:left w:val="nil"/>
              <w:bottom w:val="nil"/>
              <w:right w:val="nil"/>
            </w:tcBorders>
            <w:shd w:val="clear" w:color="auto" w:fill="auto"/>
            <w:hideMark/>
          </w:tcPr>
          <w:p w14:paraId="5CADDC1B" w14:textId="77777777" w:rsidR="001A56E9" w:rsidRPr="001A56E9" w:rsidRDefault="001A56E9" w:rsidP="001A56E9">
            <w:pPr>
              <w:spacing w:before="0" w:after="0"/>
              <w:rPr>
                <w:rFonts w:eastAsia="Times New Roman" w:cs="Open Sans"/>
                <w:sz w:val="22"/>
                <w:szCs w:val="22"/>
              </w:rPr>
            </w:pPr>
          </w:p>
        </w:tc>
        <w:tc>
          <w:tcPr>
            <w:tcW w:w="933" w:type="dxa"/>
            <w:gridSpan w:val="2"/>
            <w:tcBorders>
              <w:top w:val="nil"/>
              <w:left w:val="nil"/>
              <w:bottom w:val="nil"/>
              <w:right w:val="nil"/>
            </w:tcBorders>
            <w:shd w:val="clear" w:color="auto" w:fill="auto"/>
            <w:hideMark/>
          </w:tcPr>
          <w:p w14:paraId="14E1F11F" w14:textId="77777777" w:rsidR="001A56E9" w:rsidRPr="001A56E9" w:rsidRDefault="001A56E9" w:rsidP="001A56E9">
            <w:pPr>
              <w:spacing w:before="0" w:after="0"/>
              <w:rPr>
                <w:rFonts w:ascii="Times New Roman" w:eastAsia="Times New Roman" w:hAnsi="Times New Roman"/>
                <w:sz w:val="20"/>
                <w:szCs w:val="20"/>
              </w:rPr>
            </w:pPr>
          </w:p>
        </w:tc>
        <w:tc>
          <w:tcPr>
            <w:tcW w:w="933" w:type="dxa"/>
            <w:gridSpan w:val="2"/>
            <w:tcBorders>
              <w:top w:val="nil"/>
              <w:left w:val="nil"/>
              <w:bottom w:val="nil"/>
              <w:right w:val="nil"/>
            </w:tcBorders>
            <w:shd w:val="clear" w:color="auto" w:fill="auto"/>
            <w:hideMark/>
          </w:tcPr>
          <w:p w14:paraId="3AEBF420" w14:textId="77777777" w:rsidR="001A56E9" w:rsidRPr="001A56E9" w:rsidRDefault="001A56E9" w:rsidP="001A56E9">
            <w:pPr>
              <w:spacing w:before="0" w:after="0"/>
              <w:rPr>
                <w:rFonts w:ascii="Times New Roman" w:eastAsia="Times New Roman" w:hAnsi="Times New Roman"/>
                <w:sz w:val="20"/>
                <w:szCs w:val="20"/>
              </w:rPr>
            </w:pPr>
          </w:p>
        </w:tc>
        <w:tc>
          <w:tcPr>
            <w:tcW w:w="933" w:type="dxa"/>
            <w:gridSpan w:val="3"/>
            <w:tcBorders>
              <w:top w:val="nil"/>
              <w:left w:val="nil"/>
              <w:bottom w:val="nil"/>
              <w:right w:val="nil"/>
            </w:tcBorders>
            <w:shd w:val="clear" w:color="auto" w:fill="auto"/>
            <w:noWrap/>
            <w:vAlign w:val="bottom"/>
            <w:hideMark/>
          </w:tcPr>
          <w:p w14:paraId="09013C81" w14:textId="77777777" w:rsidR="001A56E9" w:rsidRPr="001A56E9" w:rsidRDefault="001A56E9" w:rsidP="001A56E9">
            <w:pPr>
              <w:spacing w:before="0" w:after="0"/>
              <w:rPr>
                <w:rFonts w:ascii="Times New Roman" w:eastAsia="Times New Roman" w:hAnsi="Times New Roman"/>
                <w:sz w:val="20"/>
                <w:szCs w:val="20"/>
              </w:rPr>
            </w:pPr>
          </w:p>
        </w:tc>
        <w:tc>
          <w:tcPr>
            <w:tcW w:w="933" w:type="dxa"/>
            <w:gridSpan w:val="2"/>
            <w:tcBorders>
              <w:top w:val="nil"/>
              <w:left w:val="nil"/>
              <w:bottom w:val="nil"/>
              <w:right w:val="nil"/>
            </w:tcBorders>
            <w:shd w:val="clear" w:color="auto" w:fill="auto"/>
            <w:noWrap/>
            <w:vAlign w:val="bottom"/>
            <w:hideMark/>
          </w:tcPr>
          <w:p w14:paraId="0F7AE247" w14:textId="77777777" w:rsidR="001A56E9" w:rsidRPr="001A56E9" w:rsidRDefault="001A56E9" w:rsidP="001A56E9">
            <w:pPr>
              <w:spacing w:before="0" w:after="0"/>
              <w:rPr>
                <w:rFonts w:ascii="Times New Roman" w:eastAsia="Times New Roman" w:hAnsi="Times New Roman"/>
                <w:sz w:val="20"/>
                <w:szCs w:val="20"/>
              </w:rPr>
            </w:pPr>
          </w:p>
        </w:tc>
        <w:tc>
          <w:tcPr>
            <w:tcW w:w="933" w:type="dxa"/>
            <w:gridSpan w:val="2"/>
            <w:tcBorders>
              <w:top w:val="nil"/>
              <w:left w:val="nil"/>
              <w:bottom w:val="nil"/>
              <w:right w:val="nil"/>
            </w:tcBorders>
            <w:shd w:val="clear" w:color="auto" w:fill="auto"/>
            <w:noWrap/>
            <w:vAlign w:val="bottom"/>
            <w:hideMark/>
          </w:tcPr>
          <w:p w14:paraId="78478738" w14:textId="77777777" w:rsidR="001A56E9" w:rsidRPr="001A56E9" w:rsidRDefault="001A56E9" w:rsidP="001A56E9">
            <w:pPr>
              <w:spacing w:before="0" w:after="0"/>
              <w:rPr>
                <w:rFonts w:ascii="Times New Roman" w:eastAsia="Times New Roman" w:hAnsi="Times New Roman"/>
                <w:sz w:val="20"/>
                <w:szCs w:val="20"/>
              </w:rPr>
            </w:pPr>
          </w:p>
        </w:tc>
        <w:tc>
          <w:tcPr>
            <w:tcW w:w="933" w:type="dxa"/>
            <w:gridSpan w:val="3"/>
            <w:tcBorders>
              <w:top w:val="nil"/>
              <w:left w:val="nil"/>
              <w:bottom w:val="nil"/>
              <w:right w:val="nil"/>
            </w:tcBorders>
            <w:shd w:val="clear" w:color="auto" w:fill="auto"/>
            <w:noWrap/>
            <w:vAlign w:val="bottom"/>
            <w:hideMark/>
          </w:tcPr>
          <w:p w14:paraId="6B1B6FD8" w14:textId="77777777" w:rsidR="001A56E9" w:rsidRPr="001A56E9" w:rsidRDefault="001A56E9" w:rsidP="001A56E9">
            <w:pPr>
              <w:spacing w:before="0" w:after="0"/>
              <w:rPr>
                <w:rFonts w:ascii="Times New Roman" w:eastAsia="Times New Roman" w:hAnsi="Times New Roman"/>
                <w:sz w:val="20"/>
                <w:szCs w:val="20"/>
              </w:rPr>
            </w:pPr>
          </w:p>
        </w:tc>
        <w:tc>
          <w:tcPr>
            <w:tcW w:w="514" w:type="dxa"/>
            <w:tcBorders>
              <w:top w:val="nil"/>
              <w:left w:val="nil"/>
              <w:bottom w:val="nil"/>
              <w:right w:val="nil"/>
            </w:tcBorders>
            <w:shd w:val="clear" w:color="auto" w:fill="auto"/>
            <w:noWrap/>
            <w:vAlign w:val="bottom"/>
            <w:hideMark/>
          </w:tcPr>
          <w:p w14:paraId="169E9F17" w14:textId="77777777" w:rsidR="001A56E9" w:rsidRPr="001A56E9" w:rsidRDefault="001A56E9" w:rsidP="001A56E9">
            <w:pPr>
              <w:spacing w:before="0" w:after="0"/>
              <w:rPr>
                <w:rFonts w:ascii="Times New Roman" w:eastAsia="Times New Roman" w:hAnsi="Times New Roman"/>
                <w:sz w:val="20"/>
                <w:szCs w:val="20"/>
              </w:rPr>
            </w:pPr>
          </w:p>
        </w:tc>
      </w:tr>
      <w:tr w:rsidR="001A56E9" w:rsidRPr="001A56E9" w14:paraId="7F31CB90" w14:textId="77777777" w:rsidTr="0050695A">
        <w:trPr>
          <w:gridAfter w:val="1"/>
          <w:wAfter w:w="220" w:type="dxa"/>
          <w:trHeight w:val="3432"/>
        </w:trPr>
        <w:tc>
          <w:tcPr>
            <w:tcW w:w="9360" w:type="dxa"/>
            <w:gridSpan w:val="17"/>
            <w:tcBorders>
              <w:top w:val="nil"/>
              <w:left w:val="nil"/>
              <w:bottom w:val="nil"/>
              <w:right w:val="nil"/>
            </w:tcBorders>
            <w:shd w:val="clear" w:color="auto" w:fill="auto"/>
            <w:hideMark/>
          </w:tcPr>
          <w:p w14:paraId="03DFC231" w14:textId="77777777" w:rsidR="00A813D6" w:rsidRDefault="001A56E9" w:rsidP="00A133BC">
            <w:pPr>
              <w:pStyle w:val="ListParagraph"/>
              <w:numPr>
                <w:ilvl w:val="0"/>
                <w:numId w:val="75"/>
              </w:numPr>
              <w:spacing w:before="0" w:after="0"/>
              <w:rPr>
                <w:rFonts w:eastAsia="Times New Roman" w:cs="Open Sans"/>
                <w:sz w:val="22"/>
                <w:szCs w:val="22"/>
              </w:rPr>
            </w:pPr>
            <w:r w:rsidRPr="001A56E9">
              <w:rPr>
                <w:rFonts w:eastAsia="Times New Roman" w:cs="Open Sans"/>
                <w:sz w:val="22"/>
                <w:szCs w:val="22"/>
              </w:rPr>
              <w:t xml:space="preserve">was a respondent to four judicial review applications in the Federal Court in relation to administrative decisions of the Commission. In each of these proceedings, the Commission has filed a submitting notice, the applicant is unrepresented and the Commonwealth Attorney-General is appearing as a contradictor. Two of the Federal Court proceedings involve related applications for leave to appeal against interlocutory decisions. It is not usual for any costs order to be made against the Commission in any of the kinds of proceedings described in this paragraph and therefore we do not expect there to be any financial impact on the Commission as a result of these proceedings.  </w:t>
            </w:r>
          </w:p>
          <w:p w14:paraId="57C6CA80" w14:textId="77777777" w:rsidR="00A813D6" w:rsidRDefault="001A56E9" w:rsidP="00A133BC">
            <w:pPr>
              <w:pStyle w:val="ListParagraph"/>
              <w:numPr>
                <w:ilvl w:val="0"/>
                <w:numId w:val="75"/>
              </w:numPr>
              <w:spacing w:before="0" w:after="0"/>
              <w:rPr>
                <w:rFonts w:eastAsia="Times New Roman" w:cs="Open Sans"/>
                <w:sz w:val="22"/>
                <w:szCs w:val="22"/>
              </w:rPr>
            </w:pPr>
            <w:r w:rsidRPr="001A56E9">
              <w:rPr>
                <w:rFonts w:eastAsia="Times New Roman" w:cs="Open Sans"/>
                <w:sz w:val="22"/>
                <w:szCs w:val="22"/>
              </w:rPr>
              <w:t>was a respondent to an application in the Federal Circuit and Family Court of Australia. In the Commission’s view, these proceedings have not been properly commenced and the Commission has filed submissions to have the proceedings dismissed. We do not expect there to be any financial impact on the Commission as a result of these proceedings.</w:t>
            </w:r>
          </w:p>
          <w:p w14:paraId="5BEEB440" w14:textId="2727DBCA" w:rsidR="001A56E9" w:rsidRDefault="001A56E9" w:rsidP="00A133BC">
            <w:pPr>
              <w:pStyle w:val="ListParagraph"/>
              <w:numPr>
                <w:ilvl w:val="0"/>
                <w:numId w:val="75"/>
              </w:numPr>
              <w:spacing w:before="0" w:after="80"/>
              <w:ind w:left="714" w:hanging="357"/>
              <w:rPr>
                <w:rFonts w:eastAsia="Times New Roman" w:cs="Open Sans"/>
                <w:sz w:val="22"/>
                <w:szCs w:val="22"/>
              </w:rPr>
            </w:pPr>
            <w:r w:rsidRPr="001A56E9">
              <w:rPr>
                <w:rFonts w:eastAsia="Times New Roman" w:cs="Open Sans"/>
                <w:sz w:val="22"/>
                <w:szCs w:val="22"/>
              </w:rPr>
              <w:t>was a respondent to an application in the Federal Court in relation to the handling of a complaint. In the Commission’s view this application is misconceived. Save for the legal costs the Commission incurs in defending this application we do not expect there to be any financial impact on the Commission as a result of these proceedings.</w:t>
            </w:r>
          </w:p>
          <w:p w14:paraId="5AA88294" w14:textId="4ED20125" w:rsidR="008D6333" w:rsidRDefault="006634AB" w:rsidP="00BF5768">
            <w:pPr>
              <w:spacing w:before="0" w:after="80"/>
              <w:rPr>
                <w:rFonts w:eastAsia="Times New Roman" w:cs="Open Sans"/>
                <w:sz w:val="22"/>
                <w:szCs w:val="22"/>
              </w:rPr>
            </w:pPr>
            <w:r>
              <w:rPr>
                <w:rFonts w:eastAsia="Times New Roman" w:cs="Open Sans"/>
                <w:noProof/>
                <w:sz w:val="22"/>
                <w:szCs w:val="22"/>
              </w:rPr>
              <mc:AlternateContent>
                <mc:Choice Requires="wps">
                  <w:drawing>
                    <wp:anchor distT="0" distB="0" distL="114300" distR="114300" simplePos="0" relativeHeight="251658296" behindDoc="0" locked="0" layoutInCell="1" allowOverlap="1" wp14:anchorId="4E225B3A" wp14:editId="38112C50">
                      <wp:simplePos x="0" y="0"/>
                      <wp:positionH relativeFrom="column">
                        <wp:posOffset>-26670</wp:posOffset>
                      </wp:positionH>
                      <wp:positionV relativeFrom="paragraph">
                        <wp:posOffset>156210</wp:posOffset>
                      </wp:positionV>
                      <wp:extent cx="5949950" cy="2374900"/>
                      <wp:effectExtent l="0" t="0" r="12700" b="25400"/>
                      <wp:wrapNone/>
                      <wp:docPr id="1039627098" name="Text Box 1039627098"/>
                      <wp:cNvGraphicFramePr/>
                      <a:graphic xmlns:a="http://schemas.openxmlformats.org/drawingml/2006/main">
                        <a:graphicData uri="http://schemas.microsoft.com/office/word/2010/wordprocessingShape">
                          <wps:wsp>
                            <wps:cNvSpPr txBox="1"/>
                            <wps:spPr>
                              <a:xfrm>
                                <a:off x="0" y="0"/>
                                <a:ext cx="5949950" cy="2374900"/>
                              </a:xfrm>
                              <a:prstGeom prst="rect">
                                <a:avLst/>
                              </a:prstGeom>
                              <a:solidFill>
                                <a:schemeClr val="lt1"/>
                              </a:solidFill>
                              <a:ln w="6350">
                                <a:solidFill>
                                  <a:prstClr val="black"/>
                                </a:solidFill>
                              </a:ln>
                            </wps:spPr>
                            <wps:txbx>
                              <w:txbxContent>
                                <w:p w14:paraId="7F0EB698" w14:textId="5648B05E" w:rsidR="007C6E52" w:rsidRDefault="007C6E52">
                                  <w:pPr>
                                    <w:rPr>
                                      <w:b/>
                                      <w:bCs/>
                                      <w:sz w:val="22"/>
                                      <w:szCs w:val="22"/>
                                      <w:lang w:val="en-US"/>
                                    </w:rPr>
                                  </w:pPr>
                                  <w:r w:rsidRPr="007C6E52">
                                    <w:rPr>
                                      <w:b/>
                                      <w:bCs/>
                                      <w:sz w:val="22"/>
                                      <w:szCs w:val="22"/>
                                      <w:lang w:val="en-US"/>
                                    </w:rPr>
                                    <w:t>Accounting Policy</w:t>
                                  </w:r>
                                </w:p>
                                <w:p w14:paraId="3DA2EBC0" w14:textId="721AD5FB" w:rsidR="007C6E52" w:rsidRDefault="007C6E52">
                                  <w:pPr>
                                    <w:rPr>
                                      <w:sz w:val="22"/>
                                      <w:szCs w:val="22"/>
                                      <w:lang w:val="en-US"/>
                                    </w:rPr>
                                  </w:pPr>
                                  <w:r w:rsidRPr="007C6E52">
                                    <w:rPr>
                                      <w:sz w:val="22"/>
                                      <w:szCs w:val="22"/>
                                      <w:lang w:val="en-US"/>
                                    </w:rPr>
                                    <w:t>Contingent liabilities and contingent assess are not recogni</w:t>
                                  </w:r>
                                  <w:r w:rsidR="006A34F5">
                                    <w:rPr>
                                      <w:sz w:val="22"/>
                                      <w:szCs w:val="22"/>
                                      <w:lang w:val="en-US"/>
                                    </w:rPr>
                                    <w:t>s</w:t>
                                  </w:r>
                                  <w:r w:rsidRPr="007C6E52">
                                    <w:rPr>
                                      <w:sz w:val="22"/>
                                      <w:szCs w:val="22"/>
                                      <w:lang w:val="en-US"/>
                                    </w:rPr>
                                    <w:t xml:space="preserve">ed in the statement </w:t>
                                  </w:r>
                                  <w:r>
                                    <w:rPr>
                                      <w:sz w:val="22"/>
                                      <w:szCs w:val="22"/>
                                      <w:lang w:val="en-US"/>
                                    </w:rPr>
                                    <w:t xml:space="preserve">of financial position but are reported in the notes. They may arise from uncertainty </w:t>
                                  </w:r>
                                  <w:r w:rsidR="006571DF">
                                    <w:rPr>
                                      <w:sz w:val="22"/>
                                      <w:szCs w:val="22"/>
                                      <w:lang w:val="en-US"/>
                                    </w:rPr>
                                    <w:t xml:space="preserve">as to the existence of a liability or asset or represent an asset or liability in respect of which the amount cannot be reliably measured. </w:t>
                                  </w:r>
                                </w:p>
                                <w:p w14:paraId="5DDF35F4" w14:textId="6E6E3B97" w:rsidR="006571DF" w:rsidRPr="007C6E52" w:rsidRDefault="006571DF">
                                  <w:pPr>
                                    <w:rPr>
                                      <w:sz w:val="22"/>
                                      <w:szCs w:val="22"/>
                                      <w:lang w:val="en-US"/>
                                    </w:rPr>
                                  </w:pPr>
                                  <w:r>
                                    <w:rPr>
                                      <w:sz w:val="22"/>
                                      <w:szCs w:val="22"/>
                                      <w:lang w:val="en-US"/>
                                    </w:rPr>
                                    <w:t xml:space="preserve">Contingent assets </w:t>
                                  </w:r>
                                  <w:r w:rsidR="00D53947">
                                    <w:rPr>
                                      <w:sz w:val="22"/>
                                      <w:szCs w:val="22"/>
                                      <w:lang w:val="en-US"/>
                                    </w:rPr>
                                    <w:t xml:space="preserve">are disclosed when settlement is probable but not virtually certain and contingent liabilities are disclosed when settlement is greater than remote.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E225B3A" id="Text Box 1039627098" o:spid="_x0000_s1062" type="#_x0000_t202" style="position:absolute;margin-left:-2.1pt;margin-top:12.3pt;width:468.5pt;height:187pt;z-index:251658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xKE0OgIAAIUEAAAOAAAAZHJzL2Uyb0RvYy54bWysVEtv2zAMvg/YfxB0X5x3GyNOkaXIMKBo&#10;C6RDz4osxcJkUZOU2NmvH6U82+407CKTIvWR/Eh6etfWmuyE8wpMQXudLiXCcCiV2RT0x8vyyy0l&#10;PjBTMg1GFHQvPL2bff40bWwu+lCBLoUjCGJ83tiCViHYPMs8r0TNfAesMGiU4GoWUHWbrHSsQfRa&#10;Z/1ud5w14ErrgAvv8fb+YKSzhC+l4OFJSi8C0QXF3EI6XTrX8cxmU5ZvHLOV4sc02D9kUTNlMOgZ&#10;6p4FRrZOfYCqFXfgQYYOhzoDKRUXqQasptd9V82qYlakWpAcb880+f8Hyx93K/vsSGi/QosNjIQ0&#10;1uceL2M9rXR1/GKmBO1I4f5Mm2gD4Xg5mgwnkxGaONr6g5vhpJuIzS7PrfPhm4CaRKGgDvuS6GK7&#10;Bx8wJLqeXGI0D1qVS6V1UuIsiIV2ZMewizqkJPHFGy9tSFPQ8QDz+IAQoc/v15rxn7HMtwioaYOX&#10;l+KjFNp1S1RZ0MH4xMwayj0S5uAwS97ypUL8B+bDM3M4PEgELkR4wkNqwKTgKFFSgfv9t/vojz1F&#10;KyUNDmNB/a8tc4IS/d1gtye94TBOb1KGo5s+Ku7asr62mG29AGSqh6tneRKjf9AnUTqoX3Fv5jEq&#10;mpjhGLug4SQuwmFFcO+4mM+TE86rZeHBrCyP0JHkyOtL+8qcPfY14Eg8wmlsWf6uvQff+NLAfBtA&#10;qtT7SPSB1SP/OOupPce9jMt0rSevy99j9gcAAP//AwBQSwMEFAAGAAgAAAAhAJwxaoLdAAAACQEA&#10;AA8AAABkcnMvZG93bnJldi54bWxMjzFPwzAUhHck/oP1kNhah7SKkhCnAlRYmCiI+TV2bYv4ObLd&#10;NPx7zATj6U5333W7xY1sViFaTwLu1gUwRYOXlrSAj/fnVQ0sJiSJoycl4FtF2PXXVx220l/oTc2H&#10;pFkuodiiAJPS1HIeB6McxrWfFGXv5IPDlGXQXAa85HI38rIoKu7QUl4wOKkno4avw9kJ2D/qRg81&#10;BrOvpbXz8nl61S9C3N4sD/fAklrSXxh+8TM69Jnp6M8kIxsFrLZlTgootxWw7DebMl85Ctg0dQW8&#10;7/j/B/0PAAAA//8DAFBLAQItABQABgAIAAAAIQC2gziS/gAAAOEBAAATAAAAAAAAAAAAAAAAAAAA&#10;AABbQ29udGVudF9UeXBlc10ueG1sUEsBAi0AFAAGAAgAAAAhADj9If/WAAAAlAEAAAsAAAAAAAAA&#10;AAAAAAAALwEAAF9yZWxzLy5yZWxzUEsBAi0AFAAGAAgAAAAhAPjEoTQ6AgAAhQQAAA4AAAAAAAAA&#10;AAAAAAAALgIAAGRycy9lMm9Eb2MueG1sUEsBAi0AFAAGAAgAAAAhAJwxaoLdAAAACQEAAA8AAAAA&#10;AAAAAAAAAAAAlAQAAGRycy9kb3ducmV2LnhtbFBLBQYAAAAABAAEAPMAAACeBQAAAAA=&#10;" fillcolor="white [3201]" strokeweight=".5pt">
                      <v:textbox>
                        <w:txbxContent>
                          <w:p w14:paraId="7F0EB698" w14:textId="5648B05E" w:rsidR="007C6E52" w:rsidRDefault="007C6E52">
                            <w:pPr>
                              <w:rPr>
                                <w:b/>
                                <w:bCs/>
                                <w:sz w:val="22"/>
                                <w:szCs w:val="22"/>
                                <w:lang w:val="en-US"/>
                              </w:rPr>
                            </w:pPr>
                            <w:r w:rsidRPr="007C6E52">
                              <w:rPr>
                                <w:b/>
                                <w:bCs/>
                                <w:sz w:val="22"/>
                                <w:szCs w:val="22"/>
                                <w:lang w:val="en-US"/>
                              </w:rPr>
                              <w:t>Accounting Policy</w:t>
                            </w:r>
                          </w:p>
                          <w:p w14:paraId="3DA2EBC0" w14:textId="721AD5FB" w:rsidR="007C6E52" w:rsidRDefault="007C6E52">
                            <w:pPr>
                              <w:rPr>
                                <w:sz w:val="22"/>
                                <w:szCs w:val="22"/>
                                <w:lang w:val="en-US"/>
                              </w:rPr>
                            </w:pPr>
                            <w:r w:rsidRPr="007C6E52">
                              <w:rPr>
                                <w:sz w:val="22"/>
                                <w:szCs w:val="22"/>
                                <w:lang w:val="en-US"/>
                              </w:rPr>
                              <w:t>Contingent liabilities and contingent assess are not recogni</w:t>
                            </w:r>
                            <w:r w:rsidR="006A34F5">
                              <w:rPr>
                                <w:sz w:val="22"/>
                                <w:szCs w:val="22"/>
                                <w:lang w:val="en-US"/>
                              </w:rPr>
                              <w:t>s</w:t>
                            </w:r>
                            <w:r w:rsidRPr="007C6E52">
                              <w:rPr>
                                <w:sz w:val="22"/>
                                <w:szCs w:val="22"/>
                                <w:lang w:val="en-US"/>
                              </w:rPr>
                              <w:t xml:space="preserve">ed in the statement </w:t>
                            </w:r>
                            <w:r>
                              <w:rPr>
                                <w:sz w:val="22"/>
                                <w:szCs w:val="22"/>
                                <w:lang w:val="en-US"/>
                              </w:rPr>
                              <w:t xml:space="preserve">of financial position but are reported in the notes. They may arise from uncertainty </w:t>
                            </w:r>
                            <w:r w:rsidR="006571DF">
                              <w:rPr>
                                <w:sz w:val="22"/>
                                <w:szCs w:val="22"/>
                                <w:lang w:val="en-US"/>
                              </w:rPr>
                              <w:t xml:space="preserve">as to the existence of a liability or asset or represent an asset or liability in respect of which the amount cannot be reliably measured. </w:t>
                            </w:r>
                          </w:p>
                          <w:p w14:paraId="5DDF35F4" w14:textId="6E6E3B97" w:rsidR="006571DF" w:rsidRPr="007C6E52" w:rsidRDefault="006571DF">
                            <w:pPr>
                              <w:rPr>
                                <w:sz w:val="22"/>
                                <w:szCs w:val="22"/>
                                <w:lang w:val="en-US"/>
                              </w:rPr>
                            </w:pPr>
                            <w:r>
                              <w:rPr>
                                <w:sz w:val="22"/>
                                <w:szCs w:val="22"/>
                                <w:lang w:val="en-US"/>
                              </w:rPr>
                              <w:t xml:space="preserve">Contingent assets </w:t>
                            </w:r>
                            <w:r w:rsidR="00D53947">
                              <w:rPr>
                                <w:sz w:val="22"/>
                                <w:szCs w:val="22"/>
                                <w:lang w:val="en-US"/>
                              </w:rPr>
                              <w:t xml:space="preserve">are disclosed when settlement is probable but not virtually certain and contingent liabilities are disclosed when settlement is greater than remote. </w:t>
                            </w:r>
                          </w:p>
                        </w:txbxContent>
                      </v:textbox>
                    </v:shape>
                  </w:pict>
                </mc:Fallback>
              </mc:AlternateContent>
            </w:r>
          </w:p>
          <w:p w14:paraId="42403A2A" w14:textId="767C17A7" w:rsidR="008D6333" w:rsidRDefault="008D6333" w:rsidP="00BF5768">
            <w:pPr>
              <w:spacing w:before="0" w:after="80"/>
              <w:rPr>
                <w:rFonts w:eastAsia="Times New Roman" w:cs="Open Sans"/>
                <w:sz w:val="22"/>
                <w:szCs w:val="22"/>
              </w:rPr>
            </w:pPr>
          </w:p>
          <w:p w14:paraId="20E1F312" w14:textId="4C2E5CDE" w:rsidR="00BF5768" w:rsidRDefault="00BF5768" w:rsidP="00BF5768">
            <w:pPr>
              <w:spacing w:before="0" w:after="80"/>
              <w:rPr>
                <w:rFonts w:eastAsia="Times New Roman" w:cs="Open Sans"/>
                <w:sz w:val="22"/>
                <w:szCs w:val="22"/>
              </w:rPr>
            </w:pPr>
          </w:p>
          <w:p w14:paraId="275BE6D8" w14:textId="672C41C0" w:rsidR="00BF5768" w:rsidRDefault="00BF5768" w:rsidP="00BF5768">
            <w:pPr>
              <w:spacing w:before="0" w:after="80"/>
              <w:rPr>
                <w:rFonts w:eastAsia="Times New Roman" w:cs="Open Sans"/>
                <w:sz w:val="22"/>
                <w:szCs w:val="22"/>
              </w:rPr>
            </w:pPr>
          </w:p>
          <w:p w14:paraId="0673286D" w14:textId="54AE3AA0" w:rsidR="00BF5768" w:rsidRDefault="00BF5768" w:rsidP="00BF5768">
            <w:pPr>
              <w:spacing w:before="0" w:after="80"/>
              <w:rPr>
                <w:rFonts w:eastAsia="Times New Roman" w:cs="Open Sans"/>
                <w:sz w:val="22"/>
                <w:szCs w:val="22"/>
              </w:rPr>
            </w:pPr>
          </w:p>
          <w:p w14:paraId="2E5D94AD" w14:textId="6AA020AC" w:rsidR="00BF5768" w:rsidRDefault="00BF5768" w:rsidP="00BF5768">
            <w:pPr>
              <w:spacing w:before="0" w:after="80"/>
              <w:rPr>
                <w:rFonts w:eastAsia="Times New Roman" w:cs="Open Sans"/>
                <w:sz w:val="22"/>
                <w:szCs w:val="22"/>
              </w:rPr>
            </w:pPr>
          </w:p>
          <w:p w14:paraId="1D853E1D" w14:textId="008A4CD8" w:rsidR="002F4741" w:rsidRDefault="002F4741" w:rsidP="00BF5768">
            <w:pPr>
              <w:spacing w:before="0" w:after="80"/>
              <w:rPr>
                <w:rFonts w:eastAsia="Times New Roman" w:cs="Open Sans"/>
                <w:sz w:val="22"/>
                <w:szCs w:val="22"/>
              </w:rPr>
            </w:pPr>
          </w:p>
          <w:p w14:paraId="58BA53E8" w14:textId="0CC841E1" w:rsidR="008D6333" w:rsidRPr="008D6333" w:rsidRDefault="008D6333" w:rsidP="008D6333">
            <w:pPr>
              <w:rPr>
                <w:rFonts w:eastAsia="Times New Roman" w:cs="Open Sans"/>
                <w:sz w:val="22"/>
                <w:szCs w:val="22"/>
              </w:rPr>
            </w:pPr>
          </w:p>
        </w:tc>
      </w:tr>
      <w:tr w:rsidR="007C63AF" w:rsidRPr="007D1A3C" w14:paraId="7E0BA7BF" w14:textId="77777777" w:rsidTr="0050695A">
        <w:trPr>
          <w:gridAfter w:val="4"/>
          <w:wAfter w:w="1456" w:type="dxa"/>
          <w:trHeight w:val="228"/>
        </w:trPr>
        <w:tc>
          <w:tcPr>
            <w:tcW w:w="4656" w:type="dxa"/>
            <w:gridSpan w:val="5"/>
            <w:tcBorders>
              <w:top w:val="nil"/>
              <w:left w:val="nil"/>
              <w:bottom w:val="nil"/>
              <w:right w:val="nil"/>
            </w:tcBorders>
            <w:shd w:val="clear" w:color="auto" w:fill="FFFFFF" w:themeFill="background1"/>
            <w:noWrap/>
            <w:vAlign w:val="bottom"/>
          </w:tcPr>
          <w:p w14:paraId="070A6D37" w14:textId="77777777" w:rsidR="007C63AF" w:rsidRDefault="007C63AF" w:rsidP="00534D45">
            <w:pPr>
              <w:spacing w:before="0" w:after="0"/>
              <w:rPr>
                <w:rFonts w:eastAsia="Times New Roman" w:cs="Open Sans"/>
                <w:sz w:val="22"/>
                <w:szCs w:val="22"/>
              </w:rPr>
            </w:pPr>
          </w:p>
          <w:p w14:paraId="21F3DB0C" w14:textId="77777777" w:rsidR="000E0FDE" w:rsidRDefault="000E0FDE" w:rsidP="00534D45">
            <w:pPr>
              <w:spacing w:before="0" w:after="0"/>
              <w:rPr>
                <w:rFonts w:eastAsia="Times New Roman" w:cs="Open Sans"/>
                <w:sz w:val="22"/>
                <w:szCs w:val="22"/>
              </w:rPr>
            </w:pPr>
          </w:p>
          <w:p w14:paraId="2B8A18D1" w14:textId="77777777" w:rsidR="000E0FDE" w:rsidRDefault="000E0FDE" w:rsidP="00534D45">
            <w:pPr>
              <w:spacing w:before="0" w:after="0"/>
              <w:rPr>
                <w:rFonts w:eastAsia="Times New Roman" w:cs="Open Sans"/>
                <w:sz w:val="22"/>
                <w:szCs w:val="22"/>
              </w:rPr>
            </w:pPr>
          </w:p>
          <w:p w14:paraId="1B7C5D91" w14:textId="0B6E8FAA" w:rsidR="000E0FDE" w:rsidRPr="007D1A3C" w:rsidRDefault="000E0FDE" w:rsidP="00534D45">
            <w:pPr>
              <w:spacing w:before="0" w:after="0"/>
              <w:rPr>
                <w:rFonts w:eastAsia="Times New Roman" w:cs="Open Sans"/>
                <w:sz w:val="22"/>
                <w:szCs w:val="22"/>
              </w:rPr>
            </w:pPr>
          </w:p>
        </w:tc>
        <w:tc>
          <w:tcPr>
            <w:tcW w:w="1156" w:type="dxa"/>
            <w:gridSpan w:val="2"/>
            <w:tcBorders>
              <w:top w:val="nil"/>
              <w:left w:val="nil"/>
              <w:bottom w:val="nil"/>
              <w:right w:val="nil"/>
            </w:tcBorders>
            <w:shd w:val="clear" w:color="auto" w:fill="FFFFFF" w:themeFill="background1"/>
            <w:noWrap/>
            <w:vAlign w:val="bottom"/>
          </w:tcPr>
          <w:p w14:paraId="0D1E3163" w14:textId="77777777" w:rsidR="007C63AF" w:rsidRPr="007D1A3C" w:rsidRDefault="007C63AF" w:rsidP="00534D45">
            <w:pPr>
              <w:spacing w:before="0" w:after="0"/>
              <w:jc w:val="right"/>
              <w:rPr>
                <w:rFonts w:eastAsia="Times New Roman" w:cs="Open Sans"/>
                <w:sz w:val="22"/>
                <w:szCs w:val="22"/>
              </w:rPr>
            </w:pPr>
          </w:p>
        </w:tc>
        <w:tc>
          <w:tcPr>
            <w:tcW w:w="1156" w:type="dxa"/>
            <w:gridSpan w:val="3"/>
            <w:tcBorders>
              <w:top w:val="nil"/>
              <w:left w:val="nil"/>
              <w:bottom w:val="nil"/>
              <w:right w:val="nil"/>
            </w:tcBorders>
            <w:shd w:val="clear" w:color="auto" w:fill="FFFFFF" w:themeFill="background1"/>
            <w:noWrap/>
            <w:vAlign w:val="bottom"/>
          </w:tcPr>
          <w:p w14:paraId="5A594ECC" w14:textId="77777777" w:rsidR="007C63AF" w:rsidRPr="007D1A3C" w:rsidRDefault="007C63AF" w:rsidP="00534D45">
            <w:pPr>
              <w:spacing w:before="0" w:after="0"/>
              <w:jc w:val="right"/>
              <w:rPr>
                <w:rFonts w:eastAsia="Times New Roman" w:cs="Open Sans"/>
                <w:sz w:val="22"/>
                <w:szCs w:val="22"/>
              </w:rPr>
            </w:pPr>
          </w:p>
        </w:tc>
        <w:tc>
          <w:tcPr>
            <w:tcW w:w="1156" w:type="dxa"/>
            <w:gridSpan w:val="4"/>
            <w:tcBorders>
              <w:top w:val="nil"/>
              <w:left w:val="nil"/>
              <w:bottom w:val="nil"/>
              <w:right w:val="nil"/>
            </w:tcBorders>
            <w:shd w:val="clear" w:color="auto" w:fill="FFFFFF" w:themeFill="background1"/>
            <w:noWrap/>
            <w:vAlign w:val="bottom"/>
          </w:tcPr>
          <w:p w14:paraId="2F30CBEA" w14:textId="77777777" w:rsidR="007C63AF" w:rsidRPr="007D1A3C" w:rsidRDefault="007C63AF" w:rsidP="00534D45">
            <w:pPr>
              <w:spacing w:before="0" w:after="0"/>
              <w:jc w:val="right"/>
              <w:rPr>
                <w:rFonts w:eastAsia="Times New Roman" w:cs="Open Sans"/>
                <w:b/>
                <w:sz w:val="22"/>
                <w:szCs w:val="22"/>
              </w:rPr>
            </w:pPr>
          </w:p>
        </w:tc>
      </w:tr>
      <w:tr w:rsidR="007C63AF" w:rsidRPr="00AE007F" w14:paraId="52E4AF2C" w14:textId="77777777" w:rsidTr="0050695A">
        <w:trPr>
          <w:trHeight w:val="250"/>
        </w:trPr>
        <w:tc>
          <w:tcPr>
            <w:tcW w:w="3476" w:type="dxa"/>
            <w:gridSpan w:val="3"/>
            <w:tcBorders>
              <w:top w:val="single" w:sz="4" w:space="0" w:color="FFFFFF" w:themeColor="background1"/>
              <w:left w:val="nil"/>
              <w:bottom w:val="single" w:sz="4" w:space="0" w:color="FFFFFF" w:themeColor="background1"/>
              <w:right w:val="nil"/>
            </w:tcBorders>
            <w:shd w:val="clear" w:color="auto" w:fill="37424A"/>
            <w:noWrap/>
            <w:vAlign w:val="center"/>
            <w:hideMark/>
          </w:tcPr>
          <w:p w14:paraId="202F3F21" w14:textId="5A6856CB" w:rsidR="007C63AF" w:rsidRPr="00AE007F" w:rsidRDefault="00B34C49" w:rsidP="00534D45">
            <w:pPr>
              <w:spacing w:before="0" w:after="0"/>
              <w:rPr>
                <w:rFonts w:ascii="Cambria" w:eastAsia="Times New Roman" w:hAnsi="Cambria" w:cs="Calibri"/>
                <w:b/>
                <w:bCs/>
                <w:color w:val="FFFFFF"/>
              </w:rPr>
            </w:pPr>
            <w:r>
              <w:rPr>
                <w:rFonts w:ascii="Cambria" w:eastAsia="Times New Roman" w:hAnsi="Cambria" w:cs="Calibri"/>
                <w:b/>
                <w:bCs/>
                <w:color w:val="FFFFFF"/>
              </w:rPr>
              <w:t>5</w:t>
            </w:r>
            <w:r w:rsidR="007C63AF" w:rsidRPr="007C63AF">
              <w:rPr>
                <w:rFonts w:ascii="Cambria" w:eastAsia="Times New Roman" w:hAnsi="Cambria" w:cs="Calibri"/>
                <w:b/>
                <w:bCs/>
                <w:color w:val="FFFFFF"/>
              </w:rPr>
              <w:t>.2</w:t>
            </w:r>
            <w:r w:rsidR="007C63AF" w:rsidRPr="00AE007F">
              <w:rPr>
                <w:rFonts w:ascii="Cambria" w:eastAsia="Times New Roman" w:hAnsi="Cambria" w:cs="Calibri"/>
                <w:b/>
                <w:bCs/>
                <w:color w:val="FFFFFF"/>
              </w:rPr>
              <w:t xml:space="preserve"> Financial Instruments</w:t>
            </w:r>
          </w:p>
        </w:tc>
        <w:tc>
          <w:tcPr>
            <w:tcW w:w="1180" w:type="dxa"/>
            <w:gridSpan w:val="2"/>
            <w:tcBorders>
              <w:top w:val="single" w:sz="4" w:space="0" w:color="FFFFFF" w:themeColor="background1"/>
              <w:left w:val="nil"/>
              <w:bottom w:val="single" w:sz="4" w:space="0" w:color="FFFFFF" w:themeColor="background1"/>
              <w:right w:val="nil"/>
            </w:tcBorders>
            <w:shd w:val="clear" w:color="auto" w:fill="37424A"/>
            <w:noWrap/>
            <w:vAlign w:val="center"/>
            <w:hideMark/>
          </w:tcPr>
          <w:p w14:paraId="4F958877" w14:textId="77777777" w:rsidR="007C63AF" w:rsidRPr="00AE007F" w:rsidRDefault="007C63AF" w:rsidP="00534D45">
            <w:pPr>
              <w:spacing w:before="0" w:after="0"/>
              <w:rPr>
                <w:rFonts w:ascii="Cambria" w:eastAsia="Times New Roman" w:hAnsi="Cambria" w:cs="Calibri"/>
                <w:b/>
                <w:bCs/>
                <w:color w:val="FFFFFF"/>
              </w:rPr>
            </w:pPr>
            <w:r w:rsidRPr="00AE007F">
              <w:rPr>
                <w:rFonts w:ascii="Cambria" w:eastAsia="Times New Roman" w:hAnsi="Cambria" w:cs="Calibri"/>
                <w:b/>
                <w:bCs/>
                <w:color w:val="FFFFFF"/>
              </w:rPr>
              <w:t> </w:t>
            </w:r>
          </w:p>
        </w:tc>
        <w:tc>
          <w:tcPr>
            <w:tcW w:w="1296" w:type="dxa"/>
            <w:gridSpan w:val="3"/>
            <w:tcBorders>
              <w:top w:val="single" w:sz="4" w:space="0" w:color="FFFFFF" w:themeColor="background1"/>
              <w:left w:val="nil"/>
              <w:bottom w:val="single" w:sz="4" w:space="0" w:color="FFFFFF" w:themeColor="background1"/>
              <w:right w:val="nil"/>
            </w:tcBorders>
            <w:shd w:val="clear" w:color="auto" w:fill="37424A"/>
            <w:noWrap/>
            <w:vAlign w:val="center"/>
            <w:hideMark/>
          </w:tcPr>
          <w:p w14:paraId="36A10EE7" w14:textId="77777777" w:rsidR="007C63AF" w:rsidRPr="00AE007F" w:rsidRDefault="007C63AF" w:rsidP="00534D45">
            <w:pPr>
              <w:spacing w:before="0" w:after="0"/>
              <w:rPr>
                <w:rFonts w:ascii="Cambria" w:eastAsia="Times New Roman" w:hAnsi="Cambria" w:cs="Calibri"/>
                <w:b/>
                <w:bCs/>
                <w:color w:val="FFFFFF"/>
              </w:rPr>
            </w:pPr>
            <w:r w:rsidRPr="00AE007F">
              <w:rPr>
                <w:rFonts w:ascii="Cambria" w:eastAsia="Times New Roman" w:hAnsi="Cambria" w:cs="Calibri"/>
                <w:b/>
                <w:bCs/>
                <w:color w:val="FFFFFF"/>
              </w:rPr>
              <w:t> </w:t>
            </w:r>
          </w:p>
        </w:tc>
        <w:tc>
          <w:tcPr>
            <w:tcW w:w="1276" w:type="dxa"/>
            <w:gridSpan w:val="4"/>
            <w:tcBorders>
              <w:top w:val="single" w:sz="4" w:space="0" w:color="FFFFFF" w:themeColor="background1"/>
              <w:left w:val="nil"/>
              <w:bottom w:val="single" w:sz="4" w:space="0" w:color="FFFFFF" w:themeColor="background1"/>
              <w:right w:val="nil"/>
            </w:tcBorders>
            <w:shd w:val="clear" w:color="auto" w:fill="37424A"/>
            <w:noWrap/>
            <w:vAlign w:val="center"/>
            <w:hideMark/>
          </w:tcPr>
          <w:p w14:paraId="5BC58D4E" w14:textId="77777777" w:rsidR="007C63AF" w:rsidRPr="00AE007F" w:rsidRDefault="007C63AF" w:rsidP="00534D45">
            <w:pPr>
              <w:spacing w:before="0" w:after="0"/>
              <w:rPr>
                <w:rFonts w:ascii="Cambria" w:eastAsia="Times New Roman" w:hAnsi="Cambria" w:cs="Calibri"/>
                <w:b/>
                <w:bCs/>
                <w:color w:val="FFFFFF"/>
              </w:rPr>
            </w:pPr>
            <w:r w:rsidRPr="00AE007F">
              <w:rPr>
                <w:rFonts w:ascii="Cambria" w:eastAsia="Times New Roman" w:hAnsi="Cambria" w:cs="Calibri"/>
                <w:b/>
                <w:bCs/>
                <w:color w:val="FFFFFF"/>
              </w:rPr>
              <w:t> </w:t>
            </w:r>
          </w:p>
        </w:tc>
        <w:tc>
          <w:tcPr>
            <w:tcW w:w="1176" w:type="dxa"/>
            <w:gridSpan w:val="3"/>
            <w:tcBorders>
              <w:top w:val="single" w:sz="4" w:space="0" w:color="FFFFFF" w:themeColor="background1"/>
              <w:left w:val="nil"/>
              <w:bottom w:val="single" w:sz="4" w:space="0" w:color="FFFFFF" w:themeColor="background1"/>
              <w:right w:val="nil"/>
            </w:tcBorders>
            <w:shd w:val="clear" w:color="auto" w:fill="37424A"/>
            <w:noWrap/>
            <w:vAlign w:val="center"/>
            <w:hideMark/>
          </w:tcPr>
          <w:p w14:paraId="44CADDED" w14:textId="77777777" w:rsidR="007C63AF" w:rsidRPr="00AE007F" w:rsidRDefault="007C63AF" w:rsidP="00534D45">
            <w:pPr>
              <w:spacing w:before="0" w:after="0"/>
              <w:rPr>
                <w:rFonts w:ascii="Cambria" w:eastAsia="Times New Roman" w:hAnsi="Cambria" w:cs="Calibri"/>
                <w:b/>
                <w:bCs/>
                <w:color w:val="FFFFFF"/>
              </w:rPr>
            </w:pPr>
            <w:r w:rsidRPr="00AE007F">
              <w:rPr>
                <w:rFonts w:ascii="Cambria" w:eastAsia="Times New Roman" w:hAnsi="Cambria" w:cs="Calibri"/>
                <w:b/>
                <w:bCs/>
                <w:color w:val="FFFFFF"/>
              </w:rPr>
              <w:t> </w:t>
            </w:r>
          </w:p>
        </w:tc>
        <w:tc>
          <w:tcPr>
            <w:tcW w:w="1176" w:type="dxa"/>
            <w:gridSpan w:val="3"/>
            <w:tcBorders>
              <w:top w:val="single" w:sz="4" w:space="0" w:color="FFFFFF" w:themeColor="background1"/>
              <w:left w:val="nil"/>
              <w:bottom w:val="single" w:sz="4" w:space="0" w:color="FFFFFF" w:themeColor="background1"/>
              <w:right w:val="nil"/>
            </w:tcBorders>
            <w:shd w:val="clear" w:color="auto" w:fill="37424A"/>
            <w:noWrap/>
            <w:vAlign w:val="center"/>
            <w:hideMark/>
          </w:tcPr>
          <w:p w14:paraId="35B098DA" w14:textId="77777777" w:rsidR="007C63AF" w:rsidRPr="00AE007F" w:rsidRDefault="007C63AF" w:rsidP="00534D45">
            <w:pPr>
              <w:spacing w:before="0" w:after="0"/>
              <w:rPr>
                <w:rFonts w:ascii="Cambria" w:eastAsia="Times New Roman" w:hAnsi="Cambria" w:cs="Calibri"/>
                <w:b/>
                <w:bCs/>
                <w:color w:val="FFFFFF"/>
              </w:rPr>
            </w:pPr>
            <w:r w:rsidRPr="00AE007F">
              <w:rPr>
                <w:rFonts w:ascii="Cambria" w:eastAsia="Times New Roman" w:hAnsi="Cambria" w:cs="Calibri"/>
                <w:b/>
                <w:bCs/>
                <w:color w:val="FFFFFF"/>
              </w:rPr>
              <w:t> </w:t>
            </w:r>
          </w:p>
        </w:tc>
      </w:tr>
      <w:tr w:rsidR="007C63AF" w:rsidRPr="00AE007F" w14:paraId="75EEBB84" w14:textId="77777777" w:rsidTr="0050695A">
        <w:trPr>
          <w:trHeight w:val="167"/>
        </w:trPr>
        <w:tc>
          <w:tcPr>
            <w:tcW w:w="3476" w:type="dxa"/>
            <w:gridSpan w:val="3"/>
            <w:tcBorders>
              <w:top w:val="nil"/>
              <w:left w:val="nil"/>
              <w:bottom w:val="nil"/>
              <w:right w:val="nil"/>
            </w:tcBorders>
            <w:shd w:val="clear" w:color="auto" w:fill="auto"/>
            <w:hideMark/>
          </w:tcPr>
          <w:p w14:paraId="2A210BDE" w14:textId="77777777" w:rsidR="007C63AF" w:rsidRPr="00AE007F" w:rsidRDefault="007C63AF" w:rsidP="00534D45">
            <w:pPr>
              <w:spacing w:before="0" w:after="0"/>
              <w:rPr>
                <w:rFonts w:eastAsia="Times New Roman" w:cs="Open Sans"/>
                <w:b/>
                <w:bCs/>
                <w:color w:val="FFFFFF"/>
                <w:sz w:val="22"/>
                <w:szCs w:val="22"/>
              </w:rPr>
            </w:pPr>
          </w:p>
        </w:tc>
        <w:tc>
          <w:tcPr>
            <w:tcW w:w="1180" w:type="dxa"/>
            <w:gridSpan w:val="2"/>
            <w:tcBorders>
              <w:top w:val="nil"/>
              <w:left w:val="nil"/>
              <w:bottom w:val="nil"/>
              <w:right w:val="nil"/>
            </w:tcBorders>
            <w:shd w:val="clear" w:color="auto" w:fill="auto"/>
            <w:hideMark/>
          </w:tcPr>
          <w:p w14:paraId="50D1182B" w14:textId="77777777" w:rsidR="007C63AF" w:rsidRPr="00AE007F" w:rsidRDefault="007C63AF" w:rsidP="00534D45">
            <w:pPr>
              <w:spacing w:before="0" w:after="0"/>
              <w:rPr>
                <w:rFonts w:eastAsia="Times New Roman" w:cs="Open Sans"/>
                <w:sz w:val="22"/>
                <w:szCs w:val="22"/>
              </w:rPr>
            </w:pPr>
          </w:p>
        </w:tc>
        <w:tc>
          <w:tcPr>
            <w:tcW w:w="1296" w:type="dxa"/>
            <w:gridSpan w:val="3"/>
            <w:tcBorders>
              <w:top w:val="nil"/>
              <w:left w:val="nil"/>
              <w:bottom w:val="nil"/>
              <w:right w:val="nil"/>
            </w:tcBorders>
            <w:shd w:val="clear" w:color="auto" w:fill="auto"/>
            <w:hideMark/>
          </w:tcPr>
          <w:p w14:paraId="0098FF45" w14:textId="77777777" w:rsidR="007C63AF" w:rsidRPr="00AE007F" w:rsidRDefault="007C63AF" w:rsidP="00534D45">
            <w:pPr>
              <w:spacing w:before="0" w:after="0"/>
              <w:rPr>
                <w:rFonts w:eastAsia="Times New Roman" w:cs="Open Sans"/>
                <w:sz w:val="22"/>
                <w:szCs w:val="22"/>
              </w:rPr>
            </w:pPr>
          </w:p>
        </w:tc>
        <w:tc>
          <w:tcPr>
            <w:tcW w:w="1276" w:type="dxa"/>
            <w:gridSpan w:val="4"/>
            <w:tcBorders>
              <w:top w:val="nil"/>
              <w:left w:val="nil"/>
              <w:bottom w:val="nil"/>
              <w:right w:val="nil"/>
            </w:tcBorders>
            <w:shd w:val="clear" w:color="auto" w:fill="auto"/>
            <w:vAlign w:val="bottom"/>
            <w:hideMark/>
          </w:tcPr>
          <w:p w14:paraId="08859EC9" w14:textId="77777777" w:rsidR="007C63AF" w:rsidRPr="00AE007F" w:rsidRDefault="007C63AF"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vAlign w:val="bottom"/>
            <w:hideMark/>
          </w:tcPr>
          <w:p w14:paraId="092938A6" w14:textId="77777777" w:rsidR="007C63AF" w:rsidRPr="00AE007F" w:rsidRDefault="007C63AF" w:rsidP="00534D45">
            <w:pPr>
              <w:spacing w:before="0" w:after="0"/>
              <w:jc w:val="right"/>
              <w:rPr>
                <w:rFonts w:eastAsia="Times New Roman" w:cs="Open Sans"/>
                <w:b/>
                <w:bCs/>
                <w:sz w:val="22"/>
                <w:szCs w:val="22"/>
              </w:rPr>
            </w:pPr>
            <w:r w:rsidRPr="00AE007F">
              <w:rPr>
                <w:rFonts w:eastAsia="Times New Roman" w:cs="Open Sans"/>
                <w:b/>
                <w:bCs/>
                <w:sz w:val="22"/>
                <w:szCs w:val="22"/>
              </w:rPr>
              <w:t>2022</w:t>
            </w:r>
          </w:p>
        </w:tc>
        <w:tc>
          <w:tcPr>
            <w:tcW w:w="1176" w:type="dxa"/>
            <w:gridSpan w:val="3"/>
            <w:tcBorders>
              <w:top w:val="nil"/>
              <w:left w:val="nil"/>
              <w:bottom w:val="nil"/>
              <w:right w:val="nil"/>
            </w:tcBorders>
            <w:shd w:val="clear" w:color="auto" w:fill="auto"/>
            <w:vAlign w:val="bottom"/>
            <w:hideMark/>
          </w:tcPr>
          <w:p w14:paraId="0D6EFD0E" w14:textId="77777777" w:rsidR="007C63AF" w:rsidRPr="00AE007F" w:rsidRDefault="007C63AF" w:rsidP="00534D45">
            <w:pPr>
              <w:spacing w:before="0" w:after="0"/>
              <w:jc w:val="right"/>
              <w:rPr>
                <w:rFonts w:eastAsia="Times New Roman" w:cs="Open Sans"/>
                <w:sz w:val="22"/>
                <w:szCs w:val="22"/>
              </w:rPr>
            </w:pPr>
            <w:r w:rsidRPr="00AE007F">
              <w:rPr>
                <w:rFonts w:eastAsia="Times New Roman" w:cs="Open Sans"/>
                <w:sz w:val="22"/>
                <w:szCs w:val="22"/>
              </w:rPr>
              <w:t>2021</w:t>
            </w:r>
          </w:p>
        </w:tc>
      </w:tr>
      <w:tr w:rsidR="007C63AF" w:rsidRPr="00AE007F" w14:paraId="3C1DD70F" w14:textId="77777777" w:rsidTr="0050695A">
        <w:trPr>
          <w:trHeight w:val="300"/>
        </w:trPr>
        <w:tc>
          <w:tcPr>
            <w:tcW w:w="3476" w:type="dxa"/>
            <w:gridSpan w:val="3"/>
            <w:tcBorders>
              <w:top w:val="nil"/>
              <w:left w:val="nil"/>
              <w:bottom w:val="single" w:sz="8" w:space="0" w:color="009560"/>
              <w:right w:val="nil"/>
            </w:tcBorders>
            <w:shd w:val="clear" w:color="auto" w:fill="auto"/>
            <w:hideMark/>
          </w:tcPr>
          <w:p w14:paraId="629CACB3" w14:textId="77777777" w:rsidR="007C63AF" w:rsidRPr="00AE007F" w:rsidRDefault="007C63AF" w:rsidP="00534D45">
            <w:pPr>
              <w:spacing w:before="0" w:after="0"/>
              <w:rPr>
                <w:rFonts w:eastAsia="Times New Roman" w:cs="Open Sans"/>
                <w:sz w:val="22"/>
                <w:szCs w:val="22"/>
              </w:rPr>
            </w:pPr>
            <w:r w:rsidRPr="00AE007F">
              <w:rPr>
                <w:rFonts w:eastAsia="Times New Roman" w:cs="Open Sans"/>
                <w:sz w:val="22"/>
                <w:szCs w:val="22"/>
              </w:rPr>
              <w:t> </w:t>
            </w:r>
          </w:p>
        </w:tc>
        <w:tc>
          <w:tcPr>
            <w:tcW w:w="1180" w:type="dxa"/>
            <w:gridSpan w:val="2"/>
            <w:tcBorders>
              <w:top w:val="nil"/>
              <w:left w:val="nil"/>
              <w:bottom w:val="single" w:sz="8" w:space="0" w:color="009560"/>
              <w:right w:val="nil"/>
            </w:tcBorders>
            <w:shd w:val="clear" w:color="auto" w:fill="auto"/>
            <w:hideMark/>
          </w:tcPr>
          <w:p w14:paraId="2F9A4D48" w14:textId="77777777" w:rsidR="007C63AF" w:rsidRPr="00AE007F" w:rsidRDefault="007C63AF" w:rsidP="00534D45">
            <w:pPr>
              <w:spacing w:before="0" w:after="0"/>
              <w:rPr>
                <w:rFonts w:eastAsia="Times New Roman" w:cs="Open Sans"/>
                <w:sz w:val="22"/>
                <w:szCs w:val="22"/>
              </w:rPr>
            </w:pPr>
            <w:r w:rsidRPr="00AE007F">
              <w:rPr>
                <w:rFonts w:eastAsia="Times New Roman" w:cs="Open Sans"/>
                <w:sz w:val="22"/>
                <w:szCs w:val="22"/>
              </w:rPr>
              <w:t> </w:t>
            </w:r>
          </w:p>
        </w:tc>
        <w:tc>
          <w:tcPr>
            <w:tcW w:w="1296" w:type="dxa"/>
            <w:gridSpan w:val="3"/>
            <w:tcBorders>
              <w:top w:val="nil"/>
              <w:left w:val="nil"/>
              <w:bottom w:val="single" w:sz="8" w:space="0" w:color="009560"/>
              <w:right w:val="nil"/>
            </w:tcBorders>
            <w:shd w:val="clear" w:color="auto" w:fill="auto"/>
            <w:hideMark/>
          </w:tcPr>
          <w:p w14:paraId="4D939F78" w14:textId="77777777" w:rsidR="007C63AF" w:rsidRPr="00AE007F" w:rsidRDefault="007C63AF" w:rsidP="00534D45">
            <w:pPr>
              <w:spacing w:before="0" w:after="0"/>
              <w:rPr>
                <w:rFonts w:eastAsia="Times New Roman" w:cs="Open Sans"/>
                <w:sz w:val="22"/>
                <w:szCs w:val="22"/>
              </w:rPr>
            </w:pPr>
            <w:r w:rsidRPr="00AE007F">
              <w:rPr>
                <w:rFonts w:eastAsia="Times New Roman" w:cs="Open Sans"/>
                <w:sz w:val="22"/>
                <w:szCs w:val="22"/>
              </w:rPr>
              <w:t> </w:t>
            </w:r>
          </w:p>
        </w:tc>
        <w:tc>
          <w:tcPr>
            <w:tcW w:w="1276" w:type="dxa"/>
            <w:gridSpan w:val="4"/>
            <w:tcBorders>
              <w:top w:val="nil"/>
              <w:left w:val="nil"/>
              <w:bottom w:val="single" w:sz="8" w:space="0" w:color="009560"/>
              <w:right w:val="nil"/>
            </w:tcBorders>
            <w:shd w:val="clear" w:color="auto" w:fill="auto"/>
            <w:hideMark/>
          </w:tcPr>
          <w:p w14:paraId="3359900B" w14:textId="77777777" w:rsidR="007C63AF" w:rsidRPr="00AE007F" w:rsidRDefault="007C63AF" w:rsidP="00534D45">
            <w:pPr>
              <w:spacing w:before="0" w:after="0"/>
              <w:jc w:val="right"/>
              <w:rPr>
                <w:rFonts w:eastAsia="Times New Roman" w:cs="Open Sans"/>
                <w:b/>
                <w:bCs/>
                <w:color w:val="FF0000"/>
                <w:sz w:val="22"/>
                <w:szCs w:val="22"/>
              </w:rPr>
            </w:pPr>
            <w:r w:rsidRPr="00AE007F">
              <w:rPr>
                <w:rFonts w:eastAsia="Times New Roman" w:cs="Open Sans"/>
                <w:b/>
                <w:bCs/>
                <w:color w:val="FF0000"/>
                <w:sz w:val="22"/>
                <w:szCs w:val="22"/>
              </w:rPr>
              <w:t> </w:t>
            </w:r>
          </w:p>
        </w:tc>
        <w:tc>
          <w:tcPr>
            <w:tcW w:w="1176" w:type="dxa"/>
            <w:gridSpan w:val="3"/>
            <w:tcBorders>
              <w:top w:val="nil"/>
              <w:left w:val="nil"/>
              <w:bottom w:val="single" w:sz="8" w:space="0" w:color="009560"/>
              <w:right w:val="nil"/>
            </w:tcBorders>
            <w:shd w:val="clear" w:color="auto" w:fill="auto"/>
            <w:hideMark/>
          </w:tcPr>
          <w:p w14:paraId="0DF7BA7C" w14:textId="77777777" w:rsidR="007C63AF" w:rsidRPr="00AE007F" w:rsidRDefault="007C63AF" w:rsidP="00534D45">
            <w:pPr>
              <w:spacing w:before="0" w:after="0"/>
              <w:jc w:val="right"/>
              <w:rPr>
                <w:rFonts w:eastAsia="Times New Roman" w:cs="Open Sans"/>
                <w:b/>
                <w:bCs/>
                <w:sz w:val="22"/>
                <w:szCs w:val="22"/>
              </w:rPr>
            </w:pPr>
            <w:r w:rsidRPr="00AE007F">
              <w:rPr>
                <w:rFonts w:eastAsia="Times New Roman" w:cs="Open Sans"/>
                <w:b/>
                <w:bCs/>
                <w:sz w:val="22"/>
                <w:szCs w:val="22"/>
              </w:rPr>
              <w:t>$’000</w:t>
            </w:r>
          </w:p>
        </w:tc>
        <w:tc>
          <w:tcPr>
            <w:tcW w:w="1176" w:type="dxa"/>
            <w:gridSpan w:val="3"/>
            <w:tcBorders>
              <w:top w:val="nil"/>
              <w:left w:val="nil"/>
              <w:bottom w:val="single" w:sz="8" w:space="0" w:color="009560"/>
              <w:right w:val="nil"/>
            </w:tcBorders>
            <w:shd w:val="clear" w:color="auto" w:fill="auto"/>
            <w:hideMark/>
          </w:tcPr>
          <w:p w14:paraId="73B9DB45" w14:textId="77777777" w:rsidR="007C63AF" w:rsidRPr="00AE007F" w:rsidRDefault="007C63AF" w:rsidP="00534D45">
            <w:pPr>
              <w:spacing w:before="0" w:after="0"/>
              <w:jc w:val="right"/>
              <w:rPr>
                <w:rFonts w:eastAsia="Times New Roman" w:cs="Open Sans"/>
                <w:sz w:val="22"/>
                <w:szCs w:val="22"/>
              </w:rPr>
            </w:pPr>
            <w:r w:rsidRPr="00AE007F">
              <w:rPr>
                <w:rFonts w:eastAsia="Times New Roman" w:cs="Open Sans"/>
                <w:sz w:val="22"/>
                <w:szCs w:val="22"/>
              </w:rPr>
              <w:t>$’000</w:t>
            </w:r>
          </w:p>
        </w:tc>
      </w:tr>
      <w:tr w:rsidR="007C63AF" w:rsidRPr="00AE007F" w14:paraId="2C853CAD" w14:textId="77777777" w:rsidTr="0050695A">
        <w:trPr>
          <w:trHeight w:val="148"/>
        </w:trPr>
        <w:tc>
          <w:tcPr>
            <w:tcW w:w="3476" w:type="dxa"/>
            <w:gridSpan w:val="3"/>
            <w:tcBorders>
              <w:top w:val="nil"/>
              <w:left w:val="nil"/>
              <w:bottom w:val="nil"/>
              <w:right w:val="nil"/>
            </w:tcBorders>
            <w:shd w:val="clear" w:color="auto" w:fill="auto"/>
            <w:noWrap/>
            <w:vAlign w:val="bottom"/>
            <w:hideMark/>
          </w:tcPr>
          <w:p w14:paraId="5FD030FD" w14:textId="77777777" w:rsidR="007C63AF" w:rsidRPr="00AE007F" w:rsidRDefault="007C63AF" w:rsidP="00534D45">
            <w:pPr>
              <w:spacing w:before="0" w:after="0"/>
              <w:jc w:val="right"/>
              <w:rPr>
                <w:rFonts w:eastAsia="Times New Roman" w:cs="Open Sans"/>
                <w:sz w:val="22"/>
                <w:szCs w:val="22"/>
              </w:rPr>
            </w:pPr>
          </w:p>
        </w:tc>
        <w:tc>
          <w:tcPr>
            <w:tcW w:w="1180" w:type="dxa"/>
            <w:gridSpan w:val="2"/>
            <w:tcBorders>
              <w:top w:val="nil"/>
              <w:left w:val="nil"/>
              <w:bottom w:val="nil"/>
              <w:right w:val="nil"/>
            </w:tcBorders>
            <w:shd w:val="clear" w:color="auto" w:fill="auto"/>
            <w:noWrap/>
            <w:vAlign w:val="bottom"/>
            <w:hideMark/>
          </w:tcPr>
          <w:p w14:paraId="50F4523F" w14:textId="77777777" w:rsidR="007C63AF" w:rsidRPr="00AE007F" w:rsidRDefault="007C63AF" w:rsidP="00534D45">
            <w:pPr>
              <w:spacing w:before="0" w:after="0"/>
              <w:rPr>
                <w:rFonts w:eastAsia="Times New Roman" w:cs="Open Sans"/>
                <w:sz w:val="22"/>
                <w:szCs w:val="22"/>
              </w:rPr>
            </w:pPr>
          </w:p>
        </w:tc>
        <w:tc>
          <w:tcPr>
            <w:tcW w:w="1296" w:type="dxa"/>
            <w:gridSpan w:val="3"/>
            <w:tcBorders>
              <w:top w:val="nil"/>
              <w:left w:val="nil"/>
              <w:bottom w:val="nil"/>
              <w:right w:val="nil"/>
            </w:tcBorders>
            <w:shd w:val="clear" w:color="auto" w:fill="auto"/>
            <w:noWrap/>
            <w:vAlign w:val="bottom"/>
            <w:hideMark/>
          </w:tcPr>
          <w:p w14:paraId="480409C9" w14:textId="77777777" w:rsidR="007C63AF" w:rsidRPr="00AE007F" w:rsidRDefault="007C63AF" w:rsidP="00534D45">
            <w:pPr>
              <w:spacing w:before="0" w:after="0"/>
              <w:rPr>
                <w:rFonts w:eastAsia="Times New Roman" w:cs="Open Sans"/>
                <w:sz w:val="22"/>
                <w:szCs w:val="22"/>
              </w:rPr>
            </w:pPr>
          </w:p>
        </w:tc>
        <w:tc>
          <w:tcPr>
            <w:tcW w:w="1276" w:type="dxa"/>
            <w:gridSpan w:val="4"/>
            <w:tcBorders>
              <w:top w:val="nil"/>
              <w:left w:val="nil"/>
              <w:bottom w:val="nil"/>
              <w:right w:val="nil"/>
            </w:tcBorders>
            <w:shd w:val="clear" w:color="auto" w:fill="auto"/>
            <w:noWrap/>
            <w:vAlign w:val="bottom"/>
            <w:hideMark/>
          </w:tcPr>
          <w:p w14:paraId="5DF8481F" w14:textId="77777777" w:rsidR="007C63AF" w:rsidRPr="00AE007F" w:rsidRDefault="007C63AF"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center"/>
            <w:hideMark/>
          </w:tcPr>
          <w:p w14:paraId="18F3C0E1" w14:textId="77777777" w:rsidR="007C63AF" w:rsidRPr="00AE007F" w:rsidRDefault="007C63AF"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center"/>
            <w:hideMark/>
          </w:tcPr>
          <w:p w14:paraId="5A3B35A1" w14:textId="77777777" w:rsidR="007C63AF" w:rsidRPr="00AE007F" w:rsidRDefault="007C63AF" w:rsidP="00534D45">
            <w:pPr>
              <w:spacing w:before="0" w:after="0"/>
              <w:jc w:val="right"/>
              <w:rPr>
                <w:rFonts w:eastAsia="Times New Roman" w:cs="Open Sans"/>
                <w:sz w:val="22"/>
                <w:szCs w:val="22"/>
              </w:rPr>
            </w:pPr>
          </w:p>
        </w:tc>
      </w:tr>
      <w:tr w:rsidR="00E326AB" w:rsidRPr="00AE007F" w14:paraId="2F23963B" w14:textId="77777777" w:rsidTr="0050695A">
        <w:trPr>
          <w:trHeight w:val="240"/>
        </w:trPr>
        <w:tc>
          <w:tcPr>
            <w:tcW w:w="9580" w:type="dxa"/>
            <w:gridSpan w:val="18"/>
            <w:tcBorders>
              <w:top w:val="nil"/>
              <w:left w:val="nil"/>
              <w:bottom w:val="nil"/>
              <w:right w:val="nil"/>
            </w:tcBorders>
            <w:shd w:val="clear" w:color="auto" w:fill="auto"/>
            <w:noWrap/>
            <w:vAlign w:val="bottom"/>
            <w:hideMark/>
          </w:tcPr>
          <w:p w14:paraId="2A8E4616" w14:textId="59A32F72" w:rsidR="00E326AB" w:rsidRPr="00AE007F" w:rsidRDefault="00E326AB" w:rsidP="00534D45">
            <w:pPr>
              <w:spacing w:before="0" w:after="0"/>
              <w:rPr>
                <w:rFonts w:eastAsia="Times New Roman" w:cs="Open Sans"/>
                <w:sz w:val="22"/>
                <w:szCs w:val="22"/>
              </w:rPr>
            </w:pPr>
            <w:r w:rsidRPr="00AE007F">
              <w:rPr>
                <w:rFonts w:eastAsia="Times New Roman" w:cs="Open Sans"/>
                <w:b/>
                <w:bCs/>
                <w:sz w:val="22"/>
                <w:szCs w:val="22"/>
                <w:u w:val="single"/>
              </w:rPr>
              <w:t>5.2A: Categories of financial instruments</w:t>
            </w:r>
          </w:p>
        </w:tc>
      </w:tr>
      <w:tr w:rsidR="00E326AB" w:rsidRPr="00AE007F" w14:paraId="1073D4AC" w14:textId="77777777" w:rsidTr="0050695A">
        <w:trPr>
          <w:trHeight w:val="240"/>
        </w:trPr>
        <w:tc>
          <w:tcPr>
            <w:tcW w:w="7228" w:type="dxa"/>
            <w:gridSpan w:val="12"/>
            <w:tcBorders>
              <w:top w:val="nil"/>
              <w:left w:val="nil"/>
              <w:bottom w:val="nil"/>
              <w:right w:val="nil"/>
            </w:tcBorders>
            <w:shd w:val="clear" w:color="auto" w:fill="auto"/>
            <w:noWrap/>
            <w:vAlign w:val="bottom"/>
            <w:hideMark/>
          </w:tcPr>
          <w:p w14:paraId="1E15B568" w14:textId="431EEEA2" w:rsidR="00E326AB" w:rsidRPr="00AE007F" w:rsidRDefault="00E326AB" w:rsidP="00534D45">
            <w:pPr>
              <w:spacing w:before="0" w:after="0"/>
              <w:rPr>
                <w:rFonts w:eastAsia="Times New Roman" w:cs="Open Sans"/>
                <w:sz w:val="22"/>
                <w:szCs w:val="22"/>
              </w:rPr>
            </w:pPr>
            <w:r w:rsidRPr="00AE007F">
              <w:rPr>
                <w:rFonts w:eastAsia="Times New Roman" w:cs="Open Sans"/>
                <w:b/>
                <w:bCs/>
                <w:sz w:val="22"/>
                <w:szCs w:val="22"/>
              </w:rPr>
              <w:t>Financial assets at amortised cost</w:t>
            </w:r>
          </w:p>
        </w:tc>
        <w:tc>
          <w:tcPr>
            <w:tcW w:w="1176" w:type="dxa"/>
            <w:gridSpan w:val="3"/>
            <w:tcBorders>
              <w:top w:val="nil"/>
              <w:left w:val="nil"/>
              <w:bottom w:val="nil"/>
              <w:right w:val="nil"/>
            </w:tcBorders>
            <w:shd w:val="clear" w:color="auto" w:fill="auto"/>
            <w:noWrap/>
            <w:vAlign w:val="bottom"/>
            <w:hideMark/>
          </w:tcPr>
          <w:p w14:paraId="41DD1280" w14:textId="77777777" w:rsidR="00E326AB" w:rsidRPr="00AE007F" w:rsidRDefault="00E326AB"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591B896C" w14:textId="77777777" w:rsidR="00E326AB" w:rsidRPr="00AE007F" w:rsidRDefault="00E326AB" w:rsidP="00534D45">
            <w:pPr>
              <w:spacing w:before="0" w:after="0"/>
              <w:jc w:val="right"/>
              <w:rPr>
                <w:rFonts w:eastAsia="Times New Roman" w:cs="Open Sans"/>
                <w:sz w:val="22"/>
                <w:szCs w:val="22"/>
              </w:rPr>
            </w:pPr>
          </w:p>
        </w:tc>
      </w:tr>
      <w:tr w:rsidR="007C63AF" w:rsidRPr="00AE007F" w14:paraId="53A48861" w14:textId="77777777" w:rsidTr="0050695A">
        <w:trPr>
          <w:trHeight w:val="240"/>
        </w:trPr>
        <w:tc>
          <w:tcPr>
            <w:tcW w:w="3476" w:type="dxa"/>
            <w:gridSpan w:val="3"/>
            <w:tcBorders>
              <w:top w:val="nil"/>
              <w:left w:val="nil"/>
              <w:bottom w:val="nil"/>
              <w:right w:val="nil"/>
            </w:tcBorders>
            <w:shd w:val="clear" w:color="auto" w:fill="auto"/>
            <w:noWrap/>
            <w:vAlign w:val="center"/>
            <w:hideMark/>
          </w:tcPr>
          <w:p w14:paraId="46B27532" w14:textId="77777777" w:rsidR="007C63AF" w:rsidRPr="00AE007F" w:rsidRDefault="007C63AF" w:rsidP="00534D45">
            <w:pPr>
              <w:spacing w:before="0" w:after="0"/>
              <w:ind w:firstLineChars="200" w:firstLine="440"/>
              <w:rPr>
                <w:rFonts w:eastAsia="Times New Roman" w:cs="Open Sans"/>
                <w:sz w:val="22"/>
                <w:szCs w:val="22"/>
              </w:rPr>
            </w:pPr>
            <w:r w:rsidRPr="00AE007F">
              <w:rPr>
                <w:rFonts w:eastAsia="Times New Roman" w:cs="Open Sans"/>
                <w:sz w:val="22"/>
                <w:szCs w:val="22"/>
              </w:rPr>
              <w:t>Cash on hand and at bank</w:t>
            </w:r>
          </w:p>
        </w:tc>
        <w:tc>
          <w:tcPr>
            <w:tcW w:w="1180" w:type="dxa"/>
            <w:gridSpan w:val="2"/>
            <w:tcBorders>
              <w:top w:val="nil"/>
              <w:left w:val="nil"/>
              <w:bottom w:val="nil"/>
              <w:right w:val="nil"/>
            </w:tcBorders>
            <w:shd w:val="clear" w:color="auto" w:fill="auto"/>
            <w:noWrap/>
            <w:vAlign w:val="bottom"/>
            <w:hideMark/>
          </w:tcPr>
          <w:p w14:paraId="4746C72C" w14:textId="77777777" w:rsidR="007C63AF" w:rsidRPr="00AE007F" w:rsidRDefault="007C63AF" w:rsidP="00534D45">
            <w:pPr>
              <w:spacing w:before="0" w:after="0"/>
              <w:ind w:firstLineChars="200" w:firstLine="440"/>
              <w:rPr>
                <w:rFonts w:eastAsia="Times New Roman" w:cs="Open Sans"/>
                <w:sz w:val="22"/>
                <w:szCs w:val="22"/>
              </w:rPr>
            </w:pPr>
          </w:p>
        </w:tc>
        <w:tc>
          <w:tcPr>
            <w:tcW w:w="1296" w:type="dxa"/>
            <w:gridSpan w:val="3"/>
            <w:tcBorders>
              <w:top w:val="nil"/>
              <w:left w:val="nil"/>
              <w:bottom w:val="nil"/>
              <w:right w:val="nil"/>
            </w:tcBorders>
            <w:shd w:val="clear" w:color="auto" w:fill="auto"/>
            <w:noWrap/>
            <w:vAlign w:val="bottom"/>
            <w:hideMark/>
          </w:tcPr>
          <w:p w14:paraId="0153ABD2" w14:textId="77777777" w:rsidR="007C63AF" w:rsidRPr="00AE007F" w:rsidRDefault="007C63AF" w:rsidP="00534D45">
            <w:pPr>
              <w:spacing w:before="0" w:after="0"/>
              <w:rPr>
                <w:rFonts w:eastAsia="Times New Roman" w:cs="Open Sans"/>
                <w:sz w:val="22"/>
                <w:szCs w:val="22"/>
              </w:rPr>
            </w:pPr>
          </w:p>
        </w:tc>
        <w:tc>
          <w:tcPr>
            <w:tcW w:w="1276" w:type="dxa"/>
            <w:gridSpan w:val="4"/>
            <w:tcBorders>
              <w:top w:val="nil"/>
              <w:left w:val="nil"/>
              <w:bottom w:val="nil"/>
              <w:right w:val="nil"/>
            </w:tcBorders>
            <w:shd w:val="clear" w:color="auto" w:fill="auto"/>
            <w:noWrap/>
            <w:vAlign w:val="bottom"/>
            <w:hideMark/>
          </w:tcPr>
          <w:p w14:paraId="01F339AF" w14:textId="77777777" w:rsidR="007C63AF" w:rsidRPr="00AE007F" w:rsidRDefault="007C63AF"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6AF8B05C" w14:textId="77777777" w:rsidR="007C63AF" w:rsidRPr="00AE007F" w:rsidRDefault="007C63AF" w:rsidP="00534D45">
            <w:pPr>
              <w:spacing w:before="0" w:after="0"/>
              <w:jc w:val="right"/>
              <w:rPr>
                <w:rFonts w:eastAsia="Times New Roman" w:cs="Open Sans"/>
                <w:b/>
                <w:bCs/>
                <w:sz w:val="22"/>
                <w:szCs w:val="22"/>
              </w:rPr>
            </w:pPr>
            <w:r w:rsidRPr="00AE007F">
              <w:rPr>
                <w:rFonts w:eastAsia="Times New Roman" w:cs="Open Sans"/>
                <w:b/>
                <w:bCs/>
                <w:sz w:val="22"/>
                <w:szCs w:val="22"/>
              </w:rPr>
              <w:t xml:space="preserve">15,958 </w:t>
            </w:r>
          </w:p>
        </w:tc>
        <w:tc>
          <w:tcPr>
            <w:tcW w:w="1176" w:type="dxa"/>
            <w:gridSpan w:val="3"/>
            <w:tcBorders>
              <w:top w:val="nil"/>
              <w:left w:val="nil"/>
              <w:bottom w:val="nil"/>
              <w:right w:val="nil"/>
            </w:tcBorders>
            <w:shd w:val="clear" w:color="auto" w:fill="auto"/>
            <w:noWrap/>
            <w:vAlign w:val="bottom"/>
            <w:hideMark/>
          </w:tcPr>
          <w:p w14:paraId="6192B131" w14:textId="77777777" w:rsidR="007C63AF" w:rsidRPr="00AE007F" w:rsidRDefault="007C63AF" w:rsidP="00534D45">
            <w:pPr>
              <w:spacing w:before="0" w:after="0"/>
              <w:jc w:val="right"/>
              <w:rPr>
                <w:rFonts w:eastAsia="Times New Roman" w:cs="Open Sans"/>
                <w:sz w:val="22"/>
                <w:szCs w:val="22"/>
              </w:rPr>
            </w:pPr>
            <w:r w:rsidRPr="00AE007F">
              <w:rPr>
                <w:rFonts w:eastAsia="Times New Roman" w:cs="Open Sans"/>
                <w:sz w:val="22"/>
                <w:szCs w:val="22"/>
              </w:rPr>
              <w:t xml:space="preserve">3,356 </w:t>
            </w:r>
          </w:p>
        </w:tc>
      </w:tr>
      <w:tr w:rsidR="00E326AB" w:rsidRPr="00AE007F" w14:paraId="2D78FCDD" w14:textId="77777777" w:rsidTr="00E326AB">
        <w:trPr>
          <w:trHeight w:val="240"/>
        </w:trPr>
        <w:tc>
          <w:tcPr>
            <w:tcW w:w="5952" w:type="dxa"/>
            <w:gridSpan w:val="8"/>
            <w:tcBorders>
              <w:top w:val="nil"/>
              <w:left w:val="nil"/>
              <w:bottom w:val="nil"/>
              <w:right w:val="nil"/>
            </w:tcBorders>
            <w:shd w:val="clear" w:color="auto" w:fill="auto"/>
            <w:noWrap/>
            <w:vAlign w:val="center"/>
            <w:hideMark/>
          </w:tcPr>
          <w:p w14:paraId="39408F2A" w14:textId="67F28C41" w:rsidR="00E326AB" w:rsidRPr="00AE007F" w:rsidRDefault="00E326AB" w:rsidP="004F3D01">
            <w:pPr>
              <w:spacing w:before="0" w:after="0"/>
              <w:ind w:firstLine="463"/>
              <w:rPr>
                <w:rFonts w:eastAsia="Times New Roman" w:cs="Open Sans"/>
                <w:sz w:val="22"/>
                <w:szCs w:val="22"/>
              </w:rPr>
            </w:pPr>
            <w:r w:rsidRPr="00AE007F">
              <w:rPr>
                <w:rFonts w:eastAsia="Times New Roman" w:cs="Open Sans"/>
                <w:sz w:val="22"/>
                <w:szCs w:val="22"/>
              </w:rPr>
              <w:t>Trade and other receivables</w:t>
            </w:r>
          </w:p>
        </w:tc>
        <w:tc>
          <w:tcPr>
            <w:tcW w:w="1276" w:type="dxa"/>
            <w:gridSpan w:val="4"/>
            <w:tcBorders>
              <w:top w:val="nil"/>
              <w:left w:val="nil"/>
              <w:bottom w:val="nil"/>
              <w:right w:val="nil"/>
            </w:tcBorders>
            <w:shd w:val="clear" w:color="auto" w:fill="auto"/>
            <w:noWrap/>
            <w:vAlign w:val="bottom"/>
            <w:hideMark/>
          </w:tcPr>
          <w:p w14:paraId="7CC10C8E" w14:textId="77777777" w:rsidR="00E326AB" w:rsidRPr="00AE007F" w:rsidRDefault="00E326AB"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150B9CAC" w14:textId="77777777" w:rsidR="00E326AB" w:rsidRPr="00AE007F" w:rsidRDefault="00E326AB" w:rsidP="00534D45">
            <w:pPr>
              <w:spacing w:before="0" w:after="0"/>
              <w:jc w:val="right"/>
              <w:rPr>
                <w:rFonts w:eastAsia="Times New Roman" w:cs="Open Sans"/>
                <w:b/>
                <w:bCs/>
                <w:sz w:val="22"/>
                <w:szCs w:val="22"/>
              </w:rPr>
            </w:pPr>
            <w:r w:rsidRPr="00AE007F">
              <w:rPr>
                <w:rFonts w:eastAsia="Times New Roman" w:cs="Open Sans"/>
                <w:b/>
                <w:bCs/>
                <w:sz w:val="22"/>
                <w:szCs w:val="22"/>
              </w:rPr>
              <w:t xml:space="preserve">698 </w:t>
            </w:r>
          </w:p>
        </w:tc>
        <w:tc>
          <w:tcPr>
            <w:tcW w:w="1176" w:type="dxa"/>
            <w:gridSpan w:val="3"/>
            <w:tcBorders>
              <w:top w:val="nil"/>
              <w:left w:val="nil"/>
              <w:bottom w:val="nil"/>
              <w:right w:val="nil"/>
            </w:tcBorders>
            <w:shd w:val="clear" w:color="auto" w:fill="auto"/>
            <w:noWrap/>
            <w:vAlign w:val="bottom"/>
            <w:hideMark/>
          </w:tcPr>
          <w:p w14:paraId="79863A56" w14:textId="77777777" w:rsidR="00E326AB" w:rsidRPr="00AE007F" w:rsidRDefault="00E326AB" w:rsidP="00534D45">
            <w:pPr>
              <w:spacing w:before="0" w:after="0"/>
              <w:jc w:val="right"/>
              <w:rPr>
                <w:rFonts w:eastAsia="Times New Roman" w:cs="Open Sans"/>
                <w:sz w:val="22"/>
                <w:szCs w:val="22"/>
              </w:rPr>
            </w:pPr>
            <w:r w:rsidRPr="00AE007F">
              <w:rPr>
                <w:rFonts w:eastAsia="Times New Roman" w:cs="Open Sans"/>
                <w:sz w:val="22"/>
                <w:szCs w:val="22"/>
              </w:rPr>
              <w:t xml:space="preserve">1,498 </w:t>
            </w:r>
          </w:p>
        </w:tc>
      </w:tr>
      <w:tr w:rsidR="00E326AB" w:rsidRPr="00AE007F" w14:paraId="628D199A" w14:textId="77777777" w:rsidTr="0050695A">
        <w:trPr>
          <w:trHeight w:val="240"/>
        </w:trPr>
        <w:tc>
          <w:tcPr>
            <w:tcW w:w="5952" w:type="dxa"/>
            <w:gridSpan w:val="8"/>
            <w:tcBorders>
              <w:top w:val="nil"/>
              <w:left w:val="nil"/>
              <w:bottom w:val="nil"/>
              <w:right w:val="nil"/>
            </w:tcBorders>
            <w:shd w:val="clear" w:color="auto" w:fill="auto"/>
            <w:noWrap/>
            <w:vAlign w:val="bottom"/>
            <w:hideMark/>
          </w:tcPr>
          <w:p w14:paraId="0150EEB0" w14:textId="087D8A77" w:rsidR="00E326AB" w:rsidRPr="00AE007F" w:rsidRDefault="00E326AB" w:rsidP="00534D45">
            <w:pPr>
              <w:spacing w:before="0" w:after="0"/>
              <w:rPr>
                <w:rFonts w:eastAsia="Times New Roman" w:cs="Open Sans"/>
                <w:sz w:val="22"/>
                <w:szCs w:val="22"/>
              </w:rPr>
            </w:pPr>
            <w:r w:rsidRPr="00AE007F">
              <w:rPr>
                <w:rFonts w:eastAsia="Times New Roman" w:cs="Open Sans"/>
                <w:b/>
                <w:bCs/>
                <w:sz w:val="22"/>
                <w:szCs w:val="22"/>
              </w:rPr>
              <w:t>Total financial assets at amortised cost</w:t>
            </w:r>
          </w:p>
        </w:tc>
        <w:tc>
          <w:tcPr>
            <w:tcW w:w="1276" w:type="dxa"/>
            <w:gridSpan w:val="4"/>
            <w:tcBorders>
              <w:top w:val="nil"/>
              <w:left w:val="nil"/>
              <w:bottom w:val="nil"/>
              <w:right w:val="nil"/>
            </w:tcBorders>
            <w:shd w:val="clear" w:color="auto" w:fill="auto"/>
            <w:noWrap/>
            <w:vAlign w:val="bottom"/>
            <w:hideMark/>
          </w:tcPr>
          <w:p w14:paraId="18E178B5" w14:textId="77777777" w:rsidR="00E326AB" w:rsidRPr="00AE007F" w:rsidRDefault="00E326AB" w:rsidP="00534D45">
            <w:pPr>
              <w:spacing w:before="0" w:after="0"/>
              <w:rPr>
                <w:rFonts w:eastAsia="Times New Roman" w:cs="Open Sans"/>
                <w:sz w:val="22"/>
                <w:szCs w:val="22"/>
              </w:rPr>
            </w:pPr>
          </w:p>
        </w:tc>
        <w:tc>
          <w:tcPr>
            <w:tcW w:w="1176" w:type="dxa"/>
            <w:gridSpan w:val="3"/>
            <w:tcBorders>
              <w:top w:val="single" w:sz="4" w:space="0" w:color="auto"/>
              <w:left w:val="nil"/>
              <w:bottom w:val="single" w:sz="4" w:space="0" w:color="auto"/>
              <w:right w:val="nil"/>
            </w:tcBorders>
            <w:shd w:val="clear" w:color="auto" w:fill="auto"/>
            <w:noWrap/>
            <w:vAlign w:val="bottom"/>
            <w:hideMark/>
          </w:tcPr>
          <w:p w14:paraId="1CE07606" w14:textId="77777777" w:rsidR="00E326AB" w:rsidRPr="00AE007F" w:rsidRDefault="00E326AB" w:rsidP="00534D45">
            <w:pPr>
              <w:spacing w:before="0" w:after="0"/>
              <w:jc w:val="right"/>
              <w:rPr>
                <w:rFonts w:eastAsia="Times New Roman" w:cs="Open Sans"/>
                <w:b/>
                <w:bCs/>
                <w:sz w:val="22"/>
                <w:szCs w:val="22"/>
              </w:rPr>
            </w:pPr>
            <w:r w:rsidRPr="00AE007F">
              <w:rPr>
                <w:rFonts w:eastAsia="Times New Roman" w:cs="Open Sans"/>
                <w:b/>
                <w:bCs/>
                <w:sz w:val="22"/>
                <w:szCs w:val="22"/>
              </w:rPr>
              <w:t xml:space="preserve">16,656 </w:t>
            </w:r>
          </w:p>
        </w:tc>
        <w:tc>
          <w:tcPr>
            <w:tcW w:w="1176" w:type="dxa"/>
            <w:gridSpan w:val="3"/>
            <w:tcBorders>
              <w:top w:val="single" w:sz="4" w:space="0" w:color="auto"/>
              <w:left w:val="nil"/>
              <w:bottom w:val="single" w:sz="4" w:space="0" w:color="auto"/>
              <w:right w:val="nil"/>
            </w:tcBorders>
            <w:shd w:val="clear" w:color="auto" w:fill="auto"/>
            <w:noWrap/>
            <w:vAlign w:val="bottom"/>
            <w:hideMark/>
          </w:tcPr>
          <w:p w14:paraId="6A1C80FB" w14:textId="77777777" w:rsidR="00E326AB" w:rsidRPr="00AE007F" w:rsidRDefault="00E326AB" w:rsidP="00534D45">
            <w:pPr>
              <w:spacing w:before="0" w:after="0"/>
              <w:jc w:val="right"/>
              <w:rPr>
                <w:rFonts w:eastAsia="Times New Roman" w:cs="Open Sans"/>
                <w:sz w:val="22"/>
                <w:szCs w:val="22"/>
              </w:rPr>
            </w:pPr>
            <w:r w:rsidRPr="00AE007F">
              <w:rPr>
                <w:rFonts w:eastAsia="Times New Roman" w:cs="Open Sans"/>
                <w:sz w:val="22"/>
                <w:szCs w:val="22"/>
              </w:rPr>
              <w:t xml:space="preserve">4,854 </w:t>
            </w:r>
          </w:p>
        </w:tc>
      </w:tr>
      <w:tr w:rsidR="007C63AF" w:rsidRPr="00AE007F" w14:paraId="6BDD11BC" w14:textId="77777777" w:rsidTr="0050695A">
        <w:trPr>
          <w:trHeight w:val="240"/>
        </w:trPr>
        <w:tc>
          <w:tcPr>
            <w:tcW w:w="3476" w:type="dxa"/>
            <w:gridSpan w:val="3"/>
            <w:tcBorders>
              <w:top w:val="nil"/>
              <w:left w:val="nil"/>
              <w:bottom w:val="nil"/>
              <w:right w:val="nil"/>
            </w:tcBorders>
            <w:shd w:val="clear" w:color="auto" w:fill="auto"/>
            <w:noWrap/>
            <w:vAlign w:val="bottom"/>
            <w:hideMark/>
          </w:tcPr>
          <w:p w14:paraId="5A1C0734" w14:textId="77777777" w:rsidR="007C63AF" w:rsidRPr="00AE007F" w:rsidRDefault="007C63AF" w:rsidP="00534D45">
            <w:pPr>
              <w:spacing w:before="0" w:after="0"/>
              <w:jc w:val="right"/>
              <w:rPr>
                <w:rFonts w:eastAsia="Times New Roman" w:cs="Open Sans"/>
                <w:sz w:val="22"/>
                <w:szCs w:val="22"/>
              </w:rPr>
            </w:pPr>
          </w:p>
        </w:tc>
        <w:tc>
          <w:tcPr>
            <w:tcW w:w="1180" w:type="dxa"/>
            <w:gridSpan w:val="2"/>
            <w:tcBorders>
              <w:top w:val="nil"/>
              <w:left w:val="nil"/>
              <w:bottom w:val="nil"/>
              <w:right w:val="nil"/>
            </w:tcBorders>
            <w:shd w:val="clear" w:color="auto" w:fill="auto"/>
            <w:noWrap/>
            <w:vAlign w:val="bottom"/>
            <w:hideMark/>
          </w:tcPr>
          <w:p w14:paraId="004D4311" w14:textId="77777777" w:rsidR="007C63AF" w:rsidRPr="00AE007F" w:rsidRDefault="007C63AF" w:rsidP="00534D45">
            <w:pPr>
              <w:spacing w:before="0" w:after="0"/>
              <w:rPr>
                <w:rFonts w:eastAsia="Times New Roman" w:cs="Open Sans"/>
                <w:sz w:val="22"/>
                <w:szCs w:val="22"/>
              </w:rPr>
            </w:pPr>
          </w:p>
        </w:tc>
        <w:tc>
          <w:tcPr>
            <w:tcW w:w="1296" w:type="dxa"/>
            <w:gridSpan w:val="3"/>
            <w:tcBorders>
              <w:top w:val="nil"/>
              <w:left w:val="nil"/>
              <w:bottom w:val="nil"/>
              <w:right w:val="nil"/>
            </w:tcBorders>
            <w:shd w:val="clear" w:color="auto" w:fill="auto"/>
            <w:noWrap/>
            <w:vAlign w:val="bottom"/>
            <w:hideMark/>
          </w:tcPr>
          <w:p w14:paraId="2F12893E" w14:textId="77777777" w:rsidR="007C63AF" w:rsidRPr="00AE007F" w:rsidRDefault="007C63AF" w:rsidP="00534D45">
            <w:pPr>
              <w:spacing w:before="0" w:after="0"/>
              <w:rPr>
                <w:rFonts w:eastAsia="Times New Roman" w:cs="Open Sans"/>
                <w:sz w:val="22"/>
                <w:szCs w:val="22"/>
              </w:rPr>
            </w:pPr>
          </w:p>
        </w:tc>
        <w:tc>
          <w:tcPr>
            <w:tcW w:w="1276" w:type="dxa"/>
            <w:gridSpan w:val="4"/>
            <w:tcBorders>
              <w:top w:val="nil"/>
              <w:left w:val="nil"/>
              <w:bottom w:val="nil"/>
              <w:right w:val="nil"/>
            </w:tcBorders>
            <w:shd w:val="clear" w:color="auto" w:fill="auto"/>
            <w:noWrap/>
            <w:vAlign w:val="bottom"/>
            <w:hideMark/>
          </w:tcPr>
          <w:p w14:paraId="7527CD7D" w14:textId="77777777" w:rsidR="007C63AF" w:rsidRPr="00AE007F" w:rsidRDefault="007C63AF"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130324F5" w14:textId="77777777" w:rsidR="007C63AF" w:rsidRPr="00AE007F" w:rsidRDefault="007C63AF"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7AAD77E2" w14:textId="77777777" w:rsidR="007C63AF" w:rsidRPr="00AE007F" w:rsidRDefault="007C63AF" w:rsidP="00534D45">
            <w:pPr>
              <w:spacing w:before="0" w:after="0"/>
              <w:jc w:val="right"/>
              <w:rPr>
                <w:rFonts w:eastAsia="Times New Roman" w:cs="Open Sans"/>
                <w:sz w:val="22"/>
                <w:szCs w:val="22"/>
              </w:rPr>
            </w:pPr>
          </w:p>
        </w:tc>
      </w:tr>
      <w:tr w:rsidR="007C63AF" w:rsidRPr="00AE007F" w14:paraId="3442DCCA" w14:textId="77777777" w:rsidTr="0050695A">
        <w:trPr>
          <w:trHeight w:val="240"/>
        </w:trPr>
        <w:tc>
          <w:tcPr>
            <w:tcW w:w="3476" w:type="dxa"/>
            <w:gridSpan w:val="3"/>
            <w:tcBorders>
              <w:top w:val="nil"/>
              <w:left w:val="nil"/>
              <w:bottom w:val="nil"/>
              <w:right w:val="nil"/>
            </w:tcBorders>
            <w:shd w:val="clear" w:color="auto" w:fill="auto"/>
            <w:noWrap/>
            <w:vAlign w:val="bottom"/>
            <w:hideMark/>
          </w:tcPr>
          <w:p w14:paraId="1AFE4439" w14:textId="77777777" w:rsidR="007C63AF" w:rsidRPr="00AE007F" w:rsidRDefault="007C63AF" w:rsidP="00534D45">
            <w:pPr>
              <w:spacing w:before="0" w:after="0"/>
              <w:rPr>
                <w:rFonts w:eastAsia="Times New Roman" w:cs="Open Sans"/>
                <w:b/>
                <w:bCs/>
                <w:sz w:val="22"/>
                <w:szCs w:val="22"/>
              </w:rPr>
            </w:pPr>
            <w:r w:rsidRPr="00AE007F">
              <w:rPr>
                <w:rFonts w:eastAsia="Times New Roman" w:cs="Open Sans"/>
                <w:b/>
                <w:bCs/>
                <w:sz w:val="22"/>
                <w:szCs w:val="22"/>
              </w:rPr>
              <w:t>Financial Liabilities</w:t>
            </w:r>
          </w:p>
        </w:tc>
        <w:tc>
          <w:tcPr>
            <w:tcW w:w="1180" w:type="dxa"/>
            <w:gridSpan w:val="2"/>
            <w:tcBorders>
              <w:top w:val="nil"/>
              <w:left w:val="nil"/>
              <w:bottom w:val="nil"/>
              <w:right w:val="nil"/>
            </w:tcBorders>
            <w:shd w:val="clear" w:color="auto" w:fill="auto"/>
            <w:noWrap/>
            <w:vAlign w:val="bottom"/>
            <w:hideMark/>
          </w:tcPr>
          <w:p w14:paraId="278BF9FA" w14:textId="0F9DAF25" w:rsidR="007C63AF" w:rsidRPr="00AE007F" w:rsidRDefault="007C63AF" w:rsidP="00534D45">
            <w:pPr>
              <w:spacing w:before="0" w:after="0"/>
              <w:rPr>
                <w:rFonts w:eastAsia="Times New Roman" w:cs="Open Sans"/>
                <w:b/>
                <w:bCs/>
                <w:sz w:val="22"/>
                <w:szCs w:val="22"/>
              </w:rPr>
            </w:pPr>
          </w:p>
        </w:tc>
        <w:tc>
          <w:tcPr>
            <w:tcW w:w="1296" w:type="dxa"/>
            <w:gridSpan w:val="3"/>
            <w:tcBorders>
              <w:top w:val="nil"/>
              <w:left w:val="nil"/>
              <w:bottom w:val="nil"/>
              <w:right w:val="nil"/>
            </w:tcBorders>
            <w:shd w:val="clear" w:color="auto" w:fill="auto"/>
            <w:noWrap/>
            <w:vAlign w:val="bottom"/>
            <w:hideMark/>
          </w:tcPr>
          <w:p w14:paraId="4001B94C" w14:textId="77777777" w:rsidR="007C63AF" w:rsidRPr="00AE007F" w:rsidRDefault="007C63AF" w:rsidP="00534D45">
            <w:pPr>
              <w:spacing w:before="0" w:after="0"/>
              <w:rPr>
                <w:rFonts w:eastAsia="Times New Roman" w:cs="Open Sans"/>
                <w:sz w:val="22"/>
                <w:szCs w:val="22"/>
              </w:rPr>
            </w:pPr>
          </w:p>
        </w:tc>
        <w:tc>
          <w:tcPr>
            <w:tcW w:w="1276" w:type="dxa"/>
            <w:gridSpan w:val="4"/>
            <w:tcBorders>
              <w:top w:val="nil"/>
              <w:left w:val="nil"/>
              <w:bottom w:val="nil"/>
              <w:right w:val="nil"/>
            </w:tcBorders>
            <w:shd w:val="clear" w:color="auto" w:fill="auto"/>
            <w:noWrap/>
            <w:vAlign w:val="bottom"/>
            <w:hideMark/>
          </w:tcPr>
          <w:p w14:paraId="1D2E6B68" w14:textId="77777777" w:rsidR="007C63AF" w:rsidRPr="00AE007F" w:rsidRDefault="007C63AF"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18DB439C" w14:textId="77777777" w:rsidR="007C63AF" w:rsidRPr="00AE007F" w:rsidRDefault="007C63AF"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2EBD6E72" w14:textId="77777777" w:rsidR="007C63AF" w:rsidRPr="00AE007F" w:rsidRDefault="007C63AF" w:rsidP="00534D45">
            <w:pPr>
              <w:spacing w:before="0" w:after="0"/>
              <w:jc w:val="right"/>
              <w:rPr>
                <w:rFonts w:eastAsia="Times New Roman" w:cs="Open Sans"/>
                <w:sz w:val="22"/>
                <w:szCs w:val="22"/>
              </w:rPr>
            </w:pPr>
          </w:p>
        </w:tc>
      </w:tr>
      <w:tr w:rsidR="00E326AB" w:rsidRPr="00AE007F" w14:paraId="333C6A24" w14:textId="77777777" w:rsidTr="0050695A">
        <w:trPr>
          <w:trHeight w:val="240"/>
        </w:trPr>
        <w:tc>
          <w:tcPr>
            <w:tcW w:w="7228" w:type="dxa"/>
            <w:gridSpan w:val="12"/>
            <w:tcBorders>
              <w:top w:val="nil"/>
              <w:left w:val="nil"/>
              <w:bottom w:val="nil"/>
              <w:right w:val="nil"/>
            </w:tcBorders>
            <w:shd w:val="clear" w:color="auto" w:fill="auto"/>
            <w:noWrap/>
            <w:vAlign w:val="center"/>
            <w:hideMark/>
          </w:tcPr>
          <w:p w14:paraId="2A7A16F5" w14:textId="2710B577" w:rsidR="00E326AB" w:rsidRPr="00AE007F" w:rsidRDefault="00E326AB" w:rsidP="00534D45">
            <w:pPr>
              <w:spacing w:before="0" w:after="0"/>
              <w:rPr>
                <w:rFonts w:eastAsia="Times New Roman" w:cs="Open Sans"/>
                <w:sz w:val="22"/>
                <w:szCs w:val="22"/>
              </w:rPr>
            </w:pPr>
            <w:r w:rsidRPr="00AE007F">
              <w:rPr>
                <w:rFonts w:eastAsia="Times New Roman" w:cs="Open Sans"/>
                <w:b/>
                <w:bCs/>
                <w:sz w:val="22"/>
                <w:szCs w:val="22"/>
              </w:rPr>
              <w:t>Financial liabilities measured at amortised cost</w:t>
            </w:r>
          </w:p>
        </w:tc>
        <w:tc>
          <w:tcPr>
            <w:tcW w:w="1176" w:type="dxa"/>
            <w:gridSpan w:val="3"/>
            <w:tcBorders>
              <w:top w:val="nil"/>
              <w:left w:val="nil"/>
              <w:bottom w:val="nil"/>
              <w:right w:val="nil"/>
            </w:tcBorders>
            <w:shd w:val="clear" w:color="auto" w:fill="auto"/>
            <w:noWrap/>
            <w:vAlign w:val="bottom"/>
            <w:hideMark/>
          </w:tcPr>
          <w:p w14:paraId="28CF8F12" w14:textId="77777777" w:rsidR="00E326AB" w:rsidRPr="00AE007F" w:rsidRDefault="00E326AB" w:rsidP="00534D45">
            <w:pPr>
              <w:spacing w:before="0" w:after="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3DB065C1" w14:textId="77777777" w:rsidR="00E326AB" w:rsidRPr="00AE007F" w:rsidRDefault="00E326AB" w:rsidP="00534D45">
            <w:pPr>
              <w:spacing w:before="0" w:after="0"/>
              <w:jc w:val="right"/>
              <w:rPr>
                <w:rFonts w:eastAsia="Times New Roman" w:cs="Open Sans"/>
                <w:sz w:val="22"/>
                <w:szCs w:val="22"/>
              </w:rPr>
            </w:pPr>
          </w:p>
        </w:tc>
      </w:tr>
      <w:tr w:rsidR="00E326AB" w:rsidRPr="00AE007F" w14:paraId="2122B993" w14:textId="77777777" w:rsidTr="0050695A">
        <w:trPr>
          <w:trHeight w:val="240"/>
        </w:trPr>
        <w:tc>
          <w:tcPr>
            <w:tcW w:w="5952" w:type="dxa"/>
            <w:gridSpan w:val="8"/>
            <w:tcBorders>
              <w:top w:val="nil"/>
              <w:left w:val="nil"/>
              <w:bottom w:val="nil"/>
              <w:right w:val="nil"/>
            </w:tcBorders>
            <w:shd w:val="clear" w:color="auto" w:fill="auto"/>
            <w:noWrap/>
            <w:vAlign w:val="center"/>
            <w:hideMark/>
          </w:tcPr>
          <w:p w14:paraId="5A6C9BB1" w14:textId="141A23A3" w:rsidR="00E326AB" w:rsidRPr="00AE007F" w:rsidRDefault="00E326AB" w:rsidP="00534D45">
            <w:pPr>
              <w:spacing w:before="0" w:after="0"/>
              <w:ind w:firstLineChars="200" w:firstLine="440"/>
              <w:rPr>
                <w:rFonts w:eastAsia="Times New Roman" w:cs="Open Sans"/>
                <w:sz w:val="22"/>
                <w:szCs w:val="22"/>
              </w:rPr>
            </w:pPr>
            <w:r w:rsidRPr="00AE007F">
              <w:rPr>
                <w:rFonts w:eastAsia="Times New Roman" w:cs="Open Sans"/>
                <w:sz w:val="22"/>
                <w:szCs w:val="22"/>
              </w:rPr>
              <w:t>Trade creditors and accruals</w:t>
            </w:r>
          </w:p>
        </w:tc>
        <w:tc>
          <w:tcPr>
            <w:tcW w:w="1276" w:type="dxa"/>
            <w:gridSpan w:val="4"/>
            <w:tcBorders>
              <w:top w:val="nil"/>
              <w:left w:val="nil"/>
              <w:bottom w:val="nil"/>
              <w:right w:val="nil"/>
            </w:tcBorders>
            <w:shd w:val="clear" w:color="auto" w:fill="auto"/>
            <w:noWrap/>
            <w:vAlign w:val="center"/>
            <w:hideMark/>
          </w:tcPr>
          <w:p w14:paraId="139DBBCE" w14:textId="77777777" w:rsidR="00E326AB" w:rsidRPr="00AE007F" w:rsidRDefault="00E326AB" w:rsidP="00534D45">
            <w:pPr>
              <w:spacing w:before="0" w:after="0"/>
              <w:ind w:firstLineChars="200" w:firstLine="440"/>
              <w:rPr>
                <w:rFonts w:eastAsia="Times New Roman" w:cs="Open Sans"/>
                <w:sz w:val="22"/>
                <w:szCs w:val="22"/>
              </w:rPr>
            </w:pPr>
          </w:p>
        </w:tc>
        <w:tc>
          <w:tcPr>
            <w:tcW w:w="1176" w:type="dxa"/>
            <w:gridSpan w:val="3"/>
            <w:tcBorders>
              <w:top w:val="nil"/>
              <w:left w:val="nil"/>
              <w:bottom w:val="nil"/>
              <w:right w:val="nil"/>
            </w:tcBorders>
            <w:shd w:val="clear" w:color="auto" w:fill="auto"/>
            <w:noWrap/>
            <w:vAlign w:val="bottom"/>
            <w:hideMark/>
          </w:tcPr>
          <w:p w14:paraId="253A93E5" w14:textId="77777777" w:rsidR="00E326AB" w:rsidRPr="00AE007F" w:rsidRDefault="00E326AB" w:rsidP="00534D45">
            <w:pPr>
              <w:spacing w:before="0" w:after="0"/>
              <w:jc w:val="right"/>
              <w:rPr>
                <w:rFonts w:eastAsia="Times New Roman" w:cs="Open Sans"/>
                <w:b/>
                <w:bCs/>
                <w:sz w:val="22"/>
                <w:szCs w:val="22"/>
              </w:rPr>
            </w:pPr>
            <w:r w:rsidRPr="00AE007F">
              <w:rPr>
                <w:rFonts w:eastAsia="Times New Roman" w:cs="Open Sans"/>
                <w:b/>
                <w:bCs/>
                <w:sz w:val="22"/>
                <w:szCs w:val="22"/>
              </w:rPr>
              <w:t xml:space="preserve">865 </w:t>
            </w:r>
          </w:p>
        </w:tc>
        <w:tc>
          <w:tcPr>
            <w:tcW w:w="1176" w:type="dxa"/>
            <w:gridSpan w:val="3"/>
            <w:tcBorders>
              <w:top w:val="nil"/>
              <w:left w:val="nil"/>
              <w:bottom w:val="nil"/>
              <w:right w:val="nil"/>
            </w:tcBorders>
            <w:shd w:val="clear" w:color="auto" w:fill="auto"/>
            <w:noWrap/>
            <w:vAlign w:val="bottom"/>
            <w:hideMark/>
          </w:tcPr>
          <w:p w14:paraId="53488BA9" w14:textId="77777777" w:rsidR="00E326AB" w:rsidRPr="00AE007F" w:rsidRDefault="00E326AB" w:rsidP="00534D45">
            <w:pPr>
              <w:spacing w:before="0" w:after="0"/>
              <w:jc w:val="right"/>
              <w:rPr>
                <w:rFonts w:eastAsia="Times New Roman" w:cs="Open Sans"/>
                <w:sz w:val="22"/>
                <w:szCs w:val="22"/>
              </w:rPr>
            </w:pPr>
            <w:r w:rsidRPr="00AE007F">
              <w:rPr>
                <w:rFonts w:eastAsia="Times New Roman" w:cs="Open Sans"/>
                <w:sz w:val="22"/>
                <w:szCs w:val="22"/>
              </w:rPr>
              <w:t xml:space="preserve">1,767 </w:t>
            </w:r>
          </w:p>
        </w:tc>
      </w:tr>
      <w:tr w:rsidR="007C63AF" w:rsidRPr="00AE007F" w14:paraId="24D3FDE6" w14:textId="77777777" w:rsidTr="0050695A">
        <w:trPr>
          <w:trHeight w:val="240"/>
        </w:trPr>
        <w:tc>
          <w:tcPr>
            <w:tcW w:w="5952" w:type="dxa"/>
            <w:gridSpan w:val="8"/>
            <w:tcBorders>
              <w:top w:val="nil"/>
              <w:left w:val="nil"/>
              <w:bottom w:val="nil"/>
              <w:right w:val="nil"/>
            </w:tcBorders>
            <w:shd w:val="clear" w:color="auto" w:fill="auto"/>
            <w:noWrap/>
            <w:vAlign w:val="bottom"/>
            <w:hideMark/>
          </w:tcPr>
          <w:p w14:paraId="4C35F473" w14:textId="296968BD" w:rsidR="007C63AF" w:rsidRPr="00AE007F" w:rsidRDefault="007C63AF" w:rsidP="00534D45">
            <w:pPr>
              <w:spacing w:before="0" w:after="0"/>
              <w:rPr>
                <w:rFonts w:eastAsia="Times New Roman" w:cs="Open Sans"/>
                <w:b/>
                <w:bCs/>
                <w:sz w:val="22"/>
                <w:szCs w:val="22"/>
              </w:rPr>
            </w:pPr>
            <w:r w:rsidRPr="00AE007F">
              <w:rPr>
                <w:rFonts w:eastAsia="Times New Roman" w:cs="Open Sans"/>
                <w:b/>
                <w:bCs/>
                <w:sz w:val="22"/>
                <w:szCs w:val="22"/>
              </w:rPr>
              <w:t>Total financial liabilities measured at amortised cost</w:t>
            </w:r>
          </w:p>
        </w:tc>
        <w:tc>
          <w:tcPr>
            <w:tcW w:w="1276" w:type="dxa"/>
            <w:gridSpan w:val="4"/>
            <w:tcBorders>
              <w:top w:val="nil"/>
              <w:left w:val="nil"/>
              <w:bottom w:val="nil"/>
              <w:right w:val="nil"/>
            </w:tcBorders>
            <w:shd w:val="clear" w:color="auto" w:fill="auto"/>
            <w:noWrap/>
            <w:vAlign w:val="bottom"/>
            <w:hideMark/>
          </w:tcPr>
          <w:p w14:paraId="4CEFB485" w14:textId="77777777" w:rsidR="007C63AF" w:rsidRPr="00AE007F" w:rsidRDefault="007C63AF" w:rsidP="00534D45">
            <w:pPr>
              <w:spacing w:before="0" w:after="0"/>
              <w:rPr>
                <w:rFonts w:eastAsia="Times New Roman" w:cs="Open Sans"/>
                <w:b/>
                <w:bCs/>
                <w:sz w:val="22"/>
                <w:szCs w:val="22"/>
              </w:rPr>
            </w:pPr>
          </w:p>
        </w:tc>
        <w:tc>
          <w:tcPr>
            <w:tcW w:w="1176" w:type="dxa"/>
            <w:gridSpan w:val="3"/>
            <w:tcBorders>
              <w:top w:val="single" w:sz="4" w:space="0" w:color="auto"/>
              <w:left w:val="nil"/>
              <w:bottom w:val="single" w:sz="4" w:space="0" w:color="auto"/>
              <w:right w:val="nil"/>
            </w:tcBorders>
            <w:shd w:val="clear" w:color="auto" w:fill="auto"/>
            <w:noWrap/>
            <w:vAlign w:val="bottom"/>
            <w:hideMark/>
          </w:tcPr>
          <w:p w14:paraId="22ED3CDE" w14:textId="77777777" w:rsidR="007C63AF" w:rsidRPr="00AE007F" w:rsidRDefault="007C63AF" w:rsidP="00534D45">
            <w:pPr>
              <w:spacing w:before="0" w:after="0"/>
              <w:jc w:val="right"/>
              <w:rPr>
                <w:rFonts w:eastAsia="Times New Roman" w:cs="Open Sans"/>
                <w:b/>
                <w:bCs/>
                <w:sz w:val="22"/>
                <w:szCs w:val="22"/>
              </w:rPr>
            </w:pPr>
            <w:r w:rsidRPr="00AE007F">
              <w:rPr>
                <w:rFonts w:eastAsia="Times New Roman" w:cs="Open Sans"/>
                <w:b/>
                <w:bCs/>
                <w:sz w:val="22"/>
                <w:szCs w:val="22"/>
              </w:rPr>
              <w:t xml:space="preserve">865 </w:t>
            </w:r>
          </w:p>
        </w:tc>
        <w:tc>
          <w:tcPr>
            <w:tcW w:w="1176" w:type="dxa"/>
            <w:gridSpan w:val="3"/>
            <w:tcBorders>
              <w:top w:val="single" w:sz="4" w:space="0" w:color="auto"/>
              <w:left w:val="nil"/>
              <w:bottom w:val="single" w:sz="4" w:space="0" w:color="auto"/>
              <w:right w:val="nil"/>
            </w:tcBorders>
            <w:shd w:val="clear" w:color="auto" w:fill="auto"/>
            <w:noWrap/>
            <w:vAlign w:val="bottom"/>
            <w:hideMark/>
          </w:tcPr>
          <w:p w14:paraId="0244CF5E" w14:textId="77777777" w:rsidR="007C63AF" w:rsidRPr="00AE007F" w:rsidRDefault="007C63AF" w:rsidP="00534D45">
            <w:pPr>
              <w:spacing w:before="0" w:after="0"/>
              <w:jc w:val="right"/>
              <w:rPr>
                <w:rFonts w:eastAsia="Times New Roman" w:cs="Open Sans"/>
                <w:sz w:val="22"/>
                <w:szCs w:val="22"/>
              </w:rPr>
            </w:pPr>
            <w:r w:rsidRPr="00AE007F">
              <w:rPr>
                <w:rFonts w:eastAsia="Times New Roman" w:cs="Open Sans"/>
                <w:sz w:val="22"/>
                <w:szCs w:val="22"/>
              </w:rPr>
              <w:t xml:space="preserve">1,767 </w:t>
            </w:r>
          </w:p>
        </w:tc>
      </w:tr>
      <w:tr w:rsidR="007C63AF" w:rsidRPr="00AE007F" w14:paraId="5AF9626E" w14:textId="77777777" w:rsidTr="0050695A">
        <w:trPr>
          <w:trHeight w:val="240"/>
        </w:trPr>
        <w:tc>
          <w:tcPr>
            <w:tcW w:w="5952" w:type="dxa"/>
            <w:gridSpan w:val="8"/>
            <w:tcBorders>
              <w:top w:val="nil"/>
              <w:left w:val="nil"/>
              <w:bottom w:val="nil"/>
              <w:right w:val="nil"/>
            </w:tcBorders>
            <w:shd w:val="clear" w:color="auto" w:fill="auto"/>
            <w:noWrap/>
            <w:vAlign w:val="bottom"/>
          </w:tcPr>
          <w:p w14:paraId="4C19E9FF" w14:textId="0C9F44AC" w:rsidR="003E269A" w:rsidRDefault="003E269A" w:rsidP="00534D45">
            <w:pPr>
              <w:spacing w:before="0" w:after="0"/>
              <w:rPr>
                <w:rFonts w:eastAsia="Times New Roman" w:cs="Open Sans"/>
                <w:b/>
                <w:bCs/>
                <w:sz w:val="18"/>
                <w:szCs w:val="18"/>
              </w:rPr>
            </w:pPr>
          </w:p>
          <w:p w14:paraId="4BA20163" w14:textId="3C35D9FF" w:rsidR="003E269A" w:rsidRDefault="003E269A" w:rsidP="00534D45">
            <w:pPr>
              <w:spacing w:before="0" w:after="0"/>
              <w:rPr>
                <w:rFonts w:eastAsia="Times New Roman" w:cs="Open Sans"/>
                <w:b/>
                <w:bCs/>
                <w:sz w:val="18"/>
                <w:szCs w:val="18"/>
              </w:rPr>
            </w:pPr>
          </w:p>
          <w:p w14:paraId="4A861F21" w14:textId="2AE550BB" w:rsidR="003E269A" w:rsidRDefault="003E269A" w:rsidP="00534D45">
            <w:pPr>
              <w:spacing w:before="0" w:after="0"/>
              <w:rPr>
                <w:rFonts w:eastAsia="Times New Roman" w:cs="Open Sans"/>
                <w:b/>
                <w:bCs/>
                <w:sz w:val="18"/>
                <w:szCs w:val="18"/>
              </w:rPr>
            </w:pPr>
          </w:p>
          <w:p w14:paraId="40974E6D" w14:textId="1E0BEC06" w:rsidR="003E269A" w:rsidRDefault="003E269A" w:rsidP="00534D45">
            <w:pPr>
              <w:spacing w:before="0" w:after="0"/>
              <w:rPr>
                <w:rFonts w:eastAsia="Times New Roman" w:cs="Open Sans"/>
                <w:b/>
                <w:bCs/>
                <w:sz w:val="18"/>
                <w:szCs w:val="18"/>
              </w:rPr>
            </w:pPr>
          </w:p>
          <w:p w14:paraId="29775EAE" w14:textId="7074B6D8" w:rsidR="003E269A" w:rsidRPr="00AE007F" w:rsidRDefault="003E269A" w:rsidP="00534D45">
            <w:pPr>
              <w:spacing w:before="0" w:after="0"/>
              <w:rPr>
                <w:rFonts w:eastAsia="Times New Roman" w:cs="Open Sans"/>
                <w:b/>
                <w:bCs/>
                <w:sz w:val="18"/>
                <w:szCs w:val="18"/>
              </w:rPr>
            </w:pPr>
          </w:p>
        </w:tc>
        <w:tc>
          <w:tcPr>
            <w:tcW w:w="1276" w:type="dxa"/>
            <w:gridSpan w:val="4"/>
            <w:tcBorders>
              <w:top w:val="nil"/>
              <w:left w:val="nil"/>
              <w:bottom w:val="nil"/>
              <w:right w:val="nil"/>
            </w:tcBorders>
            <w:shd w:val="clear" w:color="auto" w:fill="auto"/>
            <w:noWrap/>
            <w:vAlign w:val="bottom"/>
          </w:tcPr>
          <w:p w14:paraId="63780CFB" w14:textId="77777777" w:rsidR="007C63AF" w:rsidRPr="00AE007F" w:rsidRDefault="007C63AF" w:rsidP="00534D45">
            <w:pPr>
              <w:spacing w:before="0" w:after="0"/>
              <w:rPr>
                <w:rFonts w:eastAsia="Times New Roman" w:cs="Open Sans"/>
                <w:b/>
                <w:bCs/>
                <w:sz w:val="18"/>
                <w:szCs w:val="18"/>
              </w:rPr>
            </w:pPr>
          </w:p>
        </w:tc>
        <w:tc>
          <w:tcPr>
            <w:tcW w:w="1176" w:type="dxa"/>
            <w:gridSpan w:val="3"/>
            <w:tcBorders>
              <w:top w:val="single" w:sz="4" w:space="0" w:color="auto"/>
              <w:left w:val="nil"/>
              <w:bottom w:val="single" w:sz="4" w:space="0" w:color="auto"/>
              <w:right w:val="nil"/>
            </w:tcBorders>
            <w:shd w:val="clear" w:color="auto" w:fill="auto"/>
            <w:noWrap/>
            <w:vAlign w:val="bottom"/>
          </w:tcPr>
          <w:p w14:paraId="0F96D5E0" w14:textId="77777777" w:rsidR="007C63AF" w:rsidRPr="00AE007F" w:rsidRDefault="007C63AF" w:rsidP="00534D45">
            <w:pPr>
              <w:spacing w:before="0" w:after="0"/>
              <w:jc w:val="right"/>
              <w:rPr>
                <w:rFonts w:eastAsia="Times New Roman" w:cs="Open Sans"/>
                <w:b/>
                <w:bCs/>
                <w:sz w:val="18"/>
                <w:szCs w:val="18"/>
              </w:rPr>
            </w:pPr>
          </w:p>
        </w:tc>
        <w:tc>
          <w:tcPr>
            <w:tcW w:w="1176" w:type="dxa"/>
            <w:gridSpan w:val="3"/>
            <w:tcBorders>
              <w:top w:val="single" w:sz="4" w:space="0" w:color="auto"/>
              <w:left w:val="nil"/>
              <w:bottom w:val="single" w:sz="4" w:space="0" w:color="auto"/>
              <w:right w:val="nil"/>
            </w:tcBorders>
            <w:shd w:val="clear" w:color="auto" w:fill="auto"/>
            <w:noWrap/>
            <w:vAlign w:val="bottom"/>
          </w:tcPr>
          <w:p w14:paraId="289799F0" w14:textId="77777777" w:rsidR="007C63AF" w:rsidRPr="00AE007F" w:rsidRDefault="007C63AF" w:rsidP="00534D45">
            <w:pPr>
              <w:spacing w:before="0" w:after="0"/>
              <w:jc w:val="right"/>
              <w:rPr>
                <w:rFonts w:eastAsia="Times New Roman" w:cs="Open Sans"/>
                <w:sz w:val="18"/>
                <w:szCs w:val="18"/>
              </w:rPr>
            </w:pPr>
          </w:p>
        </w:tc>
      </w:tr>
    </w:tbl>
    <w:p w14:paraId="77256DE8" w14:textId="5335AF47" w:rsidR="0050695A" w:rsidRDefault="007301C9" w:rsidP="00534D45">
      <w:pPr>
        <w:spacing w:before="0" w:after="0"/>
        <w:rPr>
          <w:rFonts w:eastAsia="Times New Roman" w:cs="Open Sans"/>
          <w:b/>
          <w:bCs/>
          <w:noProof/>
          <w:sz w:val="18"/>
          <w:szCs w:val="18"/>
        </w:rPr>
        <w:sectPr w:rsidR="0050695A" w:rsidSect="00E646BA">
          <w:endnotePr>
            <w:numFmt w:val="decimal"/>
          </w:endnotePr>
          <w:pgSz w:w="11907" w:h="16840" w:code="9"/>
          <w:pgMar w:top="851" w:right="567" w:bottom="1418" w:left="1134" w:header="907" w:footer="284" w:gutter="0"/>
          <w:cols w:space="708"/>
          <w:docGrid w:linePitch="360"/>
        </w:sectPr>
      </w:pPr>
      <w:r>
        <w:rPr>
          <w:rFonts w:eastAsia="Times New Roman" w:cs="Open Sans"/>
          <w:b/>
          <w:bCs/>
          <w:noProof/>
          <w:sz w:val="18"/>
          <w:szCs w:val="18"/>
        </w:rPr>
        <mc:AlternateContent>
          <mc:Choice Requires="wps">
            <w:drawing>
              <wp:anchor distT="0" distB="0" distL="114300" distR="114300" simplePos="0" relativeHeight="251658290" behindDoc="0" locked="0" layoutInCell="1" allowOverlap="1" wp14:anchorId="5DC257A0" wp14:editId="4D920B89">
                <wp:simplePos x="0" y="0"/>
                <wp:positionH relativeFrom="page">
                  <wp:align>center</wp:align>
                </wp:positionH>
                <wp:positionV relativeFrom="paragraph">
                  <wp:posOffset>-542290</wp:posOffset>
                </wp:positionV>
                <wp:extent cx="6293485" cy="6019800"/>
                <wp:effectExtent l="0" t="0" r="12065" b="19050"/>
                <wp:wrapNone/>
                <wp:docPr id="1039627105" name="Text Box 1039627105"/>
                <wp:cNvGraphicFramePr/>
                <a:graphic xmlns:a="http://schemas.openxmlformats.org/drawingml/2006/main">
                  <a:graphicData uri="http://schemas.microsoft.com/office/word/2010/wordprocessingShape">
                    <wps:wsp>
                      <wps:cNvSpPr txBox="1"/>
                      <wps:spPr>
                        <a:xfrm>
                          <a:off x="0" y="0"/>
                          <a:ext cx="6293485" cy="6019800"/>
                        </a:xfrm>
                        <a:prstGeom prst="rect">
                          <a:avLst/>
                        </a:prstGeom>
                        <a:solidFill>
                          <a:schemeClr val="lt1"/>
                        </a:solidFill>
                        <a:ln w="6350">
                          <a:solidFill>
                            <a:prstClr val="black"/>
                          </a:solidFill>
                        </a:ln>
                      </wps:spPr>
                      <wps:txbx>
                        <w:txbxContent>
                          <w:p w14:paraId="58D8A244" w14:textId="77777777" w:rsidR="003E269A" w:rsidRPr="00ED71C2" w:rsidRDefault="003E269A" w:rsidP="003E269A">
                            <w:pPr>
                              <w:rPr>
                                <w:b/>
                                <w:bCs/>
                                <w:sz w:val="22"/>
                                <w:szCs w:val="22"/>
                              </w:rPr>
                            </w:pPr>
                            <w:r w:rsidRPr="00ED71C2">
                              <w:rPr>
                                <w:b/>
                                <w:bCs/>
                                <w:sz w:val="22"/>
                                <w:szCs w:val="22"/>
                              </w:rPr>
                              <w:t>Accounting Policy</w:t>
                            </w:r>
                          </w:p>
                          <w:p w14:paraId="09D5F029" w14:textId="77777777" w:rsidR="003E269A" w:rsidRPr="00AC0E1A" w:rsidRDefault="003E269A" w:rsidP="003E269A">
                            <w:pPr>
                              <w:rPr>
                                <w:b/>
                                <w:i/>
                                <w:sz w:val="22"/>
                                <w:szCs w:val="22"/>
                                <w:u w:val="single"/>
                              </w:rPr>
                            </w:pPr>
                            <w:r w:rsidRPr="00AC0E1A">
                              <w:rPr>
                                <w:b/>
                                <w:i/>
                                <w:sz w:val="22"/>
                                <w:szCs w:val="22"/>
                                <w:u w:val="single"/>
                              </w:rPr>
                              <w:t>Financial assets</w:t>
                            </w:r>
                          </w:p>
                          <w:p w14:paraId="6F6B061F" w14:textId="77777777" w:rsidR="003E269A" w:rsidRPr="00ED71C2" w:rsidRDefault="003E269A" w:rsidP="003E269A">
                            <w:pPr>
                              <w:rPr>
                                <w:sz w:val="22"/>
                                <w:szCs w:val="22"/>
                              </w:rPr>
                            </w:pPr>
                            <w:r w:rsidRPr="00ED71C2">
                              <w:rPr>
                                <w:sz w:val="22"/>
                                <w:szCs w:val="22"/>
                              </w:rPr>
                              <w:t xml:space="preserve">In accordance with AASB 9 Financial Instruments, the entity classifies its financial assets in the following categories: </w:t>
                            </w:r>
                          </w:p>
                          <w:p w14:paraId="77D6BA0F" w14:textId="521853B6" w:rsidR="003E269A" w:rsidRPr="00ED71C2" w:rsidRDefault="003E269A" w:rsidP="005C057B">
                            <w:pPr>
                              <w:pStyle w:val="ListParagraph"/>
                              <w:numPr>
                                <w:ilvl w:val="0"/>
                                <w:numId w:val="89"/>
                              </w:numPr>
                              <w:rPr>
                                <w:sz w:val="22"/>
                                <w:szCs w:val="22"/>
                              </w:rPr>
                            </w:pPr>
                            <w:r w:rsidRPr="00ED71C2">
                              <w:rPr>
                                <w:sz w:val="22"/>
                                <w:szCs w:val="22"/>
                              </w:rPr>
                              <w:t>financial assets at fair value through profit or loss;</w:t>
                            </w:r>
                          </w:p>
                          <w:p w14:paraId="03ACD9BF" w14:textId="025F7690" w:rsidR="003E269A" w:rsidRPr="00ED71C2" w:rsidRDefault="003E269A" w:rsidP="005C057B">
                            <w:pPr>
                              <w:pStyle w:val="ListParagraph"/>
                              <w:numPr>
                                <w:ilvl w:val="0"/>
                                <w:numId w:val="89"/>
                              </w:numPr>
                              <w:rPr>
                                <w:sz w:val="22"/>
                                <w:szCs w:val="22"/>
                              </w:rPr>
                            </w:pPr>
                            <w:r w:rsidRPr="00ED71C2">
                              <w:rPr>
                                <w:sz w:val="22"/>
                                <w:szCs w:val="22"/>
                              </w:rPr>
                              <w:t>financial assets at fair value through other comprehensive income; and</w:t>
                            </w:r>
                          </w:p>
                          <w:p w14:paraId="192A3773" w14:textId="5007409B" w:rsidR="003E269A" w:rsidRPr="00ED71C2" w:rsidRDefault="003E269A" w:rsidP="005C057B">
                            <w:pPr>
                              <w:pStyle w:val="ListParagraph"/>
                              <w:numPr>
                                <w:ilvl w:val="0"/>
                                <w:numId w:val="89"/>
                              </w:numPr>
                              <w:rPr>
                                <w:sz w:val="22"/>
                                <w:szCs w:val="22"/>
                              </w:rPr>
                            </w:pPr>
                            <w:r w:rsidRPr="00ED71C2">
                              <w:rPr>
                                <w:sz w:val="22"/>
                                <w:szCs w:val="22"/>
                              </w:rPr>
                              <w:t>financial assets measured at amortised cost.</w:t>
                            </w:r>
                          </w:p>
                          <w:p w14:paraId="039E0010" w14:textId="77777777" w:rsidR="003E269A" w:rsidRPr="00ED71C2" w:rsidRDefault="003E269A" w:rsidP="003E269A">
                            <w:pPr>
                              <w:rPr>
                                <w:sz w:val="22"/>
                                <w:szCs w:val="22"/>
                              </w:rPr>
                            </w:pPr>
                            <w:r w:rsidRPr="00ED71C2">
                              <w:rPr>
                                <w:sz w:val="22"/>
                                <w:szCs w:val="22"/>
                              </w:rPr>
                              <w:t xml:space="preserve">The classification depends on both the entity's business model for managing the financial assets and contractual cash flow characteristics at the time of initial recognition. Financial assets are recognised when the entity becomes a party to the contract and, as a consequence, has a legal right to receive or a legal obligation to pay cash and derecognised when the contractual rights to the cash flows from the financial asset expire or are transferred upon trade date. </w:t>
                            </w:r>
                          </w:p>
                          <w:p w14:paraId="284CD518" w14:textId="77777777" w:rsidR="003E269A" w:rsidRPr="00ED71C2" w:rsidRDefault="003E269A" w:rsidP="003E269A">
                            <w:pPr>
                              <w:rPr>
                                <w:sz w:val="22"/>
                                <w:szCs w:val="22"/>
                              </w:rPr>
                            </w:pPr>
                            <w:r w:rsidRPr="00ED71C2">
                              <w:rPr>
                                <w:sz w:val="22"/>
                                <w:szCs w:val="22"/>
                              </w:rPr>
                              <w:t xml:space="preserve">Comparatives have not been restated on initial application. </w:t>
                            </w:r>
                          </w:p>
                          <w:p w14:paraId="26F58525" w14:textId="79E87118" w:rsidR="003E269A" w:rsidRPr="00264A5A" w:rsidRDefault="003E269A" w:rsidP="003E269A">
                            <w:pPr>
                              <w:rPr>
                                <w:i/>
                                <w:sz w:val="22"/>
                                <w:szCs w:val="22"/>
                                <w:u w:val="single"/>
                              </w:rPr>
                            </w:pPr>
                            <w:r w:rsidRPr="00ED71C2">
                              <w:rPr>
                                <w:sz w:val="22"/>
                                <w:szCs w:val="22"/>
                              </w:rPr>
                              <w:t> </w:t>
                            </w:r>
                            <w:r w:rsidR="00CD052E" w:rsidRPr="00264A5A">
                              <w:rPr>
                                <w:i/>
                                <w:sz w:val="22"/>
                                <w:szCs w:val="22"/>
                                <w:u w:val="single"/>
                              </w:rPr>
                              <w:t>F</w:t>
                            </w:r>
                            <w:r w:rsidRPr="00264A5A">
                              <w:rPr>
                                <w:i/>
                                <w:sz w:val="22"/>
                                <w:szCs w:val="22"/>
                                <w:u w:val="single"/>
                              </w:rPr>
                              <w:t>inancial Assets at Amortised Cost</w:t>
                            </w:r>
                          </w:p>
                          <w:p w14:paraId="34019CF5" w14:textId="77777777" w:rsidR="003E269A" w:rsidRPr="00ED71C2" w:rsidRDefault="003E269A" w:rsidP="003E269A">
                            <w:pPr>
                              <w:rPr>
                                <w:sz w:val="22"/>
                                <w:szCs w:val="22"/>
                              </w:rPr>
                            </w:pPr>
                            <w:r w:rsidRPr="00ED71C2">
                              <w:rPr>
                                <w:sz w:val="22"/>
                                <w:szCs w:val="22"/>
                              </w:rPr>
                              <w:t>Financial assets included in this category need to meet two criteria:</w:t>
                            </w:r>
                          </w:p>
                          <w:p w14:paraId="3CEF258A" w14:textId="77777777" w:rsidR="003E269A" w:rsidRPr="00ED71C2" w:rsidRDefault="003E269A" w:rsidP="003E269A">
                            <w:pPr>
                              <w:rPr>
                                <w:sz w:val="22"/>
                                <w:szCs w:val="22"/>
                              </w:rPr>
                            </w:pPr>
                            <w:r w:rsidRPr="00ED71C2">
                              <w:rPr>
                                <w:sz w:val="22"/>
                                <w:szCs w:val="22"/>
                              </w:rPr>
                              <w:t>1. the financial asset is held in order to collect the contractual cash flows; and</w:t>
                            </w:r>
                          </w:p>
                          <w:p w14:paraId="3D80045D" w14:textId="77777777" w:rsidR="003E269A" w:rsidRDefault="003E269A" w:rsidP="003E269A">
                            <w:pPr>
                              <w:rPr>
                                <w:sz w:val="22"/>
                                <w:szCs w:val="22"/>
                              </w:rPr>
                            </w:pPr>
                            <w:r w:rsidRPr="00ED71C2">
                              <w:rPr>
                                <w:sz w:val="22"/>
                                <w:szCs w:val="22"/>
                              </w:rPr>
                              <w:t>2. the cash flows are solely payments of principal and interest (SPPI) on the principal outstanding amount.</w:t>
                            </w:r>
                          </w:p>
                          <w:p w14:paraId="291855D9" w14:textId="24BF7BB1" w:rsidR="008F79A1" w:rsidRPr="00CD384E" w:rsidDel="005044B0" w:rsidRDefault="008F79A1" w:rsidP="008F79A1">
                            <w:pPr>
                              <w:rPr>
                                <w:sz w:val="22"/>
                                <w:szCs w:val="22"/>
                              </w:rPr>
                            </w:pPr>
                            <w:r w:rsidRPr="00CD384E">
                              <w:rPr>
                                <w:sz w:val="22"/>
                                <w:szCs w:val="22"/>
                              </w:rPr>
                              <w:t>Amortised cost is determined using the effective interest method.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DC257A0" id="Text Box 1039627105" o:spid="_x0000_s1063" type="#_x0000_t202" style="position:absolute;margin-left:0;margin-top:-42.7pt;width:495.55pt;height:474pt;z-index:251658290;visibility:visible;mso-wrap-style:square;mso-width-percent:0;mso-height-percent:0;mso-wrap-distance-left:9pt;mso-wrap-distance-top:0;mso-wrap-distance-right:9pt;mso-wrap-distance-bottom:0;mso-position-horizontal:center;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NCISPAIAAIUEAAAOAAAAZHJzL2Uyb0RvYy54bWysVEtv2zAMvg/YfxB0X+w8mxhxiixFhgFF&#10;WyAtelZkORYmi5qkxM5+/Sjl3e007CKTIvWR/Eh6et/WiuyEdRJ0TrudlBKhORRSb3L69rr8MqbE&#10;eaYLpkCLnO6Fo/ezz5+mjclEDypQhbAEQbTLGpPTynuTJYnjlaiZ64ARGo0l2Jp5VO0mKSxrEL1W&#10;SS9NR0kDtjAWuHAObx8ORjqL+GUpuH8uSyc8UTnF3Hw8bTzX4UxmU5ZtLDOV5Mc02D9kUTOpMegZ&#10;6oF5RrZW/gFVS27BQek7HOoEylJyEWvAarrph2pWFTMi1oLkOHOmyf0/WP60W5kXS3z7FVpsYCCk&#10;MS5zeBnqaUtbhy9mStCOFO7PtInWE46Xo96kPxgPKeFoG6XdyTiNxCaX58Y6/01ATYKQU4t9iXSx&#10;3aPzGBJdTy4hmgMli6VUKiphFsRCWbJj2EXlY5L44sZLadJg9P4wjcA3tgB9fr9WjP8IZd4ioKY0&#10;Xl6KD5Jv1y2RRU77dydm1lDskTALh1lyhi8l4j8y51+YxeFBjnAh/DMepQJMCo4SJRXYX3+7D/7Y&#10;U7RS0uAw5tT93DIrKFHfNXZ70h0MwvRGZTC866Firy3ra4ve1gtAprq4eoZHMfh7dRJLC/U77s08&#10;REUT0xxj59SfxIU/rAjuHRfzeXTCeTXMP+qV4QE6dCbw+tq+M2uOffU4Ek9wGluWfWjvwTe81DDf&#10;eihl7H0g+sDqkX+c9die416GZbrWo9fl7zH7DQAA//8DAFBLAwQUAAYACAAAACEASopd+NwAAAAI&#10;AQAADwAAAGRycy9kb3ducmV2LnhtbEyPMU/DMBSEdyT+g/WQ2FonFUROiFMBKixMtIj5NXbtiPg5&#10;st00/HvMBOPpTnfftdvFjWzWIQ6eJJTrApim3quBjISPw8tKAIsJSeHoSUv41hG23fVVi43yF3rX&#10;8z4ZlksoNijBpjQ1nMfeaodx7SdN2Tv54DBlGQxXAS+53I18UxQVdzhQXrA46Wer+6/92UnYPZna&#10;9AKD3Qk1DPPyeXozr1Le3iyPD8CSXtJfGH7xMzp0menoz6QiGyXkI0nCStzfAct2XZclsKMEUW0q&#10;4F3L/x/ofgAAAP//AwBQSwECLQAUAAYACAAAACEAtoM4kv4AAADhAQAAEwAAAAAAAAAAAAAAAAAA&#10;AAAAW0NvbnRlbnRfVHlwZXNdLnhtbFBLAQItABQABgAIAAAAIQA4/SH/1gAAAJQBAAALAAAAAAAA&#10;AAAAAAAAAC8BAABfcmVscy8ucmVsc1BLAQItABQABgAIAAAAIQBzNCISPAIAAIUEAAAOAAAAAAAA&#10;AAAAAAAAAC4CAABkcnMvZTJvRG9jLnhtbFBLAQItABQABgAIAAAAIQBKil343AAAAAgBAAAPAAAA&#10;AAAAAAAAAAAAAJYEAABkcnMvZG93bnJldi54bWxQSwUGAAAAAAQABADzAAAAnwUAAAAA&#10;" fillcolor="white [3201]" strokeweight=".5pt">
                <v:textbox>
                  <w:txbxContent>
                    <w:p w14:paraId="58D8A244" w14:textId="77777777" w:rsidR="003E269A" w:rsidRPr="00ED71C2" w:rsidRDefault="003E269A" w:rsidP="003E269A">
                      <w:pPr>
                        <w:rPr>
                          <w:b/>
                          <w:bCs/>
                          <w:sz w:val="22"/>
                          <w:szCs w:val="22"/>
                        </w:rPr>
                      </w:pPr>
                      <w:r w:rsidRPr="00ED71C2">
                        <w:rPr>
                          <w:b/>
                          <w:bCs/>
                          <w:sz w:val="22"/>
                          <w:szCs w:val="22"/>
                        </w:rPr>
                        <w:t>Accounting Policy</w:t>
                      </w:r>
                    </w:p>
                    <w:p w14:paraId="09D5F029" w14:textId="77777777" w:rsidR="003E269A" w:rsidRPr="00AC0E1A" w:rsidRDefault="003E269A" w:rsidP="003E269A">
                      <w:pPr>
                        <w:rPr>
                          <w:b/>
                          <w:i/>
                          <w:sz w:val="22"/>
                          <w:szCs w:val="22"/>
                          <w:u w:val="single"/>
                        </w:rPr>
                      </w:pPr>
                      <w:r w:rsidRPr="00AC0E1A">
                        <w:rPr>
                          <w:b/>
                          <w:i/>
                          <w:sz w:val="22"/>
                          <w:szCs w:val="22"/>
                          <w:u w:val="single"/>
                        </w:rPr>
                        <w:t>Financial assets</w:t>
                      </w:r>
                    </w:p>
                    <w:p w14:paraId="6F6B061F" w14:textId="77777777" w:rsidR="003E269A" w:rsidRPr="00ED71C2" w:rsidRDefault="003E269A" w:rsidP="003E269A">
                      <w:pPr>
                        <w:rPr>
                          <w:sz w:val="22"/>
                          <w:szCs w:val="22"/>
                        </w:rPr>
                      </w:pPr>
                      <w:r w:rsidRPr="00ED71C2">
                        <w:rPr>
                          <w:sz w:val="22"/>
                          <w:szCs w:val="22"/>
                        </w:rPr>
                        <w:t xml:space="preserve">In accordance with AASB 9 Financial Instruments, the entity classifies its financial assets in the following categories: </w:t>
                      </w:r>
                    </w:p>
                    <w:p w14:paraId="77D6BA0F" w14:textId="521853B6" w:rsidR="003E269A" w:rsidRPr="00ED71C2" w:rsidRDefault="003E269A" w:rsidP="005C057B">
                      <w:pPr>
                        <w:pStyle w:val="ListParagraph"/>
                        <w:numPr>
                          <w:ilvl w:val="0"/>
                          <w:numId w:val="89"/>
                        </w:numPr>
                        <w:rPr>
                          <w:sz w:val="22"/>
                          <w:szCs w:val="22"/>
                        </w:rPr>
                      </w:pPr>
                      <w:r w:rsidRPr="00ED71C2">
                        <w:rPr>
                          <w:sz w:val="22"/>
                          <w:szCs w:val="22"/>
                        </w:rPr>
                        <w:t>financial assets at fair value through profit or loss;</w:t>
                      </w:r>
                    </w:p>
                    <w:p w14:paraId="03ACD9BF" w14:textId="025F7690" w:rsidR="003E269A" w:rsidRPr="00ED71C2" w:rsidRDefault="003E269A" w:rsidP="005C057B">
                      <w:pPr>
                        <w:pStyle w:val="ListParagraph"/>
                        <w:numPr>
                          <w:ilvl w:val="0"/>
                          <w:numId w:val="89"/>
                        </w:numPr>
                        <w:rPr>
                          <w:sz w:val="22"/>
                          <w:szCs w:val="22"/>
                        </w:rPr>
                      </w:pPr>
                      <w:r w:rsidRPr="00ED71C2">
                        <w:rPr>
                          <w:sz w:val="22"/>
                          <w:szCs w:val="22"/>
                        </w:rPr>
                        <w:t>financial assets at fair value through other comprehensive income; and</w:t>
                      </w:r>
                    </w:p>
                    <w:p w14:paraId="192A3773" w14:textId="5007409B" w:rsidR="003E269A" w:rsidRPr="00ED71C2" w:rsidRDefault="003E269A" w:rsidP="005C057B">
                      <w:pPr>
                        <w:pStyle w:val="ListParagraph"/>
                        <w:numPr>
                          <w:ilvl w:val="0"/>
                          <w:numId w:val="89"/>
                        </w:numPr>
                        <w:rPr>
                          <w:sz w:val="22"/>
                          <w:szCs w:val="22"/>
                        </w:rPr>
                      </w:pPr>
                      <w:r w:rsidRPr="00ED71C2">
                        <w:rPr>
                          <w:sz w:val="22"/>
                          <w:szCs w:val="22"/>
                        </w:rPr>
                        <w:t>financial assets measured at amortised cost.</w:t>
                      </w:r>
                    </w:p>
                    <w:p w14:paraId="039E0010" w14:textId="77777777" w:rsidR="003E269A" w:rsidRPr="00ED71C2" w:rsidRDefault="003E269A" w:rsidP="003E269A">
                      <w:pPr>
                        <w:rPr>
                          <w:sz w:val="22"/>
                          <w:szCs w:val="22"/>
                        </w:rPr>
                      </w:pPr>
                      <w:r w:rsidRPr="00ED71C2">
                        <w:rPr>
                          <w:sz w:val="22"/>
                          <w:szCs w:val="22"/>
                        </w:rPr>
                        <w:t xml:space="preserve">The classification depends on both the entity's business model for managing the financial assets and contractual cash flow characteristics at the time of initial recognition. Financial assets are recognised when the entity becomes a party to the contract and, as a consequence, has a legal right to receive or a legal obligation to pay cash and derecognised when the contractual rights to the cash flows from the financial asset expire or are transferred upon trade date. </w:t>
                      </w:r>
                    </w:p>
                    <w:p w14:paraId="284CD518" w14:textId="77777777" w:rsidR="003E269A" w:rsidRPr="00ED71C2" w:rsidRDefault="003E269A" w:rsidP="003E269A">
                      <w:pPr>
                        <w:rPr>
                          <w:sz w:val="22"/>
                          <w:szCs w:val="22"/>
                        </w:rPr>
                      </w:pPr>
                      <w:r w:rsidRPr="00ED71C2">
                        <w:rPr>
                          <w:sz w:val="22"/>
                          <w:szCs w:val="22"/>
                        </w:rPr>
                        <w:t xml:space="preserve">Comparatives have not been restated on initial application. </w:t>
                      </w:r>
                    </w:p>
                    <w:p w14:paraId="26F58525" w14:textId="79E87118" w:rsidR="003E269A" w:rsidRPr="00264A5A" w:rsidRDefault="003E269A" w:rsidP="003E269A">
                      <w:pPr>
                        <w:rPr>
                          <w:i/>
                          <w:sz w:val="22"/>
                          <w:szCs w:val="22"/>
                          <w:u w:val="single"/>
                        </w:rPr>
                      </w:pPr>
                      <w:r w:rsidRPr="00ED71C2">
                        <w:rPr>
                          <w:sz w:val="22"/>
                          <w:szCs w:val="22"/>
                        </w:rPr>
                        <w:t> </w:t>
                      </w:r>
                      <w:r w:rsidR="00CD052E" w:rsidRPr="00264A5A">
                        <w:rPr>
                          <w:i/>
                          <w:sz w:val="22"/>
                          <w:szCs w:val="22"/>
                          <w:u w:val="single"/>
                        </w:rPr>
                        <w:t>F</w:t>
                      </w:r>
                      <w:r w:rsidRPr="00264A5A">
                        <w:rPr>
                          <w:i/>
                          <w:sz w:val="22"/>
                          <w:szCs w:val="22"/>
                          <w:u w:val="single"/>
                        </w:rPr>
                        <w:t>inancial Assets at Amortised Cost</w:t>
                      </w:r>
                    </w:p>
                    <w:p w14:paraId="34019CF5" w14:textId="77777777" w:rsidR="003E269A" w:rsidRPr="00ED71C2" w:rsidRDefault="003E269A" w:rsidP="003E269A">
                      <w:pPr>
                        <w:rPr>
                          <w:sz w:val="22"/>
                          <w:szCs w:val="22"/>
                        </w:rPr>
                      </w:pPr>
                      <w:r w:rsidRPr="00ED71C2">
                        <w:rPr>
                          <w:sz w:val="22"/>
                          <w:szCs w:val="22"/>
                        </w:rPr>
                        <w:t>Financial assets included in this category need to meet two criteria:</w:t>
                      </w:r>
                    </w:p>
                    <w:p w14:paraId="3CEF258A" w14:textId="77777777" w:rsidR="003E269A" w:rsidRPr="00ED71C2" w:rsidRDefault="003E269A" w:rsidP="003E269A">
                      <w:pPr>
                        <w:rPr>
                          <w:sz w:val="22"/>
                          <w:szCs w:val="22"/>
                        </w:rPr>
                      </w:pPr>
                      <w:r w:rsidRPr="00ED71C2">
                        <w:rPr>
                          <w:sz w:val="22"/>
                          <w:szCs w:val="22"/>
                        </w:rPr>
                        <w:t>1. the financial asset is held in order to collect the contractual cash flows; and</w:t>
                      </w:r>
                    </w:p>
                    <w:p w14:paraId="3D80045D" w14:textId="77777777" w:rsidR="003E269A" w:rsidRDefault="003E269A" w:rsidP="003E269A">
                      <w:pPr>
                        <w:rPr>
                          <w:sz w:val="22"/>
                          <w:szCs w:val="22"/>
                        </w:rPr>
                      </w:pPr>
                      <w:r w:rsidRPr="00ED71C2">
                        <w:rPr>
                          <w:sz w:val="22"/>
                          <w:szCs w:val="22"/>
                        </w:rPr>
                        <w:t>2. the cash flows are solely payments of principal and interest (SPPI) on the principal outstanding amount.</w:t>
                      </w:r>
                    </w:p>
                    <w:p w14:paraId="291855D9" w14:textId="24BF7BB1" w:rsidR="008F79A1" w:rsidRPr="00CD384E" w:rsidDel="005044B0" w:rsidRDefault="008F79A1" w:rsidP="008F79A1">
                      <w:pPr>
                        <w:rPr>
                          <w:sz w:val="22"/>
                          <w:szCs w:val="22"/>
                        </w:rPr>
                      </w:pPr>
                      <w:r w:rsidRPr="00CD384E">
                        <w:rPr>
                          <w:sz w:val="22"/>
                          <w:szCs w:val="22"/>
                        </w:rPr>
                        <w:t>Amortised cost is determined using the effective interest method.</w:t>
                      </w:r>
                    </w:p>
                  </w:txbxContent>
                </v:textbox>
                <w10:wrap anchorx="page"/>
              </v:shape>
            </w:pict>
          </mc:Fallback>
        </mc:AlternateContent>
      </w:r>
    </w:p>
    <w:tbl>
      <w:tblPr>
        <w:tblW w:w="8671" w:type="dxa"/>
        <w:tblLook w:val="04A0" w:firstRow="1" w:lastRow="0" w:firstColumn="1" w:lastColumn="0" w:noHBand="0" w:noVBand="1"/>
      </w:tblPr>
      <w:tblGrid>
        <w:gridCol w:w="8671"/>
      </w:tblGrid>
      <w:tr w:rsidR="00CD052E" w:rsidRPr="00AE007F" w14:paraId="7A0CF4DA" w14:textId="77777777" w:rsidTr="00161297">
        <w:trPr>
          <w:trHeight w:val="230"/>
        </w:trPr>
        <w:tc>
          <w:tcPr>
            <w:tcW w:w="0" w:type="auto"/>
            <w:tcBorders>
              <w:top w:val="nil"/>
              <w:left w:val="nil"/>
              <w:bottom w:val="nil"/>
              <w:right w:val="nil"/>
            </w:tcBorders>
            <w:shd w:val="clear" w:color="auto" w:fill="auto"/>
            <w:noWrap/>
            <w:vAlign w:val="bottom"/>
          </w:tcPr>
          <w:p w14:paraId="31DDB3CE" w14:textId="5B01BA38" w:rsidR="00CD052E" w:rsidRDefault="00821DB1" w:rsidP="00534D45">
            <w:pPr>
              <w:spacing w:before="0" w:after="0"/>
              <w:rPr>
                <w:rFonts w:eastAsia="Times New Roman" w:cs="Open Sans"/>
                <w:b/>
                <w:bCs/>
                <w:noProof/>
                <w:sz w:val="18"/>
                <w:szCs w:val="18"/>
              </w:rPr>
            </w:pPr>
            <w:r>
              <w:rPr>
                <w:rFonts w:eastAsia="Times New Roman" w:cs="Open Sans"/>
                <w:b/>
                <w:bCs/>
                <w:noProof/>
                <w:sz w:val="18"/>
                <w:szCs w:val="18"/>
              </w:rPr>
              <mc:AlternateContent>
                <mc:Choice Requires="wps">
                  <w:drawing>
                    <wp:anchor distT="0" distB="0" distL="114300" distR="114300" simplePos="0" relativeHeight="251658310" behindDoc="0" locked="0" layoutInCell="1" allowOverlap="1" wp14:anchorId="6C51DA85" wp14:editId="6219DE58">
                      <wp:simplePos x="0" y="0"/>
                      <wp:positionH relativeFrom="column">
                        <wp:posOffset>-242570</wp:posOffset>
                      </wp:positionH>
                      <wp:positionV relativeFrom="paragraph">
                        <wp:posOffset>-273685</wp:posOffset>
                      </wp:positionV>
                      <wp:extent cx="6578600" cy="5911850"/>
                      <wp:effectExtent l="0" t="0" r="12700" b="12700"/>
                      <wp:wrapNone/>
                      <wp:docPr id="1039627106" name="Text Box 1039627106"/>
                      <wp:cNvGraphicFramePr/>
                      <a:graphic xmlns:a="http://schemas.openxmlformats.org/drawingml/2006/main">
                        <a:graphicData uri="http://schemas.microsoft.com/office/word/2010/wordprocessingShape">
                          <wps:wsp>
                            <wps:cNvSpPr txBox="1"/>
                            <wps:spPr>
                              <a:xfrm>
                                <a:off x="0" y="0"/>
                                <a:ext cx="6578600" cy="5911850"/>
                              </a:xfrm>
                              <a:prstGeom prst="rect">
                                <a:avLst/>
                              </a:prstGeom>
                              <a:solidFill>
                                <a:schemeClr val="lt1"/>
                              </a:solidFill>
                              <a:ln w="6350">
                                <a:solidFill>
                                  <a:prstClr val="black"/>
                                </a:solidFill>
                              </a:ln>
                            </wps:spPr>
                            <wps:txbx>
                              <w:txbxContent>
                                <w:p w14:paraId="46ABD56B" w14:textId="5BFEA029" w:rsidR="005044B0" w:rsidRPr="00CD384E" w:rsidRDefault="005044B0" w:rsidP="005044B0">
                                  <w:pPr>
                                    <w:rPr>
                                      <w:sz w:val="22"/>
                                      <w:szCs w:val="22"/>
                                    </w:rPr>
                                  </w:pPr>
                                  <w:r w:rsidRPr="00CD384E">
                                    <w:rPr>
                                      <w:i/>
                                      <w:iCs/>
                                      <w:sz w:val="22"/>
                                      <w:szCs w:val="22"/>
                                      <w:u w:val="single"/>
                                    </w:rPr>
                                    <w:t>Effective Interest Method</w:t>
                                  </w:r>
                                </w:p>
                                <w:p w14:paraId="4927546B" w14:textId="77777777" w:rsidR="005044B0" w:rsidRPr="00CD384E" w:rsidRDefault="005044B0" w:rsidP="005044B0">
                                  <w:pPr>
                                    <w:rPr>
                                      <w:sz w:val="22"/>
                                      <w:szCs w:val="22"/>
                                    </w:rPr>
                                  </w:pPr>
                                  <w:r w:rsidRPr="00CD384E">
                                    <w:rPr>
                                      <w:sz w:val="22"/>
                                      <w:szCs w:val="22"/>
                                    </w:rPr>
                                    <w:t>Income is recognised on an effective interest rate basis for financial assets that are recognised at amortised cost.</w:t>
                                  </w:r>
                                </w:p>
                                <w:p w14:paraId="31E37E9A" w14:textId="04DE71F4" w:rsidR="003F0253" w:rsidRPr="00CD384E" w:rsidRDefault="003F0253" w:rsidP="003F0253">
                                  <w:pPr>
                                    <w:rPr>
                                      <w:sz w:val="22"/>
                                      <w:szCs w:val="22"/>
                                    </w:rPr>
                                  </w:pPr>
                                  <w:r w:rsidRPr="00CD384E">
                                    <w:rPr>
                                      <w:i/>
                                      <w:iCs/>
                                      <w:sz w:val="22"/>
                                      <w:szCs w:val="22"/>
                                      <w:u w:val="single"/>
                                    </w:rPr>
                                    <w:t>Impairment of Financial Assets</w:t>
                                  </w:r>
                                </w:p>
                                <w:p w14:paraId="7F7CB1FC" w14:textId="77777777" w:rsidR="003F0253" w:rsidRPr="00CD384E" w:rsidRDefault="003F0253" w:rsidP="003F0253">
                                  <w:pPr>
                                    <w:rPr>
                                      <w:sz w:val="22"/>
                                      <w:szCs w:val="22"/>
                                    </w:rPr>
                                  </w:pPr>
                                  <w:r w:rsidRPr="00CD384E">
                                    <w:rPr>
                                      <w:sz w:val="22"/>
                                      <w:szCs w:val="22"/>
                                    </w:rPr>
                                    <w:t xml:space="preserve">Financial assets are assessed for impairment at the end of each reporting period based on Expected Credit Losses, using the general approach which measures the loss allowance based on an amount equal to </w:t>
                                  </w:r>
                                  <w:r w:rsidRPr="00CD384E">
                                    <w:rPr>
                                      <w:i/>
                                      <w:iCs/>
                                      <w:sz w:val="22"/>
                                      <w:szCs w:val="22"/>
                                    </w:rPr>
                                    <w:t xml:space="preserve">lifetime expected credit losses </w:t>
                                  </w:r>
                                  <w:r w:rsidRPr="00CD384E">
                                    <w:rPr>
                                      <w:sz w:val="22"/>
                                      <w:szCs w:val="22"/>
                                    </w:rPr>
                                    <w:t xml:space="preserve">where risk has significantly increased, or an amount equal to </w:t>
                                  </w:r>
                                  <w:r w:rsidRPr="00CD384E">
                                    <w:rPr>
                                      <w:i/>
                                      <w:iCs/>
                                      <w:sz w:val="22"/>
                                      <w:szCs w:val="22"/>
                                    </w:rPr>
                                    <w:t>12-month expected credit losses</w:t>
                                  </w:r>
                                  <w:r w:rsidRPr="00CD384E">
                                    <w:rPr>
                                      <w:sz w:val="22"/>
                                      <w:szCs w:val="22"/>
                                    </w:rPr>
                                    <w:t xml:space="preserve"> if risk has not increased. </w:t>
                                  </w:r>
                                </w:p>
                                <w:p w14:paraId="6DC4FACB" w14:textId="77777777" w:rsidR="003F0253" w:rsidRPr="00CD384E" w:rsidRDefault="003F0253" w:rsidP="003F0253">
                                  <w:pPr>
                                    <w:rPr>
                                      <w:sz w:val="22"/>
                                      <w:szCs w:val="22"/>
                                    </w:rPr>
                                  </w:pPr>
                                  <w:r w:rsidRPr="00CD384E">
                                    <w:rPr>
                                      <w:sz w:val="22"/>
                                      <w:szCs w:val="22"/>
                                    </w:rPr>
                                    <w:t>The simplified approach for trade, contract and lease receivables is used. This approach always measures the loss allowance as the amount equal to the lifetime expected credit losses.</w:t>
                                  </w:r>
                                </w:p>
                                <w:p w14:paraId="38D62D77" w14:textId="77777777" w:rsidR="003F0253" w:rsidRPr="00CD384E" w:rsidRDefault="003F0253" w:rsidP="003F0253">
                                  <w:pPr>
                                    <w:rPr>
                                      <w:sz w:val="22"/>
                                      <w:szCs w:val="22"/>
                                    </w:rPr>
                                  </w:pPr>
                                  <w:r w:rsidRPr="00CD384E">
                                    <w:rPr>
                                      <w:sz w:val="22"/>
                                      <w:szCs w:val="22"/>
                                    </w:rPr>
                                    <w:t>A write-off constitutes a derecognition event where the write-off directly reduces the gross carrying amount of the financial asset.</w:t>
                                  </w:r>
                                </w:p>
                                <w:p w14:paraId="0B9B017B" w14:textId="77777777" w:rsidR="003F0253" w:rsidRPr="00CD384E" w:rsidRDefault="003F0253" w:rsidP="003F0253">
                                  <w:pPr>
                                    <w:rPr>
                                      <w:sz w:val="22"/>
                                      <w:szCs w:val="22"/>
                                    </w:rPr>
                                  </w:pPr>
                                  <w:r w:rsidRPr="00CD384E">
                                    <w:rPr>
                                      <w:b/>
                                      <w:bCs/>
                                      <w:i/>
                                      <w:iCs/>
                                      <w:sz w:val="22"/>
                                      <w:szCs w:val="22"/>
                                      <w:u w:val="single"/>
                                    </w:rPr>
                                    <w:t>Financial liabilities</w:t>
                                  </w:r>
                                </w:p>
                                <w:p w14:paraId="54947797" w14:textId="77777777" w:rsidR="003F0253" w:rsidRPr="00CD384E" w:rsidRDefault="003F0253" w:rsidP="003F0253">
                                  <w:pPr>
                                    <w:rPr>
                                      <w:sz w:val="22"/>
                                      <w:szCs w:val="22"/>
                                    </w:rPr>
                                  </w:pPr>
                                  <w:r w:rsidRPr="00CD384E">
                                    <w:rPr>
                                      <w:sz w:val="22"/>
                                      <w:szCs w:val="22"/>
                                    </w:rPr>
                                    <w:t>Financial liabilities are classified as either financial liabilities ‘at fair value through profit or loss’ or other financial liabilities. Financial liabilities are recognised and derecognised upon ‘trade date’.</w:t>
                                  </w:r>
                                </w:p>
                                <w:p w14:paraId="5EBCC6A0" w14:textId="77777777" w:rsidR="003F0253" w:rsidRPr="00CD384E" w:rsidRDefault="003F0253" w:rsidP="003F0253">
                                  <w:pPr>
                                    <w:rPr>
                                      <w:sz w:val="22"/>
                                      <w:szCs w:val="22"/>
                                    </w:rPr>
                                  </w:pPr>
                                  <w:r w:rsidRPr="00CD384E">
                                    <w:rPr>
                                      <w:i/>
                                      <w:iCs/>
                                      <w:sz w:val="22"/>
                                      <w:szCs w:val="22"/>
                                      <w:u w:val="single"/>
                                    </w:rPr>
                                    <w:t>Financial Liabilities at Amortised Cost</w:t>
                                  </w:r>
                                </w:p>
                                <w:p w14:paraId="0B1CE21D" w14:textId="77777777" w:rsidR="003F0253" w:rsidRPr="00CD384E" w:rsidRDefault="003F0253" w:rsidP="003F0253">
                                  <w:pPr>
                                    <w:rPr>
                                      <w:sz w:val="22"/>
                                      <w:szCs w:val="22"/>
                                    </w:rPr>
                                  </w:pPr>
                                  <w:r w:rsidRPr="00CD384E">
                                    <w:rPr>
                                      <w:sz w:val="22"/>
                                      <w:szCs w:val="22"/>
                                    </w:rPr>
                                    <w:t xml:space="preserve">Financial liabilities, including borrowings, are initially measured at fair value, net of transaction costs.  These liabilities are subsequently measured at amortised cost using the effective interest method, with interest expense recognised on an effective interest basis. </w:t>
                                  </w:r>
                                </w:p>
                                <w:p w14:paraId="78C9C9AF" w14:textId="789BCB39" w:rsidR="00821DB1" w:rsidRDefault="003F0253">
                                  <w:r w:rsidRPr="00CD384E">
                                    <w:rPr>
                                      <w:sz w:val="22"/>
                                      <w:szCs w:val="22"/>
                                    </w:rPr>
                                    <w:t>Supplier and other payables are recognised at amortised cost.  Liabilities are recognised to the extent that the goods or services have been received (and irrespective of having been invoiced).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51DA85" id="Text Box 1039627106" o:spid="_x0000_s1064" type="#_x0000_t202" style="position:absolute;margin-left:-19.1pt;margin-top:-21.55pt;width:518pt;height:465.5pt;z-index:25165831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wAShOwIAAIUEAAAOAAAAZHJzL2Uyb0RvYy54bWysVN9vGjEMfp+0/yHK+ziOAqUnjopRMU1C&#10;bSU69TnkEoiWi7MkcMf++jnhZ9s9TXvJ2bHz2f5s3/i+rTXZCecVmJLmnS4lwnColFmX9MfL/MuI&#10;Eh+YqZgGI0q6F57eTz5/Gje2ED3YgK6EIwhifNHYkm5CsEWWeb4RNfMdsMKgUYKrWUDVrbPKsQbR&#10;a531ut1h1oCrrAMuvMfbh4ORThK+lIKHJym9CESXFHML6XTpXMUzm4xZsXbMbhQ/psH+IYuaKYNB&#10;z1APLDCydeoDVK24Aw8ydDjUGUipuEg1YDV59101yw2zItWC5Hh7psn/P1j+uFvaZ0dC+xVabGAk&#10;pLG+8HgZ62mlq+MXMyVoRwr3Z9pEGwjHy+HgdjTsoomjbXCX56NBIja7PLfOh28CahKFkjrsS6KL&#10;7RY+YEh0PbnEaB60quZK66TEWRAz7ciOYRd1SEniizde2pAGU7nB0B8QIvT5/Uoz/jOW+RYBNW3w&#10;8lJ8lEK7aomqSnozOjGzgmqPhDk4zJK3fK4Qf8F8eGYOhweJwIUIT3hIDZgUHCVKNuB+/+0++mNP&#10;0UpJg8NYUv9ry5ygRH832O27vN+P05uU/uC2h4q7tqyuLWZbzwCZynH1LE9i9A/6JEoH9SvuzTRG&#10;RRMzHGOXNJzEWTisCO4dF9NpcsJ5tSwszNLyCB1Jjry+tK/M2WNfA47EI5zGlhXv2nvwjS8NTLcB&#10;pEq9j0QfWD3yj7Oe2nPcy7hM13ryuvw9Jn8AAAD//wMAUEsDBBQABgAIAAAAIQD6Jn9y3wAAAAsB&#10;AAAPAAAAZHJzL2Rvd25yZXYueG1sTI/BTsMwDIbvSLxDZCRuW7oNsbRrOgEaXDgxEOes8ZJoTVI1&#10;WVfeHnNiN1v+9Pv76+3kOzbikFwMEhbzAhiGNmoXjISvz9eZAJayClp1MaCEH0ywbW5valXpeAkf&#10;OO6zYRQSUqUk2Jz7ivPUWvQqzWOPgW7HOHiVaR0M14O6ULjv+LIoHrlXLtAHq3p8sdie9mcvYfds&#10;StMKNdid0M6N0/fx3bxJeX83PW2AZZzyPwx/+qQODTkd4jnoxDoJs5VYEkrDw2oBjIiyXFOZgwQh&#10;1iXwpubXHZpfAAAA//8DAFBLAQItABQABgAIAAAAIQC2gziS/gAAAOEBAAATAAAAAAAAAAAAAAAA&#10;AAAAAABbQ29udGVudF9UeXBlc10ueG1sUEsBAi0AFAAGAAgAAAAhADj9If/WAAAAlAEAAAsAAAAA&#10;AAAAAAAAAAAALwEAAF9yZWxzLy5yZWxzUEsBAi0AFAAGAAgAAAAhABrABKE7AgAAhQQAAA4AAAAA&#10;AAAAAAAAAAAALgIAAGRycy9lMm9Eb2MueG1sUEsBAi0AFAAGAAgAAAAhAPomf3LfAAAACwEAAA8A&#10;AAAAAAAAAAAAAAAAlQQAAGRycy9kb3ducmV2LnhtbFBLBQYAAAAABAAEAPMAAAChBQAAAAA=&#10;" fillcolor="white [3201]" strokeweight=".5pt">
                      <v:textbox>
                        <w:txbxContent>
                          <w:p w14:paraId="46ABD56B" w14:textId="5BFEA029" w:rsidR="005044B0" w:rsidRPr="00CD384E" w:rsidRDefault="005044B0" w:rsidP="005044B0">
                            <w:pPr>
                              <w:rPr>
                                <w:sz w:val="22"/>
                                <w:szCs w:val="22"/>
                              </w:rPr>
                            </w:pPr>
                            <w:r w:rsidRPr="00CD384E">
                              <w:rPr>
                                <w:i/>
                                <w:iCs/>
                                <w:sz w:val="22"/>
                                <w:szCs w:val="22"/>
                                <w:u w:val="single"/>
                              </w:rPr>
                              <w:t>Effective Interest Method</w:t>
                            </w:r>
                          </w:p>
                          <w:p w14:paraId="4927546B" w14:textId="77777777" w:rsidR="005044B0" w:rsidRPr="00CD384E" w:rsidRDefault="005044B0" w:rsidP="005044B0">
                            <w:pPr>
                              <w:rPr>
                                <w:sz w:val="22"/>
                                <w:szCs w:val="22"/>
                              </w:rPr>
                            </w:pPr>
                            <w:r w:rsidRPr="00CD384E">
                              <w:rPr>
                                <w:sz w:val="22"/>
                                <w:szCs w:val="22"/>
                              </w:rPr>
                              <w:t>Income is recognised on an effective interest rate basis for financial assets that are recognised at amortised cost.</w:t>
                            </w:r>
                          </w:p>
                          <w:p w14:paraId="31E37E9A" w14:textId="04DE71F4" w:rsidR="003F0253" w:rsidRPr="00CD384E" w:rsidRDefault="003F0253" w:rsidP="003F0253">
                            <w:pPr>
                              <w:rPr>
                                <w:sz w:val="22"/>
                                <w:szCs w:val="22"/>
                              </w:rPr>
                            </w:pPr>
                            <w:r w:rsidRPr="00CD384E">
                              <w:rPr>
                                <w:i/>
                                <w:iCs/>
                                <w:sz w:val="22"/>
                                <w:szCs w:val="22"/>
                                <w:u w:val="single"/>
                              </w:rPr>
                              <w:t>Impairment of Financial Assets</w:t>
                            </w:r>
                          </w:p>
                          <w:p w14:paraId="7F7CB1FC" w14:textId="77777777" w:rsidR="003F0253" w:rsidRPr="00CD384E" w:rsidRDefault="003F0253" w:rsidP="003F0253">
                            <w:pPr>
                              <w:rPr>
                                <w:sz w:val="22"/>
                                <w:szCs w:val="22"/>
                              </w:rPr>
                            </w:pPr>
                            <w:r w:rsidRPr="00CD384E">
                              <w:rPr>
                                <w:sz w:val="22"/>
                                <w:szCs w:val="22"/>
                              </w:rPr>
                              <w:t xml:space="preserve">Financial assets are assessed for impairment at the end of each reporting period based on Expected Credit Losses, using the general approach which measures the loss allowance based on an amount equal to </w:t>
                            </w:r>
                            <w:r w:rsidRPr="00CD384E">
                              <w:rPr>
                                <w:i/>
                                <w:iCs/>
                                <w:sz w:val="22"/>
                                <w:szCs w:val="22"/>
                              </w:rPr>
                              <w:t xml:space="preserve">lifetime expected credit losses </w:t>
                            </w:r>
                            <w:r w:rsidRPr="00CD384E">
                              <w:rPr>
                                <w:sz w:val="22"/>
                                <w:szCs w:val="22"/>
                              </w:rPr>
                              <w:t xml:space="preserve">where risk has significantly increased, or an amount equal to </w:t>
                            </w:r>
                            <w:r w:rsidRPr="00CD384E">
                              <w:rPr>
                                <w:i/>
                                <w:iCs/>
                                <w:sz w:val="22"/>
                                <w:szCs w:val="22"/>
                              </w:rPr>
                              <w:t>12-month expected credit losses</w:t>
                            </w:r>
                            <w:r w:rsidRPr="00CD384E">
                              <w:rPr>
                                <w:sz w:val="22"/>
                                <w:szCs w:val="22"/>
                              </w:rPr>
                              <w:t xml:space="preserve"> if risk has not increased. </w:t>
                            </w:r>
                          </w:p>
                          <w:p w14:paraId="6DC4FACB" w14:textId="77777777" w:rsidR="003F0253" w:rsidRPr="00CD384E" w:rsidRDefault="003F0253" w:rsidP="003F0253">
                            <w:pPr>
                              <w:rPr>
                                <w:sz w:val="22"/>
                                <w:szCs w:val="22"/>
                              </w:rPr>
                            </w:pPr>
                            <w:r w:rsidRPr="00CD384E">
                              <w:rPr>
                                <w:sz w:val="22"/>
                                <w:szCs w:val="22"/>
                              </w:rPr>
                              <w:t>The simplified approach for trade, contract and lease receivables is used. This approach always measures the loss allowance as the amount equal to the lifetime expected credit losses.</w:t>
                            </w:r>
                          </w:p>
                          <w:p w14:paraId="38D62D77" w14:textId="77777777" w:rsidR="003F0253" w:rsidRPr="00CD384E" w:rsidRDefault="003F0253" w:rsidP="003F0253">
                            <w:pPr>
                              <w:rPr>
                                <w:sz w:val="22"/>
                                <w:szCs w:val="22"/>
                              </w:rPr>
                            </w:pPr>
                            <w:r w:rsidRPr="00CD384E">
                              <w:rPr>
                                <w:sz w:val="22"/>
                                <w:szCs w:val="22"/>
                              </w:rPr>
                              <w:t>A write-off constitutes a derecognition event where the write-off directly reduces the gross carrying amount of the financial asset.</w:t>
                            </w:r>
                          </w:p>
                          <w:p w14:paraId="0B9B017B" w14:textId="77777777" w:rsidR="003F0253" w:rsidRPr="00CD384E" w:rsidRDefault="003F0253" w:rsidP="003F0253">
                            <w:pPr>
                              <w:rPr>
                                <w:sz w:val="22"/>
                                <w:szCs w:val="22"/>
                              </w:rPr>
                            </w:pPr>
                            <w:r w:rsidRPr="00CD384E">
                              <w:rPr>
                                <w:b/>
                                <w:bCs/>
                                <w:i/>
                                <w:iCs/>
                                <w:sz w:val="22"/>
                                <w:szCs w:val="22"/>
                                <w:u w:val="single"/>
                              </w:rPr>
                              <w:t>Financial liabilities</w:t>
                            </w:r>
                          </w:p>
                          <w:p w14:paraId="54947797" w14:textId="77777777" w:rsidR="003F0253" w:rsidRPr="00CD384E" w:rsidRDefault="003F0253" w:rsidP="003F0253">
                            <w:pPr>
                              <w:rPr>
                                <w:sz w:val="22"/>
                                <w:szCs w:val="22"/>
                              </w:rPr>
                            </w:pPr>
                            <w:r w:rsidRPr="00CD384E">
                              <w:rPr>
                                <w:sz w:val="22"/>
                                <w:szCs w:val="22"/>
                              </w:rPr>
                              <w:t>Financial liabilities are classified as either financial liabilities ‘at fair value through profit or loss’ or other financial liabilities. Financial liabilities are recognised and derecognised upon ‘trade date’.</w:t>
                            </w:r>
                          </w:p>
                          <w:p w14:paraId="5EBCC6A0" w14:textId="77777777" w:rsidR="003F0253" w:rsidRPr="00CD384E" w:rsidRDefault="003F0253" w:rsidP="003F0253">
                            <w:pPr>
                              <w:rPr>
                                <w:sz w:val="22"/>
                                <w:szCs w:val="22"/>
                              </w:rPr>
                            </w:pPr>
                            <w:r w:rsidRPr="00CD384E">
                              <w:rPr>
                                <w:i/>
                                <w:iCs/>
                                <w:sz w:val="22"/>
                                <w:szCs w:val="22"/>
                                <w:u w:val="single"/>
                              </w:rPr>
                              <w:t>Financial Liabilities at Amortised Cost</w:t>
                            </w:r>
                          </w:p>
                          <w:p w14:paraId="0B1CE21D" w14:textId="77777777" w:rsidR="003F0253" w:rsidRPr="00CD384E" w:rsidRDefault="003F0253" w:rsidP="003F0253">
                            <w:pPr>
                              <w:rPr>
                                <w:sz w:val="22"/>
                                <w:szCs w:val="22"/>
                              </w:rPr>
                            </w:pPr>
                            <w:r w:rsidRPr="00CD384E">
                              <w:rPr>
                                <w:sz w:val="22"/>
                                <w:szCs w:val="22"/>
                              </w:rPr>
                              <w:t xml:space="preserve">Financial liabilities, including borrowings, are initially measured at fair value, net of transaction costs.  These liabilities are subsequently measured at amortised cost using the effective interest method, with interest expense recognised on an effective interest basis. </w:t>
                            </w:r>
                          </w:p>
                          <w:p w14:paraId="78C9C9AF" w14:textId="789BCB39" w:rsidR="00821DB1" w:rsidRDefault="003F0253">
                            <w:r w:rsidRPr="00CD384E">
                              <w:rPr>
                                <w:sz w:val="22"/>
                                <w:szCs w:val="22"/>
                              </w:rPr>
                              <w:t>Supplier and other payables are recognised at amortised cost.  Liabilities are recognised to the extent that the goods or services have been received (and irrespective of having been invoiced).</w:t>
                            </w:r>
                          </w:p>
                        </w:txbxContent>
                      </v:textbox>
                    </v:shape>
                  </w:pict>
                </mc:Fallback>
              </mc:AlternateContent>
            </w:r>
          </w:p>
          <w:p w14:paraId="4CFCE222" w14:textId="6ECB127D" w:rsidR="00CD052E" w:rsidRDefault="00CD052E" w:rsidP="00534D45">
            <w:pPr>
              <w:spacing w:before="0" w:after="0"/>
              <w:rPr>
                <w:rFonts w:eastAsia="Times New Roman" w:cs="Open Sans"/>
                <w:b/>
                <w:bCs/>
                <w:noProof/>
                <w:sz w:val="18"/>
                <w:szCs w:val="18"/>
              </w:rPr>
            </w:pPr>
          </w:p>
          <w:p w14:paraId="5EAD1CCE" w14:textId="6ECB127D" w:rsidR="00821DB1" w:rsidRDefault="00821DB1" w:rsidP="00534D45">
            <w:pPr>
              <w:spacing w:before="0" w:after="0"/>
              <w:rPr>
                <w:rFonts w:eastAsia="Times New Roman" w:cs="Open Sans"/>
                <w:b/>
                <w:bCs/>
                <w:noProof/>
                <w:sz w:val="18"/>
                <w:szCs w:val="18"/>
              </w:rPr>
            </w:pPr>
          </w:p>
          <w:p w14:paraId="037BBE26" w14:textId="6ECB127D" w:rsidR="00821DB1" w:rsidRDefault="00821DB1" w:rsidP="00534D45">
            <w:pPr>
              <w:spacing w:before="0" w:after="0"/>
              <w:rPr>
                <w:rFonts w:eastAsia="Times New Roman" w:cs="Open Sans"/>
                <w:b/>
                <w:bCs/>
                <w:noProof/>
                <w:sz w:val="18"/>
                <w:szCs w:val="18"/>
              </w:rPr>
            </w:pPr>
          </w:p>
          <w:p w14:paraId="0238BD1B" w14:textId="6ECB127D" w:rsidR="00821DB1" w:rsidRDefault="00821DB1" w:rsidP="00534D45">
            <w:pPr>
              <w:spacing w:before="0" w:after="0"/>
              <w:rPr>
                <w:rFonts w:eastAsia="Times New Roman" w:cs="Open Sans"/>
                <w:b/>
                <w:bCs/>
                <w:noProof/>
                <w:sz w:val="18"/>
                <w:szCs w:val="18"/>
              </w:rPr>
            </w:pPr>
          </w:p>
          <w:p w14:paraId="0E7A8E47" w14:textId="6ECB127D" w:rsidR="00821DB1" w:rsidRDefault="00821DB1" w:rsidP="00534D45">
            <w:pPr>
              <w:spacing w:before="0" w:after="0"/>
              <w:rPr>
                <w:rFonts w:eastAsia="Times New Roman" w:cs="Open Sans"/>
                <w:b/>
                <w:bCs/>
                <w:noProof/>
                <w:sz w:val="18"/>
                <w:szCs w:val="18"/>
              </w:rPr>
            </w:pPr>
          </w:p>
          <w:p w14:paraId="37C15CC0" w14:textId="6ECB127D" w:rsidR="00821DB1" w:rsidRDefault="00821DB1" w:rsidP="00534D45">
            <w:pPr>
              <w:spacing w:before="0" w:after="0"/>
              <w:rPr>
                <w:rFonts w:eastAsia="Times New Roman" w:cs="Open Sans"/>
                <w:b/>
                <w:bCs/>
                <w:noProof/>
                <w:sz w:val="18"/>
                <w:szCs w:val="18"/>
              </w:rPr>
            </w:pPr>
          </w:p>
          <w:p w14:paraId="54205FF0" w14:textId="6ECB127D" w:rsidR="00821DB1" w:rsidRDefault="00821DB1" w:rsidP="00534D45">
            <w:pPr>
              <w:spacing w:before="0" w:after="0"/>
              <w:rPr>
                <w:rFonts w:eastAsia="Times New Roman" w:cs="Open Sans"/>
                <w:b/>
                <w:bCs/>
                <w:noProof/>
                <w:sz w:val="18"/>
                <w:szCs w:val="18"/>
              </w:rPr>
            </w:pPr>
          </w:p>
          <w:p w14:paraId="3BC115AA" w14:textId="77777777" w:rsidR="00821DB1" w:rsidRDefault="00821DB1" w:rsidP="00534D45">
            <w:pPr>
              <w:spacing w:before="0" w:after="0"/>
              <w:rPr>
                <w:rFonts w:eastAsia="Times New Roman" w:cs="Open Sans"/>
                <w:b/>
                <w:bCs/>
                <w:noProof/>
                <w:sz w:val="18"/>
                <w:szCs w:val="18"/>
              </w:rPr>
            </w:pPr>
          </w:p>
          <w:p w14:paraId="49B04C70" w14:textId="77777777" w:rsidR="003F0253" w:rsidRDefault="003F0253" w:rsidP="00534D45">
            <w:pPr>
              <w:spacing w:before="0" w:after="0"/>
              <w:rPr>
                <w:rFonts w:eastAsia="Times New Roman" w:cs="Open Sans"/>
                <w:b/>
                <w:bCs/>
                <w:noProof/>
                <w:sz w:val="18"/>
                <w:szCs w:val="18"/>
              </w:rPr>
            </w:pPr>
          </w:p>
          <w:p w14:paraId="10452C11" w14:textId="77777777" w:rsidR="003F0253" w:rsidRDefault="003F0253" w:rsidP="00534D45">
            <w:pPr>
              <w:spacing w:before="0" w:after="0"/>
              <w:rPr>
                <w:rFonts w:eastAsia="Times New Roman" w:cs="Open Sans"/>
                <w:b/>
                <w:bCs/>
                <w:noProof/>
                <w:sz w:val="18"/>
                <w:szCs w:val="18"/>
              </w:rPr>
            </w:pPr>
          </w:p>
          <w:p w14:paraId="5F14847E" w14:textId="77777777" w:rsidR="003F0253" w:rsidRDefault="003F0253" w:rsidP="00534D45">
            <w:pPr>
              <w:spacing w:before="0" w:after="0"/>
              <w:rPr>
                <w:rFonts w:eastAsia="Times New Roman" w:cs="Open Sans"/>
                <w:b/>
                <w:bCs/>
                <w:noProof/>
                <w:sz w:val="18"/>
                <w:szCs w:val="18"/>
              </w:rPr>
            </w:pPr>
          </w:p>
          <w:p w14:paraId="7794C252" w14:textId="77777777" w:rsidR="003F0253" w:rsidRDefault="003F0253" w:rsidP="00534D45">
            <w:pPr>
              <w:spacing w:before="0" w:after="0"/>
              <w:rPr>
                <w:rFonts w:eastAsia="Times New Roman" w:cs="Open Sans"/>
                <w:b/>
                <w:bCs/>
                <w:noProof/>
                <w:sz w:val="18"/>
                <w:szCs w:val="18"/>
              </w:rPr>
            </w:pPr>
          </w:p>
          <w:p w14:paraId="270592A1" w14:textId="77777777" w:rsidR="003F0253" w:rsidRDefault="003F0253" w:rsidP="00534D45">
            <w:pPr>
              <w:spacing w:before="0" w:after="0"/>
              <w:rPr>
                <w:rFonts w:eastAsia="Times New Roman" w:cs="Open Sans"/>
                <w:b/>
                <w:bCs/>
                <w:noProof/>
                <w:sz w:val="18"/>
                <w:szCs w:val="18"/>
              </w:rPr>
            </w:pPr>
          </w:p>
          <w:p w14:paraId="1F94E14E" w14:textId="77777777" w:rsidR="003F0253" w:rsidRDefault="003F0253" w:rsidP="00534D45">
            <w:pPr>
              <w:spacing w:before="0" w:after="0"/>
              <w:rPr>
                <w:rFonts w:eastAsia="Times New Roman" w:cs="Open Sans"/>
                <w:b/>
                <w:bCs/>
                <w:noProof/>
                <w:sz w:val="18"/>
                <w:szCs w:val="18"/>
              </w:rPr>
            </w:pPr>
          </w:p>
          <w:p w14:paraId="2B70070C" w14:textId="77777777" w:rsidR="003F0253" w:rsidRDefault="003F0253" w:rsidP="00534D45">
            <w:pPr>
              <w:spacing w:before="0" w:after="0"/>
              <w:rPr>
                <w:rFonts w:eastAsia="Times New Roman" w:cs="Open Sans"/>
                <w:b/>
                <w:bCs/>
                <w:noProof/>
                <w:sz w:val="18"/>
                <w:szCs w:val="18"/>
              </w:rPr>
            </w:pPr>
          </w:p>
          <w:p w14:paraId="250BA4A0" w14:textId="77777777" w:rsidR="003F0253" w:rsidRDefault="003F0253" w:rsidP="00534D45">
            <w:pPr>
              <w:spacing w:before="0" w:after="0"/>
              <w:rPr>
                <w:rFonts w:eastAsia="Times New Roman" w:cs="Open Sans"/>
                <w:b/>
                <w:bCs/>
                <w:noProof/>
                <w:sz w:val="18"/>
                <w:szCs w:val="18"/>
              </w:rPr>
            </w:pPr>
          </w:p>
          <w:p w14:paraId="7456975D" w14:textId="77777777" w:rsidR="003F0253" w:rsidRDefault="003F0253" w:rsidP="00534D45">
            <w:pPr>
              <w:spacing w:before="0" w:after="0"/>
              <w:rPr>
                <w:rFonts w:eastAsia="Times New Roman" w:cs="Open Sans"/>
                <w:b/>
                <w:bCs/>
                <w:noProof/>
                <w:sz w:val="18"/>
                <w:szCs w:val="18"/>
              </w:rPr>
            </w:pPr>
          </w:p>
          <w:p w14:paraId="5FDF153F" w14:textId="77777777" w:rsidR="003F0253" w:rsidRDefault="003F0253" w:rsidP="00534D45">
            <w:pPr>
              <w:spacing w:before="0" w:after="0"/>
              <w:rPr>
                <w:rFonts w:eastAsia="Times New Roman" w:cs="Open Sans"/>
                <w:b/>
                <w:bCs/>
                <w:noProof/>
                <w:sz w:val="18"/>
                <w:szCs w:val="18"/>
              </w:rPr>
            </w:pPr>
          </w:p>
          <w:p w14:paraId="689D856F" w14:textId="77777777" w:rsidR="003F0253" w:rsidRDefault="003F0253" w:rsidP="00534D45">
            <w:pPr>
              <w:spacing w:before="0" w:after="0"/>
              <w:rPr>
                <w:rFonts w:eastAsia="Times New Roman" w:cs="Open Sans"/>
                <w:b/>
                <w:bCs/>
                <w:noProof/>
                <w:sz w:val="18"/>
                <w:szCs w:val="18"/>
              </w:rPr>
            </w:pPr>
          </w:p>
          <w:p w14:paraId="018AD95A" w14:textId="77777777" w:rsidR="003F0253" w:rsidRDefault="003F0253" w:rsidP="00534D45">
            <w:pPr>
              <w:spacing w:before="0" w:after="0"/>
              <w:rPr>
                <w:rFonts w:eastAsia="Times New Roman" w:cs="Open Sans"/>
                <w:b/>
                <w:bCs/>
                <w:noProof/>
                <w:sz w:val="18"/>
                <w:szCs w:val="18"/>
              </w:rPr>
            </w:pPr>
          </w:p>
          <w:p w14:paraId="77602A1A" w14:textId="77777777" w:rsidR="003F0253" w:rsidRDefault="003F0253" w:rsidP="00534D45">
            <w:pPr>
              <w:spacing w:before="0" w:after="0"/>
              <w:rPr>
                <w:rFonts w:eastAsia="Times New Roman" w:cs="Open Sans"/>
                <w:b/>
                <w:bCs/>
                <w:noProof/>
                <w:sz w:val="18"/>
                <w:szCs w:val="18"/>
              </w:rPr>
            </w:pPr>
          </w:p>
          <w:p w14:paraId="7F209BC6" w14:textId="77777777" w:rsidR="003F0253" w:rsidRDefault="003F0253" w:rsidP="00534D45">
            <w:pPr>
              <w:spacing w:before="0" w:after="0"/>
              <w:rPr>
                <w:rFonts w:eastAsia="Times New Roman" w:cs="Open Sans"/>
                <w:b/>
                <w:bCs/>
                <w:noProof/>
                <w:sz w:val="18"/>
                <w:szCs w:val="18"/>
              </w:rPr>
            </w:pPr>
          </w:p>
          <w:p w14:paraId="560C45B8" w14:textId="77777777" w:rsidR="003F0253" w:rsidRDefault="003F0253" w:rsidP="00534D45">
            <w:pPr>
              <w:spacing w:before="0" w:after="0"/>
              <w:rPr>
                <w:rFonts w:eastAsia="Times New Roman" w:cs="Open Sans"/>
                <w:b/>
                <w:bCs/>
                <w:noProof/>
                <w:sz w:val="18"/>
                <w:szCs w:val="18"/>
              </w:rPr>
            </w:pPr>
          </w:p>
          <w:p w14:paraId="11212361" w14:textId="77777777" w:rsidR="003F0253" w:rsidRDefault="003F0253" w:rsidP="00534D45">
            <w:pPr>
              <w:spacing w:before="0" w:after="0"/>
              <w:rPr>
                <w:rFonts w:eastAsia="Times New Roman" w:cs="Open Sans"/>
                <w:b/>
                <w:bCs/>
                <w:noProof/>
                <w:sz w:val="18"/>
                <w:szCs w:val="18"/>
              </w:rPr>
            </w:pPr>
          </w:p>
          <w:p w14:paraId="0903C04C" w14:textId="77777777" w:rsidR="003F0253" w:rsidRDefault="003F0253" w:rsidP="00534D45">
            <w:pPr>
              <w:spacing w:before="0" w:after="0"/>
              <w:rPr>
                <w:rFonts w:eastAsia="Times New Roman" w:cs="Open Sans"/>
                <w:b/>
                <w:bCs/>
                <w:noProof/>
                <w:sz w:val="18"/>
                <w:szCs w:val="18"/>
              </w:rPr>
            </w:pPr>
          </w:p>
          <w:p w14:paraId="21113FF7" w14:textId="77777777" w:rsidR="003F0253" w:rsidRDefault="003F0253" w:rsidP="00534D45">
            <w:pPr>
              <w:spacing w:before="0" w:after="0"/>
              <w:rPr>
                <w:rFonts w:eastAsia="Times New Roman" w:cs="Open Sans"/>
                <w:b/>
                <w:bCs/>
                <w:noProof/>
                <w:sz w:val="18"/>
                <w:szCs w:val="18"/>
              </w:rPr>
            </w:pPr>
          </w:p>
          <w:p w14:paraId="131355A2" w14:textId="77777777" w:rsidR="003F0253" w:rsidRDefault="003F0253" w:rsidP="00534D45">
            <w:pPr>
              <w:spacing w:before="0" w:after="0"/>
              <w:rPr>
                <w:rFonts w:eastAsia="Times New Roman" w:cs="Open Sans"/>
                <w:b/>
                <w:bCs/>
                <w:noProof/>
                <w:sz w:val="18"/>
                <w:szCs w:val="18"/>
              </w:rPr>
            </w:pPr>
          </w:p>
          <w:p w14:paraId="1F8777B5" w14:textId="77777777" w:rsidR="003F0253" w:rsidRDefault="003F0253" w:rsidP="00534D45">
            <w:pPr>
              <w:spacing w:before="0" w:after="0"/>
              <w:rPr>
                <w:rFonts w:eastAsia="Times New Roman" w:cs="Open Sans"/>
                <w:b/>
                <w:bCs/>
                <w:noProof/>
                <w:sz w:val="18"/>
                <w:szCs w:val="18"/>
              </w:rPr>
            </w:pPr>
          </w:p>
          <w:p w14:paraId="717DE36D" w14:textId="77777777" w:rsidR="003F0253" w:rsidRDefault="003F0253" w:rsidP="00534D45">
            <w:pPr>
              <w:spacing w:before="0" w:after="0"/>
              <w:rPr>
                <w:rFonts w:eastAsia="Times New Roman" w:cs="Open Sans"/>
                <w:b/>
                <w:bCs/>
                <w:noProof/>
                <w:sz w:val="18"/>
                <w:szCs w:val="18"/>
              </w:rPr>
            </w:pPr>
          </w:p>
          <w:p w14:paraId="38DFA638" w14:textId="77777777" w:rsidR="003F0253" w:rsidRDefault="003F0253" w:rsidP="00534D45">
            <w:pPr>
              <w:spacing w:before="0" w:after="0"/>
              <w:rPr>
                <w:rFonts w:eastAsia="Times New Roman" w:cs="Open Sans"/>
                <w:b/>
                <w:bCs/>
                <w:noProof/>
                <w:sz w:val="18"/>
                <w:szCs w:val="18"/>
              </w:rPr>
            </w:pPr>
          </w:p>
          <w:p w14:paraId="3920CD7F" w14:textId="77777777" w:rsidR="003F0253" w:rsidRDefault="003F0253" w:rsidP="00534D45">
            <w:pPr>
              <w:spacing w:before="0" w:after="0"/>
              <w:rPr>
                <w:rFonts w:eastAsia="Times New Roman" w:cs="Open Sans"/>
                <w:b/>
                <w:bCs/>
                <w:noProof/>
                <w:sz w:val="18"/>
                <w:szCs w:val="18"/>
              </w:rPr>
            </w:pPr>
          </w:p>
          <w:p w14:paraId="343BD208" w14:textId="77777777" w:rsidR="003F0253" w:rsidRDefault="003F0253" w:rsidP="00534D45">
            <w:pPr>
              <w:spacing w:before="0" w:after="0"/>
              <w:rPr>
                <w:rFonts w:eastAsia="Times New Roman" w:cs="Open Sans"/>
                <w:b/>
                <w:bCs/>
                <w:noProof/>
                <w:sz w:val="18"/>
                <w:szCs w:val="18"/>
              </w:rPr>
            </w:pPr>
          </w:p>
          <w:p w14:paraId="5D674D94" w14:textId="77777777" w:rsidR="003F0253" w:rsidRDefault="003F0253" w:rsidP="00534D45">
            <w:pPr>
              <w:spacing w:before="0" w:after="0"/>
              <w:rPr>
                <w:rFonts w:eastAsia="Times New Roman" w:cs="Open Sans"/>
                <w:b/>
                <w:bCs/>
                <w:noProof/>
                <w:sz w:val="18"/>
                <w:szCs w:val="18"/>
              </w:rPr>
            </w:pPr>
          </w:p>
          <w:p w14:paraId="38D5F538" w14:textId="77777777" w:rsidR="003F0253" w:rsidRDefault="003F0253" w:rsidP="00534D45">
            <w:pPr>
              <w:spacing w:before="0" w:after="0"/>
              <w:rPr>
                <w:rFonts w:eastAsia="Times New Roman" w:cs="Open Sans"/>
                <w:b/>
                <w:bCs/>
                <w:noProof/>
                <w:sz w:val="18"/>
                <w:szCs w:val="18"/>
              </w:rPr>
            </w:pPr>
          </w:p>
          <w:p w14:paraId="7A567A50" w14:textId="77777777" w:rsidR="003F0253" w:rsidRDefault="003F0253" w:rsidP="00534D45">
            <w:pPr>
              <w:spacing w:before="0" w:after="0"/>
              <w:rPr>
                <w:rFonts w:eastAsia="Times New Roman" w:cs="Open Sans"/>
                <w:b/>
                <w:bCs/>
                <w:noProof/>
                <w:sz w:val="18"/>
                <w:szCs w:val="18"/>
              </w:rPr>
            </w:pPr>
          </w:p>
          <w:p w14:paraId="6D6D5F95" w14:textId="77777777" w:rsidR="00AD0C81" w:rsidRDefault="00AD0C81">
            <w:pPr>
              <w:spacing w:before="0" w:after="0"/>
              <w:rPr>
                <w:rFonts w:eastAsia="Times New Roman" w:cs="Open Sans"/>
                <w:b/>
                <w:bCs/>
                <w:noProof/>
                <w:sz w:val="18"/>
                <w:szCs w:val="18"/>
              </w:rPr>
            </w:pPr>
          </w:p>
          <w:tbl>
            <w:tblPr>
              <w:tblW w:w="8455" w:type="dxa"/>
              <w:tblCellMar>
                <w:top w:w="15" w:type="dxa"/>
                <w:bottom w:w="15" w:type="dxa"/>
              </w:tblCellMar>
              <w:tblLook w:val="04A0" w:firstRow="1" w:lastRow="0" w:firstColumn="1" w:lastColumn="0" w:noHBand="0" w:noVBand="1"/>
            </w:tblPr>
            <w:tblGrid>
              <w:gridCol w:w="1816"/>
              <w:gridCol w:w="373"/>
              <w:gridCol w:w="223"/>
              <w:gridCol w:w="3127"/>
              <w:gridCol w:w="1726"/>
              <w:gridCol w:w="1190"/>
            </w:tblGrid>
            <w:tr w:rsidR="00AB1436" w:rsidRPr="00AD0C81" w14:paraId="0A1DB866" w14:textId="77777777" w:rsidTr="002F00D5">
              <w:trPr>
                <w:trHeight w:val="551"/>
              </w:trPr>
              <w:tc>
                <w:tcPr>
                  <w:tcW w:w="1816" w:type="dxa"/>
                  <w:tcBorders>
                    <w:top w:val="nil"/>
                    <w:left w:val="nil"/>
                    <w:bottom w:val="nil"/>
                    <w:right w:val="nil"/>
                  </w:tcBorders>
                  <w:hideMark/>
                </w:tcPr>
                <w:p w14:paraId="4EE8B2A5" w14:textId="77777777" w:rsidR="00AB1436" w:rsidRPr="00AD0C81" w:rsidRDefault="00AB1436" w:rsidP="00AD0C81">
                  <w:pPr>
                    <w:spacing w:before="0" w:after="0"/>
                    <w:rPr>
                      <w:rFonts w:eastAsia="Times New Roman" w:cs="Open Sans"/>
                      <w:b/>
                      <w:bCs/>
                      <w:noProof/>
                      <w:sz w:val="22"/>
                      <w:szCs w:val="22"/>
                    </w:rPr>
                  </w:pPr>
                </w:p>
              </w:tc>
              <w:tc>
                <w:tcPr>
                  <w:tcW w:w="596" w:type="dxa"/>
                  <w:gridSpan w:val="2"/>
                  <w:tcBorders>
                    <w:top w:val="nil"/>
                    <w:left w:val="nil"/>
                    <w:bottom w:val="nil"/>
                    <w:right w:val="nil"/>
                  </w:tcBorders>
                  <w:hideMark/>
                </w:tcPr>
                <w:p w14:paraId="501A4400" w14:textId="77777777" w:rsidR="00AB1436" w:rsidRPr="00AD0C81" w:rsidRDefault="00AB1436" w:rsidP="00AD0C81">
                  <w:pPr>
                    <w:spacing w:before="0" w:after="0"/>
                    <w:rPr>
                      <w:rFonts w:eastAsia="Times New Roman" w:cs="Open Sans"/>
                      <w:b/>
                      <w:bCs/>
                      <w:noProof/>
                      <w:sz w:val="22"/>
                      <w:szCs w:val="22"/>
                    </w:rPr>
                  </w:pPr>
                </w:p>
              </w:tc>
              <w:tc>
                <w:tcPr>
                  <w:tcW w:w="3127" w:type="dxa"/>
                  <w:tcBorders>
                    <w:top w:val="nil"/>
                    <w:left w:val="nil"/>
                    <w:bottom w:val="nil"/>
                    <w:right w:val="nil"/>
                  </w:tcBorders>
                  <w:hideMark/>
                </w:tcPr>
                <w:p w14:paraId="1AAF8899" w14:textId="77777777" w:rsidR="00AB1436" w:rsidRPr="00AD0C81" w:rsidRDefault="00AB1436" w:rsidP="00AD0C81">
                  <w:pPr>
                    <w:spacing w:before="0" w:after="0"/>
                    <w:rPr>
                      <w:rFonts w:eastAsia="Times New Roman" w:cs="Open Sans"/>
                      <w:b/>
                      <w:bCs/>
                      <w:noProof/>
                      <w:sz w:val="22"/>
                      <w:szCs w:val="22"/>
                    </w:rPr>
                  </w:pPr>
                </w:p>
              </w:tc>
              <w:tc>
                <w:tcPr>
                  <w:tcW w:w="1726" w:type="dxa"/>
                  <w:tcBorders>
                    <w:top w:val="nil"/>
                    <w:left w:val="nil"/>
                    <w:bottom w:val="nil"/>
                    <w:right w:val="nil"/>
                  </w:tcBorders>
                  <w:vAlign w:val="bottom"/>
                  <w:hideMark/>
                </w:tcPr>
                <w:p w14:paraId="448AB156" w14:textId="77777777" w:rsidR="00AB1436" w:rsidRPr="00AD0C81" w:rsidRDefault="00AB1436" w:rsidP="00CA4008">
                  <w:pPr>
                    <w:spacing w:before="0" w:after="0"/>
                    <w:jc w:val="right"/>
                    <w:rPr>
                      <w:rFonts w:eastAsia="Times New Roman" w:cs="Open Sans"/>
                      <w:b/>
                      <w:bCs/>
                      <w:noProof/>
                      <w:sz w:val="22"/>
                      <w:szCs w:val="22"/>
                    </w:rPr>
                  </w:pPr>
                  <w:r w:rsidRPr="00AD0C81">
                    <w:rPr>
                      <w:rFonts w:eastAsia="Times New Roman" w:cs="Open Sans"/>
                      <w:b/>
                      <w:bCs/>
                      <w:noProof/>
                      <w:sz w:val="22"/>
                      <w:szCs w:val="22"/>
                    </w:rPr>
                    <w:t>2022</w:t>
                  </w:r>
                </w:p>
              </w:tc>
              <w:tc>
                <w:tcPr>
                  <w:tcW w:w="1190" w:type="dxa"/>
                  <w:tcBorders>
                    <w:top w:val="nil"/>
                    <w:left w:val="nil"/>
                    <w:bottom w:val="nil"/>
                    <w:right w:val="nil"/>
                  </w:tcBorders>
                  <w:vAlign w:val="bottom"/>
                  <w:hideMark/>
                </w:tcPr>
                <w:p w14:paraId="17C20A9C" w14:textId="77777777" w:rsidR="00AB1436" w:rsidRPr="00CA4008" w:rsidRDefault="00AB1436" w:rsidP="00CA4008">
                  <w:pPr>
                    <w:spacing w:before="0" w:after="0"/>
                    <w:jc w:val="right"/>
                    <w:rPr>
                      <w:rFonts w:eastAsia="Times New Roman" w:cs="Open Sans"/>
                      <w:sz w:val="22"/>
                      <w:szCs w:val="22"/>
                    </w:rPr>
                  </w:pPr>
                  <w:r w:rsidRPr="00CA4008">
                    <w:rPr>
                      <w:rFonts w:eastAsia="Times New Roman" w:cs="Open Sans"/>
                      <w:sz w:val="22"/>
                      <w:szCs w:val="22"/>
                    </w:rPr>
                    <w:t>2021</w:t>
                  </w:r>
                </w:p>
              </w:tc>
            </w:tr>
            <w:tr w:rsidR="00AB1436" w:rsidRPr="00AD0C81" w14:paraId="4E6C1C4A" w14:textId="77777777" w:rsidTr="002F00D5">
              <w:trPr>
                <w:trHeight w:val="551"/>
              </w:trPr>
              <w:tc>
                <w:tcPr>
                  <w:tcW w:w="2189" w:type="dxa"/>
                  <w:gridSpan w:val="2"/>
                  <w:tcBorders>
                    <w:top w:val="nil"/>
                    <w:left w:val="nil"/>
                    <w:bottom w:val="single" w:sz="8" w:space="0" w:color="009560"/>
                    <w:right w:val="nil"/>
                  </w:tcBorders>
                  <w:hideMark/>
                </w:tcPr>
                <w:p w14:paraId="3137DD99" w14:textId="77777777" w:rsidR="00AB1436" w:rsidRPr="00AD0C81" w:rsidRDefault="00AB1436" w:rsidP="00AD0C81">
                  <w:pPr>
                    <w:spacing w:before="0" w:after="0"/>
                    <w:rPr>
                      <w:rFonts w:eastAsia="Times New Roman" w:cs="Open Sans"/>
                      <w:b/>
                      <w:bCs/>
                      <w:noProof/>
                      <w:sz w:val="22"/>
                      <w:szCs w:val="22"/>
                    </w:rPr>
                  </w:pPr>
                </w:p>
              </w:tc>
              <w:tc>
                <w:tcPr>
                  <w:tcW w:w="223" w:type="dxa"/>
                  <w:tcBorders>
                    <w:top w:val="nil"/>
                    <w:left w:val="nil"/>
                    <w:bottom w:val="single" w:sz="8" w:space="0" w:color="009560"/>
                    <w:right w:val="nil"/>
                  </w:tcBorders>
                  <w:hideMark/>
                </w:tcPr>
                <w:p w14:paraId="473D076E" w14:textId="77777777" w:rsidR="00AB1436" w:rsidRPr="00AD0C81" w:rsidRDefault="00AB1436" w:rsidP="00AD0C81">
                  <w:pPr>
                    <w:spacing w:before="0" w:after="0"/>
                    <w:rPr>
                      <w:rFonts w:eastAsia="Times New Roman" w:cs="Open Sans"/>
                      <w:b/>
                      <w:bCs/>
                      <w:noProof/>
                      <w:sz w:val="22"/>
                      <w:szCs w:val="22"/>
                    </w:rPr>
                  </w:pPr>
                </w:p>
              </w:tc>
              <w:tc>
                <w:tcPr>
                  <w:tcW w:w="3127" w:type="dxa"/>
                  <w:tcBorders>
                    <w:top w:val="nil"/>
                    <w:left w:val="nil"/>
                    <w:bottom w:val="single" w:sz="8" w:space="0" w:color="009560"/>
                    <w:right w:val="nil"/>
                  </w:tcBorders>
                  <w:hideMark/>
                </w:tcPr>
                <w:p w14:paraId="0B52E06E" w14:textId="77777777" w:rsidR="00AB1436" w:rsidRPr="00AD0C81" w:rsidRDefault="00AB1436" w:rsidP="00AD0C81">
                  <w:pPr>
                    <w:spacing w:before="0" w:after="0"/>
                    <w:rPr>
                      <w:rFonts w:eastAsia="Times New Roman" w:cs="Open Sans"/>
                      <w:b/>
                      <w:bCs/>
                      <w:noProof/>
                      <w:sz w:val="22"/>
                      <w:szCs w:val="22"/>
                    </w:rPr>
                  </w:pPr>
                </w:p>
              </w:tc>
              <w:tc>
                <w:tcPr>
                  <w:tcW w:w="1726" w:type="dxa"/>
                  <w:tcBorders>
                    <w:top w:val="nil"/>
                    <w:left w:val="nil"/>
                    <w:bottom w:val="single" w:sz="8" w:space="0" w:color="009560"/>
                    <w:right w:val="nil"/>
                  </w:tcBorders>
                  <w:hideMark/>
                </w:tcPr>
                <w:p w14:paraId="7C715560" w14:textId="77777777" w:rsidR="00AB1436" w:rsidRPr="00AD0C81" w:rsidRDefault="00AB1436" w:rsidP="00CA4008">
                  <w:pPr>
                    <w:spacing w:before="0" w:after="0"/>
                    <w:jc w:val="right"/>
                    <w:rPr>
                      <w:rFonts w:eastAsia="Times New Roman" w:cs="Open Sans"/>
                      <w:b/>
                      <w:bCs/>
                      <w:noProof/>
                      <w:sz w:val="22"/>
                      <w:szCs w:val="22"/>
                    </w:rPr>
                  </w:pPr>
                  <w:r w:rsidRPr="00AD0C81">
                    <w:rPr>
                      <w:rFonts w:eastAsia="Times New Roman" w:cs="Open Sans"/>
                      <w:b/>
                      <w:bCs/>
                      <w:noProof/>
                      <w:sz w:val="22"/>
                      <w:szCs w:val="22"/>
                    </w:rPr>
                    <w:t>$’000</w:t>
                  </w:r>
                </w:p>
              </w:tc>
              <w:tc>
                <w:tcPr>
                  <w:tcW w:w="1190" w:type="dxa"/>
                  <w:tcBorders>
                    <w:top w:val="nil"/>
                    <w:left w:val="nil"/>
                    <w:bottom w:val="single" w:sz="8" w:space="0" w:color="009560"/>
                    <w:right w:val="nil"/>
                  </w:tcBorders>
                  <w:hideMark/>
                </w:tcPr>
                <w:p w14:paraId="22E53698" w14:textId="77777777" w:rsidR="00AB1436" w:rsidRPr="00CA4008" w:rsidRDefault="00AB1436" w:rsidP="00CA4008">
                  <w:pPr>
                    <w:spacing w:before="0" w:after="0"/>
                    <w:jc w:val="right"/>
                    <w:rPr>
                      <w:rFonts w:eastAsia="Times New Roman" w:cs="Open Sans"/>
                      <w:sz w:val="22"/>
                      <w:szCs w:val="22"/>
                    </w:rPr>
                  </w:pPr>
                  <w:r w:rsidRPr="00CA4008">
                    <w:rPr>
                      <w:rFonts w:eastAsia="Times New Roman" w:cs="Open Sans"/>
                      <w:sz w:val="22"/>
                      <w:szCs w:val="22"/>
                    </w:rPr>
                    <w:t>$’000</w:t>
                  </w:r>
                </w:p>
              </w:tc>
            </w:tr>
            <w:tr w:rsidR="00AB1436" w:rsidRPr="00AD0C81" w14:paraId="6F04080A" w14:textId="77777777" w:rsidTr="002F00D5">
              <w:trPr>
                <w:trHeight w:val="420"/>
              </w:trPr>
              <w:tc>
                <w:tcPr>
                  <w:tcW w:w="8455" w:type="dxa"/>
                  <w:gridSpan w:val="6"/>
                  <w:tcBorders>
                    <w:top w:val="nil"/>
                    <w:left w:val="nil"/>
                    <w:bottom w:val="nil"/>
                    <w:right w:val="nil"/>
                  </w:tcBorders>
                  <w:noWrap/>
                  <w:vAlign w:val="bottom"/>
                  <w:hideMark/>
                </w:tcPr>
                <w:p w14:paraId="20E79320" w14:textId="24E1B208" w:rsidR="00AB1436" w:rsidRPr="00AD0C81" w:rsidRDefault="00161297" w:rsidP="00AD0C81">
                  <w:pPr>
                    <w:spacing w:before="0" w:after="0"/>
                    <w:rPr>
                      <w:rFonts w:eastAsia="Times New Roman" w:cs="Open Sans"/>
                      <w:b/>
                      <w:bCs/>
                      <w:noProof/>
                      <w:sz w:val="22"/>
                      <w:szCs w:val="22"/>
                    </w:rPr>
                  </w:pPr>
                  <w:r w:rsidRPr="00AD0C81">
                    <w:rPr>
                      <w:rFonts w:eastAsia="Times New Roman" w:cs="Open Sans"/>
                      <w:b/>
                      <w:bCs/>
                      <w:noProof/>
                      <w:sz w:val="22"/>
                      <w:szCs w:val="22"/>
                      <w:u w:val="single"/>
                    </w:rPr>
                    <w:t>5.2B: Net gains or losses on financial assets</w:t>
                  </w:r>
                </w:p>
              </w:tc>
            </w:tr>
            <w:tr w:rsidR="00AB1436" w:rsidRPr="00AD0C81" w14:paraId="7B67549C" w14:textId="77777777" w:rsidTr="002F00D5">
              <w:trPr>
                <w:trHeight w:val="420"/>
              </w:trPr>
              <w:tc>
                <w:tcPr>
                  <w:tcW w:w="8455" w:type="dxa"/>
                  <w:gridSpan w:val="6"/>
                  <w:tcBorders>
                    <w:top w:val="nil"/>
                    <w:left w:val="nil"/>
                    <w:bottom w:val="nil"/>
                    <w:right w:val="nil"/>
                  </w:tcBorders>
                  <w:noWrap/>
                  <w:vAlign w:val="center"/>
                  <w:hideMark/>
                </w:tcPr>
                <w:p w14:paraId="44047E1F" w14:textId="7A20A81F" w:rsidR="00AB1436" w:rsidRPr="00AD0C81" w:rsidRDefault="00161297" w:rsidP="00AD0C81">
                  <w:pPr>
                    <w:spacing w:before="0" w:after="0"/>
                    <w:rPr>
                      <w:rFonts w:eastAsia="Times New Roman" w:cs="Open Sans"/>
                      <w:b/>
                      <w:bCs/>
                      <w:noProof/>
                      <w:sz w:val="22"/>
                      <w:szCs w:val="22"/>
                    </w:rPr>
                  </w:pPr>
                  <w:r w:rsidRPr="00AD0C81">
                    <w:rPr>
                      <w:rFonts w:eastAsia="Times New Roman" w:cs="Open Sans"/>
                      <w:b/>
                      <w:bCs/>
                      <w:noProof/>
                      <w:sz w:val="22"/>
                      <w:szCs w:val="22"/>
                    </w:rPr>
                    <w:t>Financial assets at amortised cost</w:t>
                  </w:r>
                </w:p>
              </w:tc>
            </w:tr>
            <w:tr w:rsidR="00AB1436" w:rsidRPr="00AD0C81" w14:paraId="08CEF488" w14:textId="77777777" w:rsidTr="002F00D5">
              <w:trPr>
                <w:trHeight w:val="420"/>
              </w:trPr>
              <w:tc>
                <w:tcPr>
                  <w:tcW w:w="5539" w:type="dxa"/>
                  <w:gridSpan w:val="4"/>
                  <w:tcBorders>
                    <w:top w:val="nil"/>
                    <w:left w:val="nil"/>
                    <w:bottom w:val="nil"/>
                    <w:right w:val="nil"/>
                  </w:tcBorders>
                  <w:noWrap/>
                  <w:vAlign w:val="center"/>
                  <w:hideMark/>
                </w:tcPr>
                <w:p w14:paraId="44539EF4" w14:textId="0E4AC991" w:rsidR="00AB1436" w:rsidRPr="00AD0C81" w:rsidRDefault="00161297" w:rsidP="00AD0C81">
                  <w:pPr>
                    <w:spacing w:before="0" w:after="0"/>
                    <w:rPr>
                      <w:rFonts w:eastAsia="Times New Roman" w:cs="Open Sans"/>
                      <w:b/>
                      <w:bCs/>
                      <w:noProof/>
                      <w:sz w:val="22"/>
                      <w:szCs w:val="22"/>
                    </w:rPr>
                  </w:pPr>
                  <w:r>
                    <w:rPr>
                      <w:rFonts w:eastAsia="Times New Roman" w:cs="Open Sans"/>
                      <w:noProof/>
                      <w:sz w:val="22"/>
                      <w:szCs w:val="22"/>
                    </w:rPr>
                    <w:t xml:space="preserve">  </w:t>
                  </w:r>
                  <w:r w:rsidRPr="00CA4008">
                    <w:rPr>
                      <w:rFonts w:eastAsia="Times New Roman" w:cs="Open Sans"/>
                      <w:noProof/>
                      <w:sz w:val="22"/>
                      <w:szCs w:val="22"/>
                    </w:rPr>
                    <w:t>Interest revenue</w:t>
                  </w:r>
                </w:p>
              </w:tc>
              <w:tc>
                <w:tcPr>
                  <w:tcW w:w="1726" w:type="dxa"/>
                  <w:tcBorders>
                    <w:top w:val="nil"/>
                    <w:left w:val="nil"/>
                    <w:bottom w:val="nil"/>
                    <w:right w:val="nil"/>
                  </w:tcBorders>
                  <w:noWrap/>
                  <w:vAlign w:val="bottom"/>
                  <w:hideMark/>
                </w:tcPr>
                <w:p w14:paraId="125E6FEA" w14:textId="4868C9DC" w:rsidR="00AB1436" w:rsidRPr="00AD0C81" w:rsidRDefault="00AB1436" w:rsidP="00CA4008">
                  <w:pPr>
                    <w:spacing w:before="0" w:after="0"/>
                    <w:jc w:val="right"/>
                    <w:rPr>
                      <w:rFonts w:eastAsia="Times New Roman" w:cs="Open Sans"/>
                      <w:b/>
                      <w:bCs/>
                      <w:noProof/>
                      <w:sz w:val="22"/>
                      <w:szCs w:val="22"/>
                    </w:rPr>
                  </w:pPr>
                  <w:r w:rsidRPr="00AD0C81">
                    <w:rPr>
                      <w:rFonts w:eastAsia="Times New Roman" w:cs="Open Sans"/>
                      <w:b/>
                      <w:bCs/>
                      <w:noProof/>
                      <w:sz w:val="22"/>
                      <w:szCs w:val="22"/>
                    </w:rPr>
                    <w:t>5</w:t>
                  </w:r>
                </w:p>
              </w:tc>
              <w:tc>
                <w:tcPr>
                  <w:tcW w:w="1190" w:type="dxa"/>
                  <w:tcBorders>
                    <w:top w:val="nil"/>
                    <w:left w:val="nil"/>
                    <w:bottom w:val="nil"/>
                    <w:right w:val="nil"/>
                  </w:tcBorders>
                  <w:noWrap/>
                  <w:vAlign w:val="bottom"/>
                  <w:hideMark/>
                </w:tcPr>
                <w:p w14:paraId="4BF81F20" w14:textId="77777777" w:rsidR="00AB1436" w:rsidRPr="00CA4008" w:rsidRDefault="00AB1436" w:rsidP="00CA4008">
                  <w:pPr>
                    <w:spacing w:before="0" w:after="0"/>
                    <w:jc w:val="right"/>
                    <w:rPr>
                      <w:rFonts w:eastAsia="Times New Roman" w:cs="Open Sans"/>
                      <w:sz w:val="22"/>
                      <w:szCs w:val="22"/>
                    </w:rPr>
                  </w:pPr>
                  <w:r w:rsidRPr="00CA4008">
                    <w:rPr>
                      <w:rFonts w:eastAsia="Times New Roman" w:cs="Open Sans"/>
                      <w:sz w:val="22"/>
                      <w:szCs w:val="22"/>
                    </w:rPr>
                    <w:t xml:space="preserve">7 </w:t>
                  </w:r>
                </w:p>
              </w:tc>
            </w:tr>
            <w:tr w:rsidR="00AB1436" w:rsidRPr="00AD0C81" w14:paraId="37D2A31C" w14:textId="77777777" w:rsidTr="002F00D5">
              <w:trPr>
                <w:trHeight w:val="420"/>
              </w:trPr>
              <w:tc>
                <w:tcPr>
                  <w:tcW w:w="5539" w:type="dxa"/>
                  <w:gridSpan w:val="4"/>
                  <w:tcBorders>
                    <w:top w:val="nil"/>
                    <w:left w:val="nil"/>
                    <w:bottom w:val="nil"/>
                    <w:right w:val="nil"/>
                  </w:tcBorders>
                  <w:noWrap/>
                  <w:vAlign w:val="center"/>
                  <w:hideMark/>
                </w:tcPr>
                <w:p w14:paraId="0687BA16" w14:textId="77777777" w:rsidR="00AB1436" w:rsidRPr="00AD0C81" w:rsidRDefault="00AB1436" w:rsidP="00AD0C81">
                  <w:pPr>
                    <w:spacing w:before="0" w:after="0"/>
                    <w:rPr>
                      <w:rFonts w:eastAsia="Times New Roman" w:cs="Open Sans"/>
                      <w:b/>
                      <w:bCs/>
                      <w:noProof/>
                      <w:sz w:val="22"/>
                      <w:szCs w:val="22"/>
                    </w:rPr>
                  </w:pPr>
                  <w:r w:rsidRPr="00AD0C81">
                    <w:rPr>
                      <w:rFonts w:eastAsia="Times New Roman" w:cs="Open Sans"/>
                      <w:b/>
                      <w:bCs/>
                      <w:noProof/>
                      <w:sz w:val="22"/>
                      <w:szCs w:val="22"/>
                    </w:rPr>
                    <w:t>Net gains on financial assets at amortised cost</w:t>
                  </w:r>
                </w:p>
              </w:tc>
              <w:tc>
                <w:tcPr>
                  <w:tcW w:w="1726" w:type="dxa"/>
                  <w:tcBorders>
                    <w:top w:val="single" w:sz="4" w:space="0" w:color="auto"/>
                    <w:left w:val="nil"/>
                    <w:bottom w:val="single" w:sz="4" w:space="0" w:color="auto"/>
                    <w:right w:val="nil"/>
                  </w:tcBorders>
                  <w:noWrap/>
                  <w:vAlign w:val="bottom"/>
                  <w:hideMark/>
                </w:tcPr>
                <w:p w14:paraId="68E82E91" w14:textId="77777777" w:rsidR="00AB1436" w:rsidRPr="00AD0C81" w:rsidRDefault="00AB1436" w:rsidP="002F00D5">
                  <w:pPr>
                    <w:spacing w:before="0" w:after="0"/>
                    <w:jc w:val="right"/>
                    <w:rPr>
                      <w:rFonts w:eastAsia="Times New Roman" w:cs="Open Sans"/>
                      <w:b/>
                      <w:bCs/>
                      <w:noProof/>
                      <w:sz w:val="22"/>
                      <w:szCs w:val="22"/>
                    </w:rPr>
                  </w:pPr>
                  <w:r w:rsidRPr="00AD0C81">
                    <w:rPr>
                      <w:rFonts w:eastAsia="Times New Roman" w:cs="Open Sans"/>
                      <w:b/>
                      <w:bCs/>
                      <w:noProof/>
                      <w:sz w:val="22"/>
                      <w:szCs w:val="22"/>
                    </w:rPr>
                    <w:t xml:space="preserve">5 </w:t>
                  </w:r>
                </w:p>
              </w:tc>
              <w:tc>
                <w:tcPr>
                  <w:tcW w:w="1190" w:type="dxa"/>
                  <w:tcBorders>
                    <w:top w:val="single" w:sz="4" w:space="0" w:color="auto"/>
                    <w:left w:val="nil"/>
                    <w:bottom w:val="single" w:sz="4" w:space="0" w:color="auto"/>
                    <w:right w:val="nil"/>
                  </w:tcBorders>
                  <w:noWrap/>
                  <w:vAlign w:val="bottom"/>
                  <w:hideMark/>
                </w:tcPr>
                <w:p w14:paraId="2E4F6B43" w14:textId="77777777" w:rsidR="00AB1436" w:rsidRPr="004C3AEE" w:rsidRDefault="00AB1436" w:rsidP="002F00D5">
                  <w:pPr>
                    <w:spacing w:before="0" w:after="0"/>
                    <w:jc w:val="right"/>
                    <w:rPr>
                      <w:rFonts w:eastAsia="Times New Roman" w:cs="Open Sans"/>
                      <w:sz w:val="22"/>
                      <w:szCs w:val="22"/>
                    </w:rPr>
                  </w:pPr>
                  <w:r w:rsidRPr="004C3AEE">
                    <w:rPr>
                      <w:rFonts w:eastAsia="Times New Roman" w:cs="Open Sans"/>
                      <w:sz w:val="22"/>
                      <w:szCs w:val="22"/>
                    </w:rPr>
                    <w:t xml:space="preserve">7 </w:t>
                  </w:r>
                </w:p>
              </w:tc>
            </w:tr>
          </w:tbl>
          <w:p w14:paraId="32BA39A8" w14:textId="303F2FD2" w:rsidR="003F0253" w:rsidRDefault="003F0253" w:rsidP="00534D45">
            <w:pPr>
              <w:spacing w:before="0" w:after="0"/>
              <w:rPr>
                <w:rFonts w:eastAsia="Times New Roman" w:cs="Open Sans"/>
                <w:b/>
                <w:bCs/>
                <w:noProof/>
                <w:sz w:val="18"/>
                <w:szCs w:val="18"/>
              </w:rPr>
            </w:pPr>
          </w:p>
        </w:tc>
      </w:tr>
    </w:tbl>
    <w:p w14:paraId="43E98EF6" w14:textId="7563A64D" w:rsidR="0089682C" w:rsidRDefault="0089682C" w:rsidP="00396312">
      <w:pPr>
        <w:spacing w:before="0" w:after="0"/>
        <w:rPr>
          <w:rFonts w:eastAsia="Times New Roman" w:cs="Open Sans"/>
          <w:b/>
          <w:bCs/>
          <w:sz w:val="22"/>
          <w:szCs w:val="22"/>
          <w:u w:val="single"/>
        </w:rPr>
        <w:sectPr w:rsidR="0089682C" w:rsidSect="00822D31">
          <w:endnotePr>
            <w:numFmt w:val="decimal"/>
          </w:endnotePr>
          <w:pgSz w:w="11907" w:h="16840" w:code="9"/>
          <w:pgMar w:top="964" w:right="1134" w:bottom="964" w:left="1134" w:header="907" w:footer="284" w:gutter="0"/>
          <w:cols w:space="708"/>
          <w:docGrid w:linePitch="360"/>
        </w:sectPr>
      </w:pPr>
    </w:p>
    <w:p w14:paraId="62391CBF" w14:textId="551693D0" w:rsidR="001D48FF" w:rsidRDefault="001D48FF" w:rsidP="00EE5818">
      <w:pPr>
        <w:keepNext/>
        <w:keepLines/>
        <w:pageBreakBefore/>
        <w:spacing w:before="0" w:after="360" w:line="1080" w:lineRule="exact"/>
        <w:outlineLvl w:val="0"/>
        <w:rPr>
          <w:rFonts w:eastAsia="Malgun Gothic" w:cs="Open Sans"/>
          <w:b/>
          <w:color w:val="0070C0"/>
          <w:spacing w:val="-30"/>
          <w:kern w:val="72"/>
          <w:sz w:val="36"/>
          <w:szCs w:val="36"/>
          <w:lang w:eastAsia="en-US"/>
        </w:rPr>
      </w:pPr>
      <w:r>
        <w:rPr>
          <w:noProof/>
        </w:rPr>
        <w:drawing>
          <wp:anchor distT="0" distB="0" distL="114300" distR="114300" simplePos="0" relativeHeight="251658308" behindDoc="0" locked="0" layoutInCell="1" allowOverlap="1" wp14:anchorId="5E3174DE" wp14:editId="66DB35D0">
            <wp:simplePos x="0" y="0"/>
            <wp:positionH relativeFrom="column">
              <wp:posOffset>-318135</wp:posOffset>
            </wp:positionH>
            <wp:positionV relativeFrom="paragraph">
              <wp:posOffset>-85090</wp:posOffset>
            </wp:positionV>
            <wp:extent cx="6675755" cy="8404820"/>
            <wp:effectExtent l="0" t="0" r="0" b="0"/>
            <wp:wrapNone/>
            <wp:docPr id="1039627101" name="Picture 1039627101"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627101" name="Picture 1039627101" descr="Text&#10;&#10;Description automatically generated"/>
                    <pic:cNvPicPr/>
                  </pic:nvPicPr>
                  <pic:blipFill>
                    <a:blip r:embed="rId52">
                      <a:extLst>
                        <a:ext uri="{28A0092B-C50C-407E-A947-70E740481C1C}">
                          <a14:useLocalDpi xmlns:a14="http://schemas.microsoft.com/office/drawing/2010/main" val="0"/>
                        </a:ext>
                      </a:extLst>
                    </a:blip>
                    <a:stretch>
                      <a:fillRect/>
                    </a:stretch>
                  </pic:blipFill>
                  <pic:spPr>
                    <a:xfrm>
                      <a:off x="0" y="0"/>
                      <a:ext cx="6675755" cy="8404820"/>
                    </a:xfrm>
                    <a:prstGeom prst="rect">
                      <a:avLst/>
                    </a:prstGeom>
                  </pic:spPr>
                </pic:pic>
              </a:graphicData>
            </a:graphic>
            <wp14:sizeRelH relativeFrom="margin">
              <wp14:pctWidth>0</wp14:pctWidth>
            </wp14:sizeRelH>
            <wp14:sizeRelV relativeFrom="margin">
              <wp14:pctHeight>0</wp14:pctHeight>
            </wp14:sizeRelV>
          </wp:anchor>
        </w:drawing>
      </w:r>
    </w:p>
    <w:p w14:paraId="4815637F" w14:textId="7BEA2FCF" w:rsidR="00977BA0" w:rsidRDefault="00A00F3B" w:rsidP="00EE5818">
      <w:pPr>
        <w:keepNext/>
        <w:keepLines/>
        <w:pageBreakBefore/>
        <w:spacing w:before="0" w:after="360" w:line="1080" w:lineRule="exact"/>
        <w:outlineLvl w:val="0"/>
        <w:rPr>
          <w:rFonts w:eastAsia="Malgun Gothic" w:cs="Open Sans"/>
          <w:b/>
          <w:color w:val="0070C0"/>
          <w:spacing w:val="-30"/>
          <w:kern w:val="72"/>
          <w:sz w:val="36"/>
          <w:szCs w:val="36"/>
          <w:lang w:eastAsia="en-US"/>
        </w:rPr>
      </w:pPr>
      <w:r>
        <w:rPr>
          <w:rFonts w:eastAsia="Malgun Gothic" w:cs="Open Sans"/>
          <w:b/>
          <w:color w:val="0070C0"/>
          <w:spacing w:val="-30"/>
          <w:kern w:val="72"/>
          <w:sz w:val="36"/>
          <w:szCs w:val="36"/>
          <w:lang w:eastAsia="en-US"/>
        </w:rPr>
        <w:t xml:space="preserve">Other information </w:t>
      </w:r>
    </w:p>
    <w:tbl>
      <w:tblPr>
        <w:tblW w:w="9072" w:type="dxa"/>
        <w:tblLook w:val="04A0" w:firstRow="1" w:lastRow="0" w:firstColumn="1" w:lastColumn="0" w:noHBand="0" w:noVBand="1"/>
      </w:tblPr>
      <w:tblGrid>
        <w:gridCol w:w="6456"/>
        <w:gridCol w:w="1176"/>
        <w:gridCol w:w="1440"/>
      </w:tblGrid>
      <w:tr w:rsidR="00EF3FCD" w:rsidRPr="00EF3FCD" w14:paraId="142EE309" w14:textId="77777777" w:rsidTr="00F50FB1">
        <w:trPr>
          <w:trHeight w:val="250"/>
        </w:trPr>
        <w:tc>
          <w:tcPr>
            <w:tcW w:w="9072" w:type="dxa"/>
            <w:gridSpan w:val="3"/>
            <w:tcBorders>
              <w:top w:val="single" w:sz="4" w:space="0" w:color="FFFFFF"/>
              <w:left w:val="nil"/>
              <w:bottom w:val="single" w:sz="4" w:space="0" w:color="FFFFFF"/>
              <w:right w:val="nil"/>
            </w:tcBorders>
            <w:shd w:val="clear" w:color="000000" w:fill="37424A"/>
            <w:noWrap/>
            <w:vAlign w:val="center"/>
            <w:hideMark/>
          </w:tcPr>
          <w:p w14:paraId="381B8E4D" w14:textId="7B72F6C1" w:rsidR="00EF3FCD" w:rsidRPr="00F50FB1" w:rsidRDefault="002048D4" w:rsidP="00EF3FCD">
            <w:pPr>
              <w:spacing w:before="0" w:after="0"/>
              <w:rPr>
                <w:rFonts w:ascii="Cambria" w:eastAsia="Times New Roman" w:hAnsi="Cambria" w:cs="Calibri"/>
                <w:b/>
                <w:bCs/>
                <w:color w:val="FFFFFF"/>
                <w:sz w:val="22"/>
                <w:szCs w:val="22"/>
              </w:rPr>
            </w:pPr>
            <w:r w:rsidRPr="00F50FB1">
              <w:rPr>
                <w:rFonts w:eastAsia="Times New Roman" w:cs="Open Sans"/>
                <w:b/>
                <w:bCs/>
                <w:color w:val="FFFFFF"/>
                <w:sz w:val="22"/>
                <w:szCs w:val="22"/>
              </w:rPr>
              <w:t>6.1 Current/non-current distinction for assets and liabilities</w:t>
            </w:r>
            <w:r w:rsidRPr="00F50FB1">
              <w:rPr>
                <w:rFonts w:ascii="Cambria" w:eastAsia="Times New Roman" w:hAnsi="Cambria" w:cs="Calibri"/>
                <w:b/>
                <w:bCs/>
                <w:color w:val="FFFFFF"/>
                <w:sz w:val="22"/>
                <w:szCs w:val="22"/>
              </w:rPr>
              <w:t> </w:t>
            </w:r>
          </w:p>
        </w:tc>
      </w:tr>
      <w:tr w:rsidR="00EF3FCD" w:rsidRPr="00EF3FCD" w14:paraId="44313156" w14:textId="77777777" w:rsidTr="00F50FB1">
        <w:trPr>
          <w:trHeight w:val="230"/>
        </w:trPr>
        <w:tc>
          <w:tcPr>
            <w:tcW w:w="6456" w:type="dxa"/>
            <w:tcBorders>
              <w:top w:val="nil"/>
              <w:left w:val="nil"/>
              <w:bottom w:val="nil"/>
              <w:right w:val="nil"/>
            </w:tcBorders>
            <w:shd w:val="clear" w:color="000000" w:fill="FFFFFF"/>
            <w:noWrap/>
            <w:vAlign w:val="bottom"/>
            <w:hideMark/>
          </w:tcPr>
          <w:p w14:paraId="65C8998C" w14:textId="77777777" w:rsidR="00EF3FCD" w:rsidRPr="00F50FB1" w:rsidRDefault="00EF3FCD" w:rsidP="00EF3FCD">
            <w:pPr>
              <w:spacing w:before="0" w:after="0"/>
              <w:rPr>
                <w:rFonts w:ascii="Cambria" w:eastAsia="Times New Roman" w:hAnsi="Cambria" w:cs="Calibri"/>
                <w:sz w:val="22"/>
                <w:szCs w:val="22"/>
              </w:rPr>
            </w:pPr>
            <w:r w:rsidRPr="00F50FB1">
              <w:rPr>
                <w:rFonts w:ascii="Cambria" w:eastAsia="Times New Roman" w:hAnsi="Cambria" w:cs="Calibri"/>
                <w:sz w:val="22"/>
                <w:szCs w:val="22"/>
              </w:rPr>
              <w:t> </w:t>
            </w:r>
          </w:p>
        </w:tc>
        <w:tc>
          <w:tcPr>
            <w:tcW w:w="1176" w:type="dxa"/>
            <w:tcBorders>
              <w:top w:val="nil"/>
              <w:left w:val="nil"/>
              <w:bottom w:val="nil"/>
              <w:right w:val="nil"/>
            </w:tcBorders>
            <w:shd w:val="clear" w:color="000000" w:fill="FFFFFF"/>
            <w:vAlign w:val="bottom"/>
            <w:hideMark/>
          </w:tcPr>
          <w:p w14:paraId="5BB7826C" w14:textId="77777777" w:rsidR="00EF3FCD" w:rsidRPr="00F50FB1" w:rsidRDefault="00EF3FCD" w:rsidP="00EF3FCD">
            <w:pPr>
              <w:spacing w:before="0" w:after="0"/>
              <w:jc w:val="right"/>
              <w:rPr>
                <w:rFonts w:ascii="Cambria" w:eastAsia="Times New Roman" w:hAnsi="Cambria" w:cs="Calibri"/>
                <w:b/>
                <w:bCs/>
                <w:sz w:val="22"/>
                <w:szCs w:val="22"/>
              </w:rPr>
            </w:pPr>
            <w:r w:rsidRPr="00F50FB1">
              <w:rPr>
                <w:rFonts w:ascii="Cambria" w:eastAsia="Times New Roman" w:hAnsi="Cambria" w:cs="Calibri"/>
                <w:b/>
                <w:bCs/>
                <w:sz w:val="22"/>
                <w:szCs w:val="22"/>
              </w:rPr>
              <w:t> </w:t>
            </w:r>
          </w:p>
        </w:tc>
        <w:tc>
          <w:tcPr>
            <w:tcW w:w="1440" w:type="dxa"/>
            <w:tcBorders>
              <w:top w:val="nil"/>
              <w:left w:val="nil"/>
              <w:bottom w:val="nil"/>
              <w:right w:val="nil"/>
            </w:tcBorders>
            <w:shd w:val="clear" w:color="000000" w:fill="FFFFFF"/>
            <w:vAlign w:val="bottom"/>
            <w:hideMark/>
          </w:tcPr>
          <w:p w14:paraId="2A135F06" w14:textId="77777777" w:rsidR="00EF3FCD" w:rsidRPr="00F50FB1" w:rsidRDefault="00EF3FCD" w:rsidP="00EF3FCD">
            <w:pPr>
              <w:spacing w:before="0" w:after="0"/>
              <w:jc w:val="right"/>
              <w:rPr>
                <w:rFonts w:ascii="Cambria" w:eastAsia="Times New Roman" w:hAnsi="Cambria" w:cs="Calibri"/>
                <w:sz w:val="22"/>
                <w:szCs w:val="22"/>
              </w:rPr>
            </w:pPr>
            <w:r w:rsidRPr="00F50FB1">
              <w:rPr>
                <w:rFonts w:ascii="Cambria" w:eastAsia="Times New Roman" w:hAnsi="Cambria" w:cs="Calibri"/>
                <w:sz w:val="22"/>
                <w:szCs w:val="22"/>
              </w:rPr>
              <w:t> </w:t>
            </w:r>
          </w:p>
        </w:tc>
      </w:tr>
      <w:tr w:rsidR="00EF3FCD" w:rsidRPr="00EF3FCD" w14:paraId="5D5C7DB2" w14:textId="77777777" w:rsidTr="00F50FB1">
        <w:trPr>
          <w:trHeight w:val="230"/>
        </w:trPr>
        <w:tc>
          <w:tcPr>
            <w:tcW w:w="9072" w:type="dxa"/>
            <w:gridSpan w:val="3"/>
            <w:tcBorders>
              <w:top w:val="nil"/>
              <w:left w:val="nil"/>
              <w:bottom w:val="nil"/>
              <w:right w:val="nil"/>
            </w:tcBorders>
            <w:shd w:val="clear" w:color="000000" w:fill="FFFFFF"/>
            <w:noWrap/>
            <w:vAlign w:val="bottom"/>
            <w:hideMark/>
          </w:tcPr>
          <w:p w14:paraId="164482D9" w14:textId="7EE9F35F" w:rsidR="00EF3FCD" w:rsidRPr="00F50FB1" w:rsidRDefault="002048D4" w:rsidP="00EF3FCD">
            <w:pPr>
              <w:spacing w:before="0" w:after="0"/>
              <w:rPr>
                <w:rFonts w:eastAsia="Times New Roman" w:cs="Open Sans"/>
                <w:sz w:val="22"/>
                <w:szCs w:val="22"/>
              </w:rPr>
            </w:pPr>
            <w:r w:rsidRPr="00F50FB1">
              <w:rPr>
                <w:rFonts w:eastAsia="Times New Roman" w:cs="Open Sans"/>
                <w:b/>
                <w:bCs/>
                <w:sz w:val="22"/>
                <w:szCs w:val="22"/>
              </w:rPr>
              <w:t>6.1A: Current/non-current distinction for assets and liabilities</w:t>
            </w:r>
            <w:r w:rsidRPr="00F50FB1">
              <w:rPr>
                <w:rFonts w:eastAsia="Times New Roman" w:cs="Open Sans"/>
                <w:sz w:val="22"/>
                <w:szCs w:val="22"/>
              </w:rPr>
              <w:t> </w:t>
            </w:r>
          </w:p>
        </w:tc>
      </w:tr>
      <w:tr w:rsidR="00EF3FCD" w:rsidRPr="00EF3FCD" w14:paraId="53AB4A48" w14:textId="77777777" w:rsidTr="00F50FB1">
        <w:trPr>
          <w:trHeight w:val="230"/>
        </w:trPr>
        <w:tc>
          <w:tcPr>
            <w:tcW w:w="6456" w:type="dxa"/>
            <w:tcBorders>
              <w:top w:val="nil"/>
              <w:left w:val="nil"/>
              <w:bottom w:val="nil"/>
              <w:right w:val="nil"/>
            </w:tcBorders>
            <w:shd w:val="clear" w:color="000000" w:fill="FFFFFF"/>
            <w:noWrap/>
            <w:vAlign w:val="bottom"/>
            <w:hideMark/>
          </w:tcPr>
          <w:p w14:paraId="404EFEB7" w14:textId="77777777" w:rsidR="00EF3FCD" w:rsidRPr="00F50FB1" w:rsidRDefault="00EF3FCD" w:rsidP="00EF3FCD">
            <w:pPr>
              <w:spacing w:before="0" w:after="0"/>
              <w:rPr>
                <w:rFonts w:eastAsia="Times New Roman" w:cs="Open Sans"/>
                <w:sz w:val="22"/>
                <w:szCs w:val="22"/>
              </w:rPr>
            </w:pPr>
            <w:r w:rsidRPr="00F50FB1">
              <w:rPr>
                <w:rFonts w:eastAsia="Times New Roman" w:cs="Open Sans"/>
                <w:sz w:val="22"/>
                <w:szCs w:val="22"/>
              </w:rPr>
              <w:t> </w:t>
            </w:r>
          </w:p>
        </w:tc>
        <w:tc>
          <w:tcPr>
            <w:tcW w:w="1176" w:type="dxa"/>
            <w:tcBorders>
              <w:top w:val="nil"/>
              <w:left w:val="nil"/>
              <w:bottom w:val="nil"/>
              <w:right w:val="nil"/>
            </w:tcBorders>
            <w:shd w:val="clear" w:color="000000" w:fill="FFFFFF"/>
            <w:noWrap/>
            <w:vAlign w:val="bottom"/>
            <w:hideMark/>
          </w:tcPr>
          <w:p w14:paraId="318E7F48" w14:textId="77777777" w:rsidR="00EF3FCD" w:rsidRPr="00F50FB1" w:rsidRDefault="00EF3FCD" w:rsidP="00EF3FCD">
            <w:pPr>
              <w:spacing w:before="0" w:after="0"/>
              <w:rPr>
                <w:rFonts w:eastAsia="Times New Roman" w:cs="Open Sans"/>
                <w:sz w:val="22"/>
                <w:szCs w:val="22"/>
              </w:rPr>
            </w:pPr>
            <w:r w:rsidRPr="00F50FB1">
              <w:rPr>
                <w:rFonts w:eastAsia="Times New Roman" w:cs="Open Sans"/>
                <w:sz w:val="22"/>
                <w:szCs w:val="22"/>
              </w:rPr>
              <w:t> </w:t>
            </w:r>
          </w:p>
        </w:tc>
        <w:tc>
          <w:tcPr>
            <w:tcW w:w="1440" w:type="dxa"/>
            <w:tcBorders>
              <w:top w:val="nil"/>
              <w:left w:val="nil"/>
              <w:bottom w:val="nil"/>
              <w:right w:val="nil"/>
            </w:tcBorders>
            <w:shd w:val="clear" w:color="000000" w:fill="FFFFFF"/>
            <w:noWrap/>
            <w:vAlign w:val="bottom"/>
            <w:hideMark/>
          </w:tcPr>
          <w:p w14:paraId="42B5CDF7" w14:textId="77777777" w:rsidR="00EF3FCD" w:rsidRPr="00F50FB1" w:rsidRDefault="00EF3FCD" w:rsidP="00EF3FCD">
            <w:pPr>
              <w:spacing w:before="0" w:after="0"/>
              <w:rPr>
                <w:rFonts w:eastAsia="Times New Roman" w:cs="Open Sans"/>
                <w:sz w:val="22"/>
                <w:szCs w:val="22"/>
              </w:rPr>
            </w:pPr>
            <w:r w:rsidRPr="00F50FB1">
              <w:rPr>
                <w:rFonts w:eastAsia="Times New Roman" w:cs="Open Sans"/>
                <w:sz w:val="22"/>
                <w:szCs w:val="22"/>
              </w:rPr>
              <w:t> </w:t>
            </w:r>
          </w:p>
        </w:tc>
      </w:tr>
      <w:tr w:rsidR="00EF3FCD" w:rsidRPr="00EF3FCD" w14:paraId="6B43A13F" w14:textId="77777777" w:rsidTr="00F50FB1">
        <w:trPr>
          <w:trHeight w:val="230"/>
        </w:trPr>
        <w:tc>
          <w:tcPr>
            <w:tcW w:w="6456" w:type="dxa"/>
            <w:tcBorders>
              <w:top w:val="nil"/>
              <w:left w:val="nil"/>
              <w:bottom w:val="nil"/>
              <w:right w:val="nil"/>
            </w:tcBorders>
            <w:shd w:val="clear" w:color="000000" w:fill="FFFFFF"/>
            <w:hideMark/>
          </w:tcPr>
          <w:p w14:paraId="6D4D85EB" w14:textId="77777777" w:rsidR="00EF3FCD" w:rsidRPr="00F50FB1" w:rsidRDefault="00EF3FCD" w:rsidP="00EF3FCD">
            <w:pPr>
              <w:spacing w:before="0" w:after="0"/>
              <w:rPr>
                <w:rFonts w:eastAsia="Times New Roman" w:cs="Open Sans"/>
                <w:sz w:val="22"/>
                <w:szCs w:val="22"/>
              </w:rPr>
            </w:pPr>
            <w:r w:rsidRPr="00F50FB1">
              <w:rPr>
                <w:rFonts w:eastAsia="Times New Roman" w:cs="Open Sans"/>
                <w:sz w:val="22"/>
                <w:szCs w:val="22"/>
              </w:rPr>
              <w:t> </w:t>
            </w:r>
          </w:p>
        </w:tc>
        <w:tc>
          <w:tcPr>
            <w:tcW w:w="1176" w:type="dxa"/>
            <w:tcBorders>
              <w:top w:val="nil"/>
              <w:left w:val="nil"/>
              <w:bottom w:val="nil"/>
              <w:right w:val="nil"/>
            </w:tcBorders>
            <w:shd w:val="clear" w:color="000000" w:fill="FFFFFF"/>
            <w:vAlign w:val="bottom"/>
            <w:hideMark/>
          </w:tcPr>
          <w:p w14:paraId="52177970"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2022</w:t>
            </w:r>
          </w:p>
        </w:tc>
        <w:tc>
          <w:tcPr>
            <w:tcW w:w="1440" w:type="dxa"/>
            <w:tcBorders>
              <w:top w:val="nil"/>
              <w:left w:val="nil"/>
              <w:bottom w:val="nil"/>
              <w:right w:val="nil"/>
            </w:tcBorders>
            <w:shd w:val="clear" w:color="000000" w:fill="FFFFFF"/>
            <w:vAlign w:val="bottom"/>
            <w:hideMark/>
          </w:tcPr>
          <w:p w14:paraId="699A9B45"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2021</w:t>
            </w:r>
          </w:p>
        </w:tc>
      </w:tr>
      <w:tr w:rsidR="00EF3FCD" w:rsidRPr="00EF3FCD" w14:paraId="7FC2DC32" w14:textId="77777777" w:rsidTr="00F50FB1">
        <w:trPr>
          <w:trHeight w:val="255"/>
        </w:trPr>
        <w:tc>
          <w:tcPr>
            <w:tcW w:w="6456" w:type="dxa"/>
            <w:tcBorders>
              <w:top w:val="nil"/>
              <w:left w:val="nil"/>
              <w:bottom w:val="single" w:sz="8" w:space="0" w:color="009560"/>
              <w:right w:val="nil"/>
            </w:tcBorders>
            <w:shd w:val="clear" w:color="000000" w:fill="FFFFFF"/>
            <w:hideMark/>
          </w:tcPr>
          <w:p w14:paraId="1C8DDF68" w14:textId="77777777" w:rsidR="00EF3FCD" w:rsidRPr="00F50FB1" w:rsidRDefault="00EF3FCD" w:rsidP="00EF3FCD">
            <w:pPr>
              <w:spacing w:before="0" w:after="0"/>
              <w:rPr>
                <w:rFonts w:eastAsia="Times New Roman" w:cs="Open Sans"/>
                <w:sz w:val="22"/>
                <w:szCs w:val="22"/>
              </w:rPr>
            </w:pPr>
            <w:r w:rsidRPr="00F50FB1">
              <w:rPr>
                <w:rFonts w:eastAsia="Times New Roman" w:cs="Open Sans"/>
                <w:sz w:val="22"/>
                <w:szCs w:val="22"/>
              </w:rPr>
              <w:t> </w:t>
            </w:r>
          </w:p>
        </w:tc>
        <w:tc>
          <w:tcPr>
            <w:tcW w:w="1176" w:type="dxa"/>
            <w:tcBorders>
              <w:top w:val="nil"/>
              <w:left w:val="nil"/>
              <w:bottom w:val="single" w:sz="8" w:space="0" w:color="009560"/>
              <w:right w:val="nil"/>
            </w:tcBorders>
            <w:shd w:val="clear" w:color="000000" w:fill="FFFFFF"/>
            <w:hideMark/>
          </w:tcPr>
          <w:p w14:paraId="09C05374"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$’000</w:t>
            </w:r>
          </w:p>
        </w:tc>
        <w:tc>
          <w:tcPr>
            <w:tcW w:w="1440" w:type="dxa"/>
            <w:tcBorders>
              <w:top w:val="nil"/>
              <w:left w:val="nil"/>
              <w:bottom w:val="single" w:sz="8" w:space="0" w:color="009560"/>
              <w:right w:val="nil"/>
            </w:tcBorders>
            <w:shd w:val="clear" w:color="000000" w:fill="FFFFFF"/>
            <w:hideMark/>
          </w:tcPr>
          <w:p w14:paraId="324E453C"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$’000</w:t>
            </w:r>
          </w:p>
        </w:tc>
      </w:tr>
      <w:tr w:rsidR="00EF3FCD" w:rsidRPr="00EF3FCD" w14:paraId="3BA50964" w14:textId="77777777" w:rsidTr="00F50FB1">
        <w:trPr>
          <w:trHeight w:val="230"/>
        </w:trPr>
        <w:tc>
          <w:tcPr>
            <w:tcW w:w="6456" w:type="dxa"/>
            <w:tcBorders>
              <w:top w:val="nil"/>
              <w:left w:val="nil"/>
              <w:bottom w:val="nil"/>
              <w:right w:val="nil"/>
            </w:tcBorders>
            <w:shd w:val="clear" w:color="000000" w:fill="FFFFFF"/>
            <w:noWrap/>
            <w:vAlign w:val="bottom"/>
            <w:hideMark/>
          </w:tcPr>
          <w:p w14:paraId="71865C5A" w14:textId="77777777" w:rsidR="00EF3FCD" w:rsidRPr="00F50FB1" w:rsidRDefault="00EF3FCD" w:rsidP="00EF3FCD">
            <w:pPr>
              <w:spacing w:before="0" w:after="0"/>
              <w:rPr>
                <w:rFonts w:eastAsia="Times New Roman" w:cs="Open Sans"/>
                <w:sz w:val="22"/>
                <w:szCs w:val="22"/>
              </w:rPr>
            </w:pPr>
            <w:r w:rsidRPr="00F50FB1">
              <w:rPr>
                <w:rFonts w:eastAsia="Times New Roman" w:cs="Open Sans"/>
                <w:sz w:val="22"/>
                <w:szCs w:val="22"/>
              </w:rPr>
              <w:t> </w:t>
            </w:r>
          </w:p>
        </w:tc>
        <w:tc>
          <w:tcPr>
            <w:tcW w:w="1176" w:type="dxa"/>
            <w:tcBorders>
              <w:top w:val="nil"/>
              <w:left w:val="nil"/>
              <w:bottom w:val="nil"/>
              <w:right w:val="nil"/>
            </w:tcBorders>
            <w:shd w:val="clear" w:color="000000" w:fill="FFFFFF"/>
            <w:noWrap/>
            <w:vAlign w:val="bottom"/>
            <w:hideMark/>
          </w:tcPr>
          <w:p w14:paraId="4A91E201"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w:t>
            </w:r>
          </w:p>
        </w:tc>
        <w:tc>
          <w:tcPr>
            <w:tcW w:w="1440" w:type="dxa"/>
            <w:tcBorders>
              <w:top w:val="nil"/>
              <w:left w:val="nil"/>
              <w:bottom w:val="nil"/>
              <w:right w:val="nil"/>
            </w:tcBorders>
            <w:shd w:val="clear" w:color="000000" w:fill="FFFFFF"/>
            <w:noWrap/>
            <w:vAlign w:val="bottom"/>
            <w:hideMark/>
          </w:tcPr>
          <w:p w14:paraId="59981D33"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w:t>
            </w:r>
          </w:p>
        </w:tc>
      </w:tr>
      <w:tr w:rsidR="00EF3FCD" w:rsidRPr="00EF3FCD" w14:paraId="55BCDB7A" w14:textId="77777777" w:rsidTr="00F50FB1">
        <w:trPr>
          <w:trHeight w:val="230"/>
        </w:trPr>
        <w:tc>
          <w:tcPr>
            <w:tcW w:w="6456" w:type="dxa"/>
            <w:tcBorders>
              <w:top w:val="nil"/>
              <w:left w:val="nil"/>
              <w:bottom w:val="nil"/>
              <w:right w:val="nil"/>
            </w:tcBorders>
            <w:shd w:val="clear" w:color="000000" w:fill="FFFFFF"/>
            <w:hideMark/>
          </w:tcPr>
          <w:p w14:paraId="45660F54"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Assets expected to be recovered in:</w:t>
            </w:r>
          </w:p>
        </w:tc>
        <w:tc>
          <w:tcPr>
            <w:tcW w:w="1176" w:type="dxa"/>
            <w:tcBorders>
              <w:top w:val="nil"/>
              <w:left w:val="nil"/>
              <w:bottom w:val="nil"/>
              <w:right w:val="nil"/>
            </w:tcBorders>
            <w:shd w:val="clear" w:color="000000" w:fill="FFFFFF"/>
            <w:hideMark/>
          </w:tcPr>
          <w:p w14:paraId="7766E6B9" w14:textId="77777777" w:rsidR="00EF3FCD" w:rsidRPr="00F50FB1" w:rsidRDefault="00EF3FCD" w:rsidP="00EF3FCD">
            <w:pPr>
              <w:spacing w:before="0" w:after="0"/>
              <w:rPr>
                <w:rFonts w:eastAsia="Times New Roman" w:cs="Open Sans"/>
                <w:b/>
                <w:bCs/>
                <w:i/>
                <w:iCs/>
                <w:sz w:val="22"/>
                <w:szCs w:val="22"/>
              </w:rPr>
            </w:pPr>
            <w:r w:rsidRPr="00F50FB1">
              <w:rPr>
                <w:rFonts w:eastAsia="Times New Roman" w:cs="Open Sans"/>
                <w:b/>
                <w:bCs/>
                <w:i/>
                <w:iCs/>
                <w:sz w:val="22"/>
                <w:szCs w:val="22"/>
              </w:rPr>
              <w:t> </w:t>
            </w:r>
          </w:p>
        </w:tc>
        <w:tc>
          <w:tcPr>
            <w:tcW w:w="1440" w:type="dxa"/>
            <w:tcBorders>
              <w:top w:val="nil"/>
              <w:left w:val="nil"/>
              <w:bottom w:val="nil"/>
              <w:right w:val="nil"/>
            </w:tcBorders>
            <w:shd w:val="clear" w:color="000000" w:fill="FFFFFF"/>
            <w:noWrap/>
            <w:vAlign w:val="bottom"/>
            <w:hideMark/>
          </w:tcPr>
          <w:p w14:paraId="41AE45E9"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w:t>
            </w:r>
          </w:p>
        </w:tc>
      </w:tr>
      <w:tr w:rsidR="00EF3FCD" w:rsidRPr="00EF3FCD" w14:paraId="3926CA74" w14:textId="77777777" w:rsidTr="00F50FB1">
        <w:trPr>
          <w:trHeight w:val="230"/>
        </w:trPr>
        <w:tc>
          <w:tcPr>
            <w:tcW w:w="6456" w:type="dxa"/>
            <w:tcBorders>
              <w:top w:val="nil"/>
              <w:left w:val="nil"/>
              <w:bottom w:val="nil"/>
              <w:right w:val="nil"/>
            </w:tcBorders>
            <w:shd w:val="clear" w:color="000000" w:fill="FFFFFF"/>
            <w:hideMark/>
          </w:tcPr>
          <w:p w14:paraId="493CBD5F"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No more than 12 months</w:t>
            </w:r>
          </w:p>
        </w:tc>
        <w:tc>
          <w:tcPr>
            <w:tcW w:w="1176" w:type="dxa"/>
            <w:tcBorders>
              <w:top w:val="nil"/>
              <w:left w:val="nil"/>
              <w:bottom w:val="nil"/>
              <w:right w:val="nil"/>
            </w:tcBorders>
            <w:shd w:val="clear" w:color="000000" w:fill="FFFFFF"/>
            <w:hideMark/>
          </w:tcPr>
          <w:p w14:paraId="3A39CE7D" w14:textId="77777777" w:rsidR="00EF3FCD" w:rsidRPr="00F50FB1" w:rsidRDefault="00EF3FCD" w:rsidP="00EF3FCD">
            <w:pPr>
              <w:spacing w:before="0" w:after="0"/>
              <w:rPr>
                <w:rFonts w:eastAsia="Times New Roman" w:cs="Open Sans"/>
                <w:b/>
                <w:bCs/>
                <w:i/>
                <w:iCs/>
                <w:sz w:val="22"/>
                <w:szCs w:val="22"/>
              </w:rPr>
            </w:pPr>
            <w:r w:rsidRPr="00F50FB1">
              <w:rPr>
                <w:rFonts w:eastAsia="Times New Roman" w:cs="Open Sans"/>
                <w:b/>
                <w:bCs/>
                <w:i/>
                <w:iCs/>
                <w:sz w:val="22"/>
                <w:szCs w:val="22"/>
              </w:rPr>
              <w:t> </w:t>
            </w:r>
          </w:p>
        </w:tc>
        <w:tc>
          <w:tcPr>
            <w:tcW w:w="1440" w:type="dxa"/>
            <w:tcBorders>
              <w:top w:val="nil"/>
              <w:left w:val="nil"/>
              <w:bottom w:val="nil"/>
              <w:right w:val="nil"/>
            </w:tcBorders>
            <w:shd w:val="clear" w:color="000000" w:fill="FFFFFF"/>
            <w:noWrap/>
            <w:vAlign w:val="bottom"/>
            <w:hideMark/>
          </w:tcPr>
          <w:p w14:paraId="56B3573E"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w:t>
            </w:r>
          </w:p>
        </w:tc>
      </w:tr>
      <w:tr w:rsidR="00EF3FCD" w:rsidRPr="00EF3FCD" w14:paraId="0711773D" w14:textId="77777777" w:rsidTr="00F50FB1">
        <w:trPr>
          <w:trHeight w:val="230"/>
        </w:trPr>
        <w:tc>
          <w:tcPr>
            <w:tcW w:w="6456" w:type="dxa"/>
            <w:tcBorders>
              <w:top w:val="nil"/>
              <w:left w:val="nil"/>
              <w:bottom w:val="nil"/>
              <w:right w:val="nil"/>
            </w:tcBorders>
            <w:shd w:val="clear" w:color="000000" w:fill="FFFFFF"/>
            <w:vAlign w:val="center"/>
            <w:hideMark/>
          </w:tcPr>
          <w:p w14:paraId="20319152"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Cash and cash equivalents</w:t>
            </w:r>
          </w:p>
        </w:tc>
        <w:tc>
          <w:tcPr>
            <w:tcW w:w="1176" w:type="dxa"/>
            <w:tcBorders>
              <w:top w:val="nil"/>
              <w:left w:val="nil"/>
              <w:bottom w:val="nil"/>
              <w:right w:val="nil"/>
            </w:tcBorders>
            <w:shd w:val="clear" w:color="auto" w:fill="auto"/>
            <w:noWrap/>
            <w:vAlign w:val="bottom"/>
            <w:hideMark/>
          </w:tcPr>
          <w:p w14:paraId="28A0ADB7"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15,958 </w:t>
            </w:r>
          </w:p>
        </w:tc>
        <w:tc>
          <w:tcPr>
            <w:tcW w:w="1440" w:type="dxa"/>
            <w:tcBorders>
              <w:top w:val="nil"/>
              <w:left w:val="nil"/>
              <w:bottom w:val="nil"/>
              <w:right w:val="nil"/>
            </w:tcBorders>
            <w:shd w:val="clear" w:color="000000" w:fill="FFFFFF"/>
            <w:noWrap/>
            <w:vAlign w:val="bottom"/>
            <w:hideMark/>
          </w:tcPr>
          <w:p w14:paraId="3734FE6D"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3,356 </w:t>
            </w:r>
          </w:p>
        </w:tc>
      </w:tr>
      <w:tr w:rsidR="00EF3FCD" w:rsidRPr="00EF3FCD" w14:paraId="70E96FFD" w14:textId="77777777" w:rsidTr="00F50FB1">
        <w:trPr>
          <w:trHeight w:val="230"/>
        </w:trPr>
        <w:tc>
          <w:tcPr>
            <w:tcW w:w="6456" w:type="dxa"/>
            <w:tcBorders>
              <w:top w:val="nil"/>
              <w:left w:val="nil"/>
              <w:bottom w:val="nil"/>
              <w:right w:val="nil"/>
            </w:tcBorders>
            <w:shd w:val="clear" w:color="000000" w:fill="FFFFFF"/>
            <w:vAlign w:val="center"/>
            <w:hideMark/>
          </w:tcPr>
          <w:p w14:paraId="44181841"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Trade and other receivables</w:t>
            </w:r>
          </w:p>
        </w:tc>
        <w:tc>
          <w:tcPr>
            <w:tcW w:w="1176" w:type="dxa"/>
            <w:tcBorders>
              <w:top w:val="nil"/>
              <w:left w:val="nil"/>
              <w:bottom w:val="nil"/>
              <w:right w:val="nil"/>
            </w:tcBorders>
            <w:shd w:val="clear" w:color="000000" w:fill="FFFFFF"/>
            <w:noWrap/>
            <w:vAlign w:val="bottom"/>
            <w:hideMark/>
          </w:tcPr>
          <w:p w14:paraId="6B675F2F"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798 </w:t>
            </w:r>
          </w:p>
        </w:tc>
        <w:tc>
          <w:tcPr>
            <w:tcW w:w="1440" w:type="dxa"/>
            <w:tcBorders>
              <w:top w:val="nil"/>
              <w:left w:val="nil"/>
              <w:bottom w:val="nil"/>
              <w:right w:val="nil"/>
            </w:tcBorders>
            <w:shd w:val="clear" w:color="000000" w:fill="FFFFFF"/>
            <w:noWrap/>
            <w:vAlign w:val="bottom"/>
            <w:hideMark/>
          </w:tcPr>
          <w:p w14:paraId="77BB8BA7"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1,498 </w:t>
            </w:r>
          </w:p>
        </w:tc>
      </w:tr>
      <w:tr w:rsidR="00EF3FCD" w:rsidRPr="00EF3FCD" w14:paraId="3954651B" w14:textId="77777777" w:rsidTr="00F50FB1">
        <w:trPr>
          <w:trHeight w:val="230"/>
        </w:trPr>
        <w:tc>
          <w:tcPr>
            <w:tcW w:w="6456" w:type="dxa"/>
            <w:tcBorders>
              <w:top w:val="nil"/>
              <w:left w:val="nil"/>
              <w:bottom w:val="nil"/>
              <w:right w:val="nil"/>
            </w:tcBorders>
            <w:shd w:val="clear" w:color="000000" w:fill="FFFFFF"/>
            <w:vAlign w:val="center"/>
            <w:hideMark/>
          </w:tcPr>
          <w:p w14:paraId="467A3386"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Prepayments</w:t>
            </w:r>
          </w:p>
        </w:tc>
        <w:tc>
          <w:tcPr>
            <w:tcW w:w="1176" w:type="dxa"/>
            <w:tcBorders>
              <w:top w:val="nil"/>
              <w:left w:val="nil"/>
              <w:bottom w:val="nil"/>
              <w:right w:val="nil"/>
            </w:tcBorders>
            <w:shd w:val="clear" w:color="000000" w:fill="FFFFFF"/>
            <w:noWrap/>
            <w:vAlign w:val="bottom"/>
            <w:hideMark/>
          </w:tcPr>
          <w:p w14:paraId="591763D6"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573 </w:t>
            </w:r>
          </w:p>
        </w:tc>
        <w:tc>
          <w:tcPr>
            <w:tcW w:w="1440" w:type="dxa"/>
            <w:tcBorders>
              <w:top w:val="nil"/>
              <w:left w:val="nil"/>
              <w:bottom w:val="nil"/>
              <w:right w:val="nil"/>
            </w:tcBorders>
            <w:shd w:val="clear" w:color="000000" w:fill="FFFFFF"/>
            <w:noWrap/>
            <w:vAlign w:val="bottom"/>
            <w:hideMark/>
          </w:tcPr>
          <w:p w14:paraId="715DDF82"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500 </w:t>
            </w:r>
          </w:p>
        </w:tc>
      </w:tr>
      <w:tr w:rsidR="00EF3FCD" w:rsidRPr="00EF3FCD" w14:paraId="04DDBDFD" w14:textId="77777777" w:rsidTr="00F50FB1">
        <w:trPr>
          <w:trHeight w:val="230"/>
        </w:trPr>
        <w:tc>
          <w:tcPr>
            <w:tcW w:w="6456" w:type="dxa"/>
            <w:tcBorders>
              <w:top w:val="nil"/>
              <w:left w:val="nil"/>
              <w:bottom w:val="nil"/>
              <w:right w:val="nil"/>
            </w:tcBorders>
            <w:shd w:val="clear" w:color="000000" w:fill="FFFFFF"/>
            <w:vAlign w:val="center"/>
            <w:hideMark/>
          </w:tcPr>
          <w:p w14:paraId="75B77F6B"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Total no more than 12 months</w:t>
            </w:r>
          </w:p>
        </w:tc>
        <w:tc>
          <w:tcPr>
            <w:tcW w:w="1176" w:type="dxa"/>
            <w:tcBorders>
              <w:top w:val="single" w:sz="4" w:space="0" w:color="auto"/>
              <w:left w:val="nil"/>
              <w:bottom w:val="single" w:sz="4" w:space="0" w:color="auto"/>
              <w:right w:val="nil"/>
            </w:tcBorders>
            <w:shd w:val="clear" w:color="000000" w:fill="FFFFFF"/>
            <w:noWrap/>
            <w:vAlign w:val="bottom"/>
            <w:hideMark/>
          </w:tcPr>
          <w:p w14:paraId="1BA01812"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17,329 </w:t>
            </w:r>
          </w:p>
        </w:tc>
        <w:tc>
          <w:tcPr>
            <w:tcW w:w="1440" w:type="dxa"/>
            <w:tcBorders>
              <w:top w:val="single" w:sz="4" w:space="0" w:color="auto"/>
              <w:left w:val="nil"/>
              <w:bottom w:val="single" w:sz="4" w:space="0" w:color="auto"/>
              <w:right w:val="nil"/>
            </w:tcBorders>
            <w:shd w:val="clear" w:color="000000" w:fill="FFFFFF"/>
            <w:noWrap/>
            <w:vAlign w:val="bottom"/>
            <w:hideMark/>
          </w:tcPr>
          <w:p w14:paraId="67C8291A"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5,354 </w:t>
            </w:r>
          </w:p>
        </w:tc>
      </w:tr>
      <w:tr w:rsidR="00EF3FCD" w:rsidRPr="00EF3FCD" w14:paraId="2D815CDD" w14:textId="77777777" w:rsidTr="00F50FB1">
        <w:trPr>
          <w:trHeight w:val="230"/>
        </w:trPr>
        <w:tc>
          <w:tcPr>
            <w:tcW w:w="6456" w:type="dxa"/>
            <w:tcBorders>
              <w:top w:val="nil"/>
              <w:left w:val="nil"/>
              <w:bottom w:val="nil"/>
              <w:right w:val="nil"/>
            </w:tcBorders>
            <w:shd w:val="clear" w:color="000000" w:fill="FFFFFF"/>
            <w:vAlign w:val="center"/>
            <w:hideMark/>
          </w:tcPr>
          <w:p w14:paraId="49CE49D5"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More than 12 months</w:t>
            </w:r>
          </w:p>
        </w:tc>
        <w:tc>
          <w:tcPr>
            <w:tcW w:w="1176" w:type="dxa"/>
            <w:tcBorders>
              <w:top w:val="nil"/>
              <w:left w:val="nil"/>
              <w:bottom w:val="nil"/>
              <w:right w:val="nil"/>
            </w:tcBorders>
            <w:shd w:val="clear" w:color="000000" w:fill="FFFFFF"/>
            <w:noWrap/>
            <w:vAlign w:val="bottom"/>
            <w:hideMark/>
          </w:tcPr>
          <w:p w14:paraId="09F34FB1"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w:t>
            </w:r>
          </w:p>
        </w:tc>
        <w:tc>
          <w:tcPr>
            <w:tcW w:w="1440" w:type="dxa"/>
            <w:tcBorders>
              <w:top w:val="nil"/>
              <w:left w:val="nil"/>
              <w:bottom w:val="nil"/>
              <w:right w:val="nil"/>
            </w:tcBorders>
            <w:shd w:val="clear" w:color="000000" w:fill="FFFFFF"/>
            <w:noWrap/>
            <w:vAlign w:val="bottom"/>
            <w:hideMark/>
          </w:tcPr>
          <w:p w14:paraId="5644EE93"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w:t>
            </w:r>
          </w:p>
        </w:tc>
      </w:tr>
      <w:tr w:rsidR="00EF3FCD" w:rsidRPr="00EF3FCD" w14:paraId="18E592FE" w14:textId="77777777" w:rsidTr="00F50FB1">
        <w:trPr>
          <w:trHeight w:val="230"/>
        </w:trPr>
        <w:tc>
          <w:tcPr>
            <w:tcW w:w="6456" w:type="dxa"/>
            <w:tcBorders>
              <w:top w:val="nil"/>
              <w:left w:val="nil"/>
              <w:bottom w:val="nil"/>
              <w:right w:val="nil"/>
            </w:tcBorders>
            <w:shd w:val="clear" w:color="000000" w:fill="FFFFFF"/>
            <w:vAlign w:val="center"/>
            <w:hideMark/>
          </w:tcPr>
          <w:p w14:paraId="56D44D7F"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Property subject to operating leases</w:t>
            </w:r>
          </w:p>
        </w:tc>
        <w:tc>
          <w:tcPr>
            <w:tcW w:w="1176" w:type="dxa"/>
            <w:tcBorders>
              <w:top w:val="nil"/>
              <w:left w:val="nil"/>
              <w:bottom w:val="nil"/>
              <w:right w:val="nil"/>
            </w:tcBorders>
            <w:shd w:val="clear" w:color="auto" w:fill="auto"/>
            <w:noWrap/>
            <w:vAlign w:val="bottom"/>
            <w:hideMark/>
          </w:tcPr>
          <w:p w14:paraId="29ADD85B"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5,001 </w:t>
            </w:r>
          </w:p>
        </w:tc>
        <w:tc>
          <w:tcPr>
            <w:tcW w:w="1440" w:type="dxa"/>
            <w:tcBorders>
              <w:top w:val="nil"/>
              <w:left w:val="nil"/>
              <w:bottom w:val="nil"/>
              <w:right w:val="nil"/>
            </w:tcBorders>
            <w:shd w:val="clear" w:color="000000" w:fill="FFFFFF"/>
            <w:noWrap/>
            <w:vAlign w:val="bottom"/>
            <w:hideMark/>
          </w:tcPr>
          <w:p w14:paraId="0D51DF06"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 -</w:t>
            </w:r>
          </w:p>
        </w:tc>
      </w:tr>
      <w:tr w:rsidR="00EF3FCD" w:rsidRPr="00EF3FCD" w14:paraId="27C44555" w14:textId="77777777" w:rsidTr="00F50FB1">
        <w:trPr>
          <w:trHeight w:val="230"/>
        </w:trPr>
        <w:tc>
          <w:tcPr>
            <w:tcW w:w="6456" w:type="dxa"/>
            <w:tcBorders>
              <w:top w:val="nil"/>
              <w:left w:val="nil"/>
              <w:bottom w:val="nil"/>
              <w:right w:val="nil"/>
            </w:tcBorders>
            <w:shd w:val="clear" w:color="000000" w:fill="FFFFFF"/>
            <w:vAlign w:val="center"/>
            <w:hideMark/>
          </w:tcPr>
          <w:p w14:paraId="3A44DB63"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Leasehold improvements</w:t>
            </w:r>
          </w:p>
        </w:tc>
        <w:tc>
          <w:tcPr>
            <w:tcW w:w="1176" w:type="dxa"/>
            <w:tcBorders>
              <w:top w:val="nil"/>
              <w:left w:val="nil"/>
              <w:bottom w:val="nil"/>
              <w:right w:val="nil"/>
            </w:tcBorders>
            <w:shd w:val="clear" w:color="auto" w:fill="auto"/>
            <w:noWrap/>
            <w:vAlign w:val="bottom"/>
            <w:hideMark/>
          </w:tcPr>
          <w:p w14:paraId="7EA138E2"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1,627 </w:t>
            </w:r>
          </w:p>
        </w:tc>
        <w:tc>
          <w:tcPr>
            <w:tcW w:w="1440" w:type="dxa"/>
            <w:tcBorders>
              <w:top w:val="nil"/>
              <w:left w:val="nil"/>
              <w:bottom w:val="nil"/>
              <w:right w:val="nil"/>
            </w:tcBorders>
            <w:shd w:val="clear" w:color="000000" w:fill="FFFFFF"/>
            <w:noWrap/>
            <w:vAlign w:val="bottom"/>
            <w:hideMark/>
          </w:tcPr>
          <w:p w14:paraId="0A1020BA"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1,791 </w:t>
            </w:r>
          </w:p>
        </w:tc>
      </w:tr>
      <w:tr w:rsidR="00EF3FCD" w:rsidRPr="00EF3FCD" w14:paraId="60D91587" w14:textId="77777777" w:rsidTr="00F50FB1">
        <w:trPr>
          <w:trHeight w:val="230"/>
        </w:trPr>
        <w:tc>
          <w:tcPr>
            <w:tcW w:w="6456" w:type="dxa"/>
            <w:tcBorders>
              <w:top w:val="nil"/>
              <w:left w:val="nil"/>
              <w:bottom w:val="nil"/>
              <w:right w:val="nil"/>
            </w:tcBorders>
            <w:shd w:val="clear" w:color="000000" w:fill="FFFFFF"/>
            <w:vAlign w:val="center"/>
            <w:hideMark/>
          </w:tcPr>
          <w:p w14:paraId="2FA4857A"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Computer, plant and equipment</w:t>
            </w:r>
          </w:p>
        </w:tc>
        <w:tc>
          <w:tcPr>
            <w:tcW w:w="1176" w:type="dxa"/>
            <w:tcBorders>
              <w:top w:val="nil"/>
              <w:left w:val="nil"/>
              <w:bottom w:val="nil"/>
              <w:right w:val="nil"/>
            </w:tcBorders>
            <w:shd w:val="clear" w:color="auto" w:fill="auto"/>
            <w:noWrap/>
            <w:vAlign w:val="bottom"/>
            <w:hideMark/>
          </w:tcPr>
          <w:p w14:paraId="55A16A9E"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139 </w:t>
            </w:r>
          </w:p>
        </w:tc>
        <w:tc>
          <w:tcPr>
            <w:tcW w:w="1440" w:type="dxa"/>
            <w:tcBorders>
              <w:top w:val="nil"/>
              <w:left w:val="nil"/>
              <w:bottom w:val="nil"/>
              <w:right w:val="nil"/>
            </w:tcBorders>
            <w:shd w:val="clear" w:color="000000" w:fill="FFFFFF"/>
            <w:noWrap/>
            <w:vAlign w:val="bottom"/>
            <w:hideMark/>
          </w:tcPr>
          <w:p w14:paraId="2C840C50"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102 </w:t>
            </w:r>
          </w:p>
        </w:tc>
      </w:tr>
      <w:tr w:rsidR="00EF3FCD" w:rsidRPr="00EF3FCD" w14:paraId="67381CA4" w14:textId="77777777" w:rsidTr="00F50FB1">
        <w:trPr>
          <w:trHeight w:val="230"/>
        </w:trPr>
        <w:tc>
          <w:tcPr>
            <w:tcW w:w="6456" w:type="dxa"/>
            <w:tcBorders>
              <w:top w:val="nil"/>
              <w:left w:val="nil"/>
              <w:bottom w:val="nil"/>
              <w:right w:val="nil"/>
            </w:tcBorders>
            <w:shd w:val="clear" w:color="000000" w:fill="FFFFFF"/>
            <w:vAlign w:val="center"/>
            <w:hideMark/>
          </w:tcPr>
          <w:p w14:paraId="031BCC4A"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Intangibles</w:t>
            </w:r>
          </w:p>
        </w:tc>
        <w:tc>
          <w:tcPr>
            <w:tcW w:w="1176" w:type="dxa"/>
            <w:tcBorders>
              <w:top w:val="nil"/>
              <w:left w:val="nil"/>
              <w:bottom w:val="nil"/>
              <w:right w:val="nil"/>
            </w:tcBorders>
            <w:shd w:val="clear" w:color="auto" w:fill="auto"/>
            <w:noWrap/>
            <w:vAlign w:val="bottom"/>
            <w:hideMark/>
          </w:tcPr>
          <w:p w14:paraId="5C78EA1B"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459 </w:t>
            </w:r>
          </w:p>
        </w:tc>
        <w:tc>
          <w:tcPr>
            <w:tcW w:w="1440" w:type="dxa"/>
            <w:tcBorders>
              <w:top w:val="nil"/>
              <w:left w:val="nil"/>
              <w:bottom w:val="nil"/>
              <w:right w:val="nil"/>
            </w:tcBorders>
            <w:shd w:val="clear" w:color="000000" w:fill="FFFFFF"/>
            <w:noWrap/>
            <w:vAlign w:val="bottom"/>
            <w:hideMark/>
          </w:tcPr>
          <w:p w14:paraId="25B9E2A2"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557 </w:t>
            </w:r>
          </w:p>
        </w:tc>
      </w:tr>
      <w:tr w:rsidR="00EF3FCD" w:rsidRPr="00EF3FCD" w14:paraId="6988153B" w14:textId="77777777" w:rsidTr="00F50FB1">
        <w:trPr>
          <w:trHeight w:val="230"/>
        </w:trPr>
        <w:tc>
          <w:tcPr>
            <w:tcW w:w="6456" w:type="dxa"/>
            <w:tcBorders>
              <w:top w:val="nil"/>
              <w:left w:val="nil"/>
              <w:bottom w:val="nil"/>
              <w:right w:val="nil"/>
            </w:tcBorders>
            <w:shd w:val="clear" w:color="000000" w:fill="FFFFFF"/>
            <w:vAlign w:val="center"/>
            <w:hideMark/>
          </w:tcPr>
          <w:p w14:paraId="6EAFBDD4"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Prepayments</w:t>
            </w:r>
          </w:p>
        </w:tc>
        <w:tc>
          <w:tcPr>
            <w:tcW w:w="1176" w:type="dxa"/>
            <w:tcBorders>
              <w:top w:val="nil"/>
              <w:left w:val="nil"/>
              <w:bottom w:val="nil"/>
              <w:right w:val="nil"/>
            </w:tcBorders>
            <w:shd w:val="clear" w:color="auto" w:fill="auto"/>
            <w:noWrap/>
            <w:vAlign w:val="bottom"/>
            <w:hideMark/>
          </w:tcPr>
          <w:p w14:paraId="671270B0"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40 </w:t>
            </w:r>
          </w:p>
        </w:tc>
        <w:tc>
          <w:tcPr>
            <w:tcW w:w="1440" w:type="dxa"/>
            <w:tcBorders>
              <w:top w:val="nil"/>
              <w:left w:val="nil"/>
              <w:bottom w:val="nil"/>
              <w:right w:val="nil"/>
            </w:tcBorders>
            <w:shd w:val="clear" w:color="000000" w:fill="FFFFFF"/>
            <w:noWrap/>
            <w:vAlign w:val="bottom"/>
            <w:hideMark/>
          </w:tcPr>
          <w:p w14:paraId="497A07BF"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31 </w:t>
            </w:r>
          </w:p>
        </w:tc>
      </w:tr>
      <w:tr w:rsidR="00EF3FCD" w:rsidRPr="00EF3FCD" w14:paraId="76F210CF" w14:textId="77777777" w:rsidTr="00F50FB1">
        <w:trPr>
          <w:trHeight w:val="230"/>
        </w:trPr>
        <w:tc>
          <w:tcPr>
            <w:tcW w:w="6456" w:type="dxa"/>
            <w:tcBorders>
              <w:top w:val="nil"/>
              <w:left w:val="nil"/>
              <w:bottom w:val="nil"/>
              <w:right w:val="nil"/>
            </w:tcBorders>
            <w:shd w:val="clear" w:color="000000" w:fill="FFFFFF"/>
            <w:vAlign w:val="center"/>
            <w:hideMark/>
          </w:tcPr>
          <w:p w14:paraId="24A37963"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Total more than 12 months</w:t>
            </w:r>
          </w:p>
        </w:tc>
        <w:tc>
          <w:tcPr>
            <w:tcW w:w="1176" w:type="dxa"/>
            <w:tcBorders>
              <w:top w:val="single" w:sz="4" w:space="0" w:color="auto"/>
              <w:left w:val="nil"/>
              <w:bottom w:val="single" w:sz="4" w:space="0" w:color="auto"/>
              <w:right w:val="nil"/>
            </w:tcBorders>
            <w:shd w:val="clear" w:color="auto" w:fill="auto"/>
            <w:noWrap/>
            <w:vAlign w:val="bottom"/>
            <w:hideMark/>
          </w:tcPr>
          <w:p w14:paraId="2E749598"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7,266 </w:t>
            </w:r>
          </w:p>
        </w:tc>
        <w:tc>
          <w:tcPr>
            <w:tcW w:w="1440" w:type="dxa"/>
            <w:tcBorders>
              <w:top w:val="single" w:sz="4" w:space="0" w:color="auto"/>
              <w:left w:val="nil"/>
              <w:bottom w:val="single" w:sz="4" w:space="0" w:color="auto"/>
              <w:right w:val="nil"/>
            </w:tcBorders>
            <w:shd w:val="clear" w:color="000000" w:fill="FFFFFF"/>
            <w:noWrap/>
            <w:vAlign w:val="bottom"/>
            <w:hideMark/>
          </w:tcPr>
          <w:p w14:paraId="499BBEC3"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2,481 </w:t>
            </w:r>
          </w:p>
        </w:tc>
      </w:tr>
      <w:tr w:rsidR="00EF3FCD" w:rsidRPr="00EF3FCD" w14:paraId="16F68AE7" w14:textId="77777777" w:rsidTr="00F50FB1">
        <w:trPr>
          <w:trHeight w:val="230"/>
        </w:trPr>
        <w:tc>
          <w:tcPr>
            <w:tcW w:w="6456" w:type="dxa"/>
            <w:tcBorders>
              <w:top w:val="nil"/>
              <w:left w:val="nil"/>
              <w:bottom w:val="nil"/>
              <w:right w:val="nil"/>
            </w:tcBorders>
            <w:shd w:val="clear" w:color="000000" w:fill="FFFFFF"/>
            <w:hideMark/>
          </w:tcPr>
          <w:p w14:paraId="3F7BCA76"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Total assets</w:t>
            </w:r>
          </w:p>
        </w:tc>
        <w:tc>
          <w:tcPr>
            <w:tcW w:w="1176" w:type="dxa"/>
            <w:tcBorders>
              <w:top w:val="nil"/>
              <w:left w:val="nil"/>
              <w:bottom w:val="single" w:sz="4" w:space="0" w:color="auto"/>
              <w:right w:val="nil"/>
            </w:tcBorders>
            <w:shd w:val="clear" w:color="000000" w:fill="FFFFFF"/>
            <w:noWrap/>
            <w:vAlign w:val="bottom"/>
            <w:hideMark/>
          </w:tcPr>
          <w:p w14:paraId="0B12F50D"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24,595 </w:t>
            </w:r>
          </w:p>
        </w:tc>
        <w:tc>
          <w:tcPr>
            <w:tcW w:w="1440" w:type="dxa"/>
            <w:tcBorders>
              <w:top w:val="nil"/>
              <w:left w:val="nil"/>
              <w:bottom w:val="single" w:sz="4" w:space="0" w:color="auto"/>
              <w:right w:val="nil"/>
            </w:tcBorders>
            <w:shd w:val="clear" w:color="000000" w:fill="FFFFFF"/>
            <w:noWrap/>
            <w:vAlign w:val="bottom"/>
            <w:hideMark/>
          </w:tcPr>
          <w:p w14:paraId="714FA193"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7,835 </w:t>
            </w:r>
          </w:p>
        </w:tc>
      </w:tr>
      <w:tr w:rsidR="00EF3FCD" w:rsidRPr="00EF3FCD" w14:paraId="27E3E971" w14:textId="77777777" w:rsidTr="00F50FB1">
        <w:trPr>
          <w:trHeight w:val="230"/>
        </w:trPr>
        <w:tc>
          <w:tcPr>
            <w:tcW w:w="6456" w:type="dxa"/>
            <w:tcBorders>
              <w:top w:val="nil"/>
              <w:left w:val="nil"/>
              <w:bottom w:val="nil"/>
              <w:right w:val="nil"/>
            </w:tcBorders>
            <w:shd w:val="clear" w:color="000000" w:fill="FFFFFF"/>
            <w:noWrap/>
            <w:vAlign w:val="bottom"/>
            <w:hideMark/>
          </w:tcPr>
          <w:p w14:paraId="0B3B7532"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 </w:t>
            </w:r>
          </w:p>
        </w:tc>
        <w:tc>
          <w:tcPr>
            <w:tcW w:w="1176" w:type="dxa"/>
            <w:tcBorders>
              <w:top w:val="nil"/>
              <w:left w:val="nil"/>
              <w:bottom w:val="nil"/>
              <w:right w:val="nil"/>
            </w:tcBorders>
            <w:shd w:val="clear" w:color="000000" w:fill="FFFFFF"/>
            <w:noWrap/>
            <w:vAlign w:val="bottom"/>
            <w:hideMark/>
          </w:tcPr>
          <w:p w14:paraId="030BB843"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w:t>
            </w:r>
          </w:p>
        </w:tc>
        <w:tc>
          <w:tcPr>
            <w:tcW w:w="1440" w:type="dxa"/>
            <w:tcBorders>
              <w:top w:val="nil"/>
              <w:left w:val="nil"/>
              <w:bottom w:val="nil"/>
              <w:right w:val="nil"/>
            </w:tcBorders>
            <w:shd w:val="clear" w:color="000000" w:fill="FFFFFF"/>
            <w:noWrap/>
            <w:vAlign w:val="bottom"/>
            <w:hideMark/>
          </w:tcPr>
          <w:p w14:paraId="73A8A58C"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w:t>
            </w:r>
          </w:p>
        </w:tc>
      </w:tr>
      <w:tr w:rsidR="00EF3FCD" w:rsidRPr="00EF3FCD" w14:paraId="7F3B4409" w14:textId="77777777" w:rsidTr="00F50FB1">
        <w:trPr>
          <w:trHeight w:val="230"/>
        </w:trPr>
        <w:tc>
          <w:tcPr>
            <w:tcW w:w="6456" w:type="dxa"/>
            <w:tcBorders>
              <w:top w:val="nil"/>
              <w:left w:val="nil"/>
              <w:bottom w:val="nil"/>
              <w:right w:val="nil"/>
            </w:tcBorders>
            <w:shd w:val="clear" w:color="000000" w:fill="FFFFFF"/>
            <w:hideMark/>
          </w:tcPr>
          <w:p w14:paraId="6D7F6F16"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Liabilities expected to be settled in:</w:t>
            </w:r>
          </w:p>
        </w:tc>
        <w:tc>
          <w:tcPr>
            <w:tcW w:w="1176" w:type="dxa"/>
            <w:tcBorders>
              <w:top w:val="nil"/>
              <w:left w:val="nil"/>
              <w:bottom w:val="nil"/>
              <w:right w:val="nil"/>
            </w:tcBorders>
            <w:shd w:val="clear" w:color="000000" w:fill="FFFFFF"/>
            <w:hideMark/>
          </w:tcPr>
          <w:p w14:paraId="4CD5936E" w14:textId="77777777" w:rsidR="00EF3FCD" w:rsidRPr="00F50FB1" w:rsidRDefault="00EF3FCD" w:rsidP="00EF3FCD">
            <w:pPr>
              <w:spacing w:before="0" w:after="0"/>
              <w:rPr>
                <w:rFonts w:eastAsia="Times New Roman" w:cs="Open Sans"/>
                <w:b/>
                <w:bCs/>
                <w:i/>
                <w:iCs/>
                <w:sz w:val="22"/>
                <w:szCs w:val="22"/>
              </w:rPr>
            </w:pPr>
            <w:r w:rsidRPr="00F50FB1">
              <w:rPr>
                <w:rFonts w:eastAsia="Times New Roman" w:cs="Open Sans"/>
                <w:b/>
                <w:bCs/>
                <w:i/>
                <w:iCs/>
                <w:sz w:val="22"/>
                <w:szCs w:val="22"/>
              </w:rPr>
              <w:t> </w:t>
            </w:r>
          </w:p>
        </w:tc>
        <w:tc>
          <w:tcPr>
            <w:tcW w:w="1440" w:type="dxa"/>
            <w:tcBorders>
              <w:top w:val="nil"/>
              <w:left w:val="nil"/>
              <w:bottom w:val="nil"/>
              <w:right w:val="nil"/>
            </w:tcBorders>
            <w:shd w:val="clear" w:color="000000" w:fill="FFFFFF"/>
            <w:noWrap/>
            <w:vAlign w:val="bottom"/>
            <w:hideMark/>
          </w:tcPr>
          <w:p w14:paraId="3885C74A"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w:t>
            </w:r>
          </w:p>
        </w:tc>
      </w:tr>
      <w:tr w:rsidR="00EF3FCD" w:rsidRPr="00EF3FCD" w14:paraId="4E5B4B95" w14:textId="77777777" w:rsidTr="00F50FB1">
        <w:trPr>
          <w:trHeight w:val="230"/>
        </w:trPr>
        <w:tc>
          <w:tcPr>
            <w:tcW w:w="6456" w:type="dxa"/>
            <w:tcBorders>
              <w:top w:val="nil"/>
              <w:left w:val="nil"/>
              <w:bottom w:val="nil"/>
              <w:right w:val="nil"/>
            </w:tcBorders>
            <w:shd w:val="clear" w:color="000000" w:fill="FFFFFF"/>
            <w:hideMark/>
          </w:tcPr>
          <w:p w14:paraId="1FAE0B87"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No more than 12 months</w:t>
            </w:r>
          </w:p>
        </w:tc>
        <w:tc>
          <w:tcPr>
            <w:tcW w:w="1176" w:type="dxa"/>
            <w:tcBorders>
              <w:top w:val="nil"/>
              <w:left w:val="nil"/>
              <w:bottom w:val="nil"/>
              <w:right w:val="nil"/>
            </w:tcBorders>
            <w:shd w:val="clear" w:color="000000" w:fill="FFFFFF"/>
            <w:hideMark/>
          </w:tcPr>
          <w:p w14:paraId="72FCF010" w14:textId="77777777" w:rsidR="00EF3FCD" w:rsidRPr="00F50FB1" w:rsidRDefault="00EF3FCD" w:rsidP="00EF3FCD">
            <w:pPr>
              <w:spacing w:before="0" w:after="0"/>
              <w:rPr>
                <w:rFonts w:eastAsia="Times New Roman" w:cs="Open Sans"/>
                <w:b/>
                <w:bCs/>
                <w:i/>
                <w:iCs/>
                <w:sz w:val="22"/>
                <w:szCs w:val="22"/>
              </w:rPr>
            </w:pPr>
            <w:r w:rsidRPr="00F50FB1">
              <w:rPr>
                <w:rFonts w:eastAsia="Times New Roman" w:cs="Open Sans"/>
                <w:b/>
                <w:bCs/>
                <w:i/>
                <w:iCs/>
                <w:sz w:val="22"/>
                <w:szCs w:val="22"/>
              </w:rPr>
              <w:t> </w:t>
            </w:r>
          </w:p>
        </w:tc>
        <w:tc>
          <w:tcPr>
            <w:tcW w:w="1440" w:type="dxa"/>
            <w:tcBorders>
              <w:top w:val="nil"/>
              <w:left w:val="nil"/>
              <w:bottom w:val="nil"/>
              <w:right w:val="nil"/>
            </w:tcBorders>
            <w:shd w:val="clear" w:color="000000" w:fill="FFFFFF"/>
            <w:noWrap/>
            <w:vAlign w:val="bottom"/>
            <w:hideMark/>
          </w:tcPr>
          <w:p w14:paraId="6C929497"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w:t>
            </w:r>
          </w:p>
        </w:tc>
      </w:tr>
      <w:tr w:rsidR="00EF3FCD" w:rsidRPr="00EF3FCD" w14:paraId="25A91FB1" w14:textId="77777777" w:rsidTr="00F50FB1">
        <w:trPr>
          <w:trHeight w:val="230"/>
        </w:trPr>
        <w:tc>
          <w:tcPr>
            <w:tcW w:w="6456" w:type="dxa"/>
            <w:tcBorders>
              <w:top w:val="nil"/>
              <w:left w:val="nil"/>
              <w:bottom w:val="nil"/>
              <w:right w:val="nil"/>
            </w:tcBorders>
            <w:shd w:val="clear" w:color="000000" w:fill="FFFFFF"/>
            <w:vAlign w:val="center"/>
            <w:hideMark/>
          </w:tcPr>
          <w:p w14:paraId="1F6F6E2B"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Suppliers</w:t>
            </w:r>
          </w:p>
        </w:tc>
        <w:tc>
          <w:tcPr>
            <w:tcW w:w="1176" w:type="dxa"/>
            <w:tcBorders>
              <w:top w:val="nil"/>
              <w:left w:val="nil"/>
              <w:bottom w:val="nil"/>
              <w:right w:val="nil"/>
            </w:tcBorders>
            <w:shd w:val="clear" w:color="000000" w:fill="FFFFFF"/>
            <w:noWrap/>
            <w:vAlign w:val="bottom"/>
            <w:hideMark/>
          </w:tcPr>
          <w:p w14:paraId="10E235B3"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865 </w:t>
            </w:r>
          </w:p>
        </w:tc>
        <w:tc>
          <w:tcPr>
            <w:tcW w:w="1440" w:type="dxa"/>
            <w:tcBorders>
              <w:top w:val="nil"/>
              <w:left w:val="nil"/>
              <w:bottom w:val="nil"/>
              <w:right w:val="nil"/>
            </w:tcBorders>
            <w:shd w:val="clear" w:color="000000" w:fill="FFFFFF"/>
            <w:noWrap/>
            <w:vAlign w:val="bottom"/>
            <w:hideMark/>
          </w:tcPr>
          <w:p w14:paraId="5132D1D8"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1,767 </w:t>
            </w:r>
          </w:p>
        </w:tc>
      </w:tr>
      <w:tr w:rsidR="00EF3FCD" w:rsidRPr="00EF3FCD" w14:paraId="35AF7485" w14:textId="77777777" w:rsidTr="00F50FB1">
        <w:trPr>
          <w:trHeight w:val="230"/>
        </w:trPr>
        <w:tc>
          <w:tcPr>
            <w:tcW w:w="6456" w:type="dxa"/>
            <w:tcBorders>
              <w:top w:val="nil"/>
              <w:left w:val="nil"/>
              <w:bottom w:val="nil"/>
              <w:right w:val="nil"/>
            </w:tcBorders>
            <w:shd w:val="clear" w:color="000000" w:fill="FFFFFF"/>
            <w:vAlign w:val="center"/>
            <w:hideMark/>
          </w:tcPr>
          <w:p w14:paraId="64318312"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Other payables</w:t>
            </w:r>
          </w:p>
        </w:tc>
        <w:tc>
          <w:tcPr>
            <w:tcW w:w="1176" w:type="dxa"/>
            <w:tcBorders>
              <w:top w:val="nil"/>
              <w:left w:val="nil"/>
              <w:bottom w:val="nil"/>
              <w:right w:val="nil"/>
            </w:tcBorders>
            <w:shd w:val="clear" w:color="auto" w:fill="auto"/>
            <w:noWrap/>
            <w:vAlign w:val="bottom"/>
            <w:hideMark/>
          </w:tcPr>
          <w:p w14:paraId="5A7E251A"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6,388 </w:t>
            </w:r>
          </w:p>
        </w:tc>
        <w:tc>
          <w:tcPr>
            <w:tcW w:w="1440" w:type="dxa"/>
            <w:tcBorders>
              <w:top w:val="nil"/>
              <w:left w:val="nil"/>
              <w:bottom w:val="nil"/>
              <w:right w:val="nil"/>
            </w:tcBorders>
            <w:shd w:val="clear" w:color="000000" w:fill="FFFFFF"/>
            <w:noWrap/>
            <w:vAlign w:val="bottom"/>
            <w:hideMark/>
          </w:tcPr>
          <w:p w14:paraId="34622EF0"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8,937 </w:t>
            </w:r>
          </w:p>
        </w:tc>
      </w:tr>
      <w:tr w:rsidR="00EF3FCD" w:rsidRPr="00EF3FCD" w14:paraId="3B259045" w14:textId="77777777" w:rsidTr="00F50FB1">
        <w:trPr>
          <w:trHeight w:val="230"/>
        </w:trPr>
        <w:tc>
          <w:tcPr>
            <w:tcW w:w="6456" w:type="dxa"/>
            <w:tcBorders>
              <w:top w:val="nil"/>
              <w:left w:val="nil"/>
              <w:bottom w:val="nil"/>
              <w:right w:val="nil"/>
            </w:tcBorders>
            <w:shd w:val="clear" w:color="000000" w:fill="FFFFFF"/>
            <w:vAlign w:val="center"/>
            <w:hideMark/>
          </w:tcPr>
          <w:p w14:paraId="2715E929"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Employee provisions</w:t>
            </w:r>
          </w:p>
        </w:tc>
        <w:tc>
          <w:tcPr>
            <w:tcW w:w="1176" w:type="dxa"/>
            <w:tcBorders>
              <w:top w:val="nil"/>
              <w:left w:val="nil"/>
              <w:bottom w:val="nil"/>
              <w:right w:val="nil"/>
            </w:tcBorders>
            <w:shd w:val="clear" w:color="auto" w:fill="auto"/>
            <w:noWrap/>
            <w:vAlign w:val="bottom"/>
            <w:hideMark/>
          </w:tcPr>
          <w:p w14:paraId="0E9E9161"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2,414 </w:t>
            </w:r>
          </w:p>
        </w:tc>
        <w:tc>
          <w:tcPr>
            <w:tcW w:w="1440" w:type="dxa"/>
            <w:tcBorders>
              <w:top w:val="nil"/>
              <w:left w:val="nil"/>
              <w:bottom w:val="nil"/>
              <w:right w:val="nil"/>
            </w:tcBorders>
            <w:shd w:val="clear" w:color="000000" w:fill="FFFFFF"/>
            <w:noWrap/>
            <w:vAlign w:val="bottom"/>
            <w:hideMark/>
          </w:tcPr>
          <w:p w14:paraId="743BF4A7"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2,315 </w:t>
            </w:r>
          </w:p>
        </w:tc>
      </w:tr>
      <w:tr w:rsidR="00EF3FCD" w:rsidRPr="00EF3FCD" w14:paraId="1429DFC4" w14:textId="77777777" w:rsidTr="00F50FB1">
        <w:trPr>
          <w:trHeight w:val="230"/>
        </w:trPr>
        <w:tc>
          <w:tcPr>
            <w:tcW w:w="6456" w:type="dxa"/>
            <w:tcBorders>
              <w:top w:val="nil"/>
              <w:left w:val="nil"/>
              <w:bottom w:val="nil"/>
              <w:right w:val="nil"/>
            </w:tcBorders>
            <w:shd w:val="clear" w:color="000000" w:fill="FFFFFF"/>
            <w:vAlign w:val="center"/>
            <w:hideMark/>
          </w:tcPr>
          <w:p w14:paraId="2B1C8C99"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Total no more than 12 months</w:t>
            </w:r>
          </w:p>
        </w:tc>
        <w:tc>
          <w:tcPr>
            <w:tcW w:w="1176" w:type="dxa"/>
            <w:tcBorders>
              <w:top w:val="single" w:sz="4" w:space="0" w:color="auto"/>
              <w:left w:val="nil"/>
              <w:bottom w:val="single" w:sz="4" w:space="0" w:color="auto"/>
              <w:right w:val="nil"/>
            </w:tcBorders>
            <w:shd w:val="clear" w:color="auto" w:fill="auto"/>
            <w:noWrap/>
            <w:vAlign w:val="bottom"/>
            <w:hideMark/>
          </w:tcPr>
          <w:p w14:paraId="014A81C8"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9,667 </w:t>
            </w:r>
          </w:p>
        </w:tc>
        <w:tc>
          <w:tcPr>
            <w:tcW w:w="1440" w:type="dxa"/>
            <w:tcBorders>
              <w:top w:val="single" w:sz="4" w:space="0" w:color="auto"/>
              <w:left w:val="nil"/>
              <w:bottom w:val="single" w:sz="4" w:space="0" w:color="auto"/>
              <w:right w:val="nil"/>
            </w:tcBorders>
            <w:shd w:val="clear" w:color="000000" w:fill="FFFFFF"/>
            <w:noWrap/>
            <w:vAlign w:val="bottom"/>
            <w:hideMark/>
          </w:tcPr>
          <w:p w14:paraId="226191FA"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13,019 </w:t>
            </w:r>
          </w:p>
        </w:tc>
      </w:tr>
      <w:tr w:rsidR="00EF3FCD" w:rsidRPr="00EF3FCD" w14:paraId="42DDCF9A" w14:textId="77777777" w:rsidTr="00F50FB1">
        <w:trPr>
          <w:trHeight w:val="230"/>
        </w:trPr>
        <w:tc>
          <w:tcPr>
            <w:tcW w:w="6456" w:type="dxa"/>
            <w:tcBorders>
              <w:top w:val="nil"/>
              <w:left w:val="nil"/>
              <w:bottom w:val="nil"/>
              <w:right w:val="nil"/>
            </w:tcBorders>
            <w:shd w:val="clear" w:color="000000" w:fill="FFFFFF"/>
            <w:vAlign w:val="center"/>
            <w:hideMark/>
          </w:tcPr>
          <w:p w14:paraId="257A2D2C"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More than 12 months</w:t>
            </w:r>
          </w:p>
        </w:tc>
        <w:tc>
          <w:tcPr>
            <w:tcW w:w="1176" w:type="dxa"/>
            <w:tcBorders>
              <w:top w:val="nil"/>
              <w:left w:val="nil"/>
              <w:bottom w:val="nil"/>
              <w:right w:val="nil"/>
            </w:tcBorders>
            <w:shd w:val="clear" w:color="000000" w:fill="FFFFFF"/>
            <w:noWrap/>
            <w:vAlign w:val="bottom"/>
            <w:hideMark/>
          </w:tcPr>
          <w:p w14:paraId="5B23AD56"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w:t>
            </w:r>
          </w:p>
        </w:tc>
        <w:tc>
          <w:tcPr>
            <w:tcW w:w="1440" w:type="dxa"/>
            <w:tcBorders>
              <w:top w:val="nil"/>
              <w:left w:val="nil"/>
              <w:bottom w:val="nil"/>
              <w:right w:val="nil"/>
            </w:tcBorders>
            <w:shd w:val="clear" w:color="000000" w:fill="FFFFFF"/>
            <w:noWrap/>
            <w:vAlign w:val="bottom"/>
            <w:hideMark/>
          </w:tcPr>
          <w:p w14:paraId="02BDB538"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w:t>
            </w:r>
          </w:p>
        </w:tc>
      </w:tr>
      <w:tr w:rsidR="00EF3FCD" w:rsidRPr="00EF3FCD" w14:paraId="3C185231" w14:textId="77777777" w:rsidTr="00F50FB1">
        <w:trPr>
          <w:trHeight w:val="230"/>
        </w:trPr>
        <w:tc>
          <w:tcPr>
            <w:tcW w:w="6456" w:type="dxa"/>
            <w:tcBorders>
              <w:top w:val="nil"/>
              <w:left w:val="nil"/>
              <w:bottom w:val="nil"/>
              <w:right w:val="nil"/>
            </w:tcBorders>
            <w:shd w:val="clear" w:color="000000" w:fill="FFFFFF"/>
            <w:vAlign w:val="center"/>
            <w:hideMark/>
          </w:tcPr>
          <w:p w14:paraId="527231DF"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Leases</w:t>
            </w:r>
          </w:p>
        </w:tc>
        <w:tc>
          <w:tcPr>
            <w:tcW w:w="1176" w:type="dxa"/>
            <w:tcBorders>
              <w:top w:val="nil"/>
              <w:left w:val="nil"/>
              <w:bottom w:val="nil"/>
              <w:right w:val="nil"/>
            </w:tcBorders>
            <w:shd w:val="clear" w:color="auto" w:fill="auto"/>
            <w:noWrap/>
            <w:vAlign w:val="bottom"/>
            <w:hideMark/>
          </w:tcPr>
          <w:p w14:paraId="01F00A36"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5,104 </w:t>
            </w:r>
          </w:p>
        </w:tc>
        <w:tc>
          <w:tcPr>
            <w:tcW w:w="1440" w:type="dxa"/>
            <w:tcBorders>
              <w:top w:val="nil"/>
              <w:left w:val="nil"/>
              <w:bottom w:val="nil"/>
              <w:right w:val="nil"/>
            </w:tcBorders>
            <w:shd w:val="clear" w:color="000000" w:fill="FFFFFF"/>
            <w:noWrap/>
            <w:vAlign w:val="bottom"/>
            <w:hideMark/>
          </w:tcPr>
          <w:p w14:paraId="70C4770E"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 -</w:t>
            </w:r>
          </w:p>
        </w:tc>
      </w:tr>
      <w:tr w:rsidR="00EF3FCD" w:rsidRPr="00EF3FCD" w14:paraId="53478507" w14:textId="77777777" w:rsidTr="00F50FB1">
        <w:trPr>
          <w:trHeight w:val="230"/>
        </w:trPr>
        <w:tc>
          <w:tcPr>
            <w:tcW w:w="6456" w:type="dxa"/>
            <w:tcBorders>
              <w:top w:val="nil"/>
              <w:left w:val="nil"/>
              <w:bottom w:val="nil"/>
              <w:right w:val="nil"/>
            </w:tcBorders>
            <w:shd w:val="clear" w:color="000000" w:fill="FFFFFF"/>
            <w:vAlign w:val="center"/>
            <w:hideMark/>
          </w:tcPr>
          <w:p w14:paraId="0C16072F"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Employee provisions</w:t>
            </w:r>
          </w:p>
        </w:tc>
        <w:tc>
          <w:tcPr>
            <w:tcW w:w="1176" w:type="dxa"/>
            <w:tcBorders>
              <w:top w:val="nil"/>
              <w:left w:val="nil"/>
              <w:bottom w:val="nil"/>
              <w:right w:val="nil"/>
            </w:tcBorders>
            <w:shd w:val="clear" w:color="auto" w:fill="auto"/>
            <w:noWrap/>
            <w:vAlign w:val="bottom"/>
            <w:hideMark/>
          </w:tcPr>
          <w:p w14:paraId="441E4055"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1,814 </w:t>
            </w:r>
          </w:p>
        </w:tc>
        <w:tc>
          <w:tcPr>
            <w:tcW w:w="1440" w:type="dxa"/>
            <w:tcBorders>
              <w:top w:val="nil"/>
              <w:left w:val="nil"/>
              <w:bottom w:val="nil"/>
              <w:right w:val="nil"/>
            </w:tcBorders>
            <w:shd w:val="clear" w:color="000000" w:fill="FFFFFF"/>
            <w:noWrap/>
            <w:vAlign w:val="bottom"/>
            <w:hideMark/>
          </w:tcPr>
          <w:p w14:paraId="5796E7CD"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2,590 </w:t>
            </w:r>
          </w:p>
        </w:tc>
      </w:tr>
      <w:tr w:rsidR="00EF3FCD" w:rsidRPr="00EF3FCD" w14:paraId="5DD37417" w14:textId="77777777" w:rsidTr="00F50FB1">
        <w:trPr>
          <w:trHeight w:val="230"/>
        </w:trPr>
        <w:tc>
          <w:tcPr>
            <w:tcW w:w="6456" w:type="dxa"/>
            <w:tcBorders>
              <w:top w:val="nil"/>
              <w:left w:val="nil"/>
              <w:bottom w:val="nil"/>
              <w:right w:val="nil"/>
            </w:tcBorders>
            <w:shd w:val="clear" w:color="000000" w:fill="FFFFFF"/>
            <w:vAlign w:val="center"/>
            <w:hideMark/>
          </w:tcPr>
          <w:p w14:paraId="79C74A69" w14:textId="77777777" w:rsidR="00EF3FCD" w:rsidRPr="00F50FB1" w:rsidRDefault="00EF3FCD" w:rsidP="00EF3FCD">
            <w:pPr>
              <w:spacing w:before="0" w:after="0"/>
              <w:ind w:firstLineChars="100" w:firstLine="220"/>
              <w:rPr>
                <w:rFonts w:eastAsia="Times New Roman" w:cs="Open Sans"/>
                <w:sz w:val="22"/>
                <w:szCs w:val="22"/>
              </w:rPr>
            </w:pPr>
            <w:r w:rsidRPr="00F50FB1">
              <w:rPr>
                <w:rFonts w:eastAsia="Times New Roman" w:cs="Open Sans"/>
                <w:sz w:val="22"/>
                <w:szCs w:val="22"/>
              </w:rPr>
              <w:t>Other provisions</w:t>
            </w:r>
          </w:p>
        </w:tc>
        <w:tc>
          <w:tcPr>
            <w:tcW w:w="1176" w:type="dxa"/>
            <w:tcBorders>
              <w:top w:val="nil"/>
              <w:left w:val="nil"/>
              <w:bottom w:val="nil"/>
              <w:right w:val="nil"/>
            </w:tcBorders>
            <w:shd w:val="clear" w:color="auto" w:fill="auto"/>
            <w:noWrap/>
            <w:vAlign w:val="bottom"/>
            <w:hideMark/>
          </w:tcPr>
          <w:p w14:paraId="6D7E9B6C"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561 </w:t>
            </w:r>
          </w:p>
        </w:tc>
        <w:tc>
          <w:tcPr>
            <w:tcW w:w="1440" w:type="dxa"/>
            <w:tcBorders>
              <w:top w:val="nil"/>
              <w:left w:val="nil"/>
              <w:bottom w:val="nil"/>
              <w:right w:val="nil"/>
            </w:tcBorders>
            <w:shd w:val="clear" w:color="000000" w:fill="FFFFFF"/>
            <w:noWrap/>
            <w:vAlign w:val="bottom"/>
            <w:hideMark/>
          </w:tcPr>
          <w:p w14:paraId="2D1D730D"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 -</w:t>
            </w:r>
          </w:p>
        </w:tc>
      </w:tr>
      <w:tr w:rsidR="00EF3FCD" w:rsidRPr="00EF3FCD" w14:paraId="348D6048" w14:textId="77777777" w:rsidTr="00F50FB1">
        <w:trPr>
          <w:trHeight w:val="230"/>
        </w:trPr>
        <w:tc>
          <w:tcPr>
            <w:tcW w:w="6456" w:type="dxa"/>
            <w:tcBorders>
              <w:top w:val="nil"/>
              <w:left w:val="nil"/>
              <w:bottom w:val="nil"/>
              <w:right w:val="nil"/>
            </w:tcBorders>
            <w:shd w:val="clear" w:color="000000" w:fill="FFFFFF"/>
            <w:vAlign w:val="center"/>
            <w:hideMark/>
          </w:tcPr>
          <w:p w14:paraId="1419834E"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Total more than 12 months</w:t>
            </w:r>
          </w:p>
        </w:tc>
        <w:tc>
          <w:tcPr>
            <w:tcW w:w="1176" w:type="dxa"/>
            <w:tcBorders>
              <w:top w:val="single" w:sz="4" w:space="0" w:color="auto"/>
              <w:left w:val="nil"/>
              <w:bottom w:val="single" w:sz="4" w:space="0" w:color="auto"/>
              <w:right w:val="nil"/>
            </w:tcBorders>
            <w:shd w:val="clear" w:color="000000" w:fill="FFFFFF"/>
            <w:noWrap/>
            <w:vAlign w:val="bottom"/>
            <w:hideMark/>
          </w:tcPr>
          <w:p w14:paraId="31CEFEDC"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7,479 </w:t>
            </w:r>
          </w:p>
        </w:tc>
        <w:tc>
          <w:tcPr>
            <w:tcW w:w="1440" w:type="dxa"/>
            <w:tcBorders>
              <w:top w:val="single" w:sz="4" w:space="0" w:color="auto"/>
              <w:left w:val="nil"/>
              <w:bottom w:val="single" w:sz="4" w:space="0" w:color="auto"/>
              <w:right w:val="nil"/>
            </w:tcBorders>
            <w:shd w:val="clear" w:color="000000" w:fill="FFFFFF"/>
            <w:noWrap/>
            <w:vAlign w:val="bottom"/>
            <w:hideMark/>
          </w:tcPr>
          <w:p w14:paraId="6D140840"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2,590 </w:t>
            </w:r>
          </w:p>
        </w:tc>
      </w:tr>
      <w:tr w:rsidR="00EF3FCD" w:rsidRPr="00EF3FCD" w14:paraId="3C8F5F1A" w14:textId="77777777" w:rsidTr="00F50FB1">
        <w:trPr>
          <w:trHeight w:val="230"/>
        </w:trPr>
        <w:tc>
          <w:tcPr>
            <w:tcW w:w="6456" w:type="dxa"/>
            <w:tcBorders>
              <w:top w:val="nil"/>
              <w:left w:val="nil"/>
              <w:bottom w:val="nil"/>
              <w:right w:val="nil"/>
            </w:tcBorders>
            <w:shd w:val="clear" w:color="000000" w:fill="FFFFFF"/>
            <w:hideMark/>
          </w:tcPr>
          <w:p w14:paraId="2EB38CB0" w14:textId="77777777" w:rsidR="00EF3FCD" w:rsidRPr="00F50FB1" w:rsidRDefault="00EF3FCD" w:rsidP="00EF3FCD">
            <w:pPr>
              <w:spacing w:before="0" w:after="0"/>
              <w:rPr>
                <w:rFonts w:eastAsia="Times New Roman" w:cs="Open Sans"/>
                <w:b/>
                <w:bCs/>
                <w:sz w:val="22"/>
                <w:szCs w:val="22"/>
              </w:rPr>
            </w:pPr>
            <w:r w:rsidRPr="00F50FB1">
              <w:rPr>
                <w:rFonts w:eastAsia="Times New Roman" w:cs="Open Sans"/>
                <w:b/>
                <w:bCs/>
                <w:sz w:val="22"/>
                <w:szCs w:val="22"/>
              </w:rPr>
              <w:t>Total liabilities</w:t>
            </w:r>
          </w:p>
        </w:tc>
        <w:tc>
          <w:tcPr>
            <w:tcW w:w="1176" w:type="dxa"/>
            <w:tcBorders>
              <w:top w:val="nil"/>
              <w:left w:val="nil"/>
              <w:bottom w:val="single" w:sz="4" w:space="0" w:color="auto"/>
              <w:right w:val="nil"/>
            </w:tcBorders>
            <w:shd w:val="clear" w:color="000000" w:fill="FFFFFF"/>
            <w:noWrap/>
            <w:vAlign w:val="bottom"/>
            <w:hideMark/>
          </w:tcPr>
          <w:p w14:paraId="3929104F" w14:textId="77777777" w:rsidR="00EF3FCD" w:rsidRPr="00F50FB1" w:rsidRDefault="00EF3FCD" w:rsidP="00EF3FCD">
            <w:pPr>
              <w:spacing w:before="0" w:after="0"/>
              <w:jc w:val="right"/>
              <w:rPr>
                <w:rFonts w:eastAsia="Times New Roman" w:cs="Open Sans"/>
                <w:b/>
                <w:bCs/>
                <w:sz w:val="22"/>
                <w:szCs w:val="22"/>
              </w:rPr>
            </w:pPr>
            <w:r w:rsidRPr="00F50FB1">
              <w:rPr>
                <w:rFonts w:eastAsia="Times New Roman" w:cs="Open Sans"/>
                <w:b/>
                <w:bCs/>
                <w:sz w:val="22"/>
                <w:szCs w:val="22"/>
              </w:rPr>
              <w:t xml:space="preserve">17,146 </w:t>
            </w:r>
          </w:p>
        </w:tc>
        <w:tc>
          <w:tcPr>
            <w:tcW w:w="1440" w:type="dxa"/>
            <w:tcBorders>
              <w:top w:val="nil"/>
              <w:left w:val="nil"/>
              <w:bottom w:val="single" w:sz="4" w:space="0" w:color="auto"/>
              <w:right w:val="nil"/>
            </w:tcBorders>
            <w:shd w:val="clear" w:color="000000" w:fill="FFFFFF"/>
            <w:noWrap/>
            <w:vAlign w:val="bottom"/>
            <w:hideMark/>
          </w:tcPr>
          <w:p w14:paraId="77636E67" w14:textId="77777777" w:rsidR="00EF3FCD" w:rsidRPr="00F50FB1" w:rsidRDefault="00EF3FCD" w:rsidP="00EF3FCD">
            <w:pPr>
              <w:spacing w:before="0" w:after="0"/>
              <w:jc w:val="right"/>
              <w:rPr>
                <w:rFonts w:eastAsia="Times New Roman" w:cs="Open Sans"/>
                <w:sz w:val="22"/>
                <w:szCs w:val="22"/>
              </w:rPr>
            </w:pPr>
            <w:r w:rsidRPr="00F50FB1">
              <w:rPr>
                <w:rFonts w:eastAsia="Times New Roman" w:cs="Open Sans"/>
                <w:sz w:val="22"/>
                <w:szCs w:val="22"/>
              </w:rPr>
              <w:t xml:space="preserve">15,609 </w:t>
            </w:r>
          </w:p>
        </w:tc>
      </w:tr>
      <w:tr w:rsidR="00EF3FCD" w:rsidRPr="00EF3FCD" w14:paraId="6E000D67" w14:textId="77777777" w:rsidTr="00F50FB1">
        <w:trPr>
          <w:trHeight w:val="230"/>
        </w:trPr>
        <w:tc>
          <w:tcPr>
            <w:tcW w:w="6456" w:type="dxa"/>
            <w:tcBorders>
              <w:top w:val="nil"/>
              <w:left w:val="nil"/>
              <w:bottom w:val="nil"/>
              <w:right w:val="nil"/>
            </w:tcBorders>
            <w:shd w:val="clear" w:color="000000" w:fill="FFFFFF"/>
            <w:noWrap/>
            <w:vAlign w:val="bottom"/>
            <w:hideMark/>
          </w:tcPr>
          <w:p w14:paraId="634041AF" w14:textId="77777777" w:rsidR="00EF3FCD" w:rsidRPr="00F50FB1" w:rsidRDefault="00EF3FCD" w:rsidP="00EF3FCD">
            <w:pPr>
              <w:spacing w:before="0" w:after="0"/>
              <w:rPr>
                <w:rFonts w:ascii="Cambria" w:eastAsia="Times New Roman" w:hAnsi="Cambria" w:cs="Calibri"/>
                <w:sz w:val="22"/>
                <w:szCs w:val="22"/>
              </w:rPr>
            </w:pPr>
            <w:r w:rsidRPr="00F50FB1">
              <w:rPr>
                <w:rFonts w:ascii="Cambria" w:eastAsia="Times New Roman" w:hAnsi="Cambria" w:cs="Calibri"/>
                <w:sz w:val="22"/>
                <w:szCs w:val="22"/>
              </w:rPr>
              <w:t> </w:t>
            </w:r>
          </w:p>
        </w:tc>
        <w:tc>
          <w:tcPr>
            <w:tcW w:w="1176" w:type="dxa"/>
            <w:tcBorders>
              <w:top w:val="nil"/>
              <w:left w:val="nil"/>
              <w:bottom w:val="nil"/>
              <w:right w:val="nil"/>
            </w:tcBorders>
            <w:shd w:val="clear" w:color="000000" w:fill="FFFFFF"/>
            <w:noWrap/>
            <w:vAlign w:val="bottom"/>
            <w:hideMark/>
          </w:tcPr>
          <w:p w14:paraId="3324BD3A" w14:textId="77777777" w:rsidR="00EF3FCD" w:rsidRPr="00F50FB1" w:rsidRDefault="00EF3FCD" w:rsidP="00EF3FCD">
            <w:pPr>
              <w:spacing w:before="0" w:after="0"/>
              <w:jc w:val="right"/>
              <w:rPr>
                <w:rFonts w:ascii="Cambria" w:eastAsia="Times New Roman" w:hAnsi="Cambria" w:cs="Calibri"/>
                <w:b/>
                <w:bCs/>
                <w:sz w:val="22"/>
                <w:szCs w:val="22"/>
              </w:rPr>
            </w:pPr>
            <w:r w:rsidRPr="00F50FB1">
              <w:rPr>
                <w:rFonts w:ascii="Cambria" w:eastAsia="Times New Roman" w:hAnsi="Cambria" w:cs="Calibri"/>
                <w:b/>
                <w:bCs/>
                <w:sz w:val="22"/>
                <w:szCs w:val="22"/>
              </w:rPr>
              <w:t> </w:t>
            </w:r>
          </w:p>
        </w:tc>
        <w:tc>
          <w:tcPr>
            <w:tcW w:w="1440" w:type="dxa"/>
            <w:tcBorders>
              <w:top w:val="nil"/>
              <w:left w:val="nil"/>
              <w:bottom w:val="nil"/>
              <w:right w:val="nil"/>
            </w:tcBorders>
            <w:shd w:val="clear" w:color="000000" w:fill="FFFFFF"/>
            <w:noWrap/>
            <w:vAlign w:val="bottom"/>
            <w:hideMark/>
          </w:tcPr>
          <w:p w14:paraId="237C2E11" w14:textId="77777777" w:rsidR="00EF3FCD" w:rsidRPr="00F50FB1" w:rsidRDefault="00EF3FCD" w:rsidP="00EF3FCD">
            <w:pPr>
              <w:spacing w:before="0" w:after="0"/>
              <w:jc w:val="right"/>
              <w:rPr>
                <w:rFonts w:ascii="Cambria" w:eastAsia="Times New Roman" w:hAnsi="Cambria" w:cs="Calibri"/>
                <w:sz w:val="22"/>
                <w:szCs w:val="22"/>
              </w:rPr>
            </w:pPr>
            <w:r w:rsidRPr="00F50FB1">
              <w:rPr>
                <w:rFonts w:ascii="Cambria" w:eastAsia="Times New Roman" w:hAnsi="Cambria" w:cs="Calibri"/>
                <w:sz w:val="22"/>
                <w:szCs w:val="22"/>
              </w:rPr>
              <w:t> </w:t>
            </w:r>
          </w:p>
        </w:tc>
      </w:tr>
    </w:tbl>
    <w:p w14:paraId="3C308257" w14:textId="78372E59" w:rsidR="00673D2B" w:rsidRPr="007E5362" w:rsidRDefault="009840CC" w:rsidP="00352002">
      <w:pPr>
        <w:keepNext/>
        <w:keepLines/>
        <w:pageBreakBefore/>
        <w:spacing w:before="0" w:after="120" w:line="1080" w:lineRule="exact"/>
        <w:outlineLvl w:val="0"/>
        <w:rPr>
          <w:rFonts w:eastAsia="Malgun Gothic"/>
          <w:b/>
          <w:color w:val="0070C0"/>
          <w:spacing w:val="-30"/>
          <w:kern w:val="72"/>
          <w:sz w:val="56"/>
          <w:szCs w:val="56"/>
          <w:lang w:eastAsia="en-US"/>
        </w:rPr>
      </w:pPr>
      <w:r w:rsidRPr="007E5362">
        <w:rPr>
          <w:rFonts w:eastAsia="Malgun Gothic"/>
          <w:b/>
          <w:color w:val="0070C0"/>
          <w:spacing w:val="-30"/>
          <w:kern w:val="72"/>
          <w:sz w:val="56"/>
          <w:szCs w:val="56"/>
          <w:lang w:eastAsia="en-US"/>
        </w:rPr>
        <w:t xml:space="preserve">7. </w:t>
      </w:r>
      <w:r w:rsidR="00673D2B" w:rsidRPr="007E5362">
        <w:rPr>
          <w:rFonts w:eastAsia="Malgun Gothic"/>
          <w:b/>
          <w:color w:val="0070C0"/>
          <w:spacing w:val="-30"/>
          <w:kern w:val="72"/>
          <w:sz w:val="56"/>
          <w:szCs w:val="56"/>
          <w:lang w:eastAsia="en-US"/>
        </w:rPr>
        <w:t>Executive Remuneration</w:t>
      </w:r>
      <w:bookmarkEnd w:id="25"/>
      <w:bookmarkEnd w:id="26"/>
      <w:bookmarkEnd w:id="27"/>
      <w:bookmarkEnd w:id="28"/>
    </w:p>
    <w:p w14:paraId="2C051881" w14:textId="19376121" w:rsidR="00673D2B" w:rsidRPr="00352002" w:rsidRDefault="00352002" w:rsidP="00352002">
      <w:pPr>
        <w:keepNext/>
        <w:keepLines/>
        <w:spacing w:line="600" w:lineRule="exact"/>
        <w:outlineLvl w:val="1"/>
        <w:rPr>
          <w:rFonts w:eastAsia="Malgun Gothic"/>
          <w:b/>
          <w:color w:val="0070C0"/>
          <w:kern w:val="28"/>
          <w:sz w:val="36"/>
          <w:szCs w:val="36"/>
          <w:lang w:eastAsia="en-US"/>
        </w:rPr>
      </w:pPr>
      <w:bookmarkStart w:id="30" w:name="mdheading-396"/>
      <w:r>
        <w:rPr>
          <w:rFonts w:eastAsia="Malgun Gothic"/>
          <w:b/>
          <w:bCs/>
          <w:color w:val="0070C0"/>
          <w:kern w:val="28"/>
          <w:sz w:val="36"/>
          <w:szCs w:val="36"/>
          <w:lang w:eastAsia="en-US"/>
        </w:rPr>
        <w:t xml:space="preserve">7.1 </w:t>
      </w:r>
      <w:r w:rsidR="00673D2B" w:rsidRPr="00352002">
        <w:rPr>
          <w:rFonts w:eastAsia="Malgun Gothic"/>
          <w:b/>
          <w:color w:val="0070C0"/>
          <w:kern w:val="28"/>
          <w:sz w:val="36"/>
          <w:szCs w:val="36"/>
          <w:lang w:eastAsia="en-US"/>
        </w:rPr>
        <w:t>Introduction</w:t>
      </w:r>
      <w:bookmarkEnd w:id="30"/>
    </w:p>
    <w:p w14:paraId="5A89C702" w14:textId="77777777" w:rsidR="00673D2B" w:rsidRPr="00742303" w:rsidRDefault="00673D2B" w:rsidP="00673D2B">
      <w:pPr>
        <w:rPr>
          <w:rFonts w:eastAsia="Malgun Gothic"/>
          <w:lang w:eastAsia="en-US"/>
        </w:rPr>
      </w:pPr>
      <w:r w:rsidRPr="00742303">
        <w:rPr>
          <w:rFonts w:eastAsia="Malgun Gothic"/>
          <w:lang w:eastAsia="en-US"/>
        </w:rPr>
        <w:t>This section contains information about the remuneration of the Australian Human Rights Commission (the Commission) Key Management Personnel, Senior Executive Service (SES) and other highly paid staff.</w:t>
      </w:r>
    </w:p>
    <w:p w14:paraId="72A46FC4" w14:textId="5D56736C" w:rsidR="00673D2B" w:rsidRPr="009840CC" w:rsidRDefault="00673D2B" w:rsidP="00A133BC">
      <w:pPr>
        <w:pStyle w:val="ListParagraph"/>
        <w:keepNext/>
        <w:keepLines/>
        <w:numPr>
          <w:ilvl w:val="1"/>
          <w:numId w:val="64"/>
        </w:numPr>
        <w:spacing w:before="400" w:line="600" w:lineRule="exact"/>
        <w:outlineLvl w:val="1"/>
        <w:rPr>
          <w:rFonts w:eastAsia="Malgun Gothic"/>
          <w:b/>
          <w:bCs/>
          <w:color w:val="0070C0"/>
          <w:kern w:val="28"/>
          <w:sz w:val="36"/>
          <w:szCs w:val="36"/>
          <w:lang w:eastAsia="en-US"/>
        </w:rPr>
      </w:pPr>
      <w:bookmarkStart w:id="31" w:name="mdheading-409"/>
      <w:r w:rsidRPr="009840CC">
        <w:rPr>
          <w:rFonts w:eastAsia="Malgun Gothic"/>
          <w:b/>
          <w:bCs/>
          <w:color w:val="0070C0"/>
          <w:kern w:val="28"/>
          <w:sz w:val="36"/>
          <w:szCs w:val="36"/>
          <w:lang w:eastAsia="en-US"/>
        </w:rPr>
        <w:t>Remuneration Policies and Practices</w:t>
      </w:r>
      <w:bookmarkEnd w:id="31"/>
    </w:p>
    <w:p w14:paraId="29609C74" w14:textId="77777777" w:rsidR="00673D2B" w:rsidRPr="00742303" w:rsidRDefault="00673D2B" w:rsidP="00673D2B">
      <w:pPr>
        <w:rPr>
          <w:rFonts w:eastAsia="Malgun Gothic"/>
          <w:lang w:eastAsia="en-US"/>
        </w:rPr>
      </w:pPr>
      <w:r w:rsidRPr="00742303">
        <w:rPr>
          <w:rFonts w:eastAsia="Malgun Gothic"/>
          <w:lang w:eastAsia="en-US"/>
        </w:rPr>
        <w:t>Remuneration for the President and Commissioners is set by the Remuneration Tribunal. The Remuneration Tribunal also determines increases to remuneration and allowances.</w:t>
      </w:r>
    </w:p>
    <w:p w14:paraId="7A5ED77E" w14:textId="77777777" w:rsidR="00673D2B" w:rsidRPr="00742303" w:rsidRDefault="00673D2B" w:rsidP="00673D2B">
      <w:pPr>
        <w:rPr>
          <w:rFonts w:eastAsia="Malgun Gothic"/>
          <w:lang w:eastAsia="en-US"/>
        </w:rPr>
      </w:pPr>
      <w:r w:rsidRPr="00742303">
        <w:rPr>
          <w:rFonts w:eastAsia="Malgun Gothic"/>
          <w:lang w:eastAsia="en-US"/>
        </w:rPr>
        <w:t xml:space="preserve">The Commission’s remuneration for SES and other highly paid staff is determined by the President under section 24(1) of the </w:t>
      </w:r>
      <w:r w:rsidRPr="00742303">
        <w:rPr>
          <w:rFonts w:eastAsia="Malgun Gothic"/>
          <w:i/>
          <w:lang w:eastAsia="en-US"/>
        </w:rPr>
        <w:t>Public Service Act 1999</w:t>
      </w:r>
      <w:r w:rsidRPr="00742303">
        <w:rPr>
          <w:rFonts w:eastAsia="Malgun Gothic"/>
          <w:lang w:eastAsia="en-US"/>
        </w:rPr>
        <w:t xml:space="preserve"> (Cth). When determining SES and other highly paid staff remuneration, the President has regard to the Australian Public Service Remuneration report and comparable agencies.</w:t>
      </w:r>
    </w:p>
    <w:p w14:paraId="237DF64F" w14:textId="77777777" w:rsidR="00673D2B" w:rsidRPr="00673D2B" w:rsidRDefault="00673D2B" w:rsidP="00673D2B">
      <w:pPr>
        <w:rPr>
          <w:rFonts w:eastAsia="Malgun Gothic"/>
          <w:sz w:val="22"/>
          <w:szCs w:val="22"/>
          <w:lang w:eastAsia="en-US"/>
        </w:rPr>
      </w:pPr>
      <w:r w:rsidRPr="00742303">
        <w:rPr>
          <w:rFonts w:eastAsia="Malgun Gothic"/>
          <w:lang w:eastAsia="en-US"/>
        </w:rPr>
        <w:t>SES determinations set out salary on commencement and provide for increments of salary, in line with percentage increases awarded to the Commissioners by the</w:t>
      </w:r>
      <w:r w:rsidRPr="00352002">
        <w:rPr>
          <w:rFonts w:eastAsia="Malgun Gothic"/>
          <w:lang w:eastAsia="en-US"/>
        </w:rPr>
        <w:t xml:space="preserve"> Remuneration Tribunal.</w:t>
      </w:r>
    </w:p>
    <w:p w14:paraId="5ABE7DFE" w14:textId="77777777" w:rsidR="00720D8C" w:rsidRDefault="00720D8C" w:rsidP="00673D2B">
      <w:pPr>
        <w:rPr>
          <w:rFonts w:eastAsia="Malgun Gothic"/>
          <w:sz w:val="22"/>
          <w:szCs w:val="22"/>
          <w:lang w:eastAsia="en-US"/>
        </w:rPr>
      </w:pPr>
    </w:p>
    <w:p w14:paraId="69CBBF22" w14:textId="77777777" w:rsidR="00A12CB3" w:rsidRDefault="00A12CB3" w:rsidP="00673D2B">
      <w:pPr>
        <w:rPr>
          <w:rFonts w:eastAsia="Malgun Gothic"/>
          <w:sz w:val="22"/>
          <w:szCs w:val="22"/>
          <w:lang w:eastAsia="en-US"/>
        </w:rPr>
      </w:pPr>
    </w:p>
    <w:p w14:paraId="5787E0F8" w14:textId="77777777" w:rsidR="00A12CB3" w:rsidRDefault="00A12CB3" w:rsidP="00673D2B">
      <w:pPr>
        <w:rPr>
          <w:rFonts w:eastAsia="Malgun Gothic"/>
          <w:sz w:val="22"/>
          <w:szCs w:val="22"/>
          <w:lang w:eastAsia="en-US"/>
        </w:rPr>
      </w:pPr>
    </w:p>
    <w:p w14:paraId="2A5A6D8F" w14:textId="77777777" w:rsidR="00A12CB3" w:rsidRDefault="00A12CB3" w:rsidP="00673D2B">
      <w:pPr>
        <w:rPr>
          <w:rFonts w:eastAsia="Malgun Gothic"/>
          <w:sz w:val="22"/>
          <w:szCs w:val="22"/>
          <w:lang w:eastAsia="en-US"/>
        </w:rPr>
      </w:pPr>
    </w:p>
    <w:p w14:paraId="0449FF5E" w14:textId="77777777" w:rsidR="00A12CB3" w:rsidRDefault="00A12CB3" w:rsidP="00673D2B">
      <w:pPr>
        <w:rPr>
          <w:rFonts w:eastAsia="Malgun Gothic"/>
          <w:sz w:val="22"/>
          <w:szCs w:val="22"/>
          <w:lang w:eastAsia="en-US"/>
        </w:rPr>
      </w:pPr>
    </w:p>
    <w:p w14:paraId="58D93451" w14:textId="77777777" w:rsidR="00A12CB3" w:rsidRDefault="00A12CB3" w:rsidP="00673D2B">
      <w:pPr>
        <w:rPr>
          <w:rFonts w:eastAsia="Malgun Gothic"/>
          <w:sz w:val="22"/>
          <w:szCs w:val="22"/>
          <w:lang w:eastAsia="en-US"/>
        </w:rPr>
      </w:pPr>
    </w:p>
    <w:p w14:paraId="521A62CC" w14:textId="77777777" w:rsidR="006865C9" w:rsidRDefault="006865C9" w:rsidP="00673D2B">
      <w:pPr>
        <w:rPr>
          <w:rFonts w:eastAsia="Malgun Gothic"/>
          <w:sz w:val="22"/>
          <w:szCs w:val="22"/>
          <w:lang w:eastAsia="en-US"/>
        </w:rPr>
      </w:pPr>
    </w:p>
    <w:p w14:paraId="7E6DC477" w14:textId="77777777" w:rsidR="006865C9" w:rsidRDefault="006865C9" w:rsidP="00673D2B">
      <w:pPr>
        <w:rPr>
          <w:rFonts w:eastAsia="Malgun Gothic"/>
          <w:sz w:val="22"/>
          <w:szCs w:val="22"/>
          <w:lang w:eastAsia="en-US"/>
        </w:rPr>
      </w:pPr>
    </w:p>
    <w:p w14:paraId="14EB40F7" w14:textId="77777777" w:rsidR="006865C9" w:rsidRDefault="006865C9" w:rsidP="00673D2B">
      <w:pPr>
        <w:rPr>
          <w:rFonts w:eastAsia="Malgun Gothic"/>
          <w:sz w:val="22"/>
          <w:szCs w:val="22"/>
          <w:lang w:eastAsia="en-US"/>
        </w:rPr>
      </w:pPr>
    </w:p>
    <w:p w14:paraId="30EE8828" w14:textId="77777777" w:rsidR="00720D8C" w:rsidRPr="00673D2B" w:rsidRDefault="00720D8C" w:rsidP="00673D2B">
      <w:pPr>
        <w:rPr>
          <w:rFonts w:eastAsia="Malgun Gothic"/>
          <w:sz w:val="22"/>
          <w:szCs w:val="22"/>
          <w:lang w:eastAsia="en-US"/>
        </w:rPr>
      </w:pPr>
    </w:p>
    <w:p w14:paraId="325F0027" w14:textId="58F9B0E6" w:rsidR="00673D2B" w:rsidRPr="009840CC" w:rsidRDefault="00673D2B" w:rsidP="00A133BC">
      <w:pPr>
        <w:pStyle w:val="ListParagraph"/>
        <w:keepNext/>
        <w:keepLines/>
        <w:numPr>
          <w:ilvl w:val="1"/>
          <w:numId w:val="64"/>
        </w:numPr>
        <w:spacing w:before="400" w:line="600" w:lineRule="exact"/>
        <w:outlineLvl w:val="1"/>
        <w:rPr>
          <w:rFonts w:eastAsia="Malgun Gothic"/>
          <w:b/>
          <w:bCs/>
          <w:color w:val="0070C0"/>
          <w:kern w:val="28"/>
          <w:sz w:val="36"/>
          <w:szCs w:val="36"/>
          <w:lang w:eastAsia="en-US"/>
        </w:rPr>
      </w:pPr>
      <w:bookmarkStart w:id="32" w:name="mdheading-420"/>
      <w:r w:rsidRPr="009840CC">
        <w:rPr>
          <w:rFonts w:eastAsia="Malgun Gothic"/>
          <w:b/>
          <w:bCs/>
          <w:color w:val="0070C0"/>
          <w:kern w:val="28"/>
          <w:sz w:val="36"/>
          <w:szCs w:val="36"/>
          <w:lang w:eastAsia="en-US"/>
        </w:rPr>
        <w:t>Key Management Personnel</w:t>
      </w:r>
      <w:bookmarkEnd w:id="32"/>
    </w:p>
    <w:p w14:paraId="66596E37" w14:textId="4D814F4D" w:rsidR="00673D2B" w:rsidRPr="00352002" w:rsidRDefault="00673D2B" w:rsidP="00673D2B">
      <w:pPr>
        <w:rPr>
          <w:rFonts w:eastAsia="Malgun Gothic"/>
          <w:lang w:eastAsia="en-US"/>
        </w:rPr>
      </w:pPr>
      <w:r w:rsidRPr="00352002">
        <w:rPr>
          <w:rFonts w:eastAsia="Malgun Gothic"/>
          <w:lang w:eastAsia="en-US"/>
        </w:rPr>
        <w:t>The Commission has determined that our key management personnel (KMP) are the President, Commissioners and Chief Executive. The KMP and their terms are:</w:t>
      </w:r>
    </w:p>
    <w:tbl>
      <w:tblPr>
        <w:tblStyle w:val="TableGrid10"/>
        <w:tblW w:w="5007" w:type="pct"/>
        <w:tblLayout w:type="fixed"/>
        <w:tblLook w:val="0600" w:firstRow="0" w:lastRow="0" w:firstColumn="0" w:lastColumn="0" w:noHBand="1" w:noVBand="1"/>
      </w:tblPr>
      <w:tblGrid>
        <w:gridCol w:w="1785"/>
        <w:gridCol w:w="2732"/>
        <w:gridCol w:w="5323"/>
      </w:tblGrid>
      <w:tr w:rsidR="00673D2B" w:rsidRPr="00673D2B" w14:paraId="7122BF56" w14:textId="77777777" w:rsidTr="00EB25A3">
        <w:trPr>
          <w:trHeight w:val="338"/>
        </w:trPr>
        <w:tc>
          <w:tcPr>
            <w:tcW w:w="907" w:type="pct"/>
            <w:shd w:val="clear" w:color="auto" w:fill="D9D9D9"/>
          </w:tcPr>
          <w:p w14:paraId="0FE62D5E" w14:textId="77777777" w:rsidR="00673D2B" w:rsidRPr="00673D2B" w:rsidRDefault="00673D2B" w:rsidP="00673D2B">
            <w:pPr>
              <w:spacing w:before="120" w:after="120" w:line="264" w:lineRule="auto"/>
              <w:rPr>
                <w:rFonts w:eastAsia="Malgun Gothic"/>
                <w:sz w:val="20"/>
                <w:szCs w:val="22"/>
              </w:rPr>
            </w:pPr>
            <w:r w:rsidRPr="00673D2B">
              <w:rPr>
                <w:rFonts w:eastAsia="Malgun Gothic"/>
                <w:b/>
                <w:sz w:val="20"/>
                <w:szCs w:val="22"/>
              </w:rPr>
              <w:t>Name</w:t>
            </w:r>
          </w:p>
        </w:tc>
        <w:tc>
          <w:tcPr>
            <w:tcW w:w="1388" w:type="pct"/>
            <w:shd w:val="clear" w:color="auto" w:fill="D9D9D9"/>
          </w:tcPr>
          <w:p w14:paraId="0C6737FB" w14:textId="77777777" w:rsidR="00673D2B" w:rsidRPr="00673D2B" w:rsidRDefault="00673D2B" w:rsidP="00673D2B">
            <w:pPr>
              <w:spacing w:before="120" w:after="120" w:line="264" w:lineRule="auto"/>
              <w:rPr>
                <w:rFonts w:eastAsia="Malgun Gothic"/>
                <w:sz w:val="20"/>
                <w:szCs w:val="22"/>
              </w:rPr>
            </w:pPr>
            <w:r w:rsidRPr="00673D2B">
              <w:rPr>
                <w:rFonts w:eastAsia="Malgun Gothic"/>
                <w:b/>
                <w:sz w:val="20"/>
                <w:szCs w:val="22"/>
              </w:rPr>
              <w:t>Position Title</w:t>
            </w:r>
          </w:p>
        </w:tc>
        <w:tc>
          <w:tcPr>
            <w:tcW w:w="2705" w:type="pct"/>
            <w:shd w:val="clear" w:color="auto" w:fill="D9D9D9"/>
          </w:tcPr>
          <w:p w14:paraId="6EDB60F0" w14:textId="77777777" w:rsidR="00673D2B" w:rsidRPr="00673D2B" w:rsidRDefault="00673D2B" w:rsidP="00673D2B">
            <w:pPr>
              <w:spacing w:before="120" w:after="120" w:line="264" w:lineRule="auto"/>
              <w:rPr>
                <w:rFonts w:eastAsia="Malgun Gothic"/>
                <w:sz w:val="20"/>
                <w:szCs w:val="22"/>
              </w:rPr>
            </w:pPr>
            <w:r w:rsidRPr="00673D2B">
              <w:rPr>
                <w:rFonts w:eastAsia="Malgun Gothic"/>
                <w:b/>
                <w:sz w:val="20"/>
                <w:szCs w:val="22"/>
              </w:rPr>
              <w:t>Term as KMP</w:t>
            </w:r>
          </w:p>
        </w:tc>
      </w:tr>
      <w:tr w:rsidR="00673D2B" w:rsidRPr="00673D2B" w14:paraId="26206030" w14:textId="77777777" w:rsidTr="00EB25A3">
        <w:trPr>
          <w:trHeight w:val="338"/>
        </w:trPr>
        <w:tc>
          <w:tcPr>
            <w:tcW w:w="907" w:type="pct"/>
          </w:tcPr>
          <w:p w14:paraId="5D1332A9"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Rosalind Croucher</w:t>
            </w:r>
          </w:p>
        </w:tc>
        <w:tc>
          <w:tcPr>
            <w:tcW w:w="1388" w:type="pct"/>
          </w:tcPr>
          <w:p w14:paraId="448B774E"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President</w:t>
            </w:r>
          </w:p>
        </w:tc>
        <w:tc>
          <w:tcPr>
            <w:tcW w:w="2705" w:type="pct"/>
          </w:tcPr>
          <w:p w14:paraId="356CB31E"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Full Year</w:t>
            </w:r>
          </w:p>
        </w:tc>
      </w:tr>
      <w:tr w:rsidR="00673D2B" w:rsidRPr="00673D2B" w14:paraId="7D2C8F36" w14:textId="77777777" w:rsidTr="00EB25A3">
        <w:trPr>
          <w:trHeight w:val="518"/>
        </w:trPr>
        <w:tc>
          <w:tcPr>
            <w:tcW w:w="907" w:type="pct"/>
          </w:tcPr>
          <w:p w14:paraId="4316E68E"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Ben Gauntlett</w:t>
            </w:r>
          </w:p>
        </w:tc>
        <w:tc>
          <w:tcPr>
            <w:tcW w:w="1388" w:type="pct"/>
          </w:tcPr>
          <w:p w14:paraId="6097BC9C"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Disability Discrimination Commissioner</w:t>
            </w:r>
          </w:p>
        </w:tc>
        <w:tc>
          <w:tcPr>
            <w:tcW w:w="2705" w:type="pct"/>
          </w:tcPr>
          <w:p w14:paraId="382BA382"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Full Term</w:t>
            </w:r>
          </w:p>
        </w:tc>
      </w:tr>
      <w:tr w:rsidR="00673D2B" w:rsidRPr="00673D2B" w14:paraId="7710D539" w14:textId="77777777" w:rsidTr="00EB25A3">
        <w:trPr>
          <w:trHeight w:val="527"/>
        </w:trPr>
        <w:tc>
          <w:tcPr>
            <w:tcW w:w="907" w:type="pct"/>
          </w:tcPr>
          <w:p w14:paraId="317EF46B"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Anne Hollonds</w:t>
            </w:r>
          </w:p>
        </w:tc>
        <w:tc>
          <w:tcPr>
            <w:tcW w:w="1388" w:type="pct"/>
          </w:tcPr>
          <w:p w14:paraId="6E7372A0"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National Children's Commissioner</w:t>
            </w:r>
          </w:p>
        </w:tc>
        <w:tc>
          <w:tcPr>
            <w:tcW w:w="2705" w:type="pct"/>
          </w:tcPr>
          <w:p w14:paraId="5E016872" w14:textId="52C48B27" w:rsidR="00673D2B" w:rsidRPr="00673D2B" w:rsidRDefault="005E0139" w:rsidP="00673D2B">
            <w:pPr>
              <w:spacing w:before="120" w:after="120" w:line="264" w:lineRule="auto"/>
              <w:rPr>
                <w:rFonts w:eastAsia="Malgun Gothic"/>
                <w:sz w:val="20"/>
                <w:szCs w:val="22"/>
              </w:rPr>
            </w:pPr>
            <w:r>
              <w:rPr>
                <w:rFonts w:eastAsia="Malgun Gothic"/>
                <w:sz w:val="20"/>
                <w:szCs w:val="22"/>
              </w:rPr>
              <w:t>F</w:t>
            </w:r>
            <w:r w:rsidR="00FE3945">
              <w:rPr>
                <w:rFonts w:eastAsia="Malgun Gothic"/>
                <w:sz w:val="20"/>
                <w:szCs w:val="22"/>
              </w:rPr>
              <w:t xml:space="preserve">ull Year </w:t>
            </w:r>
          </w:p>
        </w:tc>
      </w:tr>
      <w:tr w:rsidR="00673D2B" w:rsidRPr="00673D2B" w14:paraId="6732694B" w14:textId="77777777" w:rsidTr="00EB25A3">
        <w:trPr>
          <w:trHeight w:val="518"/>
        </w:trPr>
        <w:tc>
          <w:tcPr>
            <w:tcW w:w="907" w:type="pct"/>
          </w:tcPr>
          <w:p w14:paraId="5BD0D68E"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Kate Jenkins</w:t>
            </w:r>
          </w:p>
        </w:tc>
        <w:tc>
          <w:tcPr>
            <w:tcW w:w="1388" w:type="pct"/>
          </w:tcPr>
          <w:p w14:paraId="75C3E052"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Sex Discrimination Commissioner</w:t>
            </w:r>
          </w:p>
        </w:tc>
        <w:tc>
          <w:tcPr>
            <w:tcW w:w="2705" w:type="pct"/>
          </w:tcPr>
          <w:p w14:paraId="7681A8B7"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Full Year</w:t>
            </w:r>
          </w:p>
        </w:tc>
      </w:tr>
      <w:tr w:rsidR="00673D2B" w:rsidRPr="00673D2B" w14:paraId="16A46AB0" w14:textId="77777777" w:rsidTr="00EB25A3">
        <w:trPr>
          <w:trHeight w:val="715"/>
        </w:trPr>
        <w:tc>
          <w:tcPr>
            <w:tcW w:w="907" w:type="pct"/>
          </w:tcPr>
          <w:p w14:paraId="13FE42FB"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June Oscar</w:t>
            </w:r>
          </w:p>
        </w:tc>
        <w:tc>
          <w:tcPr>
            <w:tcW w:w="1388" w:type="pct"/>
          </w:tcPr>
          <w:p w14:paraId="1C5C5DC5"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Aboriginal and Torres Strait Islander Social Justice Commissioner</w:t>
            </w:r>
          </w:p>
        </w:tc>
        <w:tc>
          <w:tcPr>
            <w:tcW w:w="2705" w:type="pct"/>
          </w:tcPr>
          <w:p w14:paraId="1E860617"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Full Year</w:t>
            </w:r>
          </w:p>
        </w:tc>
      </w:tr>
      <w:tr w:rsidR="00673D2B" w:rsidRPr="00673D2B" w14:paraId="7CF80A22" w14:textId="77777777" w:rsidTr="00EB25A3">
        <w:trPr>
          <w:trHeight w:val="527"/>
        </w:trPr>
        <w:tc>
          <w:tcPr>
            <w:tcW w:w="907" w:type="pct"/>
          </w:tcPr>
          <w:p w14:paraId="3C9D9C9B"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Kay Patterson</w:t>
            </w:r>
          </w:p>
        </w:tc>
        <w:tc>
          <w:tcPr>
            <w:tcW w:w="1388" w:type="pct"/>
          </w:tcPr>
          <w:p w14:paraId="058DC8C5"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Age Discrimination Commissioner</w:t>
            </w:r>
          </w:p>
        </w:tc>
        <w:tc>
          <w:tcPr>
            <w:tcW w:w="2705" w:type="pct"/>
          </w:tcPr>
          <w:p w14:paraId="2B5BD49B"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Full Year</w:t>
            </w:r>
          </w:p>
        </w:tc>
      </w:tr>
      <w:tr w:rsidR="00673D2B" w:rsidRPr="00673D2B" w14:paraId="3720679C" w14:textId="77777777" w:rsidTr="00EB25A3">
        <w:trPr>
          <w:trHeight w:val="518"/>
        </w:trPr>
        <w:tc>
          <w:tcPr>
            <w:tcW w:w="907" w:type="pct"/>
          </w:tcPr>
          <w:p w14:paraId="52A9B3A9" w14:textId="2E789429" w:rsidR="00673D2B" w:rsidRPr="00673D2B" w:rsidRDefault="00565D18" w:rsidP="00673D2B">
            <w:pPr>
              <w:spacing w:before="120" w:after="120" w:line="264" w:lineRule="auto"/>
              <w:rPr>
                <w:rFonts w:eastAsia="Malgun Gothic"/>
                <w:sz w:val="20"/>
                <w:szCs w:val="22"/>
              </w:rPr>
            </w:pPr>
            <w:r>
              <w:rPr>
                <w:rFonts w:eastAsia="Malgun Gothic"/>
                <w:sz w:val="20"/>
                <w:szCs w:val="22"/>
              </w:rPr>
              <w:t>L</w:t>
            </w:r>
            <w:r>
              <w:rPr>
                <w:rFonts w:eastAsia="Malgun Gothic"/>
                <w:sz w:val="20"/>
              </w:rPr>
              <w:t>orraine Finlay</w:t>
            </w:r>
          </w:p>
        </w:tc>
        <w:tc>
          <w:tcPr>
            <w:tcW w:w="1388" w:type="pct"/>
          </w:tcPr>
          <w:p w14:paraId="535E373B"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Human Rights Commissioner</w:t>
            </w:r>
          </w:p>
        </w:tc>
        <w:tc>
          <w:tcPr>
            <w:tcW w:w="2705" w:type="pct"/>
          </w:tcPr>
          <w:p w14:paraId="6079AE4B" w14:textId="64BB9967" w:rsidR="00673D2B" w:rsidRPr="00673D2B" w:rsidRDefault="00565D18" w:rsidP="00673D2B">
            <w:pPr>
              <w:spacing w:before="120" w:after="120" w:line="264" w:lineRule="auto"/>
              <w:rPr>
                <w:rFonts w:eastAsia="Malgun Gothic"/>
                <w:sz w:val="20"/>
                <w:szCs w:val="22"/>
              </w:rPr>
            </w:pPr>
            <w:r>
              <w:rPr>
                <w:rFonts w:eastAsia="Malgun Gothic"/>
                <w:sz w:val="20"/>
                <w:szCs w:val="22"/>
              </w:rPr>
              <w:t>P</w:t>
            </w:r>
            <w:r>
              <w:rPr>
                <w:rFonts w:eastAsia="Malgun Gothic"/>
                <w:sz w:val="20"/>
              </w:rPr>
              <w:t xml:space="preserve">art Year </w:t>
            </w:r>
            <w:r w:rsidR="00382BE4">
              <w:rPr>
                <w:rFonts w:eastAsia="Malgun Gothic"/>
                <w:sz w:val="20"/>
              </w:rPr>
              <w:t>- Term</w:t>
            </w:r>
            <w:r>
              <w:rPr>
                <w:rFonts w:eastAsia="Malgun Gothic"/>
                <w:sz w:val="20"/>
              </w:rPr>
              <w:t xml:space="preserve"> </w:t>
            </w:r>
            <w:r w:rsidR="00FE3945">
              <w:rPr>
                <w:rFonts w:eastAsia="Malgun Gothic"/>
                <w:sz w:val="20"/>
              </w:rPr>
              <w:t xml:space="preserve">Commenced </w:t>
            </w:r>
            <w:r w:rsidR="00382BE4">
              <w:rPr>
                <w:rFonts w:eastAsia="Malgun Gothic"/>
                <w:sz w:val="20"/>
              </w:rPr>
              <w:t>22</w:t>
            </w:r>
            <w:r w:rsidR="00FE3945">
              <w:rPr>
                <w:rFonts w:eastAsia="Malgun Gothic"/>
                <w:sz w:val="20"/>
              </w:rPr>
              <w:t xml:space="preserve"> November 2021</w:t>
            </w:r>
          </w:p>
        </w:tc>
      </w:tr>
      <w:tr w:rsidR="00AA5DA8" w:rsidRPr="00673D2B" w14:paraId="2C9FEAE0" w14:textId="77777777" w:rsidTr="00EB25A3">
        <w:trPr>
          <w:trHeight w:val="518"/>
        </w:trPr>
        <w:tc>
          <w:tcPr>
            <w:tcW w:w="907" w:type="pct"/>
          </w:tcPr>
          <w:p w14:paraId="624AEA12" w14:textId="53B74D67" w:rsidR="00AA5DA8" w:rsidRDefault="00AA5DA8" w:rsidP="00673D2B">
            <w:pPr>
              <w:spacing w:before="120" w:after="120" w:line="264" w:lineRule="auto"/>
              <w:rPr>
                <w:rFonts w:eastAsia="Malgun Gothic"/>
                <w:sz w:val="20"/>
                <w:szCs w:val="22"/>
              </w:rPr>
            </w:pPr>
            <w:r>
              <w:rPr>
                <w:rFonts w:eastAsia="Malgun Gothic"/>
                <w:sz w:val="20"/>
                <w:szCs w:val="22"/>
              </w:rPr>
              <w:t>Edward Santo</w:t>
            </w:r>
            <w:r w:rsidR="007A2AC4">
              <w:rPr>
                <w:rFonts w:eastAsia="Malgun Gothic"/>
                <w:sz w:val="20"/>
                <w:szCs w:val="22"/>
              </w:rPr>
              <w:t>w</w:t>
            </w:r>
          </w:p>
        </w:tc>
        <w:tc>
          <w:tcPr>
            <w:tcW w:w="1388" w:type="pct"/>
          </w:tcPr>
          <w:p w14:paraId="6F028F46" w14:textId="151B44E0" w:rsidR="00AA5DA8" w:rsidRPr="00673D2B" w:rsidRDefault="007A2AC4" w:rsidP="00673D2B">
            <w:pPr>
              <w:spacing w:before="120" w:after="120" w:line="264" w:lineRule="auto"/>
              <w:rPr>
                <w:rFonts w:eastAsia="Malgun Gothic"/>
                <w:sz w:val="20"/>
                <w:szCs w:val="22"/>
              </w:rPr>
            </w:pPr>
            <w:r>
              <w:rPr>
                <w:rFonts w:eastAsia="Malgun Gothic"/>
                <w:sz w:val="20"/>
                <w:szCs w:val="22"/>
              </w:rPr>
              <w:t xml:space="preserve">Human Rights Commissioner </w:t>
            </w:r>
          </w:p>
        </w:tc>
        <w:tc>
          <w:tcPr>
            <w:tcW w:w="2705" w:type="pct"/>
          </w:tcPr>
          <w:p w14:paraId="503F6F5C" w14:textId="7451FD25" w:rsidR="00AA5DA8" w:rsidRDefault="00382BE4" w:rsidP="00673D2B">
            <w:pPr>
              <w:spacing w:before="120" w:after="120" w:line="264" w:lineRule="auto"/>
              <w:rPr>
                <w:rFonts w:eastAsia="Malgun Gothic"/>
                <w:sz w:val="20"/>
                <w:szCs w:val="22"/>
              </w:rPr>
            </w:pPr>
            <w:r>
              <w:rPr>
                <w:rFonts w:eastAsia="Malgun Gothic"/>
                <w:sz w:val="20"/>
                <w:szCs w:val="22"/>
              </w:rPr>
              <w:t>Part Year – Term ended 28 July 2021</w:t>
            </w:r>
          </w:p>
        </w:tc>
      </w:tr>
      <w:tr w:rsidR="00673D2B" w:rsidRPr="00673D2B" w14:paraId="08E3C828" w14:textId="77777777" w:rsidTr="00EB25A3">
        <w:trPr>
          <w:trHeight w:val="527"/>
        </w:trPr>
        <w:tc>
          <w:tcPr>
            <w:tcW w:w="907" w:type="pct"/>
          </w:tcPr>
          <w:p w14:paraId="7133A8E1"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Chin Tan</w:t>
            </w:r>
          </w:p>
        </w:tc>
        <w:tc>
          <w:tcPr>
            <w:tcW w:w="1388" w:type="pct"/>
          </w:tcPr>
          <w:p w14:paraId="65E2BE71"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Race Discrimination Commissioner</w:t>
            </w:r>
          </w:p>
        </w:tc>
        <w:tc>
          <w:tcPr>
            <w:tcW w:w="2705" w:type="pct"/>
          </w:tcPr>
          <w:p w14:paraId="46B0D4E2"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Full Year</w:t>
            </w:r>
          </w:p>
        </w:tc>
      </w:tr>
      <w:tr w:rsidR="00673D2B" w:rsidRPr="00673D2B" w14:paraId="49E7D699" w14:textId="77777777" w:rsidTr="00EB25A3">
        <w:trPr>
          <w:trHeight w:val="518"/>
        </w:trPr>
        <w:tc>
          <w:tcPr>
            <w:tcW w:w="907" w:type="pct"/>
          </w:tcPr>
          <w:p w14:paraId="25826925" w14:textId="631A143A" w:rsidR="00673D2B" w:rsidRPr="00673D2B" w:rsidRDefault="00FE3945" w:rsidP="00673D2B">
            <w:pPr>
              <w:spacing w:before="120" w:after="120" w:line="264" w:lineRule="auto"/>
              <w:rPr>
                <w:rFonts w:eastAsia="Malgun Gothic"/>
                <w:sz w:val="20"/>
                <w:szCs w:val="22"/>
              </w:rPr>
            </w:pPr>
            <w:r>
              <w:rPr>
                <w:rFonts w:eastAsia="Malgun Gothic"/>
                <w:sz w:val="20"/>
                <w:szCs w:val="22"/>
              </w:rPr>
              <w:t>Leanne Smith</w:t>
            </w:r>
          </w:p>
        </w:tc>
        <w:tc>
          <w:tcPr>
            <w:tcW w:w="1388" w:type="pct"/>
          </w:tcPr>
          <w:p w14:paraId="17087647" w14:textId="77777777" w:rsidR="00673D2B" w:rsidRPr="00673D2B" w:rsidRDefault="00673D2B" w:rsidP="00673D2B">
            <w:pPr>
              <w:spacing w:before="120" w:after="120" w:line="264" w:lineRule="auto"/>
              <w:rPr>
                <w:rFonts w:eastAsia="Malgun Gothic"/>
                <w:sz w:val="20"/>
                <w:szCs w:val="22"/>
              </w:rPr>
            </w:pPr>
            <w:r w:rsidRPr="00673D2B">
              <w:rPr>
                <w:rFonts w:eastAsia="Malgun Gothic"/>
                <w:sz w:val="20"/>
                <w:szCs w:val="22"/>
              </w:rPr>
              <w:t>Chief Executive</w:t>
            </w:r>
          </w:p>
        </w:tc>
        <w:tc>
          <w:tcPr>
            <w:tcW w:w="2705" w:type="pct"/>
          </w:tcPr>
          <w:p w14:paraId="3AAE405C" w14:textId="6A78BEB1" w:rsidR="00673D2B" w:rsidRPr="00673D2B" w:rsidRDefault="00B96105" w:rsidP="00673D2B">
            <w:pPr>
              <w:spacing w:before="120" w:after="120" w:line="264" w:lineRule="auto"/>
              <w:rPr>
                <w:rFonts w:eastAsia="Malgun Gothic"/>
                <w:sz w:val="20"/>
                <w:szCs w:val="22"/>
              </w:rPr>
            </w:pPr>
            <w:r>
              <w:rPr>
                <w:rFonts w:eastAsia="Malgun Gothic"/>
                <w:sz w:val="20"/>
                <w:szCs w:val="22"/>
              </w:rPr>
              <w:t>P</w:t>
            </w:r>
            <w:r>
              <w:rPr>
                <w:rFonts w:eastAsia="Malgun Gothic"/>
                <w:sz w:val="20"/>
              </w:rPr>
              <w:t>art Year Commenced November 2021</w:t>
            </w:r>
          </w:p>
        </w:tc>
      </w:tr>
      <w:tr w:rsidR="003800C7" w:rsidRPr="00673D2B" w14:paraId="1FD51D4A" w14:textId="77777777" w:rsidTr="00EB25A3">
        <w:trPr>
          <w:trHeight w:val="518"/>
        </w:trPr>
        <w:tc>
          <w:tcPr>
            <w:tcW w:w="907" w:type="pct"/>
          </w:tcPr>
          <w:p w14:paraId="38E9FFF7" w14:textId="11BABF9C" w:rsidR="003800C7" w:rsidRDefault="003800C7" w:rsidP="00673D2B">
            <w:pPr>
              <w:spacing w:before="120" w:after="120" w:line="264" w:lineRule="auto"/>
              <w:rPr>
                <w:rFonts w:eastAsia="Malgun Gothic"/>
                <w:sz w:val="20"/>
                <w:szCs w:val="22"/>
              </w:rPr>
            </w:pPr>
            <w:r>
              <w:rPr>
                <w:rFonts w:eastAsia="Malgun Gothic"/>
                <w:sz w:val="20"/>
                <w:szCs w:val="22"/>
              </w:rPr>
              <w:t xml:space="preserve">Julie O’Brien </w:t>
            </w:r>
          </w:p>
        </w:tc>
        <w:tc>
          <w:tcPr>
            <w:tcW w:w="1388" w:type="pct"/>
          </w:tcPr>
          <w:p w14:paraId="040D80B9" w14:textId="13D475F8" w:rsidR="003800C7" w:rsidRPr="00673D2B" w:rsidRDefault="003800C7" w:rsidP="00673D2B">
            <w:pPr>
              <w:spacing w:before="120" w:after="120" w:line="264" w:lineRule="auto"/>
              <w:rPr>
                <w:rFonts w:eastAsia="Malgun Gothic"/>
                <w:sz w:val="20"/>
                <w:szCs w:val="22"/>
              </w:rPr>
            </w:pPr>
            <w:r>
              <w:rPr>
                <w:rFonts w:eastAsia="Malgun Gothic"/>
                <w:sz w:val="20"/>
                <w:szCs w:val="22"/>
              </w:rPr>
              <w:t>Interim Chief Exe</w:t>
            </w:r>
            <w:r w:rsidR="00312566">
              <w:rPr>
                <w:rFonts w:eastAsia="Malgun Gothic"/>
                <w:sz w:val="20"/>
                <w:szCs w:val="22"/>
              </w:rPr>
              <w:t xml:space="preserve">cutive </w:t>
            </w:r>
          </w:p>
        </w:tc>
        <w:tc>
          <w:tcPr>
            <w:tcW w:w="2705" w:type="pct"/>
          </w:tcPr>
          <w:p w14:paraId="150FF275" w14:textId="3EABC11D" w:rsidR="003800C7" w:rsidRDefault="00312566" w:rsidP="00673D2B">
            <w:pPr>
              <w:spacing w:before="120" w:after="120" w:line="264" w:lineRule="auto"/>
              <w:rPr>
                <w:rFonts w:eastAsia="Malgun Gothic"/>
                <w:sz w:val="20"/>
                <w:szCs w:val="22"/>
              </w:rPr>
            </w:pPr>
            <w:r>
              <w:rPr>
                <w:rFonts w:eastAsia="Malgun Gothic"/>
                <w:sz w:val="20"/>
                <w:szCs w:val="22"/>
              </w:rPr>
              <w:t>Part Year 1 July to 21 November 2021</w:t>
            </w:r>
          </w:p>
        </w:tc>
      </w:tr>
      <w:tr w:rsidR="00312566" w:rsidRPr="00673D2B" w14:paraId="46C4C9E6" w14:textId="77777777" w:rsidTr="00EB25A3">
        <w:trPr>
          <w:trHeight w:val="518"/>
        </w:trPr>
        <w:tc>
          <w:tcPr>
            <w:tcW w:w="907" w:type="pct"/>
          </w:tcPr>
          <w:p w14:paraId="502833E5" w14:textId="41FF14DE" w:rsidR="00312566" w:rsidRDefault="00312566" w:rsidP="00673D2B">
            <w:pPr>
              <w:spacing w:before="120" w:after="120" w:line="264" w:lineRule="auto"/>
              <w:rPr>
                <w:rFonts w:eastAsia="Malgun Gothic"/>
                <w:sz w:val="20"/>
                <w:szCs w:val="22"/>
              </w:rPr>
            </w:pPr>
            <w:r>
              <w:rPr>
                <w:rFonts w:eastAsia="Malgun Gothic"/>
                <w:sz w:val="20"/>
                <w:szCs w:val="22"/>
              </w:rPr>
              <w:t xml:space="preserve">Padma Raman </w:t>
            </w:r>
          </w:p>
        </w:tc>
        <w:tc>
          <w:tcPr>
            <w:tcW w:w="1388" w:type="pct"/>
          </w:tcPr>
          <w:p w14:paraId="315BC357" w14:textId="31B048CB" w:rsidR="00312566" w:rsidRDefault="00312566" w:rsidP="00673D2B">
            <w:pPr>
              <w:spacing w:before="120" w:after="120" w:line="264" w:lineRule="auto"/>
              <w:rPr>
                <w:rFonts w:eastAsia="Malgun Gothic"/>
                <w:sz w:val="20"/>
                <w:szCs w:val="22"/>
              </w:rPr>
            </w:pPr>
            <w:r>
              <w:rPr>
                <w:rFonts w:eastAsia="Malgun Gothic"/>
                <w:sz w:val="20"/>
                <w:szCs w:val="22"/>
              </w:rPr>
              <w:t xml:space="preserve">Chief Executive </w:t>
            </w:r>
          </w:p>
        </w:tc>
        <w:tc>
          <w:tcPr>
            <w:tcW w:w="2705" w:type="pct"/>
          </w:tcPr>
          <w:p w14:paraId="2861B0B5" w14:textId="7EB9BE29" w:rsidR="00312566" w:rsidRDefault="00FE6A53" w:rsidP="00673D2B">
            <w:pPr>
              <w:spacing w:before="120" w:after="120" w:line="264" w:lineRule="auto"/>
              <w:rPr>
                <w:rFonts w:eastAsia="Malgun Gothic"/>
                <w:sz w:val="20"/>
                <w:szCs w:val="22"/>
              </w:rPr>
            </w:pPr>
            <w:r>
              <w:rPr>
                <w:rFonts w:eastAsia="Malgun Gothic"/>
                <w:sz w:val="20"/>
                <w:szCs w:val="22"/>
              </w:rPr>
              <w:t>Part Year resigned 9 July 2021</w:t>
            </w:r>
          </w:p>
        </w:tc>
      </w:tr>
    </w:tbl>
    <w:p w14:paraId="7F5F86B3" w14:textId="73B149BA" w:rsidR="00DE311A" w:rsidRPr="00DE311A" w:rsidRDefault="00DE311A" w:rsidP="00DE311A">
      <w:r w:rsidRPr="00DE311A">
        <w:t xml:space="preserve">Details for KMP remuneration for the period ended 30 June 2022 are in note 4.2 of the financial statements. Disaggregated information is shown in the table below and is prepared in accordance with the Public Governance, Performance and Accountability Rule 2014 (PGPA Rule) and Commonwealth entities' executive remuneration reporting guide for annual reports (RMG 138) updated 24 May 2022. </w:t>
      </w:r>
    </w:p>
    <w:p w14:paraId="2596E9D1" w14:textId="71B26B94" w:rsidR="002E2B59" w:rsidRDefault="004B5A45" w:rsidP="00F7470E">
      <w:pPr>
        <w:rPr>
          <w:b/>
        </w:rPr>
      </w:pPr>
      <w:r>
        <w:rPr>
          <w:noProof/>
        </w:rPr>
        <w:drawing>
          <wp:anchor distT="0" distB="0" distL="114300" distR="114300" simplePos="0" relativeHeight="251658242" behindDoc="0" locked="0" layoutInCell="1" allowOverlap="1" wp14:anchorId="7FA5DEEA" wp14:editId="65304A33">
            <wp:simplePos x="0" y="0"/>
            <wp:positionH relativeFrom="page">
              <wp:align>center</wp:align>
            </wp:positionH>
            <wp:positionV relativeFrom="paragraph">
              <wp:posOffset>509849</wp:posOffset>
            </wp:positionV>
            <wp:extent cx="6972300" cy="2437765"/>
            <wp:effectExtent l="0" t="0" r="0" b="635"/>
            <wp:wrapSquare wrapText="bothSides"/>
            <wp:docPr id="25" name="Picture 25"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A picture containing graphical user interface&#10;&#10;Description automatically generated"/>
                    <pic:cNvPicPr/>
                  </pic:nvPicPr>
                  <pic:blipFill>
                    <a:blip r:embed="rId53" cstate="print">
                      <a:extLst>
                        <a:ext uri="{28A0092B-C50C-407E-A947-70E740481C1C}">
                          <a14:useLocalDpi xmlns:a14="http://schemas.microsoft.com/office/drawing/2010/main" val="0"/>
                        </a:ext>
                      </a:extLst>
                    </a:blip>
                    <a:stretch>
                      <a:fillRect/>
                    </a:stretch>
                  </pic:blipFill>
                  <pic:spPr>
                    <a:xfrm>
                      <a:off x="0" y="0"/>
                      <a:ext cx="6972300" cy="2437765"/>
                    </a:xfrm>
                    <a:prstGeom prst="rect">
                      <a:avLst/>
                    </a:prstGeom>
                  </pic:spPr>
                </pic:pic>
              </a:graphicData>
            </a:graphic>
            <wp14:sizeRelH relativeFrom="margin">
              <wp14:pctWidth>0</wp14:pctWidth>
            </wp14:sizeRelH>
            <wp14:sizeRelV relativeFrom="margin">
              <wp14:pctHeight>0</wp14:pctHeight>
            </wp14:sizeRelV>
          </wp:anchor>
        </w:drawing>
      </w:r>
      <w:r w:rsidR="00DE311A" w:rsidRPr="00DE311A">
        <w:rPr>
          <w:b/>
          <w:bCs/>
        </w:rPr>
        <w:t>Individual KMP Remuneration</w:t>
      </w:r>
    </w:p>
    <w:p w14:paraId="5392C0CB" w14:textId="77777777" w:rsidR="00736483" w:rsidRDefault="00736483" w:rsidP="00C93CC5">
      <w:pPr>
        <w:rPr>
          <w:b/>
          <w:sz w:val="22"/>
          <w:szCs w:val="22"/>
        </w:rPr>
      </w:pPr>
    </w:p>
    <w:p w14:paraId="51C05DA4" w14:textId="5007BAB6" w:rsidR="00C93CC5" w:rsidRPr="00352002" w:rsidRDefault="00C93CC5" w:rsidP="00C93CC5">
      <w:pPr>
        <w:rPr>
          <w:b/>
        </w:rPr>
      </w:pPr>
      <w:r w:rsidRPr="00352002">
        <w:rPr>
          <w:b/>
        </w:rPr>
        <w:t xml:space="preserve">Senior Executive Service Remuneration </w:t>
      </w:r>
    </w:p>
    <w:p w14:paraId="37D434DF" w14:textId="4E3871A8" w:rsidR="002E2B59" w:rsidRPr="00352002" w:rsidRDefault="006865C9" w:rsidP="00F7470E">
      <w:r w:rsidRPr="00352002">
        <w:rPr>
          <w:noProof/>
        </w:rPr>
        <w:drawing>
          <wp:anchor distT="0" distB="0" distL="114300" distR="114300" simplePos="0" relativeHeight="251658243" behindDoc="1" locked="0" layoutInCell="1" allowOverlap="1" wp14:anchorId="06E19BE0" wp14:editId="33AC5E05">
            <wp:simplePos x="0" y="0"/>
            <wp:positionH relativeFrom="page">
              <wp:align>center</wp:align>
            </wp:positionH>
            <wp:positionV relativeFrom="paragraph">
              <wp:posOffset>1326804</wp:posOffset>
            </wp:positionV>
            <wp:extent cx="6818630" cy="1262380"/>
            <wp:effectExtent l="0" t="0" r="1270" b="0"/>
            <wp:wrapTight wrapText="bothSides">
              <wp:wrapPolygon edited="0">
                <wp:start x="0" y="0"/>
                <wp:lineTo x="0" y="21187"/>
                <wp:lineTo x="21544" y="21187"/>
                <wp:lineTo x="21544" y="0"/>
                <wp:lineTo x="0" y="0"/>
              </wp:wrapPolygon>
            </wp:wrapTight>
            <wp:docPr id="1039627075" name="Picture 1039627075"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627075" name="Picture 1039627075" descr="Graphical user interface, application, Word&#10;&#10;Description automatically generated"/>
                    <pic:cNvPicPr/>
                  </pic:nvPicPr>
                  <pic:blipFill>
                    <a:blip r:embed="rId54" cstate="print">
                      <a:extLst>
                        <a:ext uri="{28A0092B-C50C-407E-A947-70E740481C1C}">
                          <a14:useLocalDpi xmlns:a14="http://schemas.microsoft.com/office/drawing/2010/main" val="0"/>
                        </a:ext>
                      </a:extLst>
                    </a:blip>
                    <a:stretch>
                      <a:fillRect/>
                    </a:stretch>
                  </pic:blipFill>
                  <pic:spPr>
                    <a:xfrm>
                      <a:off x="0" y="0"/>
                      <a:ext cx="6818630" cy="1262380"/>
                    </a:xfrm>
                    <a:prstGeom prst="rect">
                      <a:avLst/>
                    </a:prstGeom>
                  </pic:spPr>
                </pic:pic>
              </a:graphicData>
            </a:graphic>
            <wp14:sizeRelH relativeFrom="margin">
              <wp14:pctWidth>0</wp14:pctWidth>
            </wp14:sizeRelH>
            <wp14:sizeRelV relativeFrom="margin">
              <wp14:pctHeight>0</wp14:pctHeight>
            </wp14:sizeRelV>
          </wp:anchor>
        </w:drawing>
      </w:r>
      <w:r w:rsidR="00C93CC5" w:rsidRPr="00352002">
        <w:t>The Commission has three Senior Executive Service Officers: the Chief Executive, who is included in the KMP disclosures</w:t>
      </w:r>
      <w:r w:rsidR="00516AC8" w:rsidRPr="00352002">
        <w:t xml:space="preserve"> and therefore </w:t>
      </w:r>
      <w:r w:rsidR="00581D75" w:rsidRPr="00352002">
        <w:t xml:space="preserve">included in the KMP table and not </w:t>
      </w:r>
      <w:r w:rsidR="008808E9" w:rsidRPr="00352002">
        <w:t>,</w:t>
      </w:r>
      <w:r w:rsidR="00C93CC5" w:rsidRPr="00352002">
        <w:t xml:space="preserve"> Senior Executive </w:t>
      </w:r>
      <w:r w:rsidR="008808E9" w:rsidRPr="00352002">
        <w:t>–</w:t>
      </w:r>
      <w:r w:rsidR="00C93CC5" w:rsidRPr="00352002">
        <w:t xml:space="preserve"> Investigation and Conciliation Service</w:t>
      </w:r>
      <w:r w:rsidR="008808E9" w:rsidRPr="00352002">
        <w:t>,</w:t>
      </w:r>
      <w:r w:rsidR="00C93CC5" w:rsidRPr="00352002">
        <w:t xml:space="preserve"> and Senior Policy Executive </w:t>
      </w:r>
      <w:r w:rsidR="008808E9" w:rsidRPr="00352002">
        <w:t>–</w:t>
      </w:r>
      <w:r w:rsidR="00C93CC5" w:rsidRPr="00352002">
        <w:t xml:space="preserve"> Human Rights and Scrutiny. The table below provides average annual reportable remuneration for SES officers</w:t>
      </w:r>
      <w:r w:rsidR="002F3D83" w:rsidRPr="00352002">
        <w:t xml:space="preserve">, </w:t>
      </w:r>
      <w:r w:rsidR="008808E9" w:rsidRPr="00352002">
        <w:t>excluding the Chief Executive whose remuneration is including in the previous table</w:t>
      </w:r>
      <w:r w:rsidR="00C93CC5" w:rsidRPr="00352002">
        <w:t>.</w:t>
      </w:r>
    </w:p>
    <w:p w14:paraId="34738851" w14:textId="348C32A8" w:rsidR="009F541B" w:rsidRPr="00352002" w:rsidRDefault="009F541B" w:rsidP="009F541B">
      <w:pPr>
        <w:rPr>
          <w:b/>
        </w:rPr>
      </w:pPr>
      <w:r w:rsidRPr="00352002">
        <w:rPr>
          <w:b/>
        </w:rPr>
        <w:t xml:space="preserve">Other Highly Paid Staff Remuneration </w:t>
      </w:r>
    </w:p>
    <w:p w14:paraId="72B173B1" w14:textId="666CF370" w:rsidR="002E2B59" w:rsidRPr="00352002" w:rsidRDefault="009F541B" w:rsidP="00F7470E">
      <w:r w:rsidRPr="00352002">
        <w:t>The Commission has one staff member that meets the definition for other highly paid staff. The table below contains average annual remuneration for other highly paid staff</w:t>
      </w:r>
      <w:r w:rsidR="00197DCA" w:rsidRPr="00352002">
        <w:t xml:space="preserve">, which in this instance relates to one staff member only. </w:t>
      </w:r>
    </w:p>
    <w:p w14:paraId="1FAD81A4" w14:textId="30624D95" w:rsidR="002E2B59" w:rsidRDefault="006865C9" w:rsidP="00F7470E">
      <w:pPr>
        <w:rPr>
          <w:sz w:val="22"/>
          <w:szCs w:val="22"/>
        </w:rPr>
      </w:pPr>
      <w:r>
        <w:rPr>
          <w:noProof/>
        </w:rPr>
        <w:drawing>
          <wp:anchor distT="0" distB="0" distL="114300" distR="114300" simplePos="0" relativeHeight="251658287" behindDoc="0" locked="0" layoutInCell="1" allowOverlap="1" wp14:anchorId="2E796C3E" wp14:editId="395972C7">
            <wp:simplePos x="0" y="0"/>
            <wp:positionH relativeFrom="page">
              <wp:align>center</wp:align>
            </wp:positionH>
            <wp:positionV relativeFrom="paragraph">
              <wp:posOffset>26670</wp:posOffset>
            </wp:positionV>
            <wp:extent cx="6436323" cy="1188085"/>
            <wp:effectExtent l="0" t="0" r="3175" b="0"/>
            <wp:wrapNone/>
            <wp:docPr id="1039627077" name="Picture 1039627077"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39627077"/>
                    <pic:cNvPicPr/>
                  </pic:nvPicPr>
                  <pic:blipFill>
                    <a:blip r:embed="rId55" cstate="print">
                      <a:extLst>
                        <a:ext uri="{28A0092B-C50C-407E-A947-70E740481C1C}">
                          <a14:useLocalDpi xmlns:a14="http://schemas.microsoft.com/office/drawing/2010/main" val="0"/>
                        </a:ext>
                      </a:extLst>
                    </a:blip>
                    <a:stretch>
                      <a:fillRect/>
                    </a:stretch>
                  </pic:blipFill>
                  <pic:spPr>
                    <a:xfrm>
                      <a:off x="0" y="0"/>
                      <a:ext cx="6436323" cy="1188085"/>
                    </a:xfrm>
                    <a:prstGeom prst="rect">
                      <a:avLst/>
                    </a:prstGeom>
                  </pic:spPr>
                </pic:pic>
              </a:graphicData>
            </a:graphic>
            <wp14:sizeRelH relativeFrom="margin">
              <wp14:pctWidth>0</wp14:pctWidth>
            </wp14:sizeRelH>
            <wp14:sizeRelV relativeFrom="margin">
              <wp14:pctHeight>0</wp14:pctHeight>
            </wp14:sizeRelV>
          </wp:anchor>
        </w:drawing>
      </w:r>
    </w:p>
    <w:p w14:paraId="4988E331" w14:textId="360F1B5E" w:rsidR="00205109" w:rsidRPr="009840CC" w:rsidRDefault="009840CC" w:rsidP="008F6679">
      <w:pPr>
        <w:keepNext/>
        <w:keepLines/>
        <w:pageBreakBefore/>
        <w:spacing w:before="0" w:after="360" w:line="1080" w:lineRule="exact"/>
        <w:jc w:val="both"/>
        <w:outlineLvl w:val="0"/>
        <w:rPr>
          <w:rFonts w:eastAsia="Malgun Gothic"/>
          <w:b/>
          <w:color w:val="0070C0"/>
          <w:spacing w:val="-30"/>
          <w:kern w:val="72"/>
          <w:sz w:val="56"/>
          <w:szCs w:val="56"/>
          <w:lang w:eastAsia="en-US"/>
        </w:rPr>
      </w:pPr>
      <w:r w:rsidRPr="009840CC">
        <w:rPr>
          <w:rFonts w:eastAsia="Malgun Gothic"/>
          <w:b/>
          <w:color w:val="0070C0"/>
          <w:spacing w:val="-30"/>
          <w:kern w:val="72"/>
          <w:sz w:val="56"/>
          <w:szCs w:val="56"/>
          <w:lang w:eastAsia="en-US"/>
        </w:rPr>
        <w:t xml:space="preserve">8. </w:t>
      </w:r>
      <w:r w:rsidR="00205109" w:rsidRPr="009840CC">
        <w:rPr>
          <w:rFonts w:eastAsia="Malgun Gothic"/>
          <w:b/>
          <w:color w:val="0070C0"/>
          <w:spacing w:val="-30"/>
          <w:kern w:val="72"/>
          <w:sz w:val="56"/>
          <w:szCs w:val="56"/>
          <w:lang w:eastAsia="en-US"/>
        </w:rPr>
        <w:t xml:space="preserve">Other Requirements </w:t>
      </w:r>
    </w:p>
    <w:p w14:paraId="6D2716AD" w14:textId="380497D9" w:rsidR="005A6B0C" w:rsidRPr="00352002" w:rsidRDefault="009840CC" w:rsidP="008F6679">
      <w:pPr>
        <w:jc w:val="both"/>
        <w:rPr>
          <w:b/>
          <w:color w:val="0070C0"/>
          <w:sz w:val="36"/>
          <w:szCs w:val="36"/>
        </w:rPr>
      </w:pPr>
      <w:r w:rsidRPr="00352002">
        <w:rPr>
          <w:b/>
          <w:color w:val="0070C0"/>
          <w:sz w:val="36"/>
          <w:szCs w:val="36"/>
        </w:rPr>
        <w:t xml:space="preserve">8.1 </w:t>
      </w:r>
      <w:r w:rsidR="005A6B0C" w:rsidRPr="00352002">
        <w:rPr>
          <w:b/>
          <w:color w:val="0070C0"/>
          <w:sz w:val="36"/>
          <w:szCs w:val="36"/>
        </w:rPr>
        <w:t>Environment Statement </w:t>
      </w:r>
    </w:p>
    <w:p w14:paraId="0F9DDF24" w14:textId="77777777" w:rsidR="005A6B0C" w:rsidRPr="00352002" w:rsidRDefault="005A6B0C" w:rsidP="00352002">
      <w:r w:rsidRPr="00352002">
        <w:t>The Commission uses energy saving methods in its operations and it endeavours to make the best use of resources while reducing its environmental impact through appropriate recycling schemes. </w:t>
      </w:r>
    </w:p>
    <w:p w14:paraId="368617F5" w14:textId="77777777" w:rsidR="005A6B0C" w:rsidRPr="00352002" w:rsidRDefault="005A6B0C" w:rsidP="00352002">
      <w:r w:rsidRPr="00352002">
        <w:t>In 2021–2022 we continued to mitigate the effects of our impact on the environment by: </w:t>
      </w:r>
    </w:p>
    <w:p w14:paraId="5151EE77" w14:textId="77777777" w:rsidR="005A6B0C" w:rsidRPr="00352002" w:rsidRDefault="005A6B0C" w:rsidP="00352002">
      <w:pPr>
        <w:numPr>
          <w:ilvl w:val="0"/>
          <w:numId w:val="27"/>
        </w:numPr>
        <w:spacing w:before="80" w:after="80"/>
        <w:ind w:left="714" w:hanging="357"/>
      </w:pPr>
      <w:r w:rsidRPr="00352002">
        <w:t>maintaining our commitment to an Electronic Document Record Management System (EDRMS), facilitating digital recordkeeping </w:t>
      </w:r>
    </w:p>
    <w:p w14:paraId="4F362A9D" w14:textId="77777777" w:rsidR="005A6B0C" w:rsidRPr="00352002" w:rsidRDefault="005A6B0C" w:rsidP="00352002">
      <w:pPr>
        <w:numPr>
          <w:ilvl w:val="0"/>
          <w:numId w:val="27"/>
        </w:numPr>
        <w:spacing w:before="80" w:after="80"/>
        <w:ind w:left="714" w:hanging="357"/>
      </w:pPr>
      <w:r w:rsidRPr="00352002">
        <w:t>using Microsoft Teams facilities to reduce air and road travel </w:t>
      </w:r>
    </w:p>
    <w:p w14:paraId="6C0DABA3" w14:textId="77777777" w:rsidR="005A6B0C" w:rsidRPr="00352002" w:rsidRDefault="005A6B0C" w:rsidP="00352002">
      <w:pPr>
        <w:numPr>
          <w:ilvl w:val="0"/>
          <w:numId w:val="28"/>
        </w:numPr>
        <w:spacing w:before="80" w:after="80"/>
        <w:ind w:left="714" w:hanging="357"/>
      </w:pPr>
      <w:r w:rsidRPr="00352002">
        <w:t>building on the establishment of our paperless record management system for the Investigation and Conciliation Service </w:t>
      </w:r>
    </w:p>
    <w:p w14:paraId="637E8DEA" w14:textId="77777777" w:rsidR="005A6B0C" w:rsidRPr="00352002" w:rsidRDefault="005A6B0C" w:rsidP="00352002">
      <w:pPr>
        <w:numPr>
          <w:ilvl w:val="0"/>
          <w:numId w:val="28"/>
        </w:numPr>
        <w:spacing w:before="80" w:after="80"/>
        <w:ind w:left="714" w:hanging="357"/>
      </w:pPr>
      <w:r w:rsidRPr="00352002">
        <w:t>continuing to facilitate the management of paperless corporate operations through the continued use of and implementation of any enhancements available for our enterprise resource management system </w:t>
      </w:r>
    </w:p>
    <w:p w14:paraId="09173409" w14:textId="0F16152E" w:rsidR="005A6B0C" w:rsidRPr="00352002" w:rsidRDefault="005A6B0C" w:rsidP="00352002">
      <w:pPr>
        <w:numPr>
          <w:ilvl w:val="0"/>
          <w:numId w:val="28"/>
        </w:numPr>
        <w:spacing w:before="80" w:after="80"/>
        <w:ind w:left="714" w:hanging="357"/>
      </w:pPr>
      <w:r w:rsidRPr="00352002">
        <w:t xml:space="preserve">powering down all non-essential electronic equipment (including multi-use devices and non-essential air conditioning units) during the Christmas to New Year, and other sustained </w:t>
      </w:r>
      <w:r w:rsidR="00595E7D" w:rsidRPr="00352002">
        <w:t xml:space="preserve">office </w:t>
      </w:r>
      <w:r w:rsidRPr="00352002">
        <w:t>shutdown periods, including during the COVID-19 pandemic </w:t>
      </w:r>
    </w:p>
    <w:p w14:paraId="5A33F191" w14:textId="77777777" w:rsidR="005A6B0C" w:rsidRPr="00352002" w:rsidRDefault="005A6B0C" w:rsidP="00352002">
      <w:pPr>
        <w:numPr>
          <w:ilvl w:val="0"/>
          <w:numId w:val="28"/>
        </w:numPr>
        <w:spacing w:before="80" w:after="80"/>
        <w:ind w:left="714" w:hanging="357"/>
      </w:pPr>
      <w:r w:rsidRPr="00352002">
        <w:t>encouraging utilisation of facilities and other workspace initiatives made available under our building lease, which support the Commission’s commitment to environmental sustainability </w:t>
      </w:r>
    </w:p>
    <w:p w14:paraId="15C73FA4" w14:textId="77777777" w:rsidR="005A6B0C" w:rsidRPr="00352002" w:rsidRDefault="005A6B0C" w:rsidP="00352002">
      <w:pPr>
        <w:numPr>
          <w:ilvl w:val="0"/>
          <w:numId w:val="28"/>
        </w:numPr>
        <w:spacing w:before="80" w:after="80"/>
        <w:ind w:left="714" w:hanging="357"/>
      </w:pPr>
      <w:r w:rsidRPr="00352002">
        <w:t>providing opportunities for staff to ride and walk to work and to participate in our building’s sustainable waste management system which promotes recycling. </w:t>
      </w:r>
    </w:p>
    <w:p w14:paraId="17E122A4" w14:textId="0FA5AB8F" w:rsidR="005A6B0C" w:rsidRPr="00352002" w:rsidRDefault="005A6B0C" w:rsidP="00352002">
      <w:r w:rsidRPr="00352002">
        <w:t>Human rights principles are fundamentally embedded within the principles of ecologically sustainable development. Looking forward, the Commission will seek to strengthen the metrics of our environment impact and increase our focus on human rights principles and the environment.  </w:t>
      </w:r>
    </w:p>
    <w:p w14:paraId="362FCB98" w14:textId="77777777" w:rsidR="00573C5D" w:rsidRDefault="00573C5D" w:rsidP="008F6679">
      <w:pPr>
        <w:jc w:val="both"/>
        <w:rPr>
          <w:b/>
          <w:bCs/>
          <w:color w:val="0070C0"/>
          <w:sz w:val="36"/>
          <w:szCs w:val="36"/>
        </w:rPr>
      </w:pPr>
    </w:p>
    <w:p w14:paraId="632759BF" w14:textId="77777777" w:rsidR="006865C9" w:rsidRDefault="006865C9" w:rsidP="008F6679">
      <w:pPr>
        <w:jc w:val="both"/>
        <w:rPr>
          <w:b/>
          <w:bCs/>
          <w:color w:val="0070C0"/>
          <w:sz w:val="36"/>
          <w:szCs w:val="36"/>
        </w:rPr>
      </w:pPr>
    </w:p>
    <w:p w14:paraId="6FBECCD7" w14:textId="77777777" w:rsidR="006865C9" w:rsidRDefault="006865C9" w:rsidP="008F6679">
      <w:pPr>
        <w:jc w:val="both"/>
        <w:rPr>
          <w:b/>
          <w:bCs/>
          <w:color w:val="0070C0"/>
          <w:sz w:val="36"/>
          <w:szCs w:val="36"/>
        </w:rPr>
      </w:pPr>
    </w:p>
    <w:p w14:paraId="6D960824" w14:textId="60805453" w:rsidR="0018035B" w:rsidRPr="009840CC" w:rsidRDefault="009840CC" w:rsidP="008F6679">
      <w:pPr>
        <w:jc w:val="both"/>
        <w:rPr>
          <w:b/>
          <w:bCs/>
          <w:color w:val="0070C0"/>
          <w:sz w:val="36"/>
          <w:szCs w:val="36"/>
        </w:rPr>
      </w:pPr>
      <w:r w:rsidRPr="009840CC">
        <w:rPr>
          <w:b/>
          <w:bCs/>
          <w:color w:val="0070C0"/>
          <w:sz w:val="36"/>
          <w:szCs w:val="36"/>
        </w:rPr>
        <w:t xml:space="preserve">8.2 </w:t>
      </w:r>
      <w:r w:rsidR="0018035B" w:rsidRPr="009840CC">
        <w:rPr>
          <w:b/>
          <w:bCs/>
          <w:color w:val="0070C0"/>
          <w:sz w:val="36"/>
          <w:szCs w:val="36"/>
        </w:rPr>
        <w:t>Workplace Health and Safety </w:t>
      </w:r>
    </w:p>
    <w:p w14:paraId="714A1EF8" w14:textId="77777777" w:rsidR="00810FC7" w:rsidRPr="002825B6" w:rsidRDefault="00810FC7" w:rsidP="00352002">
      <w:pPr>
        <w:rPr>
          <w:sz w:val="23"/>
          <w:szCs w:val="23"/>
        </w:rPr>
      </w:pPr>
      <w:r w:rsidRPr="002825B6">
        <w:rPr>
          <w:sz w:val="23"/>
          <w:szCs w:val="23"/>
        </w:rPr>
        <w:t xml:space="preserve">Under </w:t>
      </w:r>
      <w:r w:rsidRPr="002825B6">
        <w:rPr>
          <w:i/>
          <w:sz w:val="23"/>
          <w:szCs w:val="23"/>
        </w:rPr>
        <w:t>Work Health and Safety Act 2011</w:t>
      </w:r>
      <w:r w:rsidRPr="002825B6">
        <w:rPr>
          <w:sz w:val="23"/>
          <w:szCs w:val="23"/>
        </w:rPr>
        <w:t xml:space="preserve"> (Cth) requirements, the following information is provided for this reporting period: </w:t>
      </w:r>
    </w:p>
    <w:p w14:paraId="43930B93" w14:textId="77777777" w:rsidR="00810FC7" w:rsidRPr="002825B6" w:rsidRDefault="00810FC7" w:rsidP="00352002">
      <w:pPr>
        <w:rPr>
          <w:sz w:val="23"/>
          <w:szCs w:val="23"/>
        </w:rPr>
      </w:pPr>
      <w:r w:rsidRPr="002825B6">
        <w:rPr>
          <w:b/>
          <w:sz w:val="23"/>
          <w:szCs w:val="23"/>
        </w:rPr>
        <w:t>(a) initiatives taken during the year to ensure the health, safety and welfare of workers who carry out work for the entity</w:t>
      </w:r>
      <w:r w:rsidRPr="002825B6">
        <w:rPr>
          <w:sz w:val="23"/>
          <w:szCs w:val="23"/>
        </w:rPr>
        <w:t> </w:t>
      </w:r>
    </w:p>
    <w:p w14:paraId="7B2FED6D" w14:textId="4F6798B5" w:rsidR="00810FC7" w:rsidRPr="002825B6" w:rsidRDefault="00810FC7" w:rsidP="00352002">
      <w:pPr>
        <w:rPr>
          <w:sz w:val="23"/>
          <w:szCs w:val="23"/>
        </w:rPr>
      </w:pPr>
      <w:r w:rsidRPr="002825B6">
        <w:rPr>
          <w:sz w:val="23"/>
          <w:szCs w:val="23"/>
        </w:rPr>
        <w:t>The Commission has been proactive in managing the ongoing risks from COVID-19. The Commission’s pandemic planning team met regularly to consider the official health advice and communicate the changing situation to staff. Remote working arrangements were facilitated and any staff attending the office were encouraged to follow COVID-safe practices</w:t>
      </w:r>
      <w:r w:rsidR="00574D66" w:rsidRPr="002825B6">
        <w:rPr>
          <w:sz w:val="23"/>
          <w:szCs w:val="23"/>
        </w:rPr>
        <w:t xml:space="preserve">, and </w:t>
      </w:r>
      <w:r w:rsidR="00BC3C68" w:rsidRPr="002825B6">
        <w:rPr>
          <w:sz w:val="23"/>
          <w:szCs w:val="23"/>
        </w:rPr>
        <w:t>reminded of the requirement</w:t>
      </w:r>
      <w:r w:rsidR="00574D66" w:rsidRPr="002825B6">
        <w:rPr>
          <w:sz w:val="23"/>
          <w:szCs w:val="23"/>
        </w:rPr>
        <w:t xml:space="preserve"> to </w:t>
      </w:r>
      <w:r w:rsidR="00BC3C68" w:rsidRPr="002825B6">
        <w:rPr>
          <w:sz w:val="23"/>
          <w:szCs w:val="23"/>
        </w:rPr>
        <w:t xml:space="preserve">follow public health orders including as they applied to </w:t>
      </w:r>
      <w:r w:rsidR="00A71924" w:rsidRPr="002825B6">
        <w:rPr>
          <w:sz w:val="23"/>
          <w:szCs w:val="23"/>
        </w:rPr>
        <w:t xml:space="preserve">safe practices in </w:t>
      </w:r>
      <w:r w:rsidR="000F784F" w:rsidRPr="002825B6">
        <w:rPr>
          <w:sz w:val="23"/>
          <w:szCs w:val="23"/>
        </w:rPr>
        <w:t>the workplace</w:t>
      </w:r>
      <w:r w:rsidRPr="002825B6">
        <w:rPr>
          <w:sz w:val="23"/>
          <w:szCs w:val="23"/>
        </w:rPr>
        <w:t xml:space="preserve">. Staff were consulted in the development </w:t>
      </w:r>
      <w:r w:rsidR="00DE294B" w:rsidRPr="002825B6">
        <w:rPr>
          <w:sz w:val="23"/>
          <w:szCs w:val="23"/>
        </w:rPr>
        <w:t>of the</w:t>
      </w:r>
      <w:r w:rsidRPr="002825B6">
        <w:rPr>
          <w:sz w:val="23"/>
          <w:szCs w:val="23"/>
        </w:rPr>
        <w:t xml:space="preserve"> Commission’s new hybrid work policy which commenced on </w:t>
      </w:r>
      <w:r w:rsidR="00CB374F" w:rsidRPr="002825B6">
        <w:rPr>
          <w:sz w:val="23"/>
          <w:szCs w:val="23"/>
        </w:rPr>
        <w:t>4</w:t>
      </w:r>
      <w:r w:rsidRPr="002825B6">
        <w:rPr>
          <w:sz w:val="23"/>
          <w:szCs w:val="23"/>
        </w:rPr>
        <w:t xml:space="preserve"> July and allows for ongoing flexibility in attendance </w:t>
      </w:r>
      <w:r w:rsidR="001A199B" w:rsidRPr="002825B6">
        <w:rPr>
          <w:sz w:val="23"/>
          <w:szCs w:val="23"/>
        </w:rPr>
        <w:t>if required</w:t>
      </w:r>
      <w:r w:rsidRPr="002825B6">
        <w:rPr>
          <w:sz w:val="23"/>
          <w:szCs w:val="23"/>
        </w:rPr>
        <w:t>. The Commission’s Diversity Committee also met regularly throughout the year to consider ways to improve the Commission as an inclusive and accessible workplace – including setting up a new cultural safety communication channel.  </w:t>
      </w:r>
    </w:p>
    <w:p w14:paraId="78B4656E" w14:textId="77777777" w:rsidR="00810FC7" w:rsidRPr="002825B6" w:rsidRDefault="00810FC7" w:rsidP="00352002">
      <w:pPr>
        <w:rPr>
          <w:sz w:val="23"/>
          <w:szCs w:val="23"/>
        </w:rPr>
      </w:pPr>
      <w:r w:rsidRPr="002825B6">
        <w:rPr>
          <w:b/>
          <w:sz w:val="23"/>
          <w:szCs w:val="23"/>
        </w:rPr>
        <w:t>(b) health and safety outcomes (including the impact on injury rates of workers) achieved as a result of initiatives mentioned under paragraph (a) or previous initiatives</w:t>
      </w:r>
      <w:r w:rsidRPr="002825B6">
        <w:rPr>
          <w:sz w:val="23"/>
          <w:szCs w:val="23"/>
        </w:rPr>
        <w:t> </w:t>
      </w:r>
    </w:p>
    <w:p w14:paraId="3BA43076" w14:textId="77777777" w:rsidR="00810FC7" w:rsidRPr="002825B6" w:rsidRDefault="00810FC7" w:rsidP="00352002">
      <w:pPr>
        <w:rPr>
          <w:sz w:val="23"/>
          <w:szCs w:val="23"/>
        </w:rPr>
      </w:pPr>
      <w:r w:rsidRPr="002825B6">
        <w:rPr>
          <w:sz w:val="23"/>
          <w:szCs w:val="23"/>
        </w:rPr>
        <w:t>The Commission has been able to keep its employees safe by facilitating remote working arrangements thereby reducing COVID-19 transmission risks in the workplace. Staff have been encouraged to follow ergonomic principles in setting up their home-based work to ensure that appropriate arrangements are in place when staff work remotely.  </w:t>
      </w:r>
    </w:p>
    <w:p w14:paraId="24E3F051" w14:textId="1FFF3C33" w:rsidR="00810FC7" w:rsidRPr="002825B6" w:rsidRDefault="00810FC7" w:rsidP="00826E24">
      <w:pPr>
        <w:pStyle w:val="Heading1"/>
        <w:numPr>
          <w:ilvl w:val="0"/>
          <w:numId w:val="0"/>
        </w:numPr>
        <w:ind w:left="851" w:hanging="851"/>
        <w:rPr>
          <w:sz w:val="23"/>
          <w:szCs w:val="23"/>
        </w:rPr>
      </w:pPr>
      <w:r w:rsidRPr="002825B6">
        <w:rPr>
          <w:sz w:val="23"/>
          <w:szCs w:val="23"/>
        </w:rPr>
        <w:t>(c) statistics of any notifiable incidents of which the entity becomes aware</w:t>
      </w:r>
      <w:r w:rsidR="00470167" w:rsidRPr="002825B6">
        <w:rPr>
          <w:sz w:val="23"/>
          <w:szCs w:val="23"/>
        </w:rPr>
        <w:t xml:space="preserve"> </w:t>
      </w:r>
      <w:r w:rsidRPr="002825B6">
        <w:rPr>
          <w:sz w:val="23"/>
          <w:szCs w:val="23"/>
        </w:rPr>
        <w:t>during</w:t>
      </w:r>
      <w:r w:rsidR="002825B6" w:rsidRPr="002825B6">
        <w:rPr>
          <w:sz w:val="23"/>
          <w:szCs w:val="23"/>
        </w:rPr>
        <w:t xml:space="preserve"> </w:t>
      </w:r>
      <w:r w:rsidRPr="002825B6">
        <w:rPr>
          <w:sz w:val="23"/>
          <w:szCs w:val="23"/>
        </w:rPr>
        <w:t>the year that arose out of the conduct of businesses or undertakings by the entity </w:t>
      </w:r>
    </w:p>
    <w:p w14:paraId="578717E9" w14:textId="77777777" w:rsidR="00810FC7" w:rsidRPr="002825B6" w:rsidRDefault="00810FC7" w:rsidP="00352002">
      <w:pPr>
        <w:rPr>
          <w:sz w:val="23"/>
          <w:szCs w:val="23"/>
        </w:rPr>
      </w:pPr>
      <w:r w:rsidRPr="002825B6">
        <w:rPr>
          <w:sz w:val="23"/>
          <w:szCs w:val="23"/>
        </w:rPr>
        <w:t>There have been no notifiable incidents. </w:t>
      </w:r>
    </w:p>
    <w:p w14:paraId="30BA686D" w14:textId="1E3EE5B0" w:rsidR="00810FC7" w:rsidRPr="002825B6" w:rsidRDefault="00810FC7" w:rsidP="00352002">
      <w:pPr>
        <w:rPr>
          <w:sz w:val="23"/>
          <w:szCs w:val="23"/>
        </w:rPr>
      </w:pPr>
      <w:r w:rsidRPr="002825B6">
        <w:rPr>
          <w:b/>
          <w:sz w:val="23"/>
          <w:szCs w:val="23"/>
        </w:rPr>
        <w:t>(d) any investigations conducted during the year that relate to businesses or undertakings conducted by the entity, including details of all notices given to the entity during the year under Part 10 of this Act</w:t>
      </w:r>
      <w:r w:rsidRPr="002825B6">
        <w:rPr>
          <w:sz w:val="23"/>
          <w:szCs w:val="23"/>
        </w:rPr>
        <w:t> </w:t>
      </w:r>
    </w:p>
    <w:p w14:paraId="7A44F423" w14:textId="77777777" w:rsidR="00810FC7" w:rsidRPr="002825B6" w:rsidRDefault="00810FC7" w:rsidP="00352002">
      <w:pPr>
        <w:rPr>
          <w:sz w:val="23"/>
          <w:szCs w:val="23"/>
        </w:rPr>
      </w:pPr>
      <w:r w:rsidRPr="002825B6">
        <w:rPr>
          <w:sz w:val="23"/>
          <w:szCs w:val="23"/>
        </w:rPr>
        <w:t>There have been no investigations conducted or Part 10 notices received. </w:t>
      </w:r>
    </w:p>
    <w:p w14:paraId="4256DB0D" w14:textId="77777777" w:rsidR="00810FC7" w:rsidRPr="002825B6" w:rsidRDefault="00810FC7" w:rsidP="00352002">
      <w:pPr>
        <w:rPr>
          <w:sz w:val="23"/>
          <w:szCs w:val="23"/>
        </w:rPr>
      </w:pPr>
      <w:r w:rsidRPr="002825B6">
        <w:rPr>
          <w:b/>
          <w:sz w:val="23"/>
          <w:szCs w:val="23"/>
        </w:rPr>
        <w:t>(e) such other matters as are required by guidelines approved on behalf of the Parliament by the Joint Committee of Public Accounts and Audit.</w:t>
      </w:r>
      <w:r w:rsidRPr="002825B6">
        <w:rPr>
          <w:sz w:val="23"/>
          <w:szCs w:val="23"/>
        </w:rPr>
        <w:t> </w:t>
      </w:r>
    </w:p>
    <w:p w14:paraId="550365BF" w14:textId="5DC911B8" w:rsidR="00205109" w:rsidRPr="002825B6" w:rsidRDefault="00810FC7" w:rsidP="008B3FC5">
      <w:pPr>
        <w:rPr>
          <w:sz w:val="23"/>
          <w:szCs w:val="23"/>
        </w:rPr>
      </w:pPr>
      <w:r w:rsidRPr="002825B6">
        <w:rPr>
          <w:sz w:val="23"/>
          <w:szCs w:val="23"/>
        </w:rPr>
        <w:t>There have been no other matters.</w:t>
      </w:r>
    </w:p>
    <w:p w14:paraId="2410349C" w14:textId="173DB520" w:rsidR="00A35503" w:rsidRPr="009840CC" w:rsidRDefault="009840CC" w:rsidP="008F6679">
      <w:pPr>
        <w:spacing w:before="0" w:after="0"/>
        <w:jc w:val="both"/>
        <w:textAlignment w:val="baseline"/>
        <w:rPr>
          <w:rFonts w:eastAsia="Times New Roman" w:cs="Open Sans"/>
          <w:b/>
          <w:bCs/>
          <w:color w:val="0070C0"/>
          <w:sz w:val="36"/>
          <w:szCs w:val="36"/>
        </w:rPr>
      </w:pPr>
      <w:r w:rsidRPr="009840CC">
        <w:rPr>
          <w:rFonts w:eastAsia="Times New Roman" w:cs="Open Sans"/>
          <w:b/>
          <w:bCs/>
          <w:color w:val="0070C0"/>
          <w:sz w:val="36"/>
          <w:szCs w:val="36"/>
        </w:rPr>
        <w:t xml:space="preserve">8.3 </w:t>
      </w:r>
      <w:r w:rsidR="00A35503" w:rsidRPr="009840CC">
        <w:rPr>
          <w:rFonts w:eastAsia="Times New Roman" w:cs="Open Sans"/>
          <w:b/>
          <w:bCs/>
          <w:color w:val="0070C0"/>
          <w:sz w:val="36"/>
          <w:szCs w:val="36"/>
        </w:rPr>
        <w:t>Payments to advertising, market research, and other designated organisations </w:t>
      </w:r>
    </w:p>
    <w:p w14:paraId="5DBA288F" w14:textId="77777777" w:rsidR="00A35503" w:rsidRPr="00A35503" w:rsidRDefault="00A35503" w:rsidP="008F6679">
      <w:pPr>
        <w:spacing w:before="0" w:after="0"/>
        <w:jc w:val="both"/>
        <w:textAlignment w:val="baseline"/>
        <w:rPr>
          <w:rFonts w:ascii="Segoe UI" w:eastAsia="Times New Roman" w:hAnsi="Segoe UI" w:cs="Segoe UI"/>
          <w:b/>
          <w:bCs/>
          <w:color w:val="755139"/>
          <w:sz w:val="18"/>
          <w:szCs w:val="18"/>
        </w:rPr>
      </w:pPr>
    </w:p>
    <w:p w14:paraId="1CBF1513" w14:textId="77777777" w:rsidR="00A35503" w:rsidRPr="008B3FC5" w:rsidRDefault="00A35503" w:rsidP="008B3FC5">
      <w:pPr>
        <w:spacing w:before="0" w:after="0"/>
        <w:textAlignment w:val="baseline"/>
        <w:rPr>
          <w:rFonts w:eastAsia="Times New Roman" w:cs="Open Sans"/>
        </w:rPr>
      </w:pPr>
      <w:r w:rsidRPr="008B3FC5">
        <w:rPr>
          <w:rFonts w:eastAsia="Times New Roman" w:cs="Open Sans"/>
        </w:rPr>
        <w:t xml:space="preserve">Under section 311A of the </w:t>
      </w:r>
      <w:r w:rsidRPr="008B3FC5">
        <w:rPr>
          <w:rFonts w:eastAsia="Times New Roman" w:cs="Open Sans"/>
          <w:i/>
        </w:rPr>
        <w:t>Commonwealth Electoral Act 1918</w:t>
      </w:r>
      <w:r w:rsidRPr="008B3FC5">
        <w:rPr>
          <w:rFonts w:eastAsia="Times New Roman" w:cs="Open Sans"/>
        </w:rPr>
        <w:t xml:space="preserve"> (Cth), we are required to disclose payments of $14,300 or more (inclusive of GST) to advertising agencies, market research organisations, polling organisations, media advertising organisations and direct mail organisations. In this reporting period, the following payments were made: </w:t>
      </w:r>
    </w:p>
    <w:p w14:paraId="641CFA44" w14:textId="77777777" w:rsidR="00A35503" w:rsidRDefault="00A35503" w:rsidP="00A35503">
      <w:pPr>
        <w:spacing w:before="0" w:after="0"/>
        <w:textAlignment w:val="baseline"/>
        <w:rPr>
          <w:rFonts w:eastAsia="Times New Roman" w:cs="Open Sans"/>
          <w:sz w:val="22"/>
          <w:szCs w:val="22"/>
        </w:rPr>
      </w:pPr>
    </w:p>
    <w:p w14:paraId="603043D5" w14:textId="77777777" w:rsidR="00A35503" w:rsidRPr="00A35503" w:rsidRDefault="00A35503" w:rsidP="00A35503">
      <w:pPr>
        <w:spacing w:before="0" w:after="0"/>
        <w:textAlignment w:val="baseline"/>
        <w:rPr>
          <w:rFonts w:ascii="Segoe UI" w:eastAsia="Times New Roman" w:hAnsi="Segoe UI" w:cs="Segoe UI"/>
          <w:sz w:val="18"/>
          <w:szCs w:val="18"/>
        </w:rPr>
      </w:pPr>
    </w:p>
    <w:tbl>
      <w:tblPr>
        <w:tblW w:w="922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701"/>
        <w:gridCol w:w="1985"/>
        <w:gridCol w:w="3988"/>
        <w:gridCol w:w="1550"/>
      </w:tblGrid>
      <w:tr w:rsidR="00A35503" w:rsidRPr="00A35503" w14:paraId="32687A12" w14:textId="77777777" w:rsidTr="007F008F">
        <w:trPr>
          <w:trHeight w:val="833"/>
        </w:trPr>
        <w:tc>
          <w:tcPr>
            <w:tcW w:w="1701" w:type="dxa"/>
            <w:tcBorders>
              <w:top w:val="nil"/>
              <w:left w:val="nil"/>
              <w:bottom w:val="single" w:sz="6" w:space="0" w:color="F4DBC3"/>
              <w:right w:val="nil"/>
            </w:tcBorders>
            <w:shd w:val="clear" w:color="auto" w:fill="D9D9D9"/>
            <w:hideMark/>
          </w:tcPr>
          <w:p w14:paraId="6998298E"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b/>
                <w:bCs/>
                <w:sz w:val="20"/>
                <w:szCs w:val="20"/>
              </w:rPr>
              <w:t>Name of Organisation</w:t>
            </w:r>
            <w:r w:rsidRPr="00A35503">
              <w:rPr>
                <w:rFonts w:eastAsia="Times New Roman" w:cs="Open Sans"/>
                <w:sz w:val="20"/>
                <w:szCs w:val="20"/>
              </w:rPr>
              <w:t> </w:t>
            </w:r>
          </w:p>
        </w:tc>
        <w:tc>
          <w:tcPr>
            <w:tcW w:w="1985" w:type="dxa"/>
            <w:tcBorders>
              <w:top w:val="nil"/>
              <w:left w:val="nil"/>
              <w:bottom w:val="single" w:sz="6" w:space="0" w:color="F4DBC3"/>
              <w:right w:val="nil"/>
            </w:tcBorders>
            <w:shd w:val="clear" w:color="auto" w:fill="D9D9D9"/>
            <w:hideMark/>
          </w:tcPr>
          <w:p w14:paraId="0D7F1A82"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b/>
                <w:bCs/>
                <w:sz w:val="20"/>
                <w:szCs w:val="20"/>
              </w:rPr>
              <w:t>Type of Organisation</w:t>
            </w:r>
            <w:r w:rsidRPr="00A35503">
              <w:rPr>
                <w:rFonts w:eastAsia="Times New Roman" w:cs="Open Sans"/>
                <w:sz w:val="20"/>
                <w:szCs w:val="20"/>
              </w:rPr>
              <w:t> </w:t>
            </w:r>
          </w:p>
        </w:tc>
        <w:tc>
          <w:tcPr>
            <w:tcW w:w="3988" w:type="dxa"/>
            <w:tcBorders>
              <w:top w:val="nil"/>
              <w:left w:val="nil"/>
              <w:bottom w:val="single" w:sz="6" w:space="0" w:color="F4DBC3"/>
              <w:right w:val="nil"/>
            </w:tcBorders>
            <w:shd w:val="clear" w:color="auto" w:fill="D9D9D9"/>
            <w:hideMark/>
          </w:tcPr>
          <w:p w14:paraId="6028B29C"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b/>
                <w:bCs/>
                <w:sz w:val="20"/>
                <w:szCs w:val="20"/>
              </w:rPr>
              <w:t>Purpose</w:t>
            </w:r>
            <w:r w:rsidRPr="00A35503">
              <w:rPr>
                <w:rFonts w:eastAsia="Times New Roman" w:cs="Open Sans"/>
                <w:sz w:val="20"/>
                <w:szCs w:val="20"/>
              </w:rPr>
              <w:t> </w:t>
            </w:r>
          </w:p>
        </w:tc>
        <w:tc>
          <w:tcPr>
            <w:tcW w:w="1550" w:type="dxa"/>
            <w:tcBorders>
              <w:top w:val="nil"/>
              <w:left w:val="nil"/>
              <w:bottom w:val="single" w:sz="6" w:space="0" w:color="F4DBC3"/>
              <w:right w:val="nil"/>
            </w:tcBorders>
            <w:shd w:val="clear" w:color="auto" w:fill="D9D9D9"/>
            <w:hideMark/>
          </w:tcPr>
          <w:p w14:paraId="745C79CE" w14:textId="77777777" w:rsidR="00311B21" w:rsidRDefault="00A35503" w:rsidP="00A35503">
            <w:pPr>
              <w:spacing w:before="0" w:after="0"/>
              <w:textAlignment w:val="baseline"/>
              <w:rPr>
                <w:rFonts w:eastAsia="Times New Roman" w:cs="Open Sans"/>
                <w:b/>
                <w:bCs/>
                <w:sz w:val="20"/>
                <w:szCs w:val="20"/>
              </w:rPr>
            </w:pPr>
            <w:r w:rsidRPr="00A35503">
              <w:rPr>
                <w:rFonts w:eastAsia="Times New Roman" w:cs="Open Sans"/>
                <w:b/>
                <w:bCs/>
                <w:sz w:val="20"/>
                <w:szCs w:val="20"/>
              </w:rPr>
              <w:t xml:space="preserve">Payment $ </w:t>
            </w:r>
          </w:p>
          <w:p w14:paraId="1458EC28" w14:textId="6F8E21EC"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b/>
                <w:bCs/>
                <w:sz w:val="20"/>
                <w:szCs w:val="20"/>
              </w:rPr>
              <w:t>(in</w:t>
            </w:r>
            <w:r w:rsidR="00581389">
              <w:rPr>
                <w:rFonts w:eastAsia="Times New Roman" w:cs="Open Sans"/>
                <w:b/>
                <w:bCs/>
                <w:sz w:val="20"/>
                <w:szCs w:val="20"/>
              </w:rPr>
              <w:t>cl</w:t>
            </w:r>
            <w:r w:rsidRPr="00A35503">
              <w:rPr>
                <w:rFonts w:eastAsia="Times New Roman" w:cs="Open Sans"/>
                <w:b/>
                <w:bCs/>
                <w:sz w:val="20"/>
                <w:szCs w:val="20"/>
              </w:rPr>
              <w:t xml:space="preserve"> of GST)</w:t>
            </w:r>
            <w:r w:rsidRPr="00A35503">
              <w:rPr>
                <w:rFonts w:eastAsia="Times New Roman" w:cs="Open Sans"/>
                <w:sz w:val="20"/>
                <w:szCs w:val="20"/>
              </w:rPr>
              <w:t> </w:t>
            </w:r>
          </w:p>
        </w:tc>
      </w:tr>
      <w:tr w:rsidR="00A35503" w:rsidRPr="00A35503" w14:paraId="650F0C71" w14:textId="77777777" w:rsidTr="007F008F">
        <w:trPr>
          <w:trHeight w:val="425"/>
        </w:trPr>
        <w:tc>
          <w:tcPr>
            <w:tcW w:w="1701" w:type="dxa"/>
            <w:tcBorders>
              <w:top w:val="single" w:sz="6" w:space="0" w:color="F4DBC3"/>
              <w:left w:val="nil"/>
              <w:bottom w:val="single" w:sz="6" w:space="0" w:color="F4DBC3"/>
              <w:right w:val="nil"/>
            </w:tcBorders>
            <w:shd w:val="clear" w:color="auto" w:fill="auto"/>
            <w:hideMark/>
          </w:tcPr>
          <w:p w14:paraId="6D1FDF93"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sz w:val="20"/>
                <w:szCs w:val="20"/>
              </w:rPr>
              <w:t>Qualtrics  </w:t>
            </w:r>
          </w:p>
        </w:tc>
        <w:tc>
          <w:tcPr>
            <w:tcW w:w="1985" w:type="dxa"/>
            <w:tcBorders>
              <w:top w:val="single" w:sz="6" w:space="0" w:color="F4DBC3"/>
              <w:left w:val="nil"/>
              <w:bottom w:val="single" w:sz="6" w:space="0" w:color="F4DBC3"/>
              <w:right w:val="nil"/>
            </w:tcBorders>
            <w:shd w:val="clear" w:color="auto" w:fill="auto"/>
            <w:hideMark/>
          </w:tcPr>
          <w:p w14:paraId="7AD0FED6"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sz w:val="20"/>
                <w:szCs w:val="20"/>
              </w:rPr>
              <w:t>Market Research </w:t>
            </w:r>
          </w:p>
        </w:tc>
        <w:tc>
          <w:tcPr>
            <w:tcW w:w="3988" w:type="dxa"/>
            <w:tcBorders>
              <w:top w:val="single" w:sz="6" w:space="0" w:color="F4DBC3"/>
              <w:left w:val="nil"/>
              <w:bottom w:val="single" w:sz="6" w:space="0" w:color="F4DBC3"/>
              <w:right w:val="nil"/>
            </w:tcBorders>
            <w:shd w:val="clear" w:color="auto" w:fill="auto"/>
            <w:hideMark/>
          </w:tcPr>
          <w:p w14:paraId="3ECD626F"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sz w:val="20"/>
                <w:szCs w:val="20"/>
              </w:rPr>
              <w:t>Report Services for the AHRC  </w:t>
            </w:r>
          </w:p>
        </w:tc>
        <w:tc>
          <w:tcPr>
            <w:tcW w:w="1550" w:type="dxa"/>
            <w:tcBorders>
              <w:top w:val="single" w:sz="6" w:space="0" w:color="F4DBC3"/>
              <w:left w:val="nil"/>
              <w:bottom w:val="single" w:sz="6" w:space="0" w:color="F4DBC3"/>
              <w:right w:val="nil"/>
            </w:tcBorders>
            <w:shd w:val="clear" w:color="auto" w:fill="auto"/>
            <w:hideMark/>
          </w:tcPr>
          <w:p w14:paraId="68461E8E" w14:textId="43A6B7D5" w:rsidR="00A35503" w:rsidRPr="00A35503" w:rsidRDefault="007F008F" w:rsidP="00A35503">
            <w:pPr>
              <w:spacing w:before="0" w:after="0"/>
              <w:textAlignment w:val="baseline"/>
              <w:rPr>
                <w:rFonts w:ascii="Times New Roman" w:eastAsia="Times New Roman" w:hAnsi="Times New Roman"/>
              </w:rPr>
            </w:pPr>
            <w:r>
              <w:rPr>
                <w:rFonts w:eastAsia="Times New Roman" w:cs="Open Sans"/>
                <w:sz w:val="20"/>
                <w:szCs w:val="20"/>
              </w:rPr>
              <w:t xml:space="preserve">  </w:t>
            </w:r>
            <w:r w:rsidR="00A35503" w:rsidRPr="00A35503">
              <w:rPr>
                <w:rFonts w:eastAsia="Times New Roman" w:cs="Open Sans"/>
                <w:sz w:val="20"/>
                <w:szCs w:val="20"/>
              </w:rPr>
              <w:t>23,595 </w:t>
            </w:r>
          </w:p>
        </w:tc>
      </w:tr>
      <w:tr w:rsidR="00A35503" w:rsidRPr="00A35503" w14:paraId="219363A6" w14:textId="77777777" w:rsidTr="007F008F">
        <w:trPr>
          <w:trHeight w:val="1684"/>
        </w:trPr>
        <w:tc>
          <w:tcPr>
            <w:tcW w:w="1701" w:type="dxa"/>
            <w:tcBorders>
              <w:top w:val="single" w:sz="6" w:space="0" w:color="F4DBC3"/>
              <w:left w:val="nil"/>
              <w:bottom w:val="single" w:sz="6" w:space="0" w:color="F4DBC3"/>
              <w:right w:val="nil"/>
            </w:tcBorders>
            <w:shd w:val="clear" w:color="auto" w:fill="auto"/>
            <w:hideMark/>
          </w:tcPr>
          <w:p w14:paraId="0D5D499C"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sz w:val="20"/>
                <w:szCs w:val="20"/>
              </w:rPr>
              <w:t>Roy Morgan Research </w:t>
            </w:r>
          </w:p>
        </w:tc>
        <w:tc>
          <w:tcPr>
            <w:tcW w:w="1985" w:type="dxa"/>
            <w:tcBorders>
              <w:top w:val="single" w:sz="6" w:space="0" w:color="F4DBC3"/>
              <w:left w:val="nil"/>
              <w:bottom w:val="single" w:sz="6" w:space="0" w:color="F4DBC3"/>
              <w:right w:val="nil"/>
            </w:tcBorders>
            <w:shd w:val="clear" w:color="auto" w:fill="auto"/>
            <w:hideMark/>
          </w:tcPr>
          <w:p w14:paraId="4EDD9121"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sz w:val="20"/>
                <w:szCs w:val="20"/>
              </w:rPr>
              <w:t>Market Research  </w:t>
            </w:r>
          </w:p>
        </w:tc>
        <w:tc>
          <w:tcPr>
            <w:tcW w:w="3988" w:type="dxa"/>
            <w:tcBorders>
              <w:top w:val="single" w:sz="6" w:space="0" w:color="F4DBC3"/>
              <w:left w:val="nil"/>
              <w:bottom w:val="single" w:sz="6" w:space="0" w:color="F4DBC3"/>
              <w:right w:val="nil"/>
            </w:tcBorders>
            <w:shd w:val="clear" w:color="auto" w:fill="auto"/>
            <w:hideMark/>
          </w:tcPr>
          <w:p w14:paraId="25158651"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sz w:val="20"/>
                <w:szCs w:val="20"/>
              </w:rPr>
              <w:t>Survey, fieldwork and reporting services for Parliamentary Workplaces and National Survey on Sexual Harassment in Australian Workplace </w:t>
            </w:r>
          </w:p>
        </w:tc>
        <w:tc>
          <w:tcPr>
            <w:tcW w:w="1550" w:type="dxa"/>
            <w:tcBorders>
              <w:top w:val="single" w:sz="6" w:space="0" w:color="F4DBC3"/>
              <w:left w:val="nil"/>
              <w:bottom w:val="single" w:sz="6" w:space="0" w:color="F4DBC3"/>
              <w:right w:val="nil"/>
            </w:tcBorders>
            <w:shd w:val="clear" w:color="auto" w:fill="auto"/>
            <w:hideMark/>
          </w:tcPr>
          <w:p w14:paraId="45CE9769" w14:textId="77777777" w:rsidR="00A35503" w:rsidRPr="00A35503" w:rsidRDefault="00A35503" w:rsidP="00A35503">
            <w:pPr>
              <w:spacing w:before="0" w:after="0"/>
              <w:textAlignment w:val="baseline"/>
              <w:rPr>
                <w:rFonts w:ascii="Times New Roman" w:eastAsia="Times New Roman" w:hAnsi="Times New Roman"/>
              </w:rPr>
            </w:pPr>
            <w:r w:rsidRPr="00A35503">
              <w:rPr>
                <w:rFonts w:eastAsia="Times New Roman" w:cs="Open Sans"/>
                <w:sz w:val="20"/>
                <w:szCs w:val="20"/>
              </w:rPr>
              <w:t>162,209 </w:t>
            </w:r>
          </w:p>
        </w:tc>
      </w:tr>
    </w:tbl>
    <w:p w14:paraId="2D84355D" w14:textId="77777777" w:rsidR="00A35503" w:rsidRPr="00A35503" w:rsidRDefault="00A35503" w:rsidP="00A35503">
      <w:pPr>
        <w:spacing w:before="0" w:after="0"/>
        <w:textAlignment w:val="baseline"/>
        <w:rPr>
          <w:rFonts w:ascii="Segoe UI" w:eastAsia="Times New Roman" w:hAnsi="Segoe UI" w:cs="Segoe UI"/>
          <w:sz w:val="18"/>
          <w:szCs w:val="18"/>
        </w:rPr>
      </w:pPr>
      <w:r w:rsidRPr="00A35503">
        <w:rPr>
          <w:rFonts w:eastAsia="Times New Roman" w:cs="Open Sans"/>
          <w:sz w:val="22"/>
          <w:szCs w:val="22"/>
        </w:rPr>
        <w:t> </w:t>
      </w:r>
    </w:p>
    <w:p w14:paraId="77CAF120" w14:textId="77777777" w:rsidR="002E2B59" w:rsidRDefault="002E2B59" w:rsidP="00F7470E">
      <w:pPr>
        <w:rPr>
          <w:sz w:val="22"/>
          <w:szCs w:val="22"/>
        </w:rPr>
      </w:pPr>
    </w:p>
    <w:p w14:paraId="23497A64" w14:textId="77777777" w:rsidR="0097513E" w:rsidRDefault="0097513E" w:rsidP="00F7470E">
      <w:pPr>
        <w:rPr>
          <w:sz w:val="22"/>
          <w:szCs w:val="22"/>
        </w:rPr>
      </w:pPr>
    </w:p>
    <w:p w14:paraId="076670AD" w14:textId="77777777" w:rsidR="0097513E" w:rsidRDefault="0097513E" w:rsidP="00F7470E">
      <w:pPr>
        <w:rPr>
          <w:sz w:val="22"/>
          <w:szCs w:val="22"/>
        </w:rPr>
      </w:pPr>
    </w:p>
    <w:p w14:paraId="1C498D00" w14:textId="77777777" w:rsidR="0097513E" w:rsidRDefault="0097513E" w:rsidP="00F7470E">
      <w:pPr>
        <w:rPr>
          <w:sz w:val="22"/>
          <w:szCs w:val="22"/>
        </w:rPr>
      </w:pPr>
    </w:p>
    <w:p w14:paraId="4EF098BB" w14:textId="77777777" w:rsidR="0097513E" w:rsidRDefault="0097513E" w:rsidP="00F7470E">
      <w:pPr>
        <w:rPr>
          <w:sz w:val="22"/>
          <w:szCs w:val="22"/>
        </w:rPr>
      </w:pPr>
    </w:p>
    <w:p w14:paraId="22C581F5" w14:textId="77777777" w:rsidR="0097513E" w:rsidRDefault="0097513E" w:rsidP="00F7470E">
      <w:pPr>
        <w:rPr>
          <w:sz w:val="22"/>
          <w:szCs w:val="22"/>
        </w:rPr>
      </w:pPr>
    </w:p>
    <w:p w14:paraId="7F501A02" w14:textId="77777777" w:rsidR="0097513E" w:rsidRDefault="0097513E" w:rsidP="00F7470E">
      <w:pPr>
        <w:rPr>
          <w:sz w:val="22"/>
          <w:szCs w:val="22"/>
        </w:rPr>
      </w:pPr>
    </w:p>
    <w:p w14:paraId="0A2692CE" w14:textId="77777777" w:rsidR="00573C5D" w:rsidRDefault="00573C5D" w:rsidP="00F7470E">
      <w:pPr>
        <w:rPr>
          <w:sz w:val="22"/>
          <w:szCs w:val="22"/>
        </w:rPr>
      </w:pPr>
    </w:p>
    <w:p w14:paraId="74FA8E89" w14:textId="77777777" w:rsidR="006865C9" w:rsidRDefault="006865C9" w:rsidP="00F7470E">
      <w:pPr>
        <w:rPr>
          <w:sz w:val="22"/>
          <w:szCs w:val="22"/>
        </w:rPr>
      </w:pPr>
    </w:p>
    <w:p w14:paraId="35335434" w14:textId="77777777" w:rsidR="006865C9" w:rsidRDefault="006865C9" w:rsidP="00F7470E">
      <w:pPr>
        <w:rPr>
          <w:sz w:val="22"/>
          <w:szCs w:val="22"/>
        </w:rPr>
      </w:pPr>
    </w:p>
    <w:p w14:paraId="56F58F41" w14:textId="77777777" w:rsidR="006865C9" w:rsidRDefault="006865C9" w:rsidP="00F7470E">
      <w:pPr>
        <w:rPr>
          <w:sz w:val="22"/>
          <w:szCs w:val="22"/>
        </w:rPr>
      </w:pPr>
    </w:p>
    <w:p w14:paraId="53E1C142" w14:textId="77777777" w:rsidR="00573C5D" w:rsidRDefault="00573C5D" w:rsidP="00F7470E">
      <w:pPr>
        <w:rPr>
          <w:sz w:val="22"/>
          <w:szCs w:val="22"/>
        </w:rPr>
      </w:pPr>
    </w:p>
    <w:p w14:paraId="0E0C50B4" w14:textId="77777777" w:rsidR="002825B6" w:rsidRDefault="002825B6" w:rsidP="00F7470E">
      <w:pPr>
        <w:rPr>
          <w:sz w:val="22"/>
          <w:szCs w:val="22"/>
        </w:rPr>
      </w:pPr>
    </w:p>
    <w:p w14:paraId="3CAE3BB8" w14:textId="77777777" w:rsidR="008B3FC5" w:rsidRDefault="00777BF3" w:rsidP="00777BF3">
      <w:pPr>
        <w:spacing w:before="0" w:after="0"/>
        <w:ind w:right="240"/>
        <w:jc w:val="center"/>
        <w:textAlignment w:val="baseline"/>
        <w:rPr>
          <w:rFonts w:eastAsia="Times New Roman" w:cs="Open Sans"/>
          <w:b/>
          <w:bCs/>
          <w:color w:val="0070C0"/>
          <w:sz w:val="80"/>
          <w:szCs w:val="80"/>
        </w:rPr>
      </w:pPr>
      <w:r w:rsidRPr="009840CC">
        <w:rPr>
          <w:rFonts w:eastAsia="Times New Roman" w:cs="Open Sans"/>
          <w:b/>
          <w:bCs/>
          <w:color w:val="0070C0"/>
          <w:sz w:val="80"/>
          <w:szCs w:val="80"/>
        </w:rPr>
        <w:t>APPENDICES </w:t>
      </w:r>
    </w:p>
    <w:p w14:paraId="7E248CD0" w14:textId="05B99C4F" w:rsidR="00777BF3" w:rsidRPr="008B3FC5" w:rsidRDefault="00777BF3" w:rsidP="00777BF3">
      <w:pPr>
        <w:spacing w:before="0" w:after="0"/>
        <w:ind w:right="240"/>
        <w:jc w:val="center"/>
        <w:textAlignment w:val="baseline"/>
        <w:rPr>
          <w:rFonts w:ascii="Segoe UI" w:eastAsia="Times New Roman" w:hAnsi="Segoe UI" w:cs="Segoe UI"/>
          <w:color w:val="26292F"/>
          <w:sz w:val="40"/>
          <w:szCs w:val="40"/>
        </w:rPr>
      </w:pPr>
      <w:r w:rsidRPr="008B3FC5">
        <w:rPr>
          <w:rFonts w:eastAsia="Times New Roman" w:cs="Open Sans"/>
          <w:color w:val="0070C0"/>
          <w:sz w:val="40"/>
          <w:szCs w:val="40"/>
        </w:rPr>
        <w:t> </w:t>
      </w:r>
    </w:p>
    <w:p w14:paraId="5B3B0A03" w14:textId="3CEFCDD3" w:rsidR="00777BF3" w:rsidRDefault="00777BF3" w:rsidP="009840CC">
      <w:pPr>
        <w:spacing w:before="0" w:after="0"/>
        <w:ind w:right="240"/>
        <w:textAlignment w:val="baseline"/>
        <w:rPr>
          <w:rFonts w:eastAsia="Times New Roman" w:cs="Open Sans"/>
          <w:b/>
          <w:bCs/>
          <w:color w:val="0070C0"/>
          <w:sz w:val="36"/>
          <w:szCs w:val="36"/>
        </w:rPr>
      </w:pPr>
      <w:r w:rsidRPr="009840CC">
        <w:rPr>
          <w:rFonts w:eastAsia="Times New Roman" w:cs="Open Sans"/>
          <w:b/>
          <w:bCs/>
          <w:color w:val="0070C0"/>
          <w:sz w:val="36"/>
          <w:szCs w:val="36"/>
        </w:rPr>
        <w:t xml:space="preserve">Appendix 1: </w:t>
      </w:r>
      <w:r w:rsidR="009840CC">
        <w:rPr>
          <w:rFonts w:eastAsia="Times New Roman" w:cs="Open Sans"/>
          <w:b/>
          <w:bCs/>
          <w:color w:val="0070C0"/>
          <w:sz w:val="36"/>
          <w:szCs w:val="36"/>
        </w:rPr>
        <w:t xml:space="preserve"> </w:t>
      </w:r>
      <w:r w:rsidRPr="009840CC">
        <w:rPr>
          <w:rFonts w:eastAsia="Times New Roman" w:cs="Open Sans"/>
          <w:b/>
          <w:bCs/>
          <w:color w:val="0070C0"/>
          <w:sz w:val="36"/>
          <w:szCs w:val="36"/>
        </w:rPr>
        <w:t>Performance measurement framework table 2020-21 </w:t>
      </w:r>
    </w:p>
    <w:p w14:paraId="67511C1E" w14:textId="77777777" w:rsidR="009840CC" w:rsidRPr="009840CC" w:rsidRDefault="009840CC" w:rsidP="009840CC">
      <w:pPr>
        <w:spacing w:before="0" w:after="0"/>
        <w:ind w:right="240"/>
        <w:textAlignment w:val="baseline"/>
        <w:rPr>
          <w:rFonts w:ascii="Segoe UI" w:eastAsia="Times New Roman" w:hAnsi="Segoe UI" w:cs="Segoe UI"/>
          <w:b/>
          <w:bCs/>
          <w:color w:val="26292F"/>
        </w:rPr>
      </w:pPr>
    </w:p>
    <w:p w14:paraId="1768A25C" w14:textId="2B04F80A" w:rsidR="00777BF3" w:rsidRPr="008B3FC5" w:rsidRDefault="00777BF3" w:rsidP="008B3FC5">
      <w:pPr>
        <w:spacing w:before="0" w:after="0"/>
        <w:ind w:right="240"/>
        <w:textAlignment w:val="baseline"/>
        <w:rPr>
          <w:rFonts w:ascii="Segoe UI" w:eastAsia="Times New Roman" w:hAnsi="Segoe UI" w:cs="Segoe UI"/>
          <w:color w:val="26292F"/>
          <w:sz w:val="22"/>
          <w:szCs w:val="22"/>
        </w:rPr>
      </w:pPr>
      <w:r w:rsidRPr="008B3FC5">
        <w:rPr>
          <w:rFonts w:eastAsia="Times New Roman" w:cs="Open Sans"/>
          <w:color w:val="26292F"/>
          <w:sz w:val="22"/>
          <w:szCs w:val="22"/>
        </w:rPr>
        <w:t>Measuring our impact (what difference, what benefit), in the context and nature of our work, is complex. The ultimate results of our activities are often long-term and incrementally achieved.  Our role is generally collaborative with other government agencies, not-for-profits and private businesses, and consequently challenging to attribute.</w:t>
      </w:r>
      <w:r w:rsidRPr="008B3FC5">
        <w:rPr>
          <w:rFonts w:eastAsia="Times New Roman" w:cs="Open Sans"/>
          <w:color w:val="0078D4"/>
          <w:sz w:val="22"/>
          <w:szCs w:val="22"/>
          <w:u w:val="single"/>
        </w:rPr>
        <w:t> </w:t>
      </w:r>
      <w:r w:rsidRPr="008B3FC5">
        <w:rPr>
          <w:rFonts w:eastAsia="Times New Roman" w:cs="Open Sans"/>
          <w:strike/>
          <w:color w:val="0078D4"/>
          <w:sz w:val="22"/>
          <w:szCs w:val="22"/>
        </w:rPr>
        <w:t> </w:t>
      </w:r>
      <w:r w:rsidRPr="008B3FC5">
        <w:rPr>
          <w:rFonts w:eastAsia="Times New Roman" w:cs="Open Sans"/>
          <w:color w:val="26292F"/>
          <w:sz w:val="22"/>
          <w:szCs w:val="22"/>
        </w:rPr>
        <w:t> </w:t>
      </w:r>
    </w:p>
    <w:p w14:paraId="732C3BBD" w14:textId="77777777" w:rsidR="009840CC" w:rsidRPr="008B3FC5" w:rsidRDefault="009840CC" w:rsidP="008B3FC5">
      <w:pPr>
        <w:spacing w:before="0" w:after="0"/>
        <w:ind w:right="240"/>
        <w:textAlignment w:val="baseline"/>
        <w:rPr>
          <w:rFonts w:ascii="Segoe UI" w:eastAsia="Times New Roman" w:hAnsi="Segoe UI" w:cs="Segoe UI"/>
          <w:color w:val="26292F"/>
          <w:sz w:val="22"/>
          <w:szCs w:val="22"/>
        </w:rPr>
      </w:pPr>
    </w:p>
    <w:p w14:paraId="604B25FD" w14:textId="3E4ECC44" w:rsidR="00777BF3" w:rsidRPr="008B3FC5" w:rsidRDefault="00777BF3" w:rsidP="008B3FC5">
      <w:pPr>
        <w:spacing w:before="0" w:after="0"/>
        <w:ind w:right="240"/>
        <w:textAlignment w:val="baseline"/>
        <w:rPr>
          <w:rFonts w:ascii="Segoe UI" w:eastAsia="Times New Roman" w:hAnsi="Segoe UI" w:cs="Segoe UI"/>
          <w:color w:val="26292F"/>
          <w:sz w:val="22"/>
          <w:szCs w:val="22"/>
        </w:rPr>
      </w:pPr>
      <w:r w:rsidRPr="008B3FC5">
        <w:rPr>
          <w:rFonts w:eastAsia="Times New Roman" w:cs="Open Sans"/>
          <w:color w:val="26292F"/>
          <w:sz w:val="22"/>
          <w:szCs w:val="22"/>
        </w:rPr>
        <w:t>The framework in the table below shows how we measure the Commission’s performance in this context.  In this framework our purpose and functions are reflected in organisational goals and outcomes that tell an entity level ‘performance story’. </w:t>
      </w:r>
    </w:p>
    <w:p w14:paraId="3DFD3C51" w14:textId="77777777" w:rsidR="00777BF3" w:rsidRPr="00777BF3" w:rsidRDefault="00777BF3" w:rsidP="00777BF3">
      <w:pPr>
        <w:spacing w:before="0" w:after="0"/>
        <w:ind w:right="240"/>
        <w:jc w:val="both"/>
        <w:textAlignment w:val="baseline"/>
        <w:rPr>
          <w:rFonts w:ascii="Segoe UI" w:eastAsia="Times New Roman" w:hAnsi="Segoe UI" w:cs="Segoe UI"/>
          <w:color w:val="26292F"/>
          <w:sz w:val="18"/>
          <w:szCs w:val="18"/>
        </w:rPr>
      </w:pPr>
      <w:r w:rsidRPr="00777BF3">
        <w:rPr>
          <w:rFonts w:eastAsia="Times New Roman" w:cs="Open Sans"/>
          <w:color w:val="0070C0"/>
          <w:sz w:val="36"/>
          <w:szCs w:val="36"/>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772"/>
        <w:gridCol w:w="1710"/>
        <w:gridCol w:w="2161"/>
        <w:gridCol w:w="2602"/>
        <w:gridCol w:w="399"/>
        <w:gridCol w:w="399"/>
        <w:gridCol w:w="376"/>
        <w:gridCol w:w="399"/>
      </w:tblGrid>
      <w:tr w:rsidR="00777BF3" w:rsidRPr="00777BF3" w14:paraId="40E85859" w14:textId="77777777" w:rsidTr="00777BF3">
        <w:trPr>
          <w:trHeight w:val="1155"/>
        </w:trPr>
        <w:tc>
          <w:tcPr>
            <w:tcW w:w="1665" w:type="dxa"/>
            <w:tcBorders>
              <w:top w:val="nil"/>
              <w:left w:val="single" w:sz="6" w:space="0" w:color="FFFEFD"/>
              <w:bottom w:val="single" w:sz="6" w:space="0" w:color="FFFEFD"/>
              <w:right w:val="single" w:sz="6" w:space="0" w:color="FFFEFD"/>
            </w:tcBorders>
            <w:shd w:val="clear" w:color="auto" w:fill="373356"/>
            <w:hideMark/>
          </w:tcPr>
          <w:p w14:paraId="36FFCE5C" w14:textId="77777777" w:rsidR="00777BF3" w:rsidRPr="00777BF3" w:rsidRDefault="00777BF3" w:rsidP="00777BF3">
            <w:pPr>
              <w:spacing w:before="0" w:after="0"/>
              <w:ind w:right="45"/>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Goal</w:t>
            </w:r>
            <w:r w:rsidRPr="00777BF3">
              <w:rPr>
                <w:rFonts w:eastAsia="Times New Roman" w:cs="Open Sans"/>
                <w:color w:val="C5DEE7"/>
                <w:sz w:val="20"/>
                <w:szCs w:val="20"/>
              </w:rPr>
              <w:t> </w:t>
            </w:r>
          </w:p>
        </w:tc>
        <w:tc>
          <w:tcPr>
            <w:tcW w:w="1995" w:type="dxa"/>
            <w:tcBorders>
              <w:top w:val="nil"/>
              <w:left w:val="single" w:sz="6" w:space="0" w:color="FFFEFD"/>
              <w:bottom w:val="single" w:sz="6" w:space="0" w:color="FFFEFD"/>
              <w:right w:val="nil"/>
            </w:tcBorders>
            <w:shd w:val="clear" w:color="auto" w:fill="373356"/>
            <w:hideMark/>
          </w:tcPr>
          <w:p w14:paraId="0E9C7E96" w14:textId="77777777" w:rsidR="00777BF3" w:rsidRPr="00777BF3" w:rsidRDefault="00777BF3" w:rsidP="00777BF3">
            <w:pPr>
              <w:spacing w:before="0" w:after="0"/>
              <w:ind w:right="45"/>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Outcomes  </w:t>
            </w:r>
            <w:r w:rsidRPr="00777BF3">
              <w:rPr>
                <w:rFonts w:eastAsia="Times New Roman" w:cs="Open Sans"/>
                <w:color w:val="C5DEE7"/>
                <w:sz w:val="20"/>
                <w:szCs w:val="20"/>
              </w:rPr>
              <w:t> </w:t>
            </w:r>
          </w:p>
          <w:p w14:paraId="24B0E7D5" w14:textId="77777777" w:rsidR="00777BF3" w:rsidRPr="00777BF3" w:rsidRDefault="00777BF3" w:rsidP="00777BF3">
            <w:pPr>
              <w:spacing w:before="0" w:after="0"/>
              <w:ind w:right="45"/>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(and PBS criteria)</w:t>
            </w:r>
            <w:r w:rsidRPr="00777BF3">
              <w:rPr>
                <w:rFonts w:eastAsia="Times New Roman" w:cs="Open Sans"/>
                <w:color w:val="C5DEE7"/>
                <w:sz w:val="20"/>
                <w:szCs w:val="20"/>
              </w:rPr>
              <w:t> </w:t>
            </w:r>
          </w:p>
        </w:tc>
        <w:tc>
          <w:tcPr>
            <w:tcW w:w="2550" w:type="dxa"/>
            <w:tcBorders>
              <w:top w:val="nil"/>
              <w:left w:val="nil"/>
              <w:bottom w:val="single" w:sz="6" w:space="0" w:color="FFFEFD"/>
              <w:right w:val="nil"/>
            </w:tcBorders>
            <w:shd w:val="clear" w:color="auto" w:fill="373356"/>
            <w:hideMark/>
          </w:tcPr>
          <w:p w14:paraId="31BA97B8" w14:textId="77777777" w:rsidR="00777BF3" w:rsidRPr="00777BF3" w:rsidRDefault="00777BF3" w:rsidP="00777BF3">
            <w:pPr>
              <w:spacing w:before="0" w:after="0"/>
              <w:ind w:right="45"/>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Performance expectation</w:t>
            </w:r>
            <w:r w:rsidRPr="00777BF3">
              <w:rPr>
                <w:rFonts w:eastAsia="Times New Roman" w:cs="Open Sans"/>
                <w:color w:val="C5DEE7"/>
                <w:sz w:val="20"/>
                <w:szCs w:val="20"/>
              </w:rPr>
              <w:t> </w:t>
            </w:r>
          </w:p>
        </w:tc>
        <w:tc>
          <w:tcPr>
            <w:tcW w:w="6795" w:type="dxa"/>
            <w:tcBorders>
              <w:top w:val="nil"/>
              <w:left w:val="nil"/>
              <w:bottom w:val="single" w:sz="6" w:space="0" w:color="FFFEFD"/>
              <w:right w:val="nil"/>
            </w:tcBorders>
            <w:shd w:val="clear" w:color="auto" w:fill="373356"/>
            <w:vAlign w:val="center"/>
            <w:hideMark/>
          </w:tcPr>
          <w:p w14:paraId="5E5B304E" w14:textId="77777777" w:rsidR="00777BF3" w:rsidRPr="00777BF3" w:rsidRDefault="00777BF3" w:rsidP="00777BF3">
            <w:pPr>
              <w:spacing w:before="0" w:after="0"/>
              <w:ind w:right="45"/>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Progress indicator (and PBS target) </w:t>
            </w:r>
            <w:r w:rsidRPr="00777BF3">
              <w:rPr>
                <w:rFonts w:eastAsia="Times New Roman" w:cs="Open Sans"/>
                <w:color w:val="C5DEE7"/>
                <w:sz w:val="20"/>
                <w:szCs w:val="20"/>
              </w:rPr>
              <w:t> </w:t>
            </w:r>
          </w:p>
          <w:p w14:paraId="6B58FE98" w14:textId="77777777" w:rsidR="00777BF3" w:rsidRPr="00777BF3" w:rsidRDefault="00777BF3" w:rsidP="00777BF3">
            <w:pPr>
              <w:spacing w:before="0" w:after="0"/>
              <w:jc w:val="center"/>
              <w:textAlignment w:val="baseline"/>
              <w:rPr>
                <w:rFonts w:ascii="Times New Roman" w:eastAsia="Times New Roman" w:hAnsi="Times New Roman"/>
                <w:color w:val="26292F"/>
              </w:rPr>
            </w:pPr>
            <w:r w:rsidRPr="00777BF3">
              <w:rPr>
                <w:rFonts w:eastAsia="Times New Roman" w:cs="Open Sans"/>
                <w:color w:val="C5DEE7"/>
                <w:sz w:val="20"/>
                <w:szCs w:val="20"/>
              </w:rPr>
              <w:t>(feasible qualitative / quantitative measures of the expected performance in this reporting year) </w:t>
            </w:r>
          </w:p>
        </w:tc>
        <w:tc>
          <w:tcPr>
            <w:tcW w:w="555" w:type="dxa"/>
            <w:tcBorders>
              <w:top w:val="nil"/>
              <w:left w:val="nil"/>
              <w:bottom w:val="single" w:sz="6" w:space="0" w:color="FFFEFD"/>
              <w:right w:val="nil"/>
            </w:tcBorders>
            <w:shd w:val="clear" w:color="auto" w:fill="373356"/>
            <w:hideMark/>
          </w:tcPr>
          <w:p w14:paraId="502BFA63"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6070C1BF" wp14:editId="60C5B17F">
                  <wp:extent cx="190500" cy="660400"/>
                  <wp:effectExtent l="0" t="0" r="0" b="635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190500" cy="6604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nil"/>
              <w:left w:val="nil"/>
              <w:bottom w:val="single" w:sz="6" w:space="0" w:color="FFFEFD"/>
              <w:right w:val="nil"/>
            </w:tcBorders>
            <w:shd w:val="clear" w:color="auto" w:fill="373356"/>
            <w:hideMark/>
          </w:tcPr>
          <w:p w14:paraId="42319AD5"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1B3751AC" wp14:editId="3444E29E">
                  <wp:extent cx="190500" cy="660400"/>
                  <wp:effectExtent l="0" t="0" r="0" b="6350"/>
                  <wp:docPr id="83" name="Picture 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190500" cy="660400"/>
                          </a:xfrm>
                          <a:prstGeom prst="rect">
                            <a:avLst/>
                          </a:prstGeom>
                          <a:noFill/>
                          <a:ln>
                            <a:noFill/>
                          </a:ln>
                        </pic:spPr>
                      </pic:pic>
                    </a:graphicData>
                  </a:graphic>
                </wp:inline>
              </w:drawing>
            </w:r>
            <w:r w:rsidRPr="00777BF3">
              <w:rPr>
                <w:rFonts w:eastAsia="Times New Roman" w:cs="Open Sans"/>
                <w:color w:val="26292F"/>
                <w:sz w:val="20"/>
                <w:szCs w:val="20"/>
              </w:rPr>
              <w:t> </w:t>
            </w:r>
          </w:p>
        </w:tc>
        <w:tc>
          <w:tcPr>
            <w:tcW w:w="420" w:type="dxa"/>
            <w:tcBorders>
              <w:top w:val="nil"/>
              <w:left w:val="nil"/>
              <w:bottom w:val="single" w:sz="6" w:space="0" w:color="FFFEFD"/>
              <w:right w:val="nil"/>
            </w:tcBorders>
            <w:shd w:val="clear" w:color="auto" w:fill="373356"/>
            <w:hideMark/>
          </w:tcPr>
          <w:p w14:paraId="040DA251"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51B6848A" wp14:editId="6207845D">
                  <wp:extent cx="190500" cy="660400"/>
                  <wp:effectExtent l="0" t="0" r="0" b="635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190500" cy="6604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nil"/>
              <w:left w:val="nil"/>
              <w:bottom w:val="single" w:sz="6" w:space="0" w:color="FFFEFD"/>
              <w:right w:val="nil"/>
            </w:tcBorders>
            <w:shd w:val="clear" w:color="auto" w:fill="373356"/>
            <w:hideMark/>
          </w:tcPr>
          <w:p w14:paraId="1A18B51A"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556DC2A5" wp14:editId="6ED10C21">
                  <wp:extent cx="190500" cy="660400"/>
                  <wp:effectExtent l="0" t="0" r="0" b="6350"/>
                  <wp:docPr id="84" name="Picture 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190500" cy="660400"/>
                          </a:xfrm>
                          <a:prstGeom prst="rect">
                            <a:avLst/>
                          </a:prstGeom>
                          <a:noFill/>
                          <a:ln>
                            <a:noFill/>
                          </a:ln>
                        </pic:spPr>
                      </pic:pic>
                    </a:graphicData>
                  </a:graphic>
                </wp:inline>
              </w:drawing>
            </w:r>
            <w:r w:rsidRPr="00777BF3">
              <w:rPr>
                <w:rFonts w:eastAsia="Times New Roman" w:cs="Open Sans"/>
                <w:color w:val="26292F"/>
                <w:sz w:val="20"/>
                <w:szCs w:val="20"/>
              </w:rPr>
              <w:t> </w:t>
            </w:r>
          </w:p>
        </w:tc>
      </w:tr>
      <w:tr w:rsidR="00777BF3" w:rsidRPr="00777BF3" w14:paraId="573A8937" w14:textId="77777777" w:rsidTr="00777BF3">
        <w:trPr>
          <w:trHeight w:val="1275"/>
        </w:trPr>
        <w:tc>
          <w:tcPr>
            <w:tcW w:w="1665" w:type="dxa"/>
            <w:vMerge w:val="restart"/>
            <w:tcBorders>
              <w:top w:val="single" w:sz="6" w:space="0" w:color="FFFEFD"/>
              <w:left w:val="single" w:sz="6" w:space="0" w:color="FFFEFD"/>
              <w:bottom w:val="nil"/>
              <w:right w:val="single" w:sz="6" w:space="0" w:color="FFFEFD"/>
            </w:tcBorders>
            <w:shd w:val="clear" w:color="auto" w:fill="C5DEE7"/>
            <w:hideMark/>
          </w:tcPr>
          <w:p w14:paraId="2C922720"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b/>
                <w:bCs/>
                <w:color w:val="373356"/>
                <w:sz w:val="20"/>
                <w:szCs w:val="20"/>
              </w:rPr>
              <w:t>1  </w:t>
            </w:r>
            <w:r w:rsidRPr="00777BF3">
              <w:rPr>
                <w:rFonts w:eastAsia="Times New Roman" w:cs="Open Sans"/>
                <w:color w:val="373356"/>
                <w:sz w:val="20"/>
                <w:szCs w:val="20"/>
              </w:rPr>
              <w:t> </w:t>
            </w:r>
          </w:p>
          <w:p w14:paraId="0938C8F5" w14:textId="47870F0E" w:rsidR="00777BF3" w:rsidRPr="008B3FC5" w:rsidRDefault="00777BF3" w:rsidP="00777BF3">
            <w:pPr>
              <w:spacing w:before="0" w:after="0"/>
              <w:textAlignment w:val="baseline"/>
              <w:rPr>
                <w:rFonts w:eastAsia="Times New Roman" w:cs="Open Sans"/>
                <w:b/>
                <w:color w:val="373356"/>
                <w:sz w:val="20"/>
                <w:szCs w:val="20"/>
              </w:rPr>
            </w:pPr>
            <w:r w:rsidRPr="00777BF3">
              <w:rPr>
                <w:rFonts w:eastAsia="Times New Roman" w:cs="Open Sans"/>
                <w:b/>
                <w:bCs/>
                <w:color w:val="373356"/>
                <w:sz w:val="20"/>
                <w:szCs w:val="20"/>
              </w:rPr>
              <w:t>Greater prioritisation and embedding of human rights issues at the national level</w:t>
            </w:r>
            <w:r w:rsidRPr="00777BF3">
              <w:rPr>
                <w:rFonts w:eastAsia="Times New Roman" w:cs="Open Sans"/>
                <w:color w:val="373356"/>
                <w:sz w:val="20"/>
                <w:szCs w:val="20"/>
              </w:rPr>
              <w:t> </w:t>
            </w:r>
          </w:p>
        </w:tc>
        <w:tc>
          <w:tcPr>
            <w:tcW w:w="1995" w:type="dxa"/>
            <w:vMerge w:val="restart"/>
            <w:tcBorders>
              <w:top w:val="single" w:sz="6" w:space="0" w:color="FFFEFD"/>
              <w:left w:val="single" w:sz="6" w:space="0" w:color="FFFEFD"/>
              <w:bottom w:val="single" w:sz="6" w:space="0" w:color="FFFEFD"/>
              <w:right w:val="single" w:sz="6" w:space="0" w:color="FFFEFD"/>
            </w:tcBorders>
            <w:shd w:val="clear" w:color="auto" w:fill="F2F2F2"/>
            <w:hideMark/>
          </w:tcPr>
          <w:p w14:paraId="628201B2" w14:textId="77777777" w:rsidR="00777BF3" w:rsidRPr="00777BF3" w:rsidRDefault="00777BF3" w:rsidP="00777BF3">
            <w:pPr>
              <w:spacing w:before="0" w:after="0"/>
              <w:ind w:left="135" w:right="60"/>
              <w:textAlignment w:val="baseline"/>
              <w:rPr>
                <w:rFonts w:ascii="Times New Roman" w:eastAsia="Times New Roman" w:hAnsi="Times New Roman"/>
                <w:color w:val="26292F"/>
              </w:rPr>
            </w:pPr>
            <w:r w:rsidRPr="00777BF3">
              <w:rPr>
                <w:rFonts w:eastAsia="Times New Roman" w:cs="Open Sans"/>
                <w:b/>
                <w:bCs/>
                <w:color w:val="26292F"/>
                <w:sz w:val="20"/>
                <w:szCs w:val="20"/>
              </w:rPr>
              <w:t>1.1</w:t>
            </w:r>
            <w:r w:rsidRPr="00777BF3">
              <w:rPr>
                <w:rFonts w:eastAsia="Times New Roman" w:cs="Open Sans"/>
                <w:color w:val="26292F"/>
                <w:sz w:val="20"/>
                <w:szCs w:val="20"/>
              </w:rPr>
              <w:t>  The leadership and advocacy of the President and Commissioners on thematic areas and on identified human rights issues, improves the enjoyment of human rights by affected groups. </w:t>
            </w:r>
          </w:p>
        </w:tc>
        <w:tc>
          <w:tcPr>
            <w:tcW w:w="2550" w:type="dxa"/>
            <w:vMerge w:val="restart"/>
            <w:tcBorders>
              <w:top w:val="single" w:sz="6" w:space="0" w:color="FFFEFD"/>
              <w:left w:val="single" w:sz="6" w:space="0" w:color="FFFEFD"/>
              <w:bottom w:val="single" w:sz="6" w:space="0" w:color="FFFEFD"/>
              <w:right w:val="single" w:sz="6" w:space="0" w:color="FFFEFD"/>
            </w:tcBorders>
            <w:shd w:val="clear" w:color="auto" w:fill="F2F2F2"/>
            <w:hideMark/>
          </w:tcPr>
          <w:p w14:paraId="3087E753" w14:textId="77777777" w:rsidR="00777BF3" w:rsidRPr="00777BF3" w:rsidRDefault="00777BF3" w:rsidP="00777BF3">
            <w:pPr>
              <w:spacing w:before="0" w:after="0"/>
              <w:ind w:left="135" w:right="15"/>
              <w:textAlignment w:val="baseline"/>
              <w:rPr>
                <w:rFonts w:ascii="Times New Roman" w:eastAsia="Times New Roman" w:hAnsi="Times New Roman"/>
                <w:color w:val="26292F"/>
              </w:rPr>
            </w:pPr>
            <w:r w:rsidRPr="00777BF3">
              <w:rPr>
                <w:rFonts w:eastAsia="Times New Roman" w:cs="Open Sans"/>
                <w:color w:val="26292F"/>
                <w:sz w:val="20"/>
                <w:szCs w:val="20"/>
              </w:rPr>
              <w:t>Our research, reporting and advice influences and builds capacity in decision makers and other stakeholders to take action to address the identified human rights issues. </w:t>
            </w:r>
          </w:p>
        </w:tc>
        <w:tc>
          <w:tcPr>
            <w:tcW w:w="6795" w:type="dxa"/>
            <w:tcBorders>
              <w:top w:val="single" w:sz="6" w:space="0" w:color="FFFEFD"/>
              <w:left w:val="single" w:sz="6" w:space="0" w:color="FFFEFD"/>
              <w:bottom w:val="single" w:sz="6" w:space="0" w:color="FFFEFD"/>
              <w:right w:val="nil"/>
            </w:tcBorders>
            <w:shd w:val="clear" w:color="auto" w:fill="F7F4F3"/>
            <w:hideMark/>
          </w:tcPr>
          <w:p w14:paraId="68C236F0"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Research, reporting and advice activities of the Commission: </w:t>
            </w:r>
          </w:p>
          <w:p w14:paraId="7DC28294" w14:textId="77777777" w:rsidR="00777BF3" w:rsidRPr="00777BF3" w:rsidRDefault="00777BF3" w:rsidP="00A133BC">
            <w:pPr>
              <w:pStyle w:val="ListParagraph"/>
              <w:numPr>
                <w:ilvl w:val="0"/>
                <w:numId w:val="76"/>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Are viewed as evidenced, persuasive and credible by stakeholders </w:t>
            </w:r>
          </w:p>
          <w:p w14:paraId="2A186F76" w14:textId="77777777" w:rsidR="00777BF3" w:rsidRPr="00777BF3" w:rsidRDefault="00777BF3" w:rsidP="00A133BC">
            <w:pPr>
              <w:pStyle w:val="ListParagraph"/>
              <w:numPr>
                <w:ilvl w:val="0"/>
                <w:numId w:val="76"/>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Increase understanding of the human rights issues and impacts raised </w:t>
            </w:r>
          </w:p>
          <w:p w14:paraId="0678D9E9" w14:textId="77777777" w:rsidR="00777BF3" w:rsidRPr="00777BF3" w:rsidRDefault="00777BF3" w:rsidP="00A133BC">
            <w:pPr>
              <w:pStyle w:val="ListParagraph"/>
              <w:numPr>
                <w:ilvl w:val="0"/>
                <w:numId w:val="76"/>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Strengthen stakeholder capacity to promote and advocate for the human rights issues raised. </w:t>
            </w:r>
          </w:p>
        </w:tc>
        <w:tc>
          <w:tcPr>
            <w:tcW w:w="555" w:type="dxa"/>
            <w:tcBorders>
              <w:top w:val="single" w:sz="6" w:space="0" w:color="FFFEFD"/>
              <w:left w:val="nil"/>
              <w:bottom w:val="single" w:sz="6" w:space="0" w:color="FFFEFD"/>
              <w:right w:val="nil"/>
            </w:tcBorders>
            <w:shd w:val="clear" w:color="auto" w:fill="F7F4F3"/>
            <w:hideMark/>
          </w:tcPr>
          <w:p w14:paraId="654C8387"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64CB462C" wp14:editId="654FED4F">
                  <wp:extent cx="177800" cy="165100"/>
                  <wp:effectExtent l="0" t="0" r="0" b="6350"/>
                  <wp:docPr id="85" name="Picture 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p w14:paraId="435EC19C" w14:textId="77777777" w:rsidR="00777BF3" w:rsidRPr="00777BF3" w:rsidRDefault="00777BF3" w:rsidP="00777BF3">
            <w:pPr>
              <w:spacing w:before="0" w:after="0"/>
              <w:ind w:right="75"/>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25366945"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464FDC0C" wp14:editId="00B984DE">
                  <wp:extent cx="177800" cy="165100"/>
                  <wp:effectExtent l="0" t="0" r="0" b="6350"/>
                  <wp:docPr id="86" name="Pictur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420" w:type="dxa"/>
            <w:tcBorders>
              <w:top w:val="single" w:sz="6" w:space="0" w:color="FFFEFD"/>
              <w:left w:val="nil"/>
              <w:bottom w:val="single" w:sz="6" w:space="0" w:color="FFFEFD"/>
              <w:right w:val="nil"/>
            </w:tcBorders>
            <w:shd w:val="clear" w:color="auto" w:fill="F7F4F3"/>
            <w:hideMark/>
          </w:tcPr>
          <w:p w14:paraId="33714F9D"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682AD738" wp14:editId="4E8F5D61">
                  <wp:extent cx="177800" cy="165100"/>
                  <wp:effectExtent l="0" t="0" r="0" b="6350"/>
                  <wp:docPr id="87" name="Picture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1D0801D2"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6CFE35F7" wp14:editId="6F693BDD">
                  <wp:extent cx="177800" cy="165100"/>
                  <wp:effectExtent l="0" t="0" r="0" b="6350"/>
                  <wp:docPr id="88" name="Pictur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777BF3" w:rsidRPr="00777BF3" w14:paraId="273BB42F" w14:textId="77777777" w:rsidTr="00777BF3">
        <w:trPr>
          <w:trHeight w:val="285"/>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7BAED818"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single" w:sz="6" w:space="0" w:color="FFFEFD"/>
              <w:right w:val="single" w:sz="6" w:space="0" w:color="FFFEFD"/>
            </w:tcBorders>
            <w:shd w:val="clear" w:color="auto" w:fill="auto"/>
            <w:vAlign w:val="center"/>
            <w:hideMark/>
          </w:tcPr>
          <w:p w14:paraId="7DA51E1B"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single" w:sz="6" w:space="0" w:color="FFFEFD"/>
              <w:right w:val="single" w:sz="6" w:space="0" w:color="FFFEFD"/>
            </w:tcBorders>
            <w:shd w:val="clear" w:color="auto" w:fill="auto"/>
            <w:vAlign w:val="center"/>
            <w:hideMark/>
          </w:tcPr>
          <w:p w14:paraId="4280E8B8" w14:textId="77777777" w:rsidR="00777BF3" w:rsidRPr="00777BF3" w:rsidRDefault="00777BF3" w:rsidP="00777BF3">
            <w:pPr>
              <w:spacing w:before="0" w:after="0"/>
              <w:rPr>
                <w:rFonts w:ascii="Times New Roman" w:eastAsia="Times New Roman" w:hAnsi="Times New Roman"/>
                <w:color w:val="26292F"/>
              </w:rPr>
            </w:pPr>
          </w:p>
        </w:tc>
        <w:tc>
          <w:tcPr>
            <w:tcW w:w="6795" w:type="dxa"/>
            <w:tcBorders>
              <w:top w:val="single" w:sz="6" w:space="0" w:color="FFFEFD"/>
              <w:left w:val="nil"/>
              <w:bottom w:val="single" w:sz="6" w:space="0" w:color="FFFEFD"/>
              <w:right w:val="nil"/>
            </w:tcBorders>
            <w:shd w:val="clear" w:color="auto" w:fill="F7F4F3"/>
            <w:hideMark/>
          </w:tcPr>
          <w:p w14:paraId="666CBEDF" w14:textId="77777777" w:rsidR="00777BF3" w:rsidRPr="00777BF3" w:rsidRDefault="00777BF3" w:rsidP="00777BF3">
            <w:pPr>
              <w:spacing w:before="0" w:after="0"/>
              <w:ind w:right="45"/>
              <w:textAlignment w:val="baseline"/>
              <w:rPr>
                <w:rFonts w:ascii="Times New Roman" w:eastAsia="Times New Roman" w:hAnsi="Times New Roman"/>
                <w:color w:val="26292F"/>
              </w:rPr>
            </w:pPr>
            <w:r w:rsidRPr="00777BF3">
              <w:rPr>
                <w:rFonts w:eastAsia="Times New Roman" w:cs="Open Sans"/>
                <w:color w:val="26292F"/>
                <w:sz w:val="20"/>
                <w:szCs w:val="20"/>
              </w:rPr>
              <w:t>Instances of programs attracting strategic partnerships that advance the priority human rights issues we have advocated for. </w:t>
            </w:r>
          </w:p>
        </w:tc>
        <w:tc>
          <w:tcPr>
            <w:tcW w:w="555" w:type="dxa"/>
            <w:tcBorders>
              <w:top w:val="single" w:sz="6" w:space="0" w:color="FFFEFD"/>
              <w:left w:val="nil"/>
              <w:bottom w:val="single" w:sz="6" w:space="0" w:color="FFFEFD"/>
              <w:right w:val="nil"/>
            </w:tcBorders>
            <w:shd w:val="clear" w:color="auto" w:fill="F7F4F3"/>
            <w:hideMark/>
          </w:tcPr>
          <w:p w14:paraId="74E35DA8"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332A864C" wp14:editId="016ED294">
                  <wp:extent cx="177800" cy="165100"/>
                  <wp:effectExtent l="0" t="0" r="0" b="635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518CDE68"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13911763" wp14:editId="403AFD78">
                  <wp:extent cx="177800" cy="165100"/>
                  <wp:effectExtent l="0" t="0" r="0" b="6350"/>
                  <wp:docPr id="89" name="Picture 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420" w:type="dxa"/>
            <w:tcBorders>
              <w:top w:val="single" w:sz="6" w:space="0" w:color="FFFEFD"/>
              <w:left w:val="nil"/>
              <w:bottom w:val="single" w:sz="6" w:space="0" w:color="FFFEFD"/>
              <w:right w:val="nil"/>
            </w:tcBorders>
            <w:shd w:val="clear" w:color="auto" w:fill="F7F4F3"/>
            <w:hideMark/>
          </w:tcPr>
          <w:p w14:paraId="243D16AC"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321AB508" wp14:editId="459FBA30">
                  <wp:extent cx="177800" cy="165100"/>
                  <wp:effectExtent l="0" t="0" r="0" b="6350"/>
                  <wp:docPr id="90" name="Picture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569B849F"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1BB6ABD1" wp14:editId="49EA2560">
                  <wp:extent cx="177800" cy="165100"/>
                  <wp:effectExtent l="0" t="0" r="0" b="6350"/>
                  <wp:docPr id="91" name="Picture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777BF3" w:rsidRPr="00777BF3" w14:paraId="28ACBF35" w14:textId="77777777" w:rsidTr="00777BF3">
        <w:trPr>
          <w:trHeight w:val="15"/>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387C428C"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single" w:sz="6" w:space="0" w:color="FFFEFD"/>
              <w:right w:val="single" w:sz="6" w:space="0" w:color="FFFEFD"/>
            </w:tcBorders>
            <w:shd w:val="clear" w:color="auto" w:fill="auto"/>
            <w:vAlign w:val="center"/>
            <w:hideMark/>
          </w:tcPr>
          <w:p w14:paraId="1211B5AD"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single" w:sz="6" w:space="0" w:color="FFFEFD"/>
              <w:right w:val="single" w:sz="6" w:space="0" w:color="FFFEFD"/>
            </w:tcBorders>
            <w:shd w:val="clear" w:color="auto" w:fill="auto"/>
            <w:vAlign w:val="center"/>
            <w:hideMark/>
          </w:tcPr>
          <w:p w14:paraId="4C7365E5" w14:textId="77777777" w:rsidR="00777BF3" w:rsidRPr="00777BF3" w:rsidRDefault="00777BF3" w:rsidP="00777BF3">
            <w:pPr>
              <w:spacing w:before="0" w:after="0"/>
              <w:rPr>
                <w:rFonts w:ascii="Times New Roman" w:eastAsia="Times New Roman" w:hAnsi="Times New Roman"/>
                <w:color w:val="26292F"/>
              </w:rPr>
            </w:pPr>
          </w:p>
        </w:tc>
        <w:tc>
          <w:tcPr>
            <w:tcW w:w="6795" w:type="dxa"/>
            <w:tcBorders>
              <w:top w:val="single" w:sz="6" w:space="0" w:color="FFFEFD"/>
              <w:left w:val="nil"/>
              <w:bottom w:val="single" w:sz="6" w:space="0" w:color="FFFEFD"/>
              <w:right w:val="nil"/>
            </w:tcBorders>
            <w:shd w:val="clear" w:color="auto" w:fill="F2F2F2"/>
            <w:hideMark/>
          </w:tcPr>
          <w:p w14:paraId="0218D6F0"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Instances of improved Federal and state government policy, practice and legislative change that reflect our advice. </w:t>
            </w:r>
          </w:p>
        </w:tc>
        <w:tc>
          <w:tcPr>
            <w:tcW w:w="555" w:type="dxa"/>
            <w:tcBorders>
              <w:top w:val="single" w:sz="6" w:space="0" w:color="FFFEFD"/>
              <w:left w:val="nil"/>
              <w:bottom w:val="single" w:sz="6" w:space="0" w:color="FFFEFD"/>
              <w:right w:val="nil"/>
            </w:tcBorders>
            <w:shd w:val="clear" w:color="auto" w:fill="F7F4F3"/>
            <w:hideMark/>
          </w:tcPr>
          <w:p w14:paraId="0DFA7960"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36A8B369" wp14:editId="00F78D54">
                  <wp:extent cx="177800" cy="165100"/>
                  <wp:effectExtent l="0" t="0" r="0" b="6350"/>
                  <wp:docPr id="92" name="Picture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5D0F1697"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33F57C40" wp14:editId="6BAC6795">
                  <wp:extent cx="177800" cy="165100"/>
                  <wp:effectExtent l="0" t="0" r="0" b="6350"/>
                  <wp:docPr id="93" name="Picture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420" w:type="dxa"/>
            <w:tcBorders>
              <w:top w:val="single" w:sz="6" w:space="0" w:color="FFFEFD"/>
              <w:left w:val="nil"/>
              <w:bottom w:val="single" w:sz="6" w:space="0" w:color="FFFEFD"/>
              <w:right w:val="nil"/>
            </w:tcBorders>
            <w:shd w:val="clear" w:color="auto" w:fill="F7F4F3"/>
            <w:hideMark/>
          </w:tcPr>
          <w:p w14:paraId="26E290F9"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500EBDA5" wp14:editId="608E4492">
                  <wp:extent cx="177800" cy="165100"/>
                  <wp:effectExtent l="0" t="0" r="0" b="6350"/>
                  <wp:docPr id="94" name="Picture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5CE06C6F"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4CE988E1" wp14:editId="3634F289">
                  <wp:extent cx="177800" cy="165100"/>
                  <wp:effectExtent l="0" t="0" r="0" b="6350"/>
                  <wp:docPr id="95" name="Picture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777BF3" w:rsidRPr="00777BF3" w14:paraId="3C7DA886" w14:textId="77777777" w:rsidTr="00777BF3">
        <w:trPr>
          <w:trHeight w:val="15"/>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063028C7" w14:textId="77777777" w:rsidR="00777BF3" w:rsidRPr="00777BF3" w:rsidRDefault="00777BF3" w:rsidP="00777BF3">
            <w:pPr>
              <w:spacing w:before="0" w:after="0"/>
              <w:rPr>
                <w:rFonts w:ascii="Times New Roman" w:eastAsia="Times New Roman" w:hAnsi="Times New Roman"/>
                <w:color w:val="26292F"/>
              </w:rPr>
            </w:pPr>
          </w:p>
        </w:tc>
        <w:tc>
          <w:tcPr>
            <w:tcW w:w="1995" w:type="dxa"/>
            <w:vMerge w:val="restart"/>
            <w:tcBorders>
              <w:top w:val="single" w:sz="6" w:space="0" w:color="FFFEFD"/>
              <w:left w:val="single" w:sz="6" w:space="0" w:color="FFFEFD"/>
              <w:bottom w:val="nil"/>
              <w:right w:val="single" w:sz="6" w:space="0" w:color="FFFEFD"/>
            </w:tcBorders>
            <w:shd w:val="clear" w:color="auto" w:fill="F2F2F2"/>
            <w:hideMark/>
          </w:tcPr>
          <w:p w14:paraId="00990994" w14:textId="77777777" w:rsidR="00777BF3" w:rsidRPr="00777BF3" w:rsidRDefault="00777BF3" w:rsidP="00777BF3">
            <w:pPr>
              <w:spacing w:before="0" w:after="0"/>
              <w:ind w:left="135" w:right="165"/>
              <w:textAlignment w:val="baseline"/>
              <w:rPr>
                <w:rFonts w:ascii="Times New Roman" w:eastAsia="Times New Roman" w:hAnsi="Times New Roman"/>
                <w:color w:val="26292F"/>
              </w:rPr>
            </w:pPr>
            <w:r w:rsidRPr="00777BF3">
              <w:rPr>
                <w:rFonts w:eastAsia="Times New Roman" w:cs="Open Sans"/>
                <w:b/>
                <w:bCs/>
                <w:color w:val="26292F"/>
                <w:sz w:val="20"/>
                <w:szCs w:val="20"/>
              </w:rPr>
              <w:t>1.2</w:t>
            </w:r>
            <w:r w:rsidRPr="00777BF3">
              <w:rPr>
                <w:rFonts w:eastAsia="Times New Roman" w:cs="Open Sans"/>
                <w:color w:val="26292F"/>
                <w:sz w:val="20"/>
                <w:szCs w:val="20"/>
              </w:rPr>
              <w:t>  Law and policy makers, at all levels, consider and address the human rights impacts we identify through our submissions, Inquiries, research, reports and United Nations engagement.  </w:t>
            </w:r>
          </w:p>
          <w:p w14:paraId="0A11177C"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b/>
                <w:bCs/>
                <w:color w:val="26292F"/>
                <w:sz w:val="20"/>
                <w:szCs w:val="20"/>
              </w:rPr>
              <w:t>[PBS criterion]</w:t>
            </w:r>
            <w:r w:rsidRPr="00777BF3">
              <w:rPr>
                <w:rFonts w:eastAsia="Times New Roman" w:cs="Open Sans"/>
                <w:color w:val="26292F"/>
                <w:sz w:val="20"/>
                <w:szCs w:val="20"/>
              </w:rPr>
              <w:t> </w:t>
            </w:r>
          </w:p>
          <w:p w14:paraId="4CBEA3AC"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4899E898"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537CEEFA"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7AE8CBE7"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4FE34A03"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5D9B40E9"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28161319"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71E7617F"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549446E9"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5771498F"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301FE8E3"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5336228E"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5ED89679"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36118795"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b/>
                <w:bCs/>
                <w:color w:val="26292F"/>
                <w:sz w:val="20"/>
                <w:szCs w:val="20"/>
              </w:rPr>
              <w:t xml:space="preserve">1.3 </w:t>
            </w:r>
            <w:r w:rsidRPr="00A807B7">
              <w:rPr>
                <w:rFonts w:eastAsia="Times New Roman" w:cs="Open Sans"/>
                <w:color w:val="26292F"/>
                <w:sz w:val="20"/>
                <w:szCs w:val="20"/>
              </w:rPr>
              <w:t>The national human rights reform agenda proposed in Free and Equal: An Australian conversation on human rights report is considered and addressed by the Parliament, government and the non-government sector</w:t>
            </w:r>
            <w:r w:rsidRPr="00777BF3">
              <w:rPr>
                <w:rFonts w:eastAsia="Times New Roman" w:cs="Open Sans"/>
                <w:b/>
                <w:bCs/>
                <w:color w:val="26292F"/>
                <w:sz w:val="20"/>
                <w:szCs w:val="20"/>
              </w:rPr>
              <w:t> </w:t>
            </w:r>
            <w:r w:rsidRPr="00777BF3">
              <w:rPr>
                <w:rFonts w:eastAsia="Times New Roman" w:cs="Open Sans"/>
                <w:color w:val="26292F"/>
                <w:sz w:val="20"/>
                <w:szCs w:val="20"/>
              </w:rPr>
              <w:t> </w:t>
            </w:r>
          </w:p>
          <w:p w14:paraId="598B40FC"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2550" w:type="dxa"/>
            <w:tcBorders>
              <w:top w:val="single" w:sz="6" w:space="0" w:color="FFFEFD"/>
              <w:left w:val="nil"/>
              <w:bottom w:val="single" w:sz="6" w:space="0" w:color="FFFEFD"/>
              <w:right w:val="nil"/>
            </w:tcBorders>
            <w:shd w:val="clear" w:color="auto" w:fill="F7F4F3"/>
            <w:hideMark/>
          </w:tcPr>
          <w:p w14:paraId="4E48E5ED" w14:textId="77777777" w:rsidR="00777BF3" w:rsidRPr="00777BF3" w:rsidRDefault="00777BF3" w:rsidP="00777BF3">
            <w:pPr>
              <w:spacing w:before="0" w:after="0"/>
              <w:ind w:left="135" w:right="120"/>
              <w:textAlignment w:val="baseline"/>
              <w:rPr>
                <w:rFonts w:ascii="Times New Roman" w:eastAsia="Times New Roman" w:hAnsi="Times New Roman"/>
                <w:color w:val="26292F"/>
              </w:rPr>
            </w:pPr>
            <w:r w:rsidRPr="00777BF3">
              <w:rPr>
                <w:rFonts w:eastAsia="Times New Roman" w:cs="Open Sans"/>
                <w:color w:val="26292F"/>
                <w:sz w:val="20"/>
                <w:szCs w:val="20"/>
              </w:rPr>
              <w:t>Parliamentary committee inquiry reports adopt the human rights issues raised in our submissions and recommendations. </w:t>
            </w:r>
          </w:p>
        </w:tc>
        <w:tc>
          <w:tcPr>
            <w:tcW w:w="6795" w:type="dxa"/>
            <w:tcBorders>
              <w:top w:val="single" w:sz="6" w:space="0" w:color="FFFEFD"/>
              <w:left w:val="nil"/>
              <w:bottom w:val="single" w:sz="6" w:space="0" w:color="FFFEFD"/>
              <w:right w:val="nil"/>
            </w:tcBorders>
            <w:shd w:val="clear" w:color="auto" w:fill="F7F4F3"/>
            <w:hideMark/>
          </w:tcPr>
          <w:p w14:paraId="5DA9A1E4"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xml:space="preserve">High proportion of Committee inquiry reports reflect and cite the Commission’s advice.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4FB49E24"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28494099" wp14:editId="1D3FE45B">
                  <wp:extent cx="177800" cy="165100"/>
                  <wp:effectExtent l="0" t="0" r="0" b="6350"/>
                  <wp:docPr id="96" name="Picture 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5F239DA6"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3728486E" wp14:editId="1F6F87D8">
                  <wp:extent cx="177800" cy="165100"/>
                  <wp:effectExtent l="0" t="0" r="0" b="6350"/>
                  <wp:docPr id="97" name="Picture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420" w:type="dxa"/>
            <w:tcBorders>
              <w:top w:val="single" w:sz="6" w:space="0" w:color="FFFEFD"/>
              <w:left w:val="nil"/>
              <w:bottom w:val="single" w:sz="6" w:space="0" w:color="FFFEFD"/>
              <w:right w:val="nil"/>
            </w:tcBorders>
            <w:shd w:val="clear" w:color="auto" w:fill="F7F4F3"/>
            <w:hideMark/>
          </w:tcPr>
          <w:p w14:paraId="7463C996"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14BB21D1" wp14:editId="6A0D192D">
                  <wp:extent cx="177800" cy="165100"/>
                  <wp:effectExtent l="0" t="0" r="0" b="6350"/>
                  <wp:docPr id="98" name="Picture 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333968FE"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138BD3C7" wp14:editId="76483981">
                  <wp:extent cx="177800" cy="165100"/>
                  <wp:effectExtent l="0" t="0" r="0" b="6350"/>
                  <wp:docPr id="99" name="Picture 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777BF3" w:rsidRPr="00777BF3" w14:paraId="332A7B62" w14:textId="77777777" w:rsidTr="00777BF3">
        <w:trPr>
          <w:trHeight w:val="15"/>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3BB6E4C3"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7272DCA3" w14:textId="77777777" w:rsidR="00777BF3" w:rsidRPr="00777BF3" w:rsidRDefault="00777BF3" w:rsidP="00777BF3">
            <w:pPr>
              <w:spacing w:before="0" w:after="0"/>
              <w:rPr>
                <w:rFonts w:ascii="Times New Roman" w:eastAsia="Times New Roman" w:hAnsi="Times New Roman"/>
                <w:color w:val="26292F"/>
              </w:rPr>
            </w:pPr>
          </w:p>
        </w:tc>
        <w:tc>
          <w:tcPr>
            <w:tcW w:w="2550" w:type="dxa"/>
            <w:tcBorders>
              <w:top w:val="single" w:sz="6" w:space="0" w:color="FFFEFD"/>
              <w:left w:val="nil"/>
              <w:bottom w:val="single" w:sz="6" w:space="0" w:color="FFFEFD"/>
              <w:right w:val="nil"/>
            </w:tcBorders>
            <w:shd w:val="clear" w:color="auto" w:fill="F2F2F2"/>
            <w:hideMark/>
          </w:tcPr>
          <w:p w14:paraId="3B874437"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UN treaty body concluding observations and Universal Periodic Review (UPR)  </w:t>
            </w:r>
          </w:p>
          <w:p w14:paraId="4F50B424"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recommendations are adopted by Government and implemented. </w:t>
            </w:r>
          </w:p>
        </w:tc>
        <w:tc>
          <w:tcPr>
            <w:tcW w:w="6795" w:type="dxa"/>
            <w:tcBorders>
              <w:top w:val="single" w:sz="6" w:space="0" w:color="FFFEFD"/>
              <w:left w:val="nil"/>
              <w:bottom w:val="single" w:sz="6" w:space="0" w:color="FFFEFD"/>
              <w:right w:val="nil"/>
            </w:tcBorders>
            <w:shd w:val="clear" w:color="auto" w:fill="F2F2F2"/>
            <w:hideMark/>
          </w:tcPr>
          <w:p w14:paraId="661BB1D3" w14:textId="77777777" w:rsidR="00777BF3" w:rsidRPr="00777BF3" w:rsidRDefault="00777BF3" w:rsidP="00777BF3">
            <w:pPr>
              <w:spacing w:before="0" w:after="0"/>
              <w:ind w:right="45"/>
              <w:textAlignment w:val="baseline"/>
              <w:rPr>
                <w:rFonts w:ascii="Times New Roman" w:eastAsia="Times New Roman" w:hAnsi="Times New Roman"/>
                <w:color w:val="26292F"/>
              </w:rPr>
            </w:pPr>
            <w:r w:rsidRPr="00777BF3">
              <w:rPr>
                <w:rFonts w:eastAsia="Times New Roman" w:cs="Open Sans"/>
                <w:color w:val="26292F"/>
                <w:sz w:val="20"/>
                <w:szCs w:val="20"/>
              </w:rPr>
              <w:t>Instances of our recommendations to UN mechanisms being reflected in treaty body concluding observations and other reports. </w:t>
            </w:r>
          </w:p>
          <w:p w14:paraId="4F81E94E" w14:textId="77777777" w:rsidR="00777BF3" w:rsidRPr="00777BF3" w:rsidRDefault="00777BF3" w:rsidP="00777BF3">
            <w:pPr>
              <w:spacing w:before="0" w:after="0"/>
              <w:ind w:right="4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45E046A1" w14:textId="77777777" w:rsidR="00777BF3" w:rsidRPr="00777BF3" w:rsidRDefault="00777BF3" w:rsidP="00777BF3">
            <w:pPr>
              <w:spacing w:before="0" w:after="0"/>
              <w:ind w:right="45"/>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48025A8A"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4BD2FD41" wp14:editId="784A75F6">
                  <wp:extent cx="177800" cy="165100"/>
                  <wp:effectExtent l="0" t="0" r="0" b="6350"/>
                  <wp:docPr id="100" name="Picture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1D5847FC"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5B9C45EB" wp14:editId="15332369">
                  <wp:extent cx="177800" cy="165100"/>
                  <wp:effectExtent l="0" t="0" r="0" b="6350"/>
                  <wp:docPr id="101" name="Picture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420" w:type="dxa"/>
            <w:tcBorders>
              <w:top w:val="single" w:sz="6" w:space="0" w:color="FFFEFD"/>
              <w:left w:val="nil"/>
              <w:bottom w:val="single" w:sz="6" w:space="0" w:color="FFFEFD"/>
              <w:right w:val="nil"/>
            </w:tcBorders>
            <w:shd w:val="clear" w:color="auto" w:fill="F7F4F3"/>
            <w:hideMark/>
          </w:tcPr>
          <w:p w14:paraId="5ECE5EF2"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65E24138" wp14:editId="33ECE586">
                  <wp:extent cx="177800" cy="165100"/>
                  <wp:effectExtent l="0" t="0" r="0" b="6350"/>
                  <wp:docPr id="102" name="Picture 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2E1D3FEF"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222E19E7" wp14:editId="5DA46CB0">
                  <wp:extent cx="177800" cy="165100"/>
                  <wp:effectExtent l="0" t="0" r="0" b="635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777BF3" w:rsidRPr="00777BF3" w14:paraId="741DABD0" w14:textId="77777777" w:rsidTr="00777BF3">
        <w:trPr>
          <w:trHeight w:val="15"/>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7FCC23FB"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558D5C07" w14:textId="77777777" w:rsidR="00777BF3" w:rsidRPr="00777BF3" w:rsidRDefault="00777BF3" w:rsidP="00777BF3">
            <w:pPr>
              <w:spacing w:before="0" w:after="0"/>
              <w:rPr>
                <w:rFonts w:ascii="Times New Roman" w:eastAsia="Times New Roman" w:hAnsi="Times New Roman"/>
                <w:color w:val="26292F"/>
              </w:rPr>
            </w:pPr>
          </w:p>
        </w:tc>
        <w:tc>
          <w:tcPr>
            <w:tcW w:w="2550" w:type="dxa"/>
            <w:vMerge w:val="restart"/>
            <w:tcBorders>
              <w:top w:val="single" w:sz="6" w:space="0" w:color="FFFEFD"/>
              <w:left w:val="nil"/>
              <w:bottom w:val="nil"/>
              <w:right w:val="single" w:sz="6" w:space="0" w:color="FFFEFD"/>
            </w:tcBorders>
            <w:shd w:val="clear" w:color="auto" w:fill="F2F2F2"/>
            <w:hideMark/>
          </w:tcPr>
          <w:p w14:paraId="2B105E86" w14:textId="77777777" w:rsidR="00777BF3" w:rsidRPr="00777BF3" w:rsidRDefault="00777BF3" w:rsidP="00777BF3">
            <w:pPr>
              <w:spacing w:before="0" w:after="0"/>
              <w:ind w:left="135" w:right="75"/>
              <w:textAlignment w:val="baseline"/>
              <w:rPr>
                <w:rFonts w:ascii="Times New Roman" w:eastAsia="Times New Roman" w:hAnsi="Times New Roman"/>
                <w:color w:val="26292F"/>
              </w:rPr>
            </w:pPr>
            <w:r w:rsidRPr="00777BF3">
              <w:rPr>
                <w:rFonts w:eastAsia="Times New Roman" w:cs="Open Sans"/>
                <w:color w:val="26292F"/>
                <w:sz w:val="20"/>
                <w:szCs w:val="20"/>
              </w:rPr>
              <w:t>Arguments presented in our submissions to courts influence outcomes for parties and non parties in a way that is consistent with human rights. </w:t>
            </w:r>
          </w:p>
          <w:p w14:paraId="2E06F653" w14:textId="77777777" w:rsidR="00777BF3" w:rsidRPr="00777BF3" w:rsidRDefault="00777BF3" w:rsidP="00777BF3">
            <w:pPr>
              <w:spacing w:before="0" w:after="0"/>
              <w:ind w:left="135" w:right="75"/>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5C24981B" w14:textId="77777777" w:rsidR="00777BF3" w:rsidRPr="00777BF3" w:rsidRDefault="00777BF3" w:rsidP="00777BF3">
            <w:pPr>
              <w:spacing w:before="0" w:after="0"/>
              <w:ind w:left="135" w:right="75"/>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6795" w:type="dxa"/>
            <w:tcBorders>
              <w:top w:val="single" w:sz="6" w:space="0" w:color="FFFEFD"/>
              <w:left w:val="nil"/>
              <w:bottom w:val="single" w:sz="6" w:space="0" w:color="FFFEFD"/>
              <w:right w:val="nil"/>
            </w:tcBorders>
            <w:shd w:val="clear" w:color="auto" w:fill="F7F4F3"/>
            <w:hideMark/>
          </w:tcPr>
          <w:p w14:paraId="02EC285E"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xml:space="preserve">Majority of our applications to the courts for leave to appear are accepted.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38D5487C"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07EA7781" wp14:editId="48F741FD">
                  <wp:extent cx="177800" cy="165100"/>
                  <wp:effectExtent l="0" t="0" r="0" b="6350"/>
                  <wp:docPr id="103" name="Picture 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694A8893"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50AB749B" wp14:editId="5CA53526">
                  <wp:extent cx="177800" cy="165100"/>
                  <wp:effectExtent l="0" t="0" r="0" b="6350"/>
                  <wp:docPr id="104" name="Picture 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420" w:type="dxa"/>
            <w:tcBorders>
              <w:top w:val="single" w:sz="6" w:space="0" w:color="FFFEFD"/>
              <w:left w:val="nil"/>
              <w:bottom w:val="single" w:sz="6" w:space="0" w:color="FFFEFD"/>
              <w:right w:val="nil"/>
            </w:tcBorders>
            <w:shd w:val="clear" w:color="auto" w:fill="F7F4F3"/>
            <w:hideMark/>
          </w:tcPr>
          <w:p w14:paraId="6B6663D7"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48F4E0A6" wp14:editId="755B2515">
                  <wp:extent cx="177800" cy="165100"/>
                  <wp:effectExtent l="0" t="0" r="0" b="6350"/>
                  <wp:docPr id="105" name="Picture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555" w:type="dxa"/>
            <w:tcBorders>
              <w:top w:val="single" w:sz="6" w:space="0" w:color="FFFEFD"/>
              <w:left w:val="nil"/>
              <w:bottom w:val="single" w:sz="6" w:space="0" w:color="FFFEFD"/>
              <w:right w:val="nil"/>
            </w:tcBorders>
            <w:shd w:val="clear" w:color="auto" w:fill="F7F4F3"/>
            <w:hideMark/>
          </w:tcPr>
          <w:p w14:paraId="52111349"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44AA7C3B" wp14:editId="5B6CC8F6">
                  <wp:extent cx="177800" cy="165100"/>
                  <wp:effectExtent l="0" t="0" r="0" b="635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777BF3" w:rsidRPr="00777BF3" w14:paraId="4457736B" w14:textId="77777777" w:rsidTr="00777BF3">
        <w:trPr>
          <w:trHeight w:val="2310"/>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315531AA"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2C5F1E33"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nil"/>
              <w:bottom w:val="nil"/>
              <w:right w:val="single" w:sz="6" w:space="0" w:color="FFFEFD"/>
            </w:tcBorders>
            <w:shd w:val="clear" w:color="auto" w:fill="auto"/>
            <w:vAlign w:val="center"/>
            <w:hideMark/>
          </w:tcPr>
          <w:p w14:paraId="58166364" w14:textId="77777777" w:rsidR="00777BF3" w:rsidRPr="00777BF3" w:rsidRDefault="00777BF3" w:rsidP="00777BF3">
            <w:pPr>
              <w:spacing w:before="0" w:after="0"/>
              <w:rPr>
                <w:rFonts w:ascii="Times New Roman" w:eastAsia="Times New Roman" w:hAnsi="Times New Roman"/>
                <w:color w:val="26292F"/>
              </w:rPr>
            </w:pPr>
          </w:p>
        </w:tc>
        <w:tc>
          <w:tcPr>
            <w:tcW w:w="6795" w:type="dxa"/>
            <w:tcBorders>
              <w:top w:val="single" w:sz="6" w:space="0" w:color="FFFEFD"/>
              <w:left w:val="nil"/>
              <w:bottom w:val="single" w:sz="6" w:space="0" w:color="auto"/>
              <w:right w:val="nil"/>
            </w:tcBorders>
            <w:shd w:val="clear" w:color="auto" w:fill="F2F2F2"/>
            <w:hideMark/>
          </w:tcPr>
          <w:p w14:paraId="6DEFDD80"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xml:space="preserve">Instances of our court submissions are reflected in final judgments.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555" w:type="dxa"/>
            <w:tcBorders>
              <w:top w:val="single" w:sz="6" w:space="0" w:color="FFFEFD"/>
              <w:left w:val="nil"/>
              <w:bottom w:val="single" w:sz="6" w:space="0" w:color="auto"/>
              <w:right w:val="nil"/>
            </w:tcBorders>
            <w:shd w:val="clear" w:color="auto" w:fill="F7F4F3"/>
            <w:hideMark/>
          </w:tcPr>
          <w:p w14:paraId="2611601A"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555" w:type="dxa"/>
            <w:tcBorders>
              <w:top w:val="single" w:sz="6" w:space="0" w:color="FFFEFD"/>
              <w:left w:val="nil"/>
              <w:bottom w:val="single" w:sz="6" w:space="0" w:color="auto"/>
              <w:right w:val="nil"/>
            </w:tcBorders>
            <w:shd w:val="clear" w:color="auto" w:fill="F7F4F3"/>
            <w:hideMark/>
          </w:tcPr>
          <w:p w14:paraId="03A08ECE"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420" w:type="dxa"/>
            <w:tcBorders>
              <w:top w:val="single" w:sz="6" w:space="0" w:color="FFFEFD"/>
              <w:left w:val="nil"/>
              <w:bottom w:val="single" w:sz="6" w:space="0" w:color="auto"/>
              <w:right w:val="nil"/>
            </w:tcBorders>
            <w:shd w:val="clear" w:color="auto" w:fill="F7F4F3"/>
            <w:hideMark/>
          </w:tcPr>
          <w:p w14:paraId="419321A5"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555" w:type="dxa"/>
            <w:tcBorders>
              <w:top w:val="single" w:sz="6" w:space="0" w:color="FFFEFD"/>
              <w:left w:val="nil"/>
              <w:bottom w:val="single" w:sz="6" w:space="0" w:color="auto"/>
              <w:right w:val="nil"/>
            </w:tcBorders>
            <w:shd w:val="clear" w:color="auto" w:fill="F7F4F3"/>
            <w:hideMark/>
          </w:tcPr>
          <w:p w14:paraId="447E823F"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r>
      <w:tr w:rsidR="00777BF3" w:rsidRPr="00777BF3" w14:paraId="51D111AD" w14:textId="77777777" w:rsidTr="00777BF3">
        <w:trPr>
          <w:trHeight w:val="1035"/>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69F3A31D"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42C5882B" w14:textId="77777777" w:rsidR="00777BF3" w:rsidRPr="00777BF3" w:rsidRDefault="00777BF3" w:rsidP="00777BF3">
            <w:pPr>
              <w:spacing w:before="0" w:after="0"/>
              <w:rPr>
                <w:rFonts w:ascii="Times New Roman" w:eastAsia="Times New Roman" w:hAnsi="Times New Roman"/>
                <w:color w:val="26292F"/>
              </w:rPr>
            </w:pPr>
          </w:p>
        </w:tc>
        <w:tc>
          <w:tcPr>
            <w:tcW w:w="2550" w:type="dxa"/>
            <w:tcBorders>
              <w:top w:val="single" w:sz="6" w:space="0" w:color="auto"/>
              <w:left w:val="nil"/>
              <w:bottom w:val="nil"/>
              <w:right w:val="single" w:sz="6" w:space="0" w:color="FFFEFD"/>
            </w:tcBorders>
            <w:shd w:val="clear" w:color="auto" w:fill="F2F2F2"/>
            <w:hideMark/>
          </w:tcPr>
          <w:p w14:paraId="2F05C465" w14:textId="77777777" w:rsidR="00777BF3" w:rsidRPr="00777BF3" w:rsidRDefault="00777BF3" w:rsidP="00777BF3">
            <w:pPr>
              <w:spacing w:before="0" w:after="0"/>
              <w:ind w:left="135" w:right="180"/>
              <w:textAlignment w:val="baseline"/>
              <w:rPr>
                <w:rFonts w:ascii="Times New Roman" w:eastAsia="Times New Roman" w:hAnsi="Times New Roman"/>
                <w:color w:val="26292F"/>
              </w:rPr>
            </w:pPr>
            <w:r w:rsidRPr="00777BF3">
              <w:rPr>
                <w:rFonts w:eastAsia="Times New Roman" w:cs="Open Sans"/>
                <w:color w:val="26292F"/>
                <w:sz w:val="20"/>
                <w:szCs w:val="20"/>
              </w:rPr>
              <w:t>Recommendations and actions in the report are addressed by the Attorney-General and federal Parliament. </w:t>
            </w:r>
          </w:p>
        </w:tc>
        <w:tc>
          <w:tcPr>
            <w:tcW w:w="6795" w:type="dxa"/>
            <w:tcBorders>
              <w:top w:val="single" w:sz="6" w:space="0" w:color="auto"/>
              <w:left w:val="nil"/>
              <w:bottom w:val="nil"/>
              <w:right w:val="nil"/>
            </w:tcBorders>
            <w:shd w:val="clear" w:color="auto" w:fill="F2F2F2"/>
            <w:hideMark/>
          </w:tcPr>
          <w:p w14:paraId="0B4C2A51"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The recommendations and actions in the Position Papers and final</w:t>
            </w:r>
            <w:r w:rsidRPr="00777BF3">
              <w:rPr>
                <w:rFonts w:eastAsia="Times New Roman" w:cs="Open Sans"/>
                <w:color w:val="881798"/>
                <w:sz w:val="20"/>
                <w:szCs w:val="20"/>
                <w:u w:val="single"/>
              </w:rPr>
              <w:t xml:space="preserve"> </w:t>
            </w:r>
            <w:r w:rsidRPr="00777BF3">
              <w:rPr>
                <w:rFonts w:eastAsia="Times New Roman" w:cs="Open Sans"/>
                <w:color w:val="26292F"/>
                <w:sz w:val="20"/>
                <w:szCs w:val="20"/>
              </w:rPr>
              <w:t>report receive public support and commitment from the Attorney-General and the non-government sector. </w:t>
            </w:r>
          </w:p>
        </w:tc>
        <w:tc>
          <w:tcPr>
            <w:tcW w:w="555" w:type="dxa"/>
            <w:tcBorders>
              <w:top w:val="single" w:sz="6" w:space="0" w:color="auto"/>
              <w:left w:val="nil"/>
              <w:bottom w:val="nil"/>
              <w:right w:val="nil"/>
            </w:tcBorders>
            <w:shd w:val="clear" w:color="auto" w:fill="F7F4F3"/>
            <w:hideMark/>
          </w:tcPr>
          <w:p w14:paraId="04000DD1"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776663EC" wp14:editId="2E145DC8">
                  <wp:extent cx="177800" cy="165100"/>
                  <wp:effectExtent l="0" t="0" r="0" b="635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000000"/>
                <w:sz w:val="20"/>
                <w:szCs w:val="20"/>
              </w:rPr>
              <w:t> </w:t>
            </w:r>
          </w:p>
        </w:tc>
        <w:tc>
          <w:tcPr>
            <w:tcW w:w="555" w:type="dxa"/>
            <w:tcBorders>
              <w:top w:val="single" w:sz="6" w:space="0" w:color="auto"/>
              <w:left w:val="nil"/>
              <w:bottom w:val="nil"/>
              <w:right w:val="nil"/>
            </w:tcBorders>
            <w:shd w:val="clear" w:color="auto" w:fill="F7F4F3"/>
            <w:hideMark/>
          </w:tcPr>
          <w:p w14:paraId="111EBABC"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5E5E7DAC" wp14:editId="6A081C47">
                  <wp:extent cx="177800" cy="165100"/>
                  <wp:effectExtent l="0" t="0" r="0" b="635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000000"/>
                <w:sz w:val="20"/>
                <w:szCs w:val="20"/>
              </w:rPr>
              <w:t> </w:t>
            </w:r>
          </w:p>
        </w:tc>
        <w:tc>
          <w:tcPr>
            <w:tcW w:w="420" w:type="dxa"/>
            <w:tcBorders>
              <w:top w:val="single" w:sz="6" w:space="0" w:color="auto"/>
              <w:left w:val="nil"/>
              <w:bottom w:val="nil"/>
              <w:right w:val="nil"/>
            </w:tcBorders>
            <w:shd w:val="clear" w:color="auto" w:fill="F7F4F3"/>
            <w:hideMark/>
          </w:tcPr>
          <w:p w14:paraId="62EE6D6D"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5431C61B" wp14:editId="1489CC62">
                  <wp:extent cx="177800" cy="165100"/>
                  <wp:effectExtent l="0" t="0" r="0" b="635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000000"/>
                <w:sz w:val="20"/>
                <w:szCs w:val="20"/>
              </w:rPr>
              <w:t> </w:t>
            </w:r>
          </w:p>
        </w:tc>
        <w:tc>
          <w:tcPr>
            <w:tcW w:w="555" w:type="dxa"/>
            <w:tcBorders>
              <w:top w:val="single" w:sz="6" w:space="0" w:color="auto"/>
              <w:left w:val="nil"/>
              <w:bottom w:val="nil"/>
              <w:right w:val="nil"/>
            </w:tcBorders>
            <w:shd w:val="clear" w:color="auto" w:fill="F7F4F3"/>
            <w:hideMark/>
          </w:tcPr>
          <w:p w14:paraId="6FE8D21A"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05728586" wp14:editId="157928D2">
                  <wp:extent cx="177800" cy="165100"/>
                  <wp:effectExtent l="0" t="0" r="0" b="6350"/>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000000"/>
                <w:sz w:val="20"/>
                <w:szCs w:val="20"/>
              </w:rPr>
              <w:t> </w:t>
            </w:r>
          </w:p>
        </w:tc>
      </w:tr>
    </w:tbl>
    <w:p w14:paraId="5C9FF8C8" w14:textId="77777777" w:rsidR="00777BF3" w:rsidRPr="00777BF3" w:rsidRDefault="00777BF3" w:rsidP="00777BF3">
      <w:pPr>
        <w:spacing w:before="0" w:after="0"/>
        <w:ind w:left="-1440" w:right="240"/>
        <w:textAlignment w:val="baseline"/>
        <w:rPr>
          <w:rFonts w:ascii="Segoe UI" w:eastAsia="Times New Roman" w:hAnsi="Segoe UI" w:cs="Segoe UI"/>
          <w:color w:val="26292F"/>
          <w:sz w:val="18"/>
          <w:szCs w:val="18"/>
        </w:rPr>
      </w:pPr>
      <w:r w:rsidRPr="00777BF3">
        <w:rPr>
          <w:rFonts w:eastAsia="Times New Roman" w:cs="Open Sans"/>
          <w:color w:val="26292F"/>
          <w:sz w:val="20"/>
          <w:szCs w:val="20"/>
        </w:rPr>
        <w:t> </w:t>
      </w:r>
    </w:p>
    <w:tbl>
      <w:tblPr>
        <w:tblW w:w="415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714"/>
        <w:gridCol w:w="1901"/>
        <w:gridCol w:w="1746"/>
        <w:gridCol w:w="1852"/>
        <w:gridCol w:w="599"/>
        <w:gridCol w:w="73"/>
        <w:gridCol w:w="54"/>
        <w:gridCol w:w="597"/>
        <w:gridCol w:w="203"/>
        <w:gridCol w:w="412"/>
        <w:gridCol w:w="146"/>
        <w:gridCol w:w="507"/>
        <w:gridCol w:w="22"/>
      </w:tblGrid>
      <w:tr w:rsidR="00A27626" w:rsidRPr="00777BF3" w14:paraId="5AD3A55E" w14:textId="77777777" w:rsidTr="008A4778">
        <w:trPr>
          <w:gridAfter w:val="1"/>
          <w:wAfter w:w="17" w:type="dxa"/>
          <w:trHeight w:val="841"/>
        </w:trPr>
        <w:tc>
          <w:tcPr>
            <w:tcW w:w="667" w:type="dxa"/>
            <w:tcBorders>
              <w:top w:val="single" w:sz="6" w:space="0" w:color="FFFEFD"/>
              <w:left w:val="nil"/>
              <w:bottom w:val="single" w:sz="6" w:space="0" w:color="FFFEFD"/>
              <w:right w:val="single" w:sz="6" w:space="0" w:color="FFFEFD"/>
            </w:tcBorders>
            <w:shd w:val="clear" w:color="auto" w:fill="373356"/>
            <w:hideMark/>
          </w:tcPr>
          <w:p w14:paraId="0017EFD2" w14:textId="77777777" w:rsidR="00777BF3" w:rsidRPr="00777BF3" w:rsidRDefault="00777BF3" w:rsidP="00777BF3">
            <w:pPr>
              <w:spacing w:before="0" w:after="0"/>
              <w:ind w:right="9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Goal</w:t>
            </w:r>
            <w:r w:rsidRPr="00777BF3">
              <w:rPr>
                <w:rFonts w:eastAsia="Times New Roman" w:cs="Open Sans"/>
                <w:color w:val="C5DEE7"/>
                <w:sz w:val="20"/>
                <w:szCs w:val="20"/>
              </w:rPr>
              <w:t> </w:t>
            </w:r>
          </w:p>
        </w:tc>
        <w:tc>
          <w:tcPr>
            <w:tcW w:w="740" w:type="dxa"/>
            <w:tcBorders>
              <w:top w:val="single" w:sz="6" w:space="0" w:color="FFFEFD"/>
              <w:left w:val="single" w:sz="6" w:space="0" w:color="FFFEFD"/>
              <w:bottom w:val="single" w:sz="6" w:space="0" w:color="FFFEFD"/>
              <w:right w:val="nil"/>
            </w:tcBorders>
            <w:shd w:val="clear" w:color="auto" w:fill="373356"/>
            <w:hideMark/>
          </w:tcPr>
          <w:p w14:paraId="3157F2A1" w14:textId="77777777" w:rsidR="00777BF3" w:rsidRPr="00777BF3" w:rsidRDefault="00777BF3" w:rsidP="00777BF3">
            <w:pPr>
              <w:spacing w:before="0" w:after="0"/>
              <w:ind w:right="9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Outcomes  </w:t>
            </w:r>
            <w:r w:rsidRPr="00777BF3">
              <w:rPr>
                <w:rFonts w:eastAsia="Times New Roman" w:cs="Open Sans"/>
                <w:color w:val="C5DEE7"/>
                <w:sz w:val="20"/>
                <w:szCs w:val="20"/>
              </w:rPr>
              <w:t> </w:t>
            </w:r>
          </w:p>
          <w:p w14:paraId="1603CBD4" w14:textId="77777777" w:rsidR="00777BF3" w:rsidRPr="00777BF3" w:rsidRDefault="00777BF3" w:rsidP="00777BF3">
            <w:pPr>
              <w:spacing w:before="0" w:after="0"/>
              <w:ind w:right="9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(and PBS criteria)</w:t>
            </w:r>
            <w:r w:rsidRPr="00777BF3">
              <w:rPr>
                <w:rFonts w:eastAsia="Times New Roman" w:cs="Open Sans"/>
                <w:color w:val="C5DEE7"/>
                <w:sz w:val="20"/>
                <w:szCs w:val="20"/>
              </w:rPr>
              <w:t> </w:t>
            </w:r>
          </w:p>
        </w:tc>
        <w:tc>
          <w:tcPr>
            <w:tcW w:w="680" w:type="dxa"/>
            <w:tcBorders>
              <w:top w:val="single" w:sz="6" w:space="0" w:color="FFFEFD"/>
              <w:left w:val="nil"/>
              <w:bottom w:val="single" w:sz="6" w:space="0" w:color="FFFEFD"/>
              <w:right w:val="nil"/>
            </w:tcBorders>
            <w:shd w:val="clear" w:color="auto" w:fill="373356"/>
            <w:hideMark/>
          </w:tcPr>
          <w:p w14:paraId="2AAF541E" w14:textId="77777777" w:rsidR="00777BF3" w:rsidRPr="00777BF3" w:rsidRDefault="00777BF3" w:rsidP="00777BF3">
            <w:pPr>
              <w:spacing w:before="0" w:after="0"/>
              <w:ind w:right="9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Performance expectation</w:t>
            </w:r>
            <w:r w:rsidRPr="00777BF3">
              <w:rPr>
                <w:rFonts w:eastAsia="Times New Roman" w:cs="Open Sans"/>
                <w:color w:val="C5DEE7"/>
                <w:sz w:val="20"/>
                <w:szCs w:val="20"/>
              </w:rPr>
              <w:t> </w:t>
            </w:r>
          </w:p>
        </w:tc>
        <w:tc>
          <w:tcPr>
            <w:tcW w:w="1054" w:type="dxa"/>
            <w:tcBorders>
              <w:top w:val="single" w:sz="6" w:space="0" w:color="FFFEFD"/>
              <w:left w:val="nil"/>
              <w:bottom w:val="single" w:sz="6" w:space="0" w:color="FFFEFD"/>
              <w:right w:val="nil"/>
            </w:tcBorders>
            <w:shd w:val="clear" w:color="auto" w:fill="373356"/>
            <w:vAlign w:val="center"/>
            <w:hideMark/>
          </w:tcPr>
          <w:p w14:paraId="233ABD0B" w14:textId="77777777" w:rsidR="00777BF3" w:rsidRPr="00777BF3" w:rsidRDefault="00777BF3" w:rsidP="00777BF3">
            <w:pPr>
              <w:spacing w:before="0" w:after="0"/>
              <w:ind w:right="9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Progress indicator (and PBS target) </w:t>
            </w:r>
            <w:r w:rsidRPr="00777BF3">
              <w:rPr>
                <w:rFonts w:eastAsia="Times New Roman" w:cs="Open Sans"/>
                <w:color w:val="C5DEE7"/>
                <w:sz w:val="20"/>
                <w:szCs w:val="20"/>
              </w:rPr>
              <w:t> </w:t>
            </w:r>
          </w:p>
          <w:p w14:paraId="1F73270A" w14:textId="77777777" w:rsidR="00777BF3" w:rsidRPr="00777BF3" w:rsidRDefault="00777BF3" w:rsidP="00777BF3">
            <w:pPr>
              <w:spacing w:before="0" w:after="0"/>
              <w:jc w:val="center"/>
              <w:textAlignment w:val="baseline"/>
              <w:rPr>
                <w:rFonts w:ascii="Times New Roman" w:eastAsia="Times New Roman" w:hAnsi="Times New Roman"/>
                <w:color w:val="26292F"/>
              </w:rPr>
            </w:pPr>
            <w:r w:rsidRPr="00777BF3">
              <w:rPr>
                <w:rFonts w:eastAsia="Times New Roman" w:cs="Open Sans"/>
                <w:color w:val="C5DEE7"/>
                <w:sz w:val="20"/>
                <w:szCs w:val="20"/>
              </w:rPr>
              <w:t>(feasible qualitative / quantitative measures of the expected performance in this reporting year) </w:t>
            </w:r>
          </w:p>
        </w:tc>
        <w:tc>
          <w:tcPr>
            <w:tcW w:w="265" w:type="dxa"/>
            <w:gridSpan w:val="2"/>
            <w:tcBorders>
              <w:top w:val="single" w:sz="6" w:space="0" w:color="FFFEFD"/>
              <w:left w:val="nil"/>
              <w:bottom w:val="single" w:sz="6" w:space="0" w:color="FFFEFD"/>
              <w:right w:val="nil"/>
            </w:tcBorders>
            <w:shd w:val="clear" w:color="auto" w:fill="373356"/>
            <w:hideMark/>
          </w:tcPr>
          <w:p w14:paraId="1FAD6E85"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641FAA2C" wp14:editId="2DD0486E">
                  <wp:extent cx="139700" cy="495300"/>
                  <wp:effectExtent l="0" t="0" r="0" b="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139700" cy="495300"/>
                          </a:xfrm>
                          <a:prstGeom prst="rect">
                            <a:avLst/>
                          </a:prstGeom>
                          <a:noFill/>
                          <a:ln>
                            <a:noFill/>
                          </a:ln>
                        </pic:spPr>
                      </pic:pic>
                    </a:graphicData>
                  </a:graphic>
                </wp:inline>
              </w:drawing>
            </w:r>
            <w:r w:rsidRPr="00777BF3">
              <w:rPr>
                <w:rFonts w:eastAsia="Times New Roman" w:cs="Open Sans"/>
                <w:color w:val="26292F"/>
                <w:sz w:val="20"/>
                <w:szCs w:val="20"/>
              </w:rPr>
              <w:t> </w:t>
            </w:r>
          </w:p>
        </w:tc>
        <w:tc>
          <w:tcPr>
            <w:tcW w:w="259" w:type="dxa"/>
            <w:gridSpan w:val="2"/>
            <w:tcBorders>
              <w:top w:val="single" w:sz="6" w:space="0" w:color="FFFEFD"/>
              <w:left w:val="nil"/>
              <w:bottom w:val="single" w:sz="6" w:space="0" w:color="FFFEFD"/>
              <w:right w:val="nil"/>
            </w:tcBorders>
            <w:shd w:val="clear" w:color="auto" w:fill="373356"/>
            <w:hideMark/>
          </w:tcPr>
          <w:p w14:paraId="5B75AD85"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2A7773C3" wp14:editId="43A0C479">
                  <wp:extent cx="139700" cy="495300"/>
                  <wp:effectExtent l="0" t="0" r="0" b="0"/>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139700" cy="495300"/>
                          </a:xfrm>
                          <a:prstGeom prst="rect">
                            <a:avLst/>
                          </a:prstGeom>
                          <a:noFill/>
                          <a:ln>
                            <a:noFill/>
                          </a:ln>
                        </pic:spPr>
                      </pic:pic>
                    </a:graphicData>
                  </a:graphic>
                </wp:inline>
              </w:drawing>
            </w:r>
            <w:r w:rsidRPr="00777BF3">
              <w:rPr>
                <w:rFonts w:eastAsia="Times New Roman" w:cs="Open Sans"/>
                <w:color w:val="26292F"/>
                <w:sz w:val="20"/>
                <w:szCs w:val="20"/>
              </w:rPr>
              <w:t> </w:t>
            </w:r>
          </w:p>
        </w:tc>
        <w:tc>
          <w:tcPr>
            <w:tcW w:w="230" w:type="dxa"/>
            <w:gridSpan w:val="2"/>
            <w:tcBorders>
              <w:top w:val="single" w:sz="6" w:space="0" w:color="FFFEFD"/>
              <w:left w:val="nil"/>
              <w:bottom w:val="single" w:sz="6" w:space="0" w:color="FFFEFD"/>
              <w:right w:val="nil"/>
            </w:tcBorders>
            <w:shd w:val="clear" w:color="auto" w:fill="373356"/>
            <w:hideMark/>
          </w:tcPr>
          <w:p w14:paraId="4C8EB2EA"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099E3E7C" wp14:editId="16CFDD70">
                  <wp:extent cx="139700" cy="495300"/>
                  <wp:effectExtent l="0" t="0" r="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139700" cy="495300"/>
                          </a:xfrm>
                          <a:prstGeom prst="rect">
                            <a:avLst/>
                          </a:prstGeom>
                          <a:noFill/>
                          <a:ln>
                            <a:noFill/>
                          </a:ln>
                        </pic:spPr>
                      </pic:pic>
                    </a:graphicData>
                  </a:graphic>
                </wp:inline>
              </w:drawing>
            </w:r>
            <w:r w:rsidRPr="00777BF3">
              <w:rPr>
                <w:rFonts w:eastAsia="Times New Roman" w:cs="Open Sans"/>
                <w:color w:val="26292F"/>
                <w:sz w:val="20"/>
                <w:szCs w:val="20"/>
              </w:rPr>
              <w:t> </w:t>
            </w:r>
          </w:p>
        </w:tc>
        <w:tc>
          <w:tcPr>
            <w:tcW w:w="246" w:type="dxa"/>
            <w:gridSpan w:val="2"/>
            <w:tcBorders>
              <w:top w:val="single" w:sz="6" w:space="0" w:color="FFFEFD"/>
              <w:left w:val="nil"/>
              <w:bottom w:val="single" w:sz="6" w:space="0" w:color="FFFEFD"/>
              <w:right w:val="nil"/>
            </w:tcBorders>
            <w:shd w:val="clear" w:color="auto" w:fill="373356"/>
            <w:hideMark/>
          </w:tcPr>
          <w:p w14:paraId="19728E8E"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3F6EC29E" wp14:editId="172CF254">
                  <wp:extent cx="139700" cy="495300"/>
                  <wp:effectExtent l="0" t="0" r="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139700" cy="4953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266ECFA5" w14:textId="77777777" w:rsidTr="008A4778">
        <w:trPr>
          <w:gridAfter w:val="1"/>
          <w:wAfter w:w="17" w:type="dxa"/>
          <w:trHeight w:val="54"/>
        </w:trPr>
        <w:tc>
          <w:tcPr>
            <w:tcW w:w="667" w:type="dxa"/>
            <w:vMerge w:val="restart"/>
            <w:tcBorders>
              <w:top w:val="single" w:sz="6" w:space="0" w:color="FFFEFD"/>
              <w:left w:val="nil"/>
              <w:bottom w:val="nil"/>
              <w:right w:val="single" w:sz="6" w:space="0" w:color="FFFEFD"/>
            </w:tcBorders>
            <w:shd w:val="clear" w:color="auto" w:fill="C5DEE7"/>
            <w:hideMark/>
          </w:tcPr>
          <w:p w14:paraId="047BE171"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b/>
                <w:bCs/>
                <w:color w:val="373356"/>
                <w:sz w:val="20"/>
                <w:szCs w:val="20"/>
              </w:rPr>
              <w:t>2 </w:t>
            </w:r>
            <w:r w:rsidRPr="00777BF3">
              <w:rPr>
                <w:rFonts w:eastAsia="Times New Roman" w:cs="Open Sans"/>
                <w:color w:val="373356"/>
                <w:sz w:val="20"/>
                <w:szCs w:val="20"/>
              </w:rPr>
              <w:t> </w:t>
            </w:r>
          </w:p>
          <w:p w14:paraId="1F845ACF"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b/>
                <w:bCs/>
                <w:color w:val="373356"/>
                <w:sz w:val="20"/>
                <w:szCs w:val="20"/>
              </w:rPr>
              <w:t>More people, communities, and organisations respect and understand human rights</w:t>
            </w:r>
            <w:r w:rsidRPr="00777BF3">
              <w:rPr>
                <w:rFonts w:eastAsia="Times New Roman" w:cs="Open Sans"/>
                <w:color w:val="373356"/>
                <w:sz w:val="20"/>
                <w:szCs w:val="20"/>
              </w:rPr>
              <w:t> </w:t>
            </w:r>
          </w:p>
        </w:tc>
        <w:tc>
          <w:tcPr>
            <w:tcW w:w="740" w:type="dxa"/>
            <w:vMerge w:val="restart"/>
            <w:tcBorders>
              <w:top w:val="single" w:sz="6" w:space="0" w:color="FFFEFD"/>
              <w:left w:val="single" w:sz="6" w:space="0" w:color="FFFEFD"/>
              <w:bottom w:val="single" w:sz="6" w:space="0" w:color="FFFEFD"/>
              <w:right w:val="single" w:sz="6" w:space="0" w:color="FFFEFD"/>
            </w:tcBorders>
            <w:shd w:val="clear" w:color="auto" w:fill="F7F4F3"/>
            <w:hideMark/>
          </w:tcPr>
          <w:p w14:paraId="339C77DD" w14:textId="77777777" w:rsidR="00777BF3" w:rsidRPr="00777BF3" w:rsidRDefault="00777BF3" w:rsidP="00777BF3">
            <w:pPr>
              <w:spacing w:before="0" w:after="0"/>
              <w:ind w:left="135" w:right="180"/>
              <w:textAlignment w:val="baseline"/>
              <w:rPr>
                <w:rFonts w:ascii="Times New Roman" w:eastAsia="Times New Roman" w:hAnsi="Times New Roman"/>
                <w:color w:val="26292F"/>
              </w:rPr>
            </w:pPr>
            <w:r w:rsidRPr="00777BF3">
              <w:rPr>
                <w:rFonts w:eastAsia="Times New Roman" w:cs="Open Sans"/>
                <w:b/>
                <w:bCs/>
                <w:color w:val="26292F"/>
                <w:sz w:val="20"/>
                <w:szCs w:val="20"/>
              </w:rPr>
              <w:t>2.1</w:t>
            </w:r>
            <w:r w:rsidRPr="00777BF3">
              <w:rPr>
                <w:rFonts w:eastAsia="Times New Roman" w:cs="Open Sans"/>
                <w:color w:val="26292F"/>
                <w:sz w:val="20"/>
                <w:szCs w:val="20"/>
              </w:rPr>
              <w:t xml:space="preserve">  Our education activities increase capability among individuals, communities and organisations to promote and protect human rights and address discrimination. </w:t>
            </w:r>
            <w:r w:rsidRPr="00777BF3">
              <w:rPr>
                <w:rFonts w:eastAsia="Times New Roman" w:cs="Open Sans"/>
                <w:b/>
                <w:bCs/>
                <w:color w:val="26292F"/>
                <w:sz w:val="20"/>
                <w:szCs w:val="20"/>
              </w:rPr>
              <w:t>[PBS criterion]</w:t>
            </w:r>
            <w:r w:rsidRPr="00777BF3">
              <w:rPr>
                <w:rFonts w:eastAsia="Times New Roman" w:cs="Open Sans"/>
                <w:color w:val="26292F"/>
                <w:sz w:val="20"/>
                <w:szCs w:val="20"/>
              </w:rPr>
              <w:t> </w:t>
            </w:r>
          </w:p>
        </w:tc>
        <w:tc>
          <w:tcPr>
            <w:tcW w:w="680" w:type="dxa"/>
            <w:tcBorders>
              <w:top w:val="single" w:sz="6" w:space="0" w:color="FFFEFD"/>
              <w:left w:val="single" w:sz="6" w:space="0" w:color="FFFEFD"/>
              <w:bottom w:val="single" w:sz="6" w:space="0" w:color="FFFEFD"/>
              <w:right w:val="single" w:sz="6" w:space="0" w:color="FFFEFD"/>
            </w:tcBorders>
            <w:shd w:val="clear" w:color="auto" w:fill="F7F4F3"/>
            <w:hideMark/>
          </w:tcPr>
          <w:p w14:paraId="14AF29C3" w14:textId="77777777" w:rsidR="00777BF3" w:rsidRPr="00777BF3" w:rsidRDefault="00777BF3" w:rsidP="00777BF3">
            <w:pPr>
              <w:spacing w:before="0" w:after="0"/>
              <w:ind w:left="135" w:right="135"/>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1054" w:type="dxa"/>
            <w:tcBorders>
              <w:top w:val="single" w:sz="6" w:space="0" w:color="FFFEFD"/>
              <w:left w:val="single" w:sz="6" w:space="0" w:color="FFFEFD"/>
              <w:bottom w:val="single" w:sz="6" w:space="0" w:color="FFFEFD"/>
              <w:right w:val="nil"/>
            </w:tcBorders>
            <w:shd w:val="clear" w:color="auto" w:fill="F7F4F3"/>
            <w:hideMark/>
          </w:tcPr>
          <w:p w14:paraId="1EE1D477"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228" w:type="dxa"/>
            <w:tcBorders>
              <w:top w:val="single" w:sz="6" w:space="0" w:color="FFFEFD"/>
              <w:left w:val="nil"/>
              <w:bottom w:val="single" w:sz="6" w:space="0" w:color="FFFEFD"/>
              <w:right w:val="nil"/>
            </w:tcBorders>
            <w:shd w:val="clear" w:color="auto" w:fill="F7F4F3"/>
            <w:hideMark/>
          </w:tcPr>
          <w:p w14:paraId="58A09CAA"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p w14:paraId="24A711E2"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296" w:type="dxa"/>
            <w:gridSpan w:val="3"/>
            <w:tcBorders>
              <w:top w:val="single" w:sz="6" w:space="0" w:color="FFFEFD"/>
              <w:left w:val="nil"/>
              <w:bottom w:val="single" w:sz="6" w:space="0" w:color="FFFEFD"/>
              <w:right w:val="nil"/>
            </w:tcBorders>
            <w:shd w:val="clear" w:color="auto" w:fill="F7F4F3"/>
            <w:hideMark/>
          </w:tcPr>
          <w:p w14:paraId="3865C2B3"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230" w:type="dxa"/>
            <w:gridSpan w:val="2"/>
            <w:tcBorders>
              <w:top w:val="single" w:sz="6" w:space="0" w:color="FFFEFD"/>
              <w:left w:val="nil"/>
              <w:bottom w:val="single" w:sz="6" w:space="0" w:color="FFFEFD"/>
              <w:right w:val="nil"/>
            </w:tcBorders>
            <w:shd w:val="clear" w:color="auto" w:fill="F7F4F3"/>
            <w:hideMark/>
          </w:tcPr>
          <w:p w14:paraId="32EB1E53"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246" w:type="dxa"/>
            <w:gridSpan w:val="2"/>
            <w:tcBorders>
              <w:top w:val="single" w:sz="6" w:space="0" w:color="FFFEFD"/>
              <w:left w:val="nil"/>
              <w:bottom w:val="single" w:sz="6" w:space="0" w:color="FFFEFD"/>
              <w:right w:val="nil"/>
            </w:tcBorders>
            <w:shd w:val="clear" w:color="auto" w:fill="F7F4F3"/>
            <w:hideMark/>
          </w:tcPr>
          <w:p w14:paraId="00F73311"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r>
      <w:tr w:rsidR="00A27626" w:rsidRPr="00777BF3" w14:paraId="319E8DFF" w14:textId="77777777" w:rsidTr="008A4778">
        <w:trPr>
          <w:gridAfter w:val="1"/>
          <w:wAfter w:w="17" w:type="dxa"/>
          <w:trHeight w:val="1322"/>
        </w:trPr>
        <w:tc>
          <w:tcPr>
            <w:tcW w:w="0" w:type="auto"/>
            <w:vMerge/>
            <w:tcBorders>
              <w:top w:val="single" w:sz="6" w:space="0" w:color="FFFEFD"/>
              <w:left w:val="nil"/>
              <w:bottom w:val="nil"/>
              <w:right w:val="single" w:sz="6" w:space="0" w:color="FFFEFD"/>
            </w:tcBorders>
            <w:shd w:val="clear" w:color="auto" w:fill="auto"/>
            <w:vAlign w:val="center"/>
            <w:hideMark/>
          </w:tcPr>
          <w:p w14:paraId="0420B6D3"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single" w:sz="6" w:space="0" w:color="FFFEFD"/>
              <w:right w:val="single" w:sz="6" w:space="0" w:color="FFFEFD"/>
            </w:tcBorders>
            <w:shd w:val="clear" w:color="auto" w:fill="auto"/>
            <w:vAlign w:val="center"/>
            <w:hideMark/>
          </w:tcPr>
          <w:p w14:paraId="76127F5F" w14:textId="77777777" w:rsidR="00777BF3" w:rsidRPr="00777BF3" w:rsidRDefault="00777BF3" w:rsidP="00777BF3">
            <w:pPr>
              <w:spacing w:before="0" w:after="0"/>
              <w:rPr>
                <w:rFonts w:ascii="Times New Roman" w:eastAsia="Times New Roman" w:hAnsi="Times New Roman"/>
                <w:color w:val="26292F"/>
              </w:rPr>
            </w:pPr>
          </w:p>
        </w:tc>
        <w:tc>
          <w:tcPr>
            <w:tcW w:w="680" w:type="dxa"/>
            <w:vMerge w:val="restart"/>
            <w:tcBorders>
              <w:top w:val="single" w:sz="6" w:space="0" w:color="FFFEFD"/>
              <w:left w:val="nil"/>
              <w:bottom w:val="single" w:sz="6" w:space="0" w:color="FFFEFD"/>
              <w:right w:val="nil"/>
            </w:tcBorders>
            <w:shd w:val="clear" w:color="auto" w:fill="F7F4F3"/>
            <w:hideMark/>
          </w:tcPr>
          <w:p w14:paraId="3EAD6958" w14:textId="77777777" w:rsidR="00777BF3" w:rsidRPr="00777BF3" w:rsidRDefault="00777BF3" w:rsidP="00777BF3">
            <w:pPr>
              <w:spacing w:before="0" w:after="0"/>
              <w:ind w:left="135" w:right="195"/>
              <w:textAlignment w:val="baseline"/>
              <w:rPr>
                <w:rFonts w:ascii="Times New Roman" w:eastAsia="Times New Roman" w:hAnsi="Times New Roman"/>
                <w:color w:val="26292F"/>
              </w:rPr>
            </w:pPr>
            <w:r w:rsidRPr="00777BF3">
              <w:rPr>
                <w:rFonts w:eastAsia="Times New Roman" w:cs="Open Sans"/>
                <w:color w:val="26292F"/>
                <w:sz w:val="20"/>
                <w:szCs w:val="20"/>
              </w:rPr>
              <w:t>Participants in education activities benefit through achieving the stated human rights learning and capability objectives. </w:t>
            </w:r>
          </w:p>
        </w:tc>
        <w:tc>
          <w:tcPr>
            <w:tcW w:w="1054" w:type="dxa"/>
            <w:tcBorders>
              <w:top w:val="single" w:sz="6" w:space="0" w:color="FFFEFD"/>
              <w:left w:val="nil"/>
              <w:bottom w:val="single" w:sz="6" w:space="0" w:color="FFFEFD"/>
              <w:right w:val="nil"/>
            </w:tcBorders>
            <w:shd w:val="clear" w:color="auto" w:fill="F7F4F3"/>
            <w:hideMark/>
          </w:tcPr>
          <w:p w14:paraId="1DAF2093" w14:textId="77777777" w:rsidR="00777BF3" w:rsidRPr="00777BF3" w:rsidRDefault="00777BF3" w:rsidP="00777BF3">
            <w:pPr>
              <w:spacing w:before="0" w:after="0"/>
              <w:ind w:right="120"/>
              <w:textAlignment w:val="baseline"/>
              <w:rPr>
                <w:rFonts w:ascii="Times New Roman" w:eastAsia="Times New Roman" w:hAnsi="Times New Roman"/>
                <w:color w:val="26292F"/>
              </w:rPr>
            </w:pPr>
            <w:r w:rsidRPr="00777BF3">
              <w:rPr>
                <w:rFonts w:eastAsia="Times New Roman" w:cs="Open Sans"/>
                <w:color w:val="26292F"/>
                <w:sz w:val="20"/>
                <w:szCs w:val="20"/>
              </w:rPr>
              <w:t>Most participants in our adult training programs report: </w:t>
            </w:r>
          </w:p>
          <w:p w14:paraId="62816571" w14:textId="77777777" w:rsidR="00777BF3" w:rsidRPr="00777BF3" w:rsidRDefault="00777BF3" w:rsidP="00A133BC">
            <w:pPr>
              <w:pStyle w:val="ListParagraph"/>
              <w:numPr>
                <w:ilvl w:val="0"/>
                <w:numId w:val="77"/>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Satisfaction with the quality and relevance of the training,  </w:t>
            </w:r>
          </w:p>
          <w:p w14:paraId="191D892E" w14:textId="77777777" w:rsidR="00777BF3" w:rsidRPr="00777BF3" w:rsidRDefault="00777BF3" w:rsidP="00A133BC">
            <w:pPr>
              <w:pStyle w:val="ListParagraph"/>
              <w:numPr>
                <w:ilvl w:val="0"/>
                <w:numId w:val="77"/>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 xml:space="preserve">Increased understanding, expertise, reframed attitudes.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265" w:type="dxa"/>
            <w:gridSpan w:val="2"/>
            <w:tcBorders>
              <w:top w:val="single" w:sz="6" w:space="0" w:color="FFFEFD"/>
              <w:left w:val="nil"/>
              <w:bottom w:val="single" w:sz="6" w:space="0" w:color="FFFEFD"/>
              <w:right w:val="nil"/>
            </w:tcBorders>
            <w:shd w:val="clear" w:color="auto" w:fill="F7F4F3"/>
            <w:hideMark/>
          </w:tcPr>
          <w:p w14:paraId="1D24571F"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32594C92" wp14:editId="26DB3E87">
                  <wp:extent cx="177800" cy="165100"/>
                  <wp:effectExtent l="0" t="0" r="0" b="6350"/>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59" w:type="dxa"/>
            <w:gridSpan w:val="2"/>
            <w:tcBorders>
              <w:top w:val="single" w:sz="6" w:space="0" w:color="FFFEFD"/>
              <w:left w:val="nil"/>
              <w:bottom w:val="single" w:sz="6" w:space="0" w:color="FFFEFD"/>
              <w:right w:val="nil"/>
            </w:tcBorders>
            <w:shd w:val="clear" w:color="auto" w:fill="F7F4F3"/>
            <w:hideMark/>
          </w:tcPr>
          <w:p w14:paraId="162EF696"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43FA9171" wp14:editId="7EAA7211">
                  <wp:extent cx="177800" cy="165100"/>
                  <wp:effectExtent l="0" t="0" r="0" b="6350"/>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30" w:type="dxa"/>
            <w:gridSpan w:val="2"/>
            <w:tcBorders>
              <w:top w:val="single" w:sz="6" w:space="0" w:color="FFFEFD"/>
              <w:left w:val="nil"/>
              <w:bottom w:val="single" w:sz="6" w:space="0" w:color="FFFEFD"/>
              <w:right w:val="nil"/>
            </w:tcBorders>
            <w:shd w:val="clear" w:color="auto" w:fill="F7F4F3"/>
            <w:hideMark/>
          </w:tcPr>
          <w:p w14:paraId="22B6A66B"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6BE6E418" wp14:editId="13C9588B">
                  <wp:extent cx="177800" cy="165100"/>
                  <wp:effectExtent l="0" t="0" r="0" b="635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46" w:type="dxa"/>
            <w:gridSpan w:val="2"/>
            <w:tcBorders>
              <w:top w:val="single" w:sz="6" w:space="0" w:color="FFFEFD"/>
              <w:left w:val="nil"/>
              <w:bottom w:val="single" w:sz="6" w:space="0" w:color="FFFEFD"/>
              <w:right w:val="nil"/>
            </w:tcBorders>
            <w:shd w:val="clear" w:color="auto" w:fill="F7F4F3"/>
            <w:hideMark/>
          </w:tcPr>
          <w:p w14:paraId="541B2D1D"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2E568EA9" wp14:editId="49ABABC8">
                  <wp:extent cx="177800" cy="165100"/>
                  <wp:effectExtent l="0" t="0" r="0" b="635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68045621" w14:textId="77777777" w:rsidTr="008A4778">
        <w:trPr>
          <w:gridAfter w:val="1"/>
          <w:wAfter w:w="17" w:type="dxa"/>
          <w:trHeight w:val="97"/>
        </w:trPr>
        <w:tc>
          <w:tcPr>
            <w:tcW w:w="0" w:type="auto"/>
            <w:vMerge/>
            <w:tcBorders>
              <w:top w:val="single" w:sz="6" w:space="0" w:color="FFFEFD"/>
              <w:left w:val="nil"/>
              <w:bottom w:val="nil"/>
              <w:right w:val="single" w:sz="6" w:space="0" w:color="FFFEFD"/>
            </w:tcBorders>
            <w:shd w:val="clear" w:color="auto" w:fill="auto"/>
            <w:vAlign w:val="center"/>
            <w:hideMark/>
          </w:tcPr>
          <w:p w14:paraId="2ABA4F06"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single" w:sz="6" w:space="0" w:color="FFFEFD"/>
              <w:right w:val="single" w:sz="6" w:space="0" w:color="FFFEFD"/>
            </w:tcBorders>
            <w:shd w:val="clear" w:color="auto" w:fill="auto"/>
            <w:vAlign w:val="center"/>
            <w:hideMark/>
          </w:tcPr>
          <w:p w14:paraId="4876556C"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nil"/>
              <w:bottom w:val="single" w:sz="6" w:space="0" w:color="FFFEFD"/>
              <w:right w:val="nil"/>
            </w:tcBorders>
            <w:shd w:val="clear" w:color="auto" w:fill="auto"/>
            <w:vAlign w:val="center"/>
            <w:hideMark/>
          </w:tcPr>
          <w:p w14:paraId="7EB7EB92" w14:textId="77777777" w:rsidR="00777BF3" w:rsidRPr="00777BF3" w:rsidRDefault="00777BF3" w:rsidP="00777BF3">
            <w:pPr>
              <w:spacing w:before="0" w:after="0"/>
              <w:rPr>
                <w:rFonts w:ascii="Times New Roman" w:eastAsia="Times New Roman" w:hAnsi="Times New Roman"/>
                <w:color w:val="26292F"/>
              </w:rPr>
            </w:pPr>
          </w:p>
        </w:tc>
        <w:tc>
          <w:tcPr>
            <w:tcW w:w="1054" w:type="dxa"/>
            <w:tcBorders>
              <w:top w:val="single" w:sz="6" w:space="0" w:color="FFFEFD"/>
              <w:left w:val="nil"/>
              <w:bottom w:val="single" w:sz="6" w:space="0" w:color="FFFEFD"/>
              <w:right w:val="nil"/>
            </w:tcBorders>
            <w:shd w:val="clear" w:color="auto" w:fill="F7F4F3"/>
            <w:hideMark/>
          </w:tcPr>
          <w:p w14:paraId="70D529FC"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Instances of organisations working with the Commission to develop human rights education/ training activities. </w:t>
            </w:r>
          </w:p>
        </w:tc>
        <w:tc>
          <w:tcPr>
            <w:tcW w:w="265" w:type="dxa"/>
            <w:gridSpan w:val="2"/>
            <w:tcBorders>
              <w:top w:val="single" w:sz="6" w:space="0" w:color="FFFEFD"/>
              <w:left w:val="nil"/>
              <w:bottom w:val="single" w:sz="6" w:space="0" w:color="FFFEFD"/>
              <w:right w:val="nil"/>
            </w:tcBorders>
            <w:shd w:val="clear" w:color="auto" w:fill="F7F4F3"/>
            <w:hideMark/>
          </w:tcPr>
          <w:p w14:paraId="3CB8A2C1"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59E9EEF2" wp14:editId="7E80AB34">
                  <wp:extent cx="177800" cy="165100"/>
                  <wp:effectExtent l="0" t="0" r="0" b="635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59" w:type="dxa"/>
            <w:gridSpan w:val="2"/>
            <w:tcBorders>
              <w:top w:val="single" w:sz="6" w:space="0" w:color="FFFEFD"/>
              <w:left w:val="nil"/>
              <w:bottom w:val="single" w:sz="6" w:space="0" w:color="FFFEFD"/>
              <w:right w:val="nil"/>
            </w:tcBorders>
            <w:shd w:val="clear" w:color="auto" w:fill="F7F4F3"/>
            <w:hideMark/>
          </w:tcPr>
          <w:p w14:paraId="1248A9D9"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2934DC4F" wp14:editId="6BF48442">
                  <wp:extent cx="177800" cy="165100"/>
                  <wp:effectExtent l="0" t="0" r="0" b="635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30" w:type="dxa"/>
            <w:gridSpan w:val="2"/>
            <w:tcBorders>
              <w:top w:val="single" w:sz="6" w:space="0" w:color="FFFEFD"/>
              <w:left w:val="nil"/>
              <w:bottom w:val="single" w:sz="6" w:space="0" w:color="FFFEFD"/>
              <w:right w:val="nil"/>
            </w:tcBorders>
            <w:shd w:val="clear" w:color="auto" w:fill="F7F4F3"/>
            <w:hideMark/>
          </w:tcPr>
          <w:p w14:paraId="08A8943F"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1E82D5B5" wp14:editId="1C4D52CE">
                  <wp:extent cx="177800" cy="165100"/>
                  <wp:effectExtent l="0" t="0" r="0" b="635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46" w:type="dxa"/>
            <w:gridSpan w:val="2"/>
            <w:tcBorders>
              <w:top w:val="single" w:sz="6" w:space="0" w:color="FFFEFD"/>
              <w:left w:val="nil"/>
              <w:bottom w:val="single" w:sz="6" w:space="0" w:color="FFFEFD"/>
              <w:right w:val="nil"/>
            </w:tcBorders>
            <w:shd w:val="clear" w:color="auto" w:fill="F7F4F3"/>
            <w:hideMark/>
          </w:tcPr>
          <w:p w14:paraId="464BE105"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5D6E5857" wp14:editId="6D3FE196">
                  <wp:extent cx="177800" cy="165100"/>
                  <wp:effectExtent l="0" t="0" r="0" b="635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49220726" w14:textId="77777777" w:rsidTr="008A4778">
        <w:trPr>
          <w:gridAfter w:val="1"/>
          <w:wAfter w:w="17" w:type="dxa"/>
          <w:trHeight w:val="820"/>
        </w:trPr>
        <w:tc>
          <w:tcPr>
            <w:tcW w:w="0" w:type="auto"/>
            <w:vMerge/>
            <w:tcBorders>
              <w:top w:val="single" w:sz="6" w:space="0" w:color="FFFEFD"/>
              <w:left w:val="nil"/>
              <w:bottom w:val="nil"/>
              <w:right w:val="single" w:sz="6" w:space="0" w:color="FFFEFD"/>
            </w:tcBorders>
            <w:shd w:val="clear" w:color="auto" w:fill="auto"/>
            <w:vAlign w:val="center"/>
            <w:hideMark/>
          </w:tcPr>
          <w:p w14:paraId="09691D9D" w14:textId="77777777" w:rsidR="00777BF3" w:rsidRPr="00777BF3" w:rsidRDefault="00777BF3" w:rsidP="00777BF3">
            <w:pPr>
              <w:spacing w:before="0" w:after="0"/>
              <w:rPr>
                <w:rFonts w:ascii="Times New Roman" w:eastAsia="Times New Roman" w:hAnsi="Times New Roman"/>
                <w:color w:val="26292F"/>
              </w:rPr>
            </w:pPr>
          </w:p>
        </w:tc>
        <w:tc>
          <w:tcPr>
            <w:tcW w:w="740" w:type="dxa"/>
            <w:vMerge w:val="restart"/>
            <w:tcBorders>
              <w:top w:val="single" w:sz="6" w:space="0" w:color="FFFEFD"/>
              <w:left w:val="single" w:sz="6" w:space="0" w:color="FFFEFD"/>
              <w:bottom w:val="nil"/>
              <w:right w:val="single" w:sz="6" w:space="0" w:color="FFFEFD"/>
            </w:tcBorders>
            <w:shd w:val="clear" w:color="auto" w:fill="F7F4F3"/>
            <w:hideMark/>
          </w:tcPr>
          <w:p w14:paraId="20A1B98C" w14:textId="77777777" w:rsidR="00777BF3" w:rsidRPr="00777BF3" w:rsidRDefault="00777BF3" w:rsidP="00777BF3">
            <w:pPr>
              <w:spacing w:before="0" w:after="0"/>
              <w:ind w:left="135" w:right="360"/>
              <w:textAlignment w:val="baseline"/>
              <w:rPr>
                <w:rFonts w:ascii="Times New Roman" w:eastAsia="Times New Roman" w:hAnsi="Times New Roman"/>
                <w:color w:val="26292F"/>
              </w:rPr>
            </w:pPr>
            <w:r w:rsidRPr="00777BF3">
              <w:rPr>
                <w:rFonts w:eastAsia="Times New Roman" w:cs="Open Sans"/>
                <w:b/>
                <w:bCs/>
                <w:color w:val="26292F"/>
                <w:sz w:val="20"/>
                <w:szCs w:val="20"/>
              </w:rPr>
              <w:t>2.2</w:t>
            </w:r>
            <w:r w:rsidRPr="00777BF3">
              <w:rPr>
                <w:rFonts w:eastAsia="Times New Roman" w:cs="Open Sans"/>
                <w:color w:val="26292F"/>
                <w:sz w:val="20"/>
                <w:szCs w:val="20"/>
              </w:rPr>
              <w:t xml:space="preserve">  Our information resources, services, events and campaigns reach, inform and influence users and audiences. </w:t>
            </w:r>
            <w:r w:rsidRPr="00777BF3">
              <w:rPr>
                <w:rFonts w:eastAsia="Times New Roman" w:cs="Open Sans"/>
                <w:b/>
                <w:bCs/>
                <w:color w:val="26292F"/>
                <w:sz w:val="20"/>
                <w:szCs w:val="20"/>
              </w:rPr>
              <w:t>[PBS criterion]</w:t>
            </w:r>
            <w:r w:rsidRPr="00777BF3">
              <w:rPr>
                <w:rFonts w:eastAsia="Times New Roman" w:cs="Open Sans"/>
                <w:color w:val="26292F"/>
                <w:sz w:val="20"/>
                <w:szCs w:val="20"/>
              </w:rPr>
              <w:t> </w:t>
            </w:r>
          </w:p>
        </w:tc>
        <w:tc>
          <w:tcPr>
            <w:tcW w:w="680" w:type="dxa"/>
            <w:vMerge w:val="restart"/>
            <w:tcBorders>
              <w:top w:val="single" w:sz="6" w:space="0" w:color="FFFEFD"/>
              <w:left w:val="single" w:sz="6" w:space="0" w:color="FFFEFD"/>
              <w:bottom w:val="nil"/>
              <w:right w:val="single" w:sz="6" w:space="0" w:color="FFFEFD"/>
            </w:tcBorders>
            <w:shd w:val="clear" w:color="auto" w:fill="F7F4F3"/>
            <w:hideMark/>
          </w:tcPr>
          <w:p w14:paraId="7757FB75" w14:textId="77777777" w:rsidR="00777BF3" w:rsidRPr="00777BF3" w:rsidRDefault="00777BF3" w:rsidP="00777BF3">
            <w:pPr>
              <w:spacing w:before="0" w:after="0"/>
              <w:ind w:left="135"/>
              <w:textAlignment w:val="baseline"/>
              <w:rPr>
                <w:rFonts w:ascii="Times New Roman" w:eastAsia="Times New Roman" w:hAnsi="Times New Roman"/>
                <w:color w:val="26292F"/>
              </w:rPr>
            </w:pPr>
            <w:r w:rsidRPr="00777BF3">
              <w:rPr>
                <w:rFonts w:eastAsia="Times New Roman" w:cs="Open Sans"/>
                <w:color w:val="26292F"/>
                <w:sz w:val="20"/>
                <w:szCs w:val="20"/>
              </w:rPr>
              <w:t>Target audiences benefit from our information resources, services, campaigns and events. </w:t>
            </w:r>
          </w:p>
        </w:tc>
        <w:tc>
          <w:tcPr>
            <w:tcW w:w="1054" w:type="dxa"/>
            <w:tcBorders>
              <w:top w:val="single" w:sz="6" w:space="0" w:color="FFFEFD"/>
              <w:left w:val="single" w:sz="6" w:space="0" w:color="FFFEFD"/>
              <w:bottom w:val="single" w:sz="6" w:space="0" w:color="FFFEFD"/>
              <w:right w:val="nil"/>
            </w:tcBorders>
            <w:shd w:val="clear" w:color="auto" w:fill="F7F4F3"/>
            <w:hideMark/>
          </w:tcPr>
          <w:p w14:paraId="0556C246" w14:textId="77777777" w:rsidR="00777BF3" w:rsidRPr="00777BF3" w:rsidRDefault="00777BF3" w:rsidP="00777BF3">
            <w:pPr>
              <w:spacing w:before="0" w:after="0"/>
              <w:ind w:right="75"/>
              <w:textAlignment w:val="baseline"/>
              <w:rPr>
                <w:rFonts w:ascii="Times New Roman" w:eastAsia="Times New Roman" w:hAnsi="Times New Roman"/>
                <w:color w:val="26292F"/>
              </w:rPr>
            </w:pPr>
            <w:r w:rsidRPr="00777BF3">
              <w:rPr>
                <w:rFonts w:eastAsia="Times New Roman" w:cs="Open Sans"/>
                <w:color w:val="26292F"/>
                <w:sz w:val="20"/>
                <w:szCs w:val="20"/>
              </w:rPr>
              <w:t>Targeted audiences are reached, access our information resources and services, and participate in our events and campaigns. indicated by: </w:t>
            </w:r>
          </w:p>
          <w:p w14:paraId="6C67BA30" w14:textId="77777777" w:rsidR="00777BF3" w:rsidRPr="00777BF3" w:rsidRDefault="00777BF3" w:rsidP="00A133BC">
            <w:pPr>
              <w:pStyle w:val="ListParagraph"/>
              <w:numPr>
                <w:ilvl w:val="0"/>
                <w:numId w:val="78"/>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An average engagement rate of 2% or higher for Commission social media posts about our education and information activities. </w:t>
            </w:r>
          </w:p>
          <w:p w14:paraId="625EBD92" w14:textId="77777777" w:rsidR="00777BF3" w:rsidRPr="00777BF3" w:rsidRDefault="00777BF3" w:rsidP="00A133BC">
            <w:pPr>
              <w:pStyle w:val="ListParagraph"/>
              <w:numPr>
                <w:ilvl w:val="0"/>
                <w:numId w:val="78"/>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 xml:space="preserve">High rates of participants reporting that they find our events and campaigns engaging and relevant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265" w:type="dxa"/>
            <w:gridSpan w:val="2"/>
            <w:tcBorders>
              <w:top w:val="single" w:sz="6" w:space="0" w:color="FFFEFD"/>
              <w:left w:val="nil"/>
              <w:bottom w:val="single" w:sz="6" w:space="0" w:color="FFFEFD"/>
              <w:right w:val="nil"/>
            </w:tcBorders>
            <w:shd w:val="clear" w:color="auto" w:fill="F7F4F3"/>
            <w:hideMark/>
          </w:tcPr>
          <w:p w14:paraId="679B66E0"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46BE2B7B" wp14:editId="0896EE6B">
                  <wp:extent cx="177800" cy="165100"/>
                  <wp:effectExtent l="0" t="0" r="0" b="6350"/>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59" w:type="dxa"/>
            <w:gridSpan w:val="2"/>
            <w:tcBorders>
              <w:top w:val="single" w:sz="6" w:space="0" w:color="FFFEFD"/>
              <w:left w:val="nil"/>
              <w:bottom w:val="single" w:sz="6" w:space="0" w:color="FFFEFD"/>
              <w:right w:val="nil"/>
            </w:tcBorders>
            <w:shd w:val="clear" w:color="auto" w:fill="F7F4F3"/>
            <w:hideMark/>
          </w:tcPr>
          <w:p w14:paraId="4FC67B3D"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21454575" wp14:editId="79865106">
                  <wp:extent cx="177800" cy="165100"/>
                  <wp:effectExtent l="0" t="0" r="0" b="635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30" w:type="dxa"/>
            <w:gridSpan w:val="2"/>
            <w:tcBorders>
              <w:top w:val="single" w:sz="6" w:space="0" w:color="FFFEFD"/>
              <w:left w:val="nil"/>
              <w:bottom w:val="single" w:sz="6" w:space="0" w:color="FFFEFD"/>
              <w:right w:val="nil"/>
            </w:tcBorders>
            <w:shd w:val="clear" w:color="auto" w:fill="F7F4F3"/>
            <w:hideMark/>
          </w:tcPr>
          <w:p w14:paraId="0C72A12A"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30DF43E0" wp14:editId="003BA30C">
                  <wp:extent cx="177800" cy="165100"/>
                  <wp:effectExtent l="0" t="0" r="0" b="6350"/>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46" w:type="dxa"/>
            <w:gridSpan w:val="2"/>
            <w:tcBorders>
              <w:top w:val="single" w:sz="6" w:space="0" w:color="FFFEFD"/>
              <w:left w:val="nil"/>
              <w:bottom w:val="single" w:sz="6" w:space="0" w:color="FFFEFD"/>
              <w:right w:val="nil"/>
            </w:tcBorders>
            <w:shd w:val="clear" w:color="auto" w:fill="F7F4F3"/>
            <w:hideMark/>
          </w:tcPr>
          <w:p w14:paraId="249D7F1B"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0AEABF75" wp14:editId="6ABF928A">
                  <wp:extent cx="177800" cy="165100"/>
                  <wp:effectExtent l="0" t="0" r="0" b="6350"/>
                  <wp:docPr id="48"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0783CD58" w14:textId="77777777" w:rsidTr="008A4778">
        <w:trPr>
          <w:gridAfter w:val="1"/>
          <w:wAfter w:w="17" w:type="dxa"/>
          <w:trHeight w:val="995"/>
        </w:trPr>
        <w:tc>
          <w:tcPr>
            <w:tcW w:w="0" w:type="auto"/>
            <w:vMerge/>
            <w:tcBorders>
              <w:top w:val="single" w:sz="6" w:space="0" w:color="FFFEFD"/>
              <w:left w:val="nil"/>
              <w:bottom w:val="nil"/>
              <w:right w:val="single" w:sz="6" w:space="0" w:color="FFFEFD"/>
            </w:tcBorders>
            <w:shd w:val="clear" w:color="auto" w:fill="auto"/>
            <w:vAlign w:val="center"/>
            <w:hideMark/>
          </w:tcPr>
          <w:p w14:paraId="39791C90"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76499F65"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0174D2CB" w14:textId="77777777" w:rsidR="00777BF3" w:rsidRPr="00777BF3" w:rsidRDefault="00777BF3" w:rsidP="00777BF3">
            <w:pPr>
              <w:spacing w:before="0" w:after="0"/>
              <w:rPr>
                <w:rFonts w:ascii="Times New Roman" w:eastAsia="Times New Roman" w:hAnsi="Times New Roman"/>
                <w:color w:val="26292F"/>
              </w:rPr>
            </w:pPr>
          </w:p>
        </w:tc>
        <w:tc>
          <w:tcPr>
            <w:tcW w:w="1054" w:type="dxa"/>
            <w:tcBorders>
              <w:top w:val="single" w:sz="6" w:space="0" w:color="FFFEFD"/>
              <w:left w:val="nil"/>
              <w:bottom w:val="nil"/>
              <w:right w:val="nil"/>
            </w:tcBorders>
            <w:shd w:val="clear" w:color="auto" w:fill="F7F4F3"/>
            <w:hideMark/>
          </w:tcPr>
          <w:p w14:paraId="79C754D7" w14:textId="77777777" w:rsidR="00777BF3" w:rsidRPr="00777BF3" w:rsidRDefault="00777BF3" w:rsidP="00777BF3">
            <w:pPr>
              <w:spacing w:before="0" w:after="0"/>
              <w:ind w:right="90"/>
              <w:textAlignment w:val="baseline"/>
              <w:rPr>
                <w:rFonts w:ascii="Times New Roman" w:eastAsia="Times New Roman" w:hAnsi="Times New Roman"/>
                <w:color w:val="26292F"/>
              </w:rPr>
            </w:pPr>
            <w:r w:rsidRPr="00777BF3">
              <w:rPr>
                <w:rFonts w:eastAsia="Times New Roman" w:cs="Open Sans"/>
                <w:color w:val="26292F"/>
                <w:sz w:val="20"/>
                <w:szCs w:val="20"/>
              </w:rPr>
              <w:t>Instances of legal information, resources, guidelines and exemption processes helping employers</w:t>
            </w:r>
            <w:r w:rsidRPr="00777BF3">
              <w:rPr>
                <w:rFonts w:eastAsia="Times New Roman" w:cs="Open Sans"/>
                <w:color w:val="0078D4"/>
                <w:sz w:val="20"/>
                <w:szCs w:val="20"/>
                <w:u w:val="single"/>
              </w:rPr>
              <w:t xml:space="preserve">, </w:t>
            </w:r>
            <w:r w:rsidRPr="00777BF3">
              <w:rPr>
                <w:rFonts w:eastAsia="Times New Roman" w:cs="Open Sans"/>
                <w:color w:val="26292F"/>
                <w:sz w:val="20"/>
                <w:szCs w:val="20"/>
              </w:rPr>
              <w:t>organisations and individuals to comply with Australian discrimination and human rights law. </w:t>
            </w:r>
          </w:p>
        </w:tc>
        <w:tc>
          <w:tcPr>
            <w:tcW w:w="265" w:type="dxa"/>
            <w:gridSpan w:val="2"/>
            <w:tcBorders>
              <w:top w:val="single" w:sz="6" w:space="0" w:color="FFFEFD"/>
              <w:left w:val="nil"/>
              <w:bottom w:val="nil"/>
              <w:right w:val="nil"/>
            </w:tcBorders>
            <w:shd w:val="clear" w:color="auto" w:fill="F7F4F3"/>
            <w:hideMark/>
          </w:tcPr>
          <w:p w14:paraId="6F0EA48E"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5265B8B3" wp14:editId="236B9042">
                  <wp:extent cx="177800" cy="165100"/>
                  <wp:effectExtent l="0" t="0" r="0" b="6350"/>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59" w:type="dxa"/>
            <w:gridSpan w:val="2"/>
            <w:tcBorders>
              <w:top w:val="single" w:sz="6" w:space="0" w:color="FFFEFD"/>
              <w:left w:val="nil"/>
              <w:bottom w:val="nil"/>
              <w:right w:val="nil"/>
            </w:tcBorders>
            <w:shd w:val="clear" w:color="auto" w:fill="F7F4F3"/>
            <w:hideMark/>
          </w:tcPr>
          <w:p w14:paraId="1FCBC8E9"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7089F6A9" wp14:editId="77C8A48E">
                  <wp:extent cx="177800" cy="165100"/>
                  <wp:effectExtent l="0" t="0" r="0" b="6350"/>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30" w:type="dxa"/>
            <w:gridSpan w:val="2"/>
            <w:tcBorders>
              <w:top w:val="single" w:sz="6" w:space="0" w:color="FFFEFD"/>
              <w:left w:val="nil"/>
              <w:bottom w:val="nil"/>
              <w:right w:val="nil"/>
            </w:tcBorders>
            <w:shd w:val="clear" w:color="auto" w:fill="F7F4F3"/>
            <w:hideMark/>
          </w:tcPr>
          <w:p w14:paraId="67E746B8"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675DE2D4" wp14:editId="17D3D9FA">
                  <wp:extent cx="177800" cy="165100"/>
                  <wp:effectExtent l="0" t="0" r="0" b="6350"/>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46" w:type="dxa"/>
            <w:gridSpan w:val="2"/>
            <w:tcBorders>
              <w:top w:val="single" w:sz="6" w:space="0" w:color="FFFEFD"/>
              <w:left w:val="nil"/>
              <w:bottom w:val="nil"/>
              <w:right w:val="nil"/>
            </w:tcBorders>
            <w:shd w:val="clear" w:color="auto" w:fill="F7F4F3"/>
            <w:hideMark/>
          </w:tcPr>
          <w:p w14:paraId="2E90E3E6"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355E0212" wp14:editId="7282337E">
                  <wp:extent cx="177800" cy="165100"/>
                  <wp:effectExtent l="0" t="0" r="0" b="6350"/>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3C58C9BC" w14:textId="77777777" w:rsidTr="008A4778">
        <w:trPr>
          <w:trHeight w:val="852"/>
        </w:trPr>
        <w:tc>
          <w:tcPr>
            <w:tcW w:w="667" w:type="dxa"/>
            <w:tcBorders>
              <w:top w:val="nil"/>
              <w:left w:val="single" w:sz="6" w:space="0" w:color="FFFEFD"/>
              <w:bottom w:val="single" w:sz="6" w:space="0" w:color="FFFEFD"/>
              <w:right w:val="single" w:sz="6" w:space="0" w:color="FFFEFD"/>
            </w:tcBorders>
            <w:shd w:val="clear" w:color="auto" w:fill="373356"/>
            <w:hideMark/>
          </w:tcPr>
          <w:p w14:paraId="666953D3" w14:textId="77777777" w:rsidR="00777BF3" w:rsidRPr="00777BF3" w:rsidRDefault="00777BF3" w:rsidP="00777BF3">
            <w:pPr>
              <w:spacing w:before="0" w:after="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Goal</w:t>
            </w:r>
            <w:r w:rsidRPr="00777BF3">
              <w:rPr>
                <w:rFonts w:eastAsia="Times New Roman" w:cs="Open Sans"/>
                <w:color w:val="C5DEE7"/>
                <w:sz w:val="20"/>
                <w:szCs w:val="20"/>
              </w:rPr>
              <w:t> </w:t>
            </w:r>
          </w:p>
        </w:tc>
        <w:tc>
          <w:tcPr>
            <w:tcW w:w="740" w:type="dxa"/>
            <w:tcBorders>
              <w:top w:val="single" w:sz="6" w:space="0" w:color="FFFEFD"/>
              <w:left w:val="single" w:sz="6" w:space="0" w:color="FFFEFD"/>
              <w:bottom w:val="single" w:sz="6" w:space="0" w:color="FFFEFD"/>
              <w:right w:val="nil"/>
            </w:tcBorders>
            <w:shd w:val="clear" w:color="auto" w:fill="373356"/>
            <w:hideMark/>
          </w:tcPr>
          <w:p w14:paraId="71C1C1F5" w14:textId="77777777" w:rsidR="00777BF3" w:rsidRPr="00777BF3" w:rsidRDefault="00777BF3" w:rsidP="00777BF3">
            <w:pPr>
              <w:spacing w:before="0" w:after="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Outcomes  </w:t>
            </w:r>
            <w:r w:rsidRPr="00777BF3">
              <w:rPr>
                <w:rFonts w:eastAsia="Times New Roman" w:cs="Open Sans"/>
                <w:color w:val="C5DEE7"/>
                <w:sz w:val="20"/>
                <w:szCs w:val="20"/>
              </w:rPr>
              <w:t> </w:t>
            </w:r>
          </w:p>
          <w:p w14:paraId="313ABAF5" w14:textId="77777777" w:rsidR="00777BF3" w:rsidRPr="00777BF3" w:rsidRDefault="00777BF3" w:rsidP="00777BF3">
            <w:pPr>
              <w:spacing w:before="0" w:after="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(and PBS criteria)</w:t>
            </w:r>
            <w:r w:rsidRPr="00777BF3">
              <w:rPr>
                <w:rFonts w:eastAsia="Times New Roman" w:cs="Open Sans"/>
                <w:color w:val="C5DEE7"/>
                <w:sz w:val="20"/>
                <w:szCs w:val="20"/>
              </w:rPr>
              <w:t> </w:t>
            </w:r>
          </w:p>
        </w:tc>
        <w:tc>
          <w:tcPr>
            <w:tcW w:w="680" w:type="dxa"/>
            <w:tcBorders>
              <w:top w:val="single" w:sz="6" w:space="0" w:color="FFFEFD"/>
              <w:left w:val="nil"/>
              <w:bottom w:val="single" w:sz="6" w:space="0" w:color="FFFEFD"/>
              <w:right w:val="nil"/>
            </w:tcBorders>
            <w:shd w:val="clear" w:color="auto" w:fill="373356"/>
            <w:hideMark/>
          </w:tcPr>
          <w:p w14:paraId="352312A9" w14:textId="77777777" w:rsidR="00777BF3" w:rsidRPr="00777BF3" w:rsidRDefault="00777BF3" w:rsidP="00777BF3">
            <w:pPr>
              <w:spacing w:before="0" w:after="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Performance expectation</w:t>
            </w:r>
            <w:r w:rsidRPr="00777BF3">
              <w:rPr>
                <w:rFonts w:eastAsia="Times New Roman" w:cs="Open Sans"/>
                <w:color w:val="C5DEE7"/>
                <w:sz w:val="20"/>
                <w:szCs w:val="20"/>
              </w:rPr>
              <w:t> </w:t>
            </w:r>
          </w:p>
        </w:tc>
        <w:tc>
          <w:tcPr>
            <w:tcW w:w="1054" w:type="dxa"/>
            <w:tcBorders>
              <w:top w:val="single" w:sz="6" w:space="0" w:color="FFFEFD"/>
              <w:left w:val="nil"/>
              <w:bottom w:val="single" w:sz="6" w:space="0" w:color="FFFEFD"/>
              <w:right w:val="nil"/>
            </w:tcBorders>
            <w:shd w:val="clear" w:color="auto" w:fill="373356"/>
            <w:vAlign w:val="center"/>
            <w:hideMark/>
          </w:tcPr>
          <w:p w14:paraId="1D8FA614" w14:textId="77777777" w:rsidR="00777BF3" w:rsidRPr="00777BF3" w:rsidRDefault="00777BF3" w:rsidP="00777BF3">
            <w:pPr>
              <w:spacing w:before="0" w:after="0"/>
              <w:jc w:val="center"/>
              <w:textAlignment w:val="baseline"/>
              <w:rPr>
                <w:rFonts w:ascii="Times New Roman" w:eastAsia="Times New Roman" w:hAnsi="Times New Roman"/>
                <w:color w:val="26292F"/>
              </w:rPr>
            </w:pPr>
            <w:r w:rsidRPr="00777BF3">
              <w:rPr>
                <w:rFonts w:eastAsia="Times New Roman" w:cs="Open Sans"/>
                <w:b/>
                <w:bCs/>
                <w:color w:val="C5DEE7"/>
                <w:sz w:val="20"/>
                <w:szCs w:val="20"/>
              </w:rPr>
              <w:t>Progress indicator (and PBS target) </w:t>
            </w:r>
            <w:r w:rsidRPr="00777BF3">
              <w:rPr>
                <w:rFonts w:eastAsia="Times New Roman" w:cs="Open Sans"/>
                <w:color w:val="C5DEE7"/>
                <w:sz w:val="20"/>
                <w:szCs w:val="20"/>
              </w:rPr>
              <w:t> </w:t>
            </w:r>
          </w:p>
          <w:p w14:paraId="2AE30816" w14:textId="77777777" w:rsidR="00777BF3" w:rsidRPr="00777BF3" w:rsidRDefault="00777BF3" w:rsidP="00777BF3">
            <w:pPr>
              <w:spacing w:before="0" w:after="0"/>
              <w:jc w:val="center"/>
              <w:textAlignment w:val="baseline"/>
              <w:rPr>
                <w:rFonts w:ascii="Times New Roman" w:eastAsia="Times New Roman" w:hAnsi="Times New Roman"/>
                <w:color w:val="26292F"/>
              </w:rPr>
            </w:pPr>
            <w:r w:rsidRPr="00777BF3">
              <w:rPr>
                <w:rFonts w:eastAsia="Times New Roman" w:cs="Open Sans"/>
                <w:color w:val="C5DEE7"/>
                <w:sz w:val="20"/>
                <w:szCs w:val="20"/>
              </w:rPr>
              <w:t>(feasible qualitative / quantitative measures of the expected performance in this reporting year) </w:t>
            </w:r>
          </w:p>
        </w:tc>
        <w:tc>
          <w:tcPr>
            <w:tcW w:w="282" w:type="dxa"/>
            <w:gridSpan w:val="3"/>
            <w:tcBorders>
              <w:top w:val="nil"/>
              <w:left w:val="nil"/>
              <w:bottom w:val="single" w:sz="6" w:space="0" w:color="FFFEFD"/>
              <w:right w:val="nil"/>
            </w:tcBorders>
            <w:shd w:val="clear" w:color="auto" w:fill="373356"/>
            <w:hideMark/>
          </w:tcPr>
          <w:p w14:paraId="62B9FE05" w14:textId="77777777" w:rsidR="00777BF3" w:rsidRPr="00777BF3" w:rsidRDefault="00777BF3" w:rsidP="00777BF3">
            <w:pPr>
              <w:spacing w:before="0" w:after="0"/>
              <w:ind w:left="225"/>
              <w:textAlignment w:val="baseline"/>
              <w:rPr>
                <w:rFonts w:ascii="Times New Roman" w:eastAsia="Times New Roman" w:hAnsi="Times New Roman"/>
                <w:color w:val="26292F"/>
              </w:rPr>
            </w:pPr>
            <w:r w:rsidRPr="00777BF3">
              <w:rPr>
                <w:noProof/>
                <w:sz w:val="22"/>
                <w:szCs w:val="22"/>
              </w:rPr>
              <w:drawing>
                <wp:inline distT="0" distB="0" distL="0" distR="0" wp14:anchorId="07FE6981" wp14:editId="46222FBD">
                  <wp:extent cx="190500" cy="647700"/>
                  <wp:effectExtent l="0" t="0" r="0" b="0"/>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3"/>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190500" cy="647700"/>
                          </a:xfrm>
                          <a:prstGeom prst="rect">
                            <a:avLst/>
                          </a:prstGeom>
                          <a:noFill/>
                          <a:ln>
                            <a:noFill/>
                          </a:ln>
                        </pic:spPr>
                      </pic:pic>
                    </a:graphicData>
                  </a:graphic>
                </wp:inline>
              </w:drawing>
            </w:r>
            <w:r w:rsidRPr="00777BF3">
              <w:rPr>
                <w:rFonts w:eastAsia="Times New Roman" w:cs="Open Sans"/>
                <w:color w:val="26292F"/>
                <w:sz w:val="20"/>
                <w:szCs w:val="20"/>
              </w:rPr>
              <w:t> </w:t>
            </w:r>
          </w:p>
        </w:tc>
        <w:tc>
          <w:tcPr>
            <w:tcW w:w="312" w:type="dxa"/>
            <w:gridSpan w:val="2"/>
            <w:tcBorders>
              <w:top w:val="nil"/>
              <w:left w:val="nil"/>
              <w:bottom w:val="single" w:sz="6" w:space="0" w:color="FFFEFD"/>
              <w:right w:val="nil"/>
            </w:tcBorders>
            <w:shd w:val="clear" w:color="auto" w:fill="373356"/>
            <w:hideMark/>
          </w:tcPr>
          <w:p w14:paraId="1452F157" w14:textId="77777777" w:rsidR="00777BF3" w:rsidRPr="00777BF3" w:rsidRDefault="00777BF3" w:rsidP="00777BF3">
            <w:pPr>
              <w:spacing w:before="0" w:after="0"/>
              <w:ind w:left="270"/>
              <w:textAlignment w:val="baseline"/>
              <w:rPr>
                <w:rFonts w:ascii="Times New Roman" w:eastAsia="Times New Roman" w:hAnsi="Times New Roman"/>
                <w:color w:val="26292F"/>
              </w:rPr>
            </w:pPr>
            <w:r w:rsidRPr="00777BF3">
              <w:rPr>
                <w:noProof/>
                <w:sz w:val="22"/>
                <w:szCs w:val="22"/>
              </w:rPr>
              <w:drawing>
                <wp:inline distT="0" distB="0" distL="0" distR="0" wp14:anchorId="288E3024" wp14:editId="71D99DAE">
                  <wp:extent cx="190500" cy="660400"/>
                  <wp:effectExtent l="0" t="0" r="0" b="635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4"/>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190500" cy="660400"/>
                          </a:xfrm>
                          <a:prstGeom prst="rect">
                            <a:avLst/>
                          </a:prstGeom>
                          <a:noFill/>
                          <a:ln>
                            <a:noFill/>
                          </a:ln>
                        </pic:spPr>
                      </pic:pic>
                    </a:graphicData>
                  </a:graphic>
                </wp:inline>
              </w:drawing>
            </w:r>
            <w:r w:rsidRPr="00777BF3">
              <w:rPr>
                <w:rFonts w:eastAsia="Times New Roman" w:cs="Open Sans"/>
                <w:color w:val="26292F"/>
                <w:sz w:val="20"/>
                <w:szCs w:val="20"/>
              </w:rPr>
              <w:t> </w:t>
            </w:r>
          </w:p>
        </w:tc>
        <w:tc>
          <w:tcPr>
            <w:tcW w:w="217" w:type="dxa"/>
            <w:gridSpan w:val="2"/>
            <w:tcBorders>
              <w:top w:val="nil"/>
              <w:left w:val="nil"/>
              <w:bottom w:val="single" w:sz="6" w:space="0" w:color="FFFEFD"/>
              <w:right w:val="nil"/>
            </w:tcBorders>
            <w:shd w:val="clear" w:color="auto" w:fill="373356"/>
            <w:hideMark/>
          </w:tcPr>
          <w:p w14:paraId="4D01632F" w14:textId="77777777" w:rsidR="00777BF3" w:rsidRPr="00777BF3" w:rsidRDefault="00777BF3" w:rsidP="00777BF3">
            <w:pPr>
              <w:spacing w:before="0" w:after="0"/>
              <w:ind w:left="225"/>
              <w:textAlignment w:val="baseline"/>
              <w:rPr>
                <w:rFonts w:ascii="Times New Roman" w:eastAsia="Times New Roman" w:hAnsi="Times New Roman"/>
                <w:color w:val="26292F"/>
              </w:rPr>
            </w:pPr>
            <w:r w:rsidRPr="00777BF3">
              <w:rPr>
                <w:noProof/>
                <w:sz w:val="22"/>
                <w:szCs w:val="22"/>
              </w:rPr>
              <w:drawing>
                <wp:inline distT="0" distB="0" distL="0" distR="0" wp14:anchorId="44831CCA" wp14:editId="74F43F88">
                  <wp:extent cx="190500" cy="660400"/>
                  <wp:effectExtent l="0" t="0" r="0" b="6350"/>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190500" cy="660400"/>
                          </a:xfrm>
                          <a:prstGeom prst="rect">
                            <a:avLst/>
                          </a:prstGeom>
                          <a:noFill/>
                          <a:ln>
                            <a:noFill/>
                          </a:ln>
                        </pic:spPr>
                      </pic:pic>
                    </a:graphicData>
                  </a:graphic>
                </wp:inline>
              </w:drawing>
            </w:r>
            <w:r w:rsidRPr="00777BF3">
              <w:rPr>
                <w:rFonts w:eastAsia="Times New Roman" w:cs="Open Sans"/>
                <w:color w:val="26292F"/>
                <w:sz w:val="20"/>
                <w:szCs w:val="20"/>
              </w:rPr>
              <w:t> </w:t>
            </w:r>
          </w:p>
        </w:tc>
        <w:tc>
          <w:tcPr>
            <w:tcW w:w="206" w:type="dxa"/>
            <w:gridSpan w:val="2"/>
            <w:tcBorders>
              <w:top w:val="nil"/>
              <w:left w:val="nil"/>
              <w:bottom w:val="single" w:sz="6" w:space="0" w:color="FFFEFD"/>
              <w:right w:val="nil"/>
            </w:tcBorders>
            <w:shd w:val="clear" w:color="auto" w:fill="373356"/>
            <w:hideMark/>
          </w:tcPr>
          <w:p w14:paraId="4946CDFA"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59362F8D" wp14:editId="0ECB2AD6">
                  <wp:extent cx="190500" cy="660400"/>
                  <wp:effectExtent l="0" t="0" r="0" b="635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6"/>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190500" cy="6604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12198551" w14:textId="77777777" w:rsidTr="008A4778">
        <w:trPr>
          <w:trHeight w:val="393"/>
        </w:trPr>
        <w:tc>
          <w:tcPr>
            <w:tcW w:w="667" w:type="dxa"/>
            <w:vMerge w:val="restart"/>
            <w:tcBorders>
              <w:top w:val="single" w:sz="6" w:space="0" w:color="FFFEFD"/>
              <w:left w:val="single" w:sz="6" w:space="0" w:color="FFFEFD"/>
              <w:bottom w:val="nil"/>
              <w:right w:val="single" w:sz="6" w:space="0" w:color="FFFEFD"/>
            </w:tcBorders>
            <w:shd w:val="clear" w:color="auto" w:fill="C5DEE7"/>
            <w:hideMark/>
          </w:tcPr>
          <w:p w14:paraId="354009F0"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b/>
                <w:bCs/>
                <w:color w:val="373356"/>
                <w:sz w:val="20"/>
                <w:szCs w:val="20"/>
              </w:rPr>
              <w:t>3 </w:t>
            </w:r>
            <w:r w:rsidRPr="00777BF3">
              <w:rPr>
                <w:rFonts w:eastAsia="Times New Roman" w:cs="Open Sans"/>
                <w:color w:val="373356"/>
                <w:sz w:val="20"/>
                <w:szCs w:val="20"/>
              </w:rPr>
              <w:t> </w:t>
            </w:r>
          </w:p>
          <w:p w14:paraId="74CA1174" w14:textId="77777777" w:rsidR="00777BF3" w:rsidRPr="00777BF3" w:rsidRDefault="00777BF3" w:rsidP="00777BF3">
            <w:pPr>
              <w:spacing w:before="0" w:after="0"/>
              <w:ind w:left="195" w:right="195"/>
              <w:textAlignment w:val="baseline"/>
              <w:rPr>
                <w:rFonts w:ascii="Times New Roman" w:eastAsia="Times New Roman" w:hAnsi="Times New Roman"/>
                <w:color w:val="26292F"/>
              </w:rPr>
            </w:pPr>
            <w:r w:rsidRPr="00777BF3">
              <w:rPr>
                <w:rFonts w:eastAsia="Times New Roman" w:cs="Open Sans"/>
                <w:b/>
                <w:bCs/>
                <w:color w:val="373356"/>
                <w:sz w:val="20"/>
                <w:szCs w:val="20"/>
              </w:rPr>
              <w:t>More people, communities, and organisations take action to respect protect and promote human rights in their own contexts</w:t>
            </w:r>
            <w:r w:rsidRPr="00777BF3">
              <w:rPr>
                <w:rFonts w:eastAsia="Times New Roman" w:cs="Open Sans"/>
                <w:color w:val="373356"/>
                <w:sz w:val="20"/>
                <w:szCs w:val="20"/>
              </w:rPr>
              <w:t> </w:t>
            </w:r>
          </w:p>
        </w:tc>
        <w:tc>
          <w:tcPr>
            <w:tcW w:w="740" w:type="dxa"/>
            <w:tcBorders>
              <w:top w:val="single" w:sz="6" w:space="0" w:color="FFFEFD"/>
              <w:left w:val="single" w:sz="6" w:space="0" w:color="FFFEFD"/>
              <w:bottom w:val="single" w:sz="6" w:space="0" w:color="FFFEFD"/>
              <w:right w:val="nil"/>
            </w:tcBorders>
            <w:shd w:val="clear" w:color="auto" w:fill="F7F4F3"/>
            <w:hideMark/>
          </w:tcPr>
          <w:p w14:paraId="070C841C" w14:textId="77777777" w:rsidR="00777BF3" w:rsidRPr="00777BF3" w:rsidRDefault="00777BF3" w:rsidP="00777BF3">
            <w:pPr>
              <w:spacing w:before="0" w:after="0"/>
              <w:ind w:left="330" w:right="210"/>
              <w:textAlignment w:val="baseline"/>
              <w:rPr>
                <w:rFonts w:ascii="Times New Roman" w:eastAsia="Times New Roman" w:hAnsi="Times New Roman"/>
                <w:color w:val="26292F"/>
              </w:rPr>
            </w:pPr>
            <w:r w:rsidRPr="00777BF3">
              <w:rPr>
                <w:rFonts w:eastAsia="Times New Roman" w:cs="Open Sans"/>
                <w:b/>
                <w:bCs/>
                <w:color w:val="26292F"/>
                <w:sz w:val="20"/>
                <w:szCs w:val="20"/>
              </w:rPr>
              <w:t>3.1</w:t>
            </w:r>
            <w:r w:rsidRPr="00777BF3">
              <w:rPr>
                <w:rFonts w:eastAsia="Times New Roman" w:cs="Open Sans"/>
                <w:color w:val="26292F"/>
                <w:sz w:val="20"/>
                <w:szCs w:val="20"/>
              </w:rPr>
              <w:t xml:space="preserve">  Our activities increase the capacity of vulnerable groups, communities and their advocates to understand and advocate for their rights. </w:t>
            </w:r>
            <w:r w:rsidRPr="00777BF3">
              <w:rPr>
                <w:rFonts w:eastAsia="Times New Roman" w:cs="Open Sans"/>
                <w:b/>
                <w:bCs/>
                <w:color w:val="26292F"/>
                <w:sz w:val="20"/>
                <w:szCs w:val="20"/>
              </w:rPr>
              <w:t>[PBS criterion]</w:t>
            </w:r>
            <w:r w:rsidRPr="00777BF3">
              <w:rPr>
                <w:rFonts w:eastAsia="Times New Roman" w:cs="Open Sans"/>
                <w:color w:val="26292F"/>
                <w:sz w:val="20"/>
                <w:szCs w:val="20"/>
              </w:rPr>
              <w:t> </w:t>
            </w:r>
          </w:p>
        </w:tc>
        <w:tc>
          <w:tcPr>
            <w:tcW w:w="680" w:type="dxa"/>
            <w:tcBorders>
              <w:top w:val="single" w:sz="6" w:space="0" w:color="FFFEFD"/>
              <w:left w:val="nil"/>
              <w:bottom w:val="single" w:sz="6" w:space="0" w:color="FFFEFD"/>
              <w:right w:val="nil"/>
            </w:tcBorders>
            <w:shd w:val="clear" w:color="auto" w:fill="F7F4F3"/>
            <w:hideMark/>
          </w:tcPr>
          <w:p w14:paraId="0634C81E" w14:textId="77777777" w:rsidR="00777BF3" w:rsidRPr="00777BF3" w:rsidRDefault="00777BF3" w:rsidP="00777BF3">
            <w:pPr>
              <w:spacing w:before="0" w:after="0"/>
              <w:ind w:left="330" w:right="75"/>
              <w:textAlignment w:val="baseline"/>
              <w:rPr>
                <w:rFonts w:ascii="Times New Roman" w:eastAsia="Times New Roman" w:hAnsi="Times New Roman"/>
                <w:color w:val="26292F"/>
              </w:rPr>
            </w:pPr>
            <w:r w:rsidRPr="00777BF3">
              <w:rPr>
                <w:rFonts w:eastAsia="Times New Roman" w:cs="Open Sans"/>
                <w:color w:val="26292F"/>
                <w:sz w:val="20"/>
                <w:szCs w:val="20"/>
              </w:rPr>
              <w:t>Participants in education activities benefit through achieving the stated human rights learning and capability objectives. </w:t>
            </w:r>
          </w:p>
        </w:tc>
        <w:tc>
          <w:tcPr>
            <w:tcW w:w="1054" w:type="dxa"/>
            <w:tcBorders>
              <w:top w:val="single" w:sz="6" w:space="0" w:color="FFFEFD"/>
              <w:left w:val="nil"/>
              <w:bottom w:val="single" w:sz="6" w:space="0" w:color="FFFEFD"/>
              <w:right w:val="nil"/>
            </w:tcBorders>
            <w:shd w:val="clear" w:color="auto" w:fill="F7F4F3"/>
            <w:hideMark/>
          </w:tcPr>
          <w:p w14:paraId="31EDE53D"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color w:val="26292F"/>
                <w:sz w:val="20"/>
                <w:szCs w:val="20"/>
              </w:rPr>
              <w:t xml:space="preserve">Instances of participants and stakeholders in our consultations and research activities report participation experiences that are beneficial and empowering.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282" w:type="dxa"/>
            <w:gridSpan w:val="3"/>
            <w:tcBorders>
              <w:top w:val="single" w:sz="6" w:space="0" w:color="FFFEFD"/>
              <w:left w:val="nil"/>
              <w:bottom w:val="single" w:sz="6" w:space="0" w:color="FFFEFD"/>
              <w:right w:val="nil"/>
            </w:tcBorders>
            <w:shd w:val="clear" w:color="auto" w:fill="F7F4F3"/>
            <w:hideMark/>
          </w:tcPr>
          <w:p w14:paraId="0E8033CC"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23371BD3" wp14:editId="14333D74">
                  <wp:extent cx="177800" cy="165100"/>
                  <wp:effectExtent l="0" t="0" r="0" b="635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7"/>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312" w:type="dxa"/>
            <w:gridSpan w:val="2"/>
            <w:tcBorders>
              <w:top w:val="single" w:sz="6" w:space="0" w:color="FFFEFD"/>
              <w:left w:val="nil"/>
              <w:bottom w:val="single" w:sz="6" w:space="0" w:color="FFFEFD"/>
              <w:right w:val="nil"/>
            </w:tcBorders>
            <w:shd w:val="clear" w:color="auto" w:fill="F7F4F3"/>
            <w:hideMark/>
          </w:tcPr>
          <w:p w14:paraId="674FDC65"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0CC94FC7" wp14:editId="22064775">
                  <wp:extent cx="177800" cy="165100"/>
                  <wp:effectExtent l="0" t="0" r="0" b="635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8"/>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17" w:type="dxa"/>
            <w:gridSpan w:val="2"/>
            <w:tcBorders>
              <w:top w:val="single" w:sz="6" w:space="0" w:color="FFFEFD"/>
              <w:left w:val="nil"/>
              <w:bottom w:val="single" w:sz="6" w:space="0" w:color="FFFEFD"/>
              <w:right w:val="nil"/>
            </w:tcBorders>
            <w:shd w:val="clear" w:color="auto" w:fill="F7F4F3"/>
            <w:hideMark/>
          </w:tcPr>
          <w:p w14:paraId="7DC6ECDF"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65F015E3" wp14:editId="4684A31F">
                  <wp:extent cx="177800" cy="165100"/>
                  <wp:effectExtent l="0" t="0" r="0" b="6350"/>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06" w:type="dxa"/>
            <w:gridSpan w:val="2"/>
            <w:tcBorders>
              <w:top w:val="single" w:sz="6" w:space="0" w:color="FFFEFD"/>
              <w:left w:val="nil"/>
              <w:bottom w:val="single" w:sz="6" w:space="0" w:color="FFFEFD"/>
              <w:right w:val="nil"/>
            </w:tcBorders>
            <w:shd w:val="clear" w:color="auto" w:fill="F7F4F3"/>
            <w:hideMark/>
          </w:tcPr>
          <w:p w14:paraId="537A3394"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6972A730" wp14:editId="6E84CEDA">
                  <wp:extent cx="177800" cy="165100"/>
                  <wp:effectExtent l="0" t="0" r="0" b="6350"/>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0"/>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4F6FA050" w14:textId="77777777" w:rsidTr="008A4778">
        <w:trPr>
          <w:trHeight w:val="1224"/>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781C3204" w14:textId="77777777" w:rsidR="00777BF3" w:rsidRPr="00777BF3" w:rsidRDefault="00777BF3" w:rsidP="00777BF3">
            <w:pPr>
              <w:spacing w:before="0" w:after="0"/>
              <w:rPr>
                <w:rFonts w:ascii="Times New Roman" w:eastAsia="Times New Roman" w:hAnsi="Times New Roman"/>
                <w:color w:val="26292F"/>
              </w:rPr>
            </w:pPr>
          </w:p>
        </w:tc>
        <w:tc>
          <w:tcPr>
            <w:tcW w:w="740" w:type="dxa"/>
            <w:vMerge w:val="restart"/>
            <w:tcBorders>
              <w:top w:val="single" w:sz="6" w:space="0" w:color="FFFEFD"/>
              <w:left w:val="single" w:sz="6" w:space="0" w:color="FFFEFD"/>
              <w:bottom w:val="nil"/>
              <w:right w:val="single" w:sz="6" w:space="0" w:color="FFFEFD"/>
            </w:tcBorders>
            <w:shd w:val="clear" w:color="auto" w:fill="F7F4F3"/>
            <w:hideMark/>
          </w:tcPr>
          <w:p w14:paraId="6CB7A921" w14:textId="77777777" w:rsidR="00777BF3" w:rsidRPr="00777BF3" w:rsidRDefault="00777BF3" w:rsidP="00777BF3">
            <w:pPr>
              <w:spacing w:before="0" w:after="0"/>
              <w:ind w:left="330" w:right="300"/>
              <w:textAlignment w:val="baseline"/>
              <w:rPr>
                <w:rFonts w:ascii="Times New Roman" w:eastAsia="Times New Roman" w:hAnsi="Times New Roman"/>
                <w:color w:val="26292F"/>
              </w:rPr>
            </w:pPr>
            <w:r w:rsidRPr="00777BF3">
              <w:rPr>
                <w:rFonts w:eastAsia="Times New Roman" w:cs="Open Sans"/>
                <w:b/>
                <w:bCs/>
                <w:color w:val="26292F"/>
                <w:sz w:val="20"/>
                <w:szCs w:val="20"/>
              </w:rPr>
              <w:t>3.2</w:t>
            </w:r>
            <w:r w:rsidRPr="00777BF3">
              <w:rPr>
                <w:rFonts w:eastAsia="Times New Roman" w:cs="Open Sans"/>
                <w:color w:val="26292F"/>
                <w:sz w:val="20"/>
                <w:szCs w:val="20"/>
              </w:rPr>
              <w:t xml:space="preserve">  Our activities increase the capacity of Governments, organisations, other groups and services to understand and address the human rights impact of their actions, particularly when working with vulnerable groups and communities. </w:t>
            </w:r>
            <w:r w:rsidRPr="00777BF3">
              <w:rPr>
                <w:rFonts w:eastAsia="Times New Roman" w:cs="Open Sans"/>
                <w:b/>
                <w:bCs/>
                <w:color w:val="26292F"/>
                <w:sz w:val="20"/>
                <w:szCs w:val="20"/>
              </w:rPr>
              <w:t>[PBS criterion]</w:t>
            </w:r>
            <w:r w:rsidRPr="00777BF3">
              <w:rPr>
                <w:rFonts w:eastAsia="Times New Roman" w:cs="Open Sans"/>
                <w:color w:val="26292F"/>
                <w:sz w:val="20"/>
                <w:szCs w:val="20"/>
              </w:rPr>
              <w:t> </w:t>
            </w:r>
          </w:p>
        </w:tc>
        <w:tc>
          <w:tcPr>
            <w:tcW w:w="680" w:type="dxa"/>
            <w:tcBorders>
              <w:top w:val="single" w:sz="6" w:space="0" w:color="FFFEFD"/>
              <w:left w:val="nil"/>
              <w:bottom w:val="single" w:sz="6" w:space="0" w:color="FFFEFD"/>
              <w:right w:val="nil"/>
            </w:tcBorders>
            <w:shd w:val="clear" w:color="auto" w:fill="F7F4F3"/>
            <w:hideMark/>
          </w:tcPr>
          <w:p w14:paraId="5CE0438F" w14:textId="77777777" w:rsidR="00777BF3" w:rsidRPr="00777BF3" w:rsidRDefault="00777BF3" w:rsidP="00777BF3">
            <w:pPr>
              <w:spacing w:before="0" w:after="0"/>
              <w:ind w:left="330"/>
              <w:textAlignment w:val="baseline"/>
              <w:rPr>
                <w:rFonts w:ascii="Times New Roman" w:eastAsia="Times New Roman" w:hAnsi="Times New Roman"/>
                <w:color w:val="26292F"/>
              </w:rPr>
            </w:pPr>
            <w:r w:rsidRPr="00777BF3">
              <w:rPr>
                <w:rFonts w:eastAsia="Times New Roman" w:cs="Open Sans"/>
                <w:color w:val="26292F"/>
                <w:sz w:val="20"/>
                <w:szCs w:val="20"/>
              </w:rPr>
              <w:t>Our activities with stakeholder organisations lead to systemic and sustained action, including changes to organisational policy and practice, to respect, protect and promote human rights in their context. </w:t>
            </w:r>
          </w:p>
        </w:tc>
        <w:tc>
          <w:tcPr>
            <w:tcW w:w="1054" w:type="dxa"/>
            <w:tcBorders>
              <w:top w:val="single" w:sz="6" w:space="0" w:color="FFFEFD"/>
              <w:left w:val="nil"/>
              <w:bottom w:val="single" w:sz="6" w:space="0" w:color="FFFEFD"/>
              <w:right w:val="nil"/>
            </w:tcBorders>
            <w:shd w:val="clear" w:color="auto" w:fill="F7F4F3"/>
            <w:hideMark/>
          </w:tcPr>
          <w:p w14:paraId="228CA66F" w14:textId="77777777" w:rsidR="00777BF3" w:rsidRPr="00777BF3" w:rsidRDefault="00777BF3" w:rsidP="00777BF3">
            <w:pPr>
              <w:spacing w:before="0" w:after="0"/>
              <w:ind w:left="195" w:right="60"/>
              <w:textAlignment w:val="baseline"/>
              <w:rPr>
                <w:rFonts w:ascii="Times New Roman" w:eastAsia="Times New Roman" w:hAnsi="Times New Roman"/>
                <w:color w:val="26292F"/>
              </w:rPr>
            </w:pPr>
            <w:r w:rsidRPr="00777BF3">
              <w:rPr>
                <w:rFonts w:eastAsia="Times New Roman" w:cs="Open Sans"/>
                <w:color w:val="26292F"/>
                <w:sz w:val="20"/>
                <w:szCs w:val="20"/>
              </w:rPr>
              <w:t xml:space="preserve">Instances of stakeholders in our activities with organisations reporting that our work has contributed to increased understanding of the impact of their systems and operations on human rights.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p w14:paraId="08D9AFDE" w14:textId="77777777" w:rsidR="00777BF3" w:rsidRPr="00777BF3" w:rsidRDefault="00777BF3" w:rsidP="00777BF3">
            <w:pPr>
              <w:spacing w:before="0" w:after="0"/>
              <w:ind w:left="-15"/>
              <w:textAlignment w:val="baseline"/>
              <w:rPr>
                <w:rFonts w:ascii="Times New Roman" w:eastAsia="Times New Roman" w:hAnsi="Times New Roman"/>
                <w:color w:val="26292F"/>
              </w:rPr>
            </w:pPr>
            <w:r w:rsidRPr="00777BF3">
              <w:rPr>
                <w:noProof/>
                <w:sz w:val="22"/>
                <w:szCs w:val="22"/>
              </w:rPr>
              <w:drawing>
                <wp:inline distT="0" distB="0" distL="0" distR="0" wp14:anchorId="7800690B" wp14:editId="42CAC1E8">
                  <wp:extent cx="12700" cy="12700"/>
                  <wp:effectExtent l="0" t="0" r="0" b="0"/>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1"/>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2700" cy="12700"/>
                          </a:xfrm>
                          <a:prstGeom prst="rect">
                            <a:avLst/>
                          </a:prstGeom>
                          <a:noFill/>
                          <a:ln>
                            <a:noFill/>
                          </a:ln>
                        </pic:spPr>
                      </pic:pic>
                    </a:graphicData>
                  </a:graphic>
                </wp:inline>
              </w:drawing>
            </w:r>
            <w:r w:rsidRPr="00777BF3">
              <w:rPr>
                <w:rFonts w:eastAsia="Times New Roman" w:cs="Open Sans"/>
                <w:color w:val="26292F"/>
                <w:sz w:val="20"/>
                <w:szCs w:val="20"/>
              </w:rPr>
              <w:t> </w:t>
            </w:r>
          </w:p>
          <w:p w14:paraId="223C8C53" w14:textId="77777777" w:rsidR="00777BF3" w:rsidRPr="00777BF3" w:rsidRDefault="00777BF3" w:rsidP="00777BF3">
            <w:pPr>
              <w:spacing w:before="0" w:after="0"/>
              <w:ind w:left="195" w:right="30"/>
              <w:textAlignment w:val="baseline"/>
              <w:rPr>
                <w:rFonts w:ascii="Times New Roman" w:eastAsia="Times New Roman" w:hAnsi="Times New Roman"/>
                <w:color w:val="26292F"/>
              </w:rPr>
            </w:pPr>
            <w:r w:rsidRPr="00777BF3">
              <w:rPr>
                <w:rFonts w:eastAsia="Times New Roman" w:cs="Open Sans"/>
                <w:color w:val="26292F"/>
                <w:sz w:val="20"/>
                <w:szCs w:val="20"/>
              </w:rPr>
              <w:t>Instances of stakeholders making changes to organisational policy and practice, to respect, protect and promote human rights in their context, following participation in our activities held with organisations.  </w:t>
            </w:r>
          </w:p>
          <w:p w14:paraId="07E01A3B"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282" w:type="dxa"/>
            <w:gridSpan w:val="3"/>
            <w:tcBorders>
              <w:top w:val="single" w:sz="6" w:space="0" w:color="FFFEFD"/>
              <w:left w:val="nil"/>
              <w:bottom w:val="single" w:sz="6" w:space="0" w:color="FFFEFD"/>
              <w:right w:val="single" w:sz="6" w:space="0" w:color="FFFEFD"/>
            </w:tcBorders>
            <w:shd w:val="clear" w:color="auto" w:fill="F7F4F3"/>
            <w:hideMark/>
          </w:tcPr>
          <w:p w14:paraId="3B5B0740"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777DC54F" wp14:editId="2F075459">
                  <wp:extent cx="431800" cy="952500"/>
                  <wp:effectExtent l="0" t="0" r="6350"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2"/>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431800" cy="952500"/>
                          </a:xfrm>
                          <a:prstGeom prst="rect">
                            <a:avLst/>
                          </a:prstGeom>
                          <a:noFill/>
                          <a:ln>
                            <a:noFill/>
                          </a:ln>
                        </pic:spPr>
                      </pic:pic>
                    </a:graphicData>
                  </a:graphic>
                </wp:inline>
              </w:drawing>
            </w:r>
            <w:r w:rsidRPr="00777BF3">
              <w:rPr>
                <w:rFonts w:eastAsia="Times New Roman" w:cs="Open Sans"/>
                <w:color w:val="26292F"/>
                <w:sz w:val="20"/>
                <w:szCs w:val="20"/>
              </w:rPr>
              <w:t> </w:t>
            </w:r>
          </w:p>
        </w:tc>
        <w:tc>
          <w:tcPr>
            <w:tcW w:w="312" w:type="dxa"/>
            <w:gridSpan w:val="2"/>
            <w:tcBorders>
              <w:top w:val="single" w:sz="6" w:space="0" w:color="FFFEFD"/>
              <w:left w:val="single" w:sz="6" w:space="0" w:color="FFFEFD"/>
              <w:bottom w:val="single" w:sz="6" w:space="0" w:color="FFFEFD"/>
              <w:right w:val="single" w:sz="6" w:space="0" w:color="FFFEFD"/>
            </w:tcBorders>
            <w:shd w:val="clear" w:color="auto" w:fill="F7F4F3"/>
            <w:hideMark/>
          </w:tcPr>
          <w:p w14:paraId="2E31F679" w14:textId="3F4CD8E3"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473B9C7E" wp14:editId="54EF7686">
                  <wp:extent cx="482600" cy="952500"/>
                  <wp:effectExtent l="0" t="0" r="0" b="0"/>
                  <wp:docPr id="63" name="Picture 63" descr="A picture containing text, gauge,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 name="Picture 63" descr="A picture containing text, gauge, device&#10;&#10;Description automatically generated"/>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482600" cy="952500"/>
                          </a:xfrm>
                          <a:prstGeom prst="rect">
                            <a:avLst/>
                          </a:prstGeom>
                          <a:noFill/>
                          <a:ln>
                            <a:noFill/>
                          </a:ln>
                        </pic:spPr>
                      </pic:pic>
                    </a:graphicData>
                  </a:graphic>
                </wp:inline>
              </w:drawing>
            </w:r>
            <w:r w:rsidRPr="00777BF3">
              <w:rPr>
                <w:rFonts w:eastAsia="Times New Roman" w:cs="Open Sans"/>
                <w:color w:val="26292F"/>
                <w:sz w:val="20"/>
                <w:szCs w:val="20"/>
              </w:rPr>
              <w:t> </w:t>
            </w:r>
          </w:p>
        </w:tc>
        <w:tc>
          <w:tcPr>
            <w:tcW w:w="217" w:type="dxa"/>
            <w:gridSpan w:val="2"/>
            <w:tcBorders>
              <w:top w:val="single" w:sz="6" w:space="0" w:color="FFFEFD"/>
              <w:left w:val="single" w:sz="6" w:space="0" w:color="FFFEFD"/>
              <w:bottom w:val="single" w:sz="6" w:space="0" w:color="FFFEFD"/>
              <w:right w:val="nil"/>
            </w:tcBorders>
            <w:shd w:val="clear" w:color="auto" w:fill="F7F4F3"/>
            <w:hideMark/>
          </w:tcPr>
          <w:p w14:paraId="4DC939BA"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01A2C9FA" wp14:editId="5D2B2062">
                  <wp:extent cx="177800" cy="165100"/>
                  <wp:effectExtent l="0" t="0" r="0" b="6350"/>
                  <wp:docPr id="64" name="Picture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p w14:paraId="3BB87022"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5A864204" wp14:editId="6B9F86C4">
                  <wp:extent cx="177800" cy="165100"/>
                  <wp:effectExtent l="0" t="0" r="0" b="635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5"/>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06" w:type="dxa"/>
            <w:gridSpan w:val="2"/>
            <w:tcBorders>
              <w:top w:val="single" w:sz="6" w:space="0" w:color="FFFEFD"/>
              <w:left w:val="nil"/>
              <w:bottom w:val="single" w:sz="6" w:space="0" w:color="FFFEFD"/>
              <w:right w:val="nil"/>
            </w:tcBorders>
            <w:shd w:val="clear" w:color="auto" w:fill="F7F4F3"/>
            <w:hideMark/>
          </w:tcPr>
          <w:p w14:paraId="2DB2A0D8"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6201FBF2" wp14:editId="012B5EBD">
                  <wp:extent cx="177800" cy="165100"/>
                  <wp:effectExtent l="0" t="0" r="0" b="6350"/>
                  <wp:docPr id="66"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p w14:paraId="38D145CD"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77DE3ABE" wp14:editId="2380932C">
                  <wp:extent cx="177800" cy="165100"/>
                  <wp:effectExtent l="0" t="0" r="0" b="6350"/>
                  <wp:docPr id="67" name="Picture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7"/>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6CE2B694" w14:textId="77777777" w:rsidTr="008A4778">
        <w:trPr>
          <w:trHeight w:val="10"/>
        </w:trPr>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08660AE9"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single" w:sz="6" w:space="0" w:color="FFFEFD"/>
              <w:bottom w:val="nil"/>
              <w:right w:val="single" w:sz="6" w:space="0" w:color="FFFEFD"/>
            </w:tcBorders>
            <w:shd w:val="clear" w:color="auto" w:fill="auto"/>
            <w:vAlign w:val="center"/>
            <w:hideMark/>
          </w:tcPr>
          <w:p w14:paraId="4DBD4B0F" w14:textId="77777777" w:rsidR="00777BF3" w:rsidRPr="00777BF3" w:rsidRDefault="00777BF3" w:rsidP="00777BF3">
            <w:pPr>
              <w:spacing w:before="0" w:after="0"/>
              <w:rPr>
                <w:rFonts w:ascii="Times New Roman" w:eastAsia="Times New Roman" w:hAnsi="Times New Roman"/>
                <w:color w:val="26292F"/>
              </w:rPr>
            </w:pPr>
          </w:p>
        </w:tc>
        <w:tc>
          <w:tcPr>
            <w:tcW w:w="680" w:type="dxa"/>
            <w:tcBorders>
              <w:top w:val="single" w:sz="6" w:space="0" w:color="FFFEFD"/>
              <w:left w:val="single" w:sz="6" w:space="0" w:color="FFFEFD"/>
              <w:bottom w:val="nil"/>
              <w:right w:val="single" w:sz="6" w:space="0" w:color="FFFEFD"/>
            </w:tcBorders>
            <w:shd w:val="clear" w:color="auto" w:fill="F7F4F3"/>
            <w:hideMark/>
          </w:tcPr>
          <w:p w14:paraId="71F5640D" w14:textId="3AFF9E64" w:rsidR="00777BF3" w:rsidRPr="00777BF3" w:rsidRDefault="00777BF3" w:rsidP="00777BF3">
            <w:pPr>
              <w:spacing w:before="0" w:after="0"/>
              <w:ind w:left="330" w:right="330"/>
              <w:textAlignment w:val="baseline"/>
              <w:rPr>
                <w:rFonts w:ascii="Times New Roman" w:eastAsia="Times New Roman" w:hAnsi="Times New Roman"/>
                <w:color w:val="26292F"/>
              </w:rPr>
            </w:pPr>
            <w:r w:rsidRPr="00777BF3">
              <w:rPr>
                <w:rFonts w:eastAsia="Times New Roman" w:cs="Open Sans"/>
                <w:color w:val="26292F"/>
                <w:sz w:val="20"/>
                <w:szCs w:val="20"/>
              </w:rPr>
              <w:t>Our regional technical cooperation activities increase stakeholder capacity to advance national reform in partner states. </w:t>
            </w:r>
          </w:p>
        </w:tc>
        <w:tc>
          <w:tcPr>
            <w:tcW w:w="1054" w:type="dxa"/>
            <w:tcBorders>
              <w:top w:val="single" w:sz="6" w:space="0" w:color="FFFEFD"/>
              <w:left w:val="single" w:sz="6" w:space="0" w:color="FFFEFD"/>
              <w:bottom w:val="nil"/>
              <w:right w:val="nil"/>
            </w:tcBorders>
            <w:shd w:val="clear" w:color="auto" w:fill="F7F4F3"/>
            <w:hideMark/>
          </w:tcPr>
          <w:p w14:paraId="6E0C2C3F"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color w:val="26292F"/>
                <w:sz w:val="20"/>
                <w:szCs w:val="20"/>
              </w:rPr>
              <w:t>Instances of partners’: </w:t>
            </w:r>
          </w:p>
          <w:p w14:paraId="640A71E2" w14:textId="77777777" w:rsidR="00777BF3" w:rsidRPr="00777BF3" w:rsidRDefault="00777BF3" w:rsidP="00A133BC">
            <w:pPr>
              <w:pStyle w:val="ListParagraph"/>
              <w:numPr>
                <w:ilvl w:val="0"/>
                <w:numId w:val="79"/>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Increased knowledge and application of human rights frameworks, principles, and practices to advance human rights reform, </w:t>
            </w:r>
          </w:p>
          <w:p w14:paraId="7FBFD4D2" w14:textId="4A2933C9" w:rsidR="00777BF3" w:rsidRPr="00777BF3" w:rsidRDefault="00777BF3" w:rsidP="00A133BC">
            <w:pPr>
              <w:pStyle w:val="ListParagraph"/>
              <w:numPr>
                <w:ilvl w:val="0"/>
                <w:numId w:val="79"/>
              </w:numPr>
              <w:spacing w:before="0" w:after="0"/>
              <w:textAlignment w:val="baseline"/>
              <w:rPr>
                <w:rFonts w:eastAsia="Times New Roman" w:cs="Open Sans"/>
                <w:color w:val="26292F"/>
                <w:sz w:val="20"/>
                <w:szCs w:val="20"/>
              </w:rPr>
            </w:pPr>
            <w:r w:rsidRPr="00777BF3">
              <w:rPr>
                <w:rFonts w:eastAsia="Times New Roman" w:cs="Open Sans"/>
                <w:color w:val="26292F"/>
                <w:sz w:val="20"/>
                <w:szCs w:val="20"/>
              </w:rPr>
              <w:t>Practice/policy reform relating to human rights principles, which are reviewed or developed because of technical cooperation activities. </w:t>
            </w:r>
          </w:p>
        </w:tc>
        <w:tc>
          <w:tcPr>
            <w:tcW w:w="282" w:type="dxa"/>
            <w:gridSpan w:val="3"/>
            <w:tcBorders>
              <w:top w:val="single" w:sz="6" w:space="0" w:color="FFFEFD"/>
              <w:left w:val="nil"/>
              <w:bottom w:val="nil"/>
              <w:right w:val="nil"/>
            </w:tcBorders>
            <w:shd w:val="clear" w:color="auto" w:fill="F7F4F3"/>
            <w:hideMark/>
          </w:tcPr>
          <w:p w14:paraId="7D5487CD"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169ABFA6" wp14:editId="49B713C7">
                  <wp:extent cx="177800" cy="165100"/>
                  <wp:effectExtent l="0" t="0" r="0" b="6350"/>
                  <wp:docPr id="68" name="Pictur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8"/>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312" w:type="dxa"/>
            <w:gridSpan w:val="2"/>
            <w:tcBorders>
              <w:top w:val="single" w:sz="6" w:space="0" w:color="FFFEFD"/>
              <w:left w:val="nil"/>
              <w:bottom w:val="nil"/>
              <w:right w:val="nil"/>
            </w:tcBorders>
            <w:shd w:val="clear" w:color="auto" w:fill="F7F4F3"/>
            <w:hideMark/>
          </w:tcPr>
          <w:p w14:paraId="2EEACC11"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noProof/>
                <w:sz w:val="22"/>
                <w:szCs w:val="22"/>
              </w:rPr>
              <w:drawing>
                <wp:inline distT="0" distB="0" distL="0" distR="0" wp14:anchorId="0F7E9648" wp14:editId="06580B98">
                  <wp:extent cx="177800" cy="165100"/>
                  <wp:effectExtent l="0" t="0" r="0" b="6350"/>
                  <wp:docPr id="69" name="Picture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1 </w:t>
            </w:r>
          </w:p>
        </w:tc>
        <w:tc>
          <w:tcPr>
            <w:tcW w:w="217" w:type="dxa"/>
            <w:gridSpan w:val="2"/>
            <w:tcBorders>
              <w:top w:val="single" w:sz="6" w:space="0" w:color="FFFEFD"/>
              <w:left w:val="nil"/>
              <w:bottom w:val="nil"/>
              <w:right w:val="nil"/>
            </w:tcBorders>
            <w:shd w:val="clear" w:color="auto" w:fill="F7F4F3"/>
            <w:hideMark/>
          </w:tcPr>
          <w:p w14:paraId="00A3871D"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c>
          <w:tcPr>
            <w:tcW w:w="206" w:type="dxa"/>
            <w:gridSpan w:val="2"/>
            <w:tcBorders>
              <w:top w:val="single" w:sz="6" w:space="0" w:color="FFFEFD"/>
              <w:left w:val="nil"/>
              <w:bottom w:val="nil"/>
              <w:right w:val="nil"/>
            </w:tcBorders>
            <w:shd w:val="clear" w:color="auto" w:fill="F7F4F3"/>
            <w:hideMark/>
          </w:tcPr>
          <w:p w14:paraId="1C831C55" w14:textId="77777777" w:rsidR="00777BF3" w:rsidRPr="00777BF3" w:rsidRDefault="00777BF3" w:rsidP="00777BF3">
            <w:pPr>
              <w:spacing w:before="0" w:after="0"/>
              <w:textAlignment w:val="baseline"/>
              <w:rPr>
                <w:rFonts w:ascii="Times New Roman" w:eastAsia="Times New Roman" w:hAnsi="Times New Roman"/>
                <w:color w:val="26292F"/>
              </w:rPr>
            </w:pPr>
            <w:r w:rsidRPr="00777BF3">
              <w:rPr>
                <w:rFonts w:eastAsia="Times New Roman" w:cs="Open Sans"/>
                <w:color w:val="26292F"/>
                <w:sz w:val="20"/>
                <w:szCs w:val="20"/>
              </w:rPr>
              <w:t> </w:t>
            </w:r>
          </w:p>
        </w:tc>
      </w:tr>
      <w:tr w:rsidR="00A27626" w:rsidRPr="00777BF3" w14:paraId="32386627" w14:textId="77777777" w:rsidTr="008A4778">
        <w:trPr>
          <w:trHeight w:val="10"/>
        </w:trPr>
        <w:tc>
          <w:tcPr>
            <w:tcW w:w="667" w:type="dxa"/>
            <w:vMerge w:val="restart"/>
            <w:tcBorders>
              <w:top w:val="nil"/>
              <w:left w:val="single" w:sz="6" w:space="0" w:color="FFFEFD"/>
              <w:bottom w:val="nil"/>
              <w:right w:val="single" w:sz="6" w:space="0" w:color="FFFEFD"/>
            </w:tcBorders>
            <w:shd w:val="clear" w:color="auto" w:fill="C5DEE7"/>
            <w:hideMark/>
          </w:tcPr>
          <w:p w14:paraId="50833EF8"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b/>
                <w:bCs/>
                <w:color w:val="373356"/>
                <w:sz w:val="20"/>
                <w:szCs w:val="20"/>
              </w:rPr>
              <w:t>4 </w:t>
            </w:r>
            <w:r w:rsidRPr="00777BF3">
              <w:rPr>
                <w:rFonts w:eastAsia="Times New Roman" w:cs="Open Sans"/>
                <w:color w:val="373356"/>
                <w:sz w:val="20"/>
                <w:szCs w:val="20"/>
              </w:rPr>
              <w:t> </w:t>
            </w:r>
          </w:p>
          <w:p w14:paraId="5613813D" w14:textId="77777777" w:rsidR="00777BF3" w:rsidRPr="00777BF3" w:rsidRDefault="00777BF3" w:rsidP="00777BF3">
            <w:pPr>
              <w:spacing w:before="0" w:after="0"/>
              <w:ind w:left="195" w:right="30"/>
              <w:textAlignment w:val="baseline"/>
              <w:rPr>
                <w:rFonts w:ascii="Times New Roman" w:eastAsia="Times New Roman" w:hAnsi="Times New Roman"/>
                <w:color w:val="26292F"/>
              </w:rPr>
            </w:pPr>
            <w:r w:rsidRPr="00777BF3">
              <w:rPr>
                <w:rFonts w:eastAsia="Times New Roman" w:cs="Open Sans"/>
                <w:b/>
                <w:bCs/>
                <w:color w:val="373356"/>
                <w:sz w:val="20"/>
                <w:szCs w:val="20"/>
              </w:rPr>
              <w:t>Effective access to justice and remedy for people and communities whose rights are breached</w:t>
            </w:r>
            <w:r w:rsidRPr="00777BF3">
              <w:rPr>
                <w:rFonts w:eastAsia="Times New Roman" w:cs="Open Sans"/>
                <w:color w:val="373356"/>
                <w:sz w:val="20"/>
                <w:szCs w:val="20"/>
              </w:rPr>
              <w:t> </w:t>
            </w:r>
          </w:p>
        </w:tc>
        <w:tc>
          <w:tcPr>
            <w:tcW w:w="740" w:type="dxa"/>
            <w:vMerge w:val="restart"/>
            <w:tcBorders>
              <w:top w:val="nil"/>
              <w:left w:val="single" w:sz="6" w:space="0" w:color="FFFEFD"/>
              <w:bottom w:val="nil"/>
              <w:right w:val="nil"/>
            </w:tcBorders>
            <w:shd w:val="clear" w:color="auto" w:fill="F7F4F3"/>
            <w:hideMark/>
          </w:tcPr>
          <w:p w14:paraId="4551F67F" w14:textId="77777777" w:rsidR="00777BF3" w:rsidRPr="00777BF3" w:rsidRDefault="00777BF3" w:rsidP="00777BF3">
            <w:pPr>
              <w:spacing w:before="0" w:after="0"/>
              <w:ind w:left="330" w:right="90"/>
              <w:textAlignment w:val="baseline"/>
              <w:rPr>
                <w:rFonts w:ascii="Times New Roman" w:eastAsia="Times New Roman" w:hAnsi="Times New Roman"/>
                <w:color w:val="26292F"/>
              </w:rPr>
            </w:pPr>
            <w:r w:rsidRPr="00777BF3">
              <w:rPr>
                <w:rFonts w:eastAsia="Times New Roman" w:cs="Open Sans"/>
                <w:b/>
                <w:bCs/>
                <w:color w:val="26292F"/>
                <w:sz w:val="20"/>
                <w:szCs w:val="20"/>
              </w:rPr>
              <w:t>4.1</w:t>
            </w:r>
            <w:r w:rsidRPr="00777BF3">
              <w:rPr>
                <w:rFonts w:eastAsia="Times New Roman" w:cs="Open Sans"/>
                <w:color w:val="26292F"/>
                <w:sz w:val="20"/>
                <w:szCs w:val="20"/>
              </w:rPr>
              <w:t xml:space="preserve">  We deliver a fair and effective investigation and conciliation of complaints service. </w:t>
            </w:r>
            <w:r w:rsidRPr="00777BF3">
              <w:rPr>
                <w:rFonts w:eastAsia="Times New Roman" w:cs="Open Sans"/>
                <w:b/>
                <w:bCs/>
                <w:color w:val="26292F"/>
                <w:sz w:val="20"/>
                <w:szCs w:val="20"/>
              </w:rPr>
              <w:t>[PBS criterion]</w:t>
            </w:r>
            <w:r w:rsidRPr="00777BF3">
              <w:rPr>
                <w:rFonts w:eastAsia="Times New Roman" w:cs="Open Sans"/>
                <w:color w:val="26292F"/>
                <w:sz w:val="20"/>
                <w:szCs w:val="20"/>
              </w:rPr>
              <w:t> </w:t>
            </w:r>
          </w:p>
        </w:tc>
        <w:tc>
          <w:tcPr>
            <w:tcW w:w="680" w:type="dxa"/>
            <w:tcBorders>
              <w:top w:val="nil"/>
              <w:left w:val="nil"/>
              <w:bottom w:val="single" w:sz="6" w:space="0" w:color="FFFEFD"/>
              <w:right w:val="nil"/>
            </w:tcBorders>
            <w:shd w:val="clear" w:color="auto" w:fill="F7F4F3"/>
            <w:hideMark/>
          </w:tcPr>
          <w:p w14:paraId="746A5135" w14:textId="727ACC6B" w:rsidR="00777BF3" w:rsidRPr="00777BF3" w:rsidRDefault="00777BF3" w:rsidP="00777BF3">
            <w:pPr>
              <w:spacing w:before="0" w:after="0"/>
              <w:ind w:left="330"/>
              <w:textAlignment w:val="baseline"/>
              <w:rPr>
                <w:rFonts w:ascii="Times New Roman" w:eastAsia="Times New Roman" w:hAnsi="Times New Roman"/>
                <w:color w:val="26292F"/>
              </w:rPr>
            </w:pPr>
            <w:r w:rsidRPr="00777BF3">
              <w:rPr>
                <w:rFonts w:eastAsia="Times New Roman" w:cs="Open Sans"/>
                <w:color w:val="26292F"/>
                <w:sz w:val="20"/>
                <w:szCs w:val="20"/>
              </w:rPr>
              <w:t>Our investigation and conciliation of complaints and dispute resolution meet performance indicators on timeliness, efficiency and service user satisfaction. </w:t>
            </w:r>
          </w:p>
        </w:tc>
        <w:tc>
          <w:tcPr>
            <w:tcW w:w="1054" w:type="dxa"/>
            <w:tcBorders>
              <w:top w:val="nil"/>
              <w:left w:val="nil"/>
              <w:bottom w:val="single" w:sz="6" w:space="0" w:color="FFFEFD"/>
              <w:right w:val="nil"/>
            </w:tcBorders>
            <w:shd w:val="clear" w:color="auto" w:fill="F7F4F3"/>
            <w:hideMark/>
          </w:tcPr>
          <w:p w14:paraId="2DBA4DC0"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color w:val="26292F"/>
                <w:sz w:val="20"/>
                <w:szCs w:val="20"/>
              </w:rPr>
              <w:t>85% of complaints are finalised in under 12 months. </w:t>
            </w:r>
          </w:p>
          <w:p w14:paraId="5F457D04"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color w:val="26292F"/>
                <w:sz w:val="20"/>
                <w:szCs w:val="20"/>
              </w:rPr>
              <w:t>40% of complaints are resolved by conciliation. </w:t>
            </w:r>
          </w:p>
          <w:p w14:paraId="07D9DA1F" w14:textId="77777777" w:rsidR="00777BF3" w:rsidRPr="00777BF3" w:rsidRDefault="00777BF3" w:rsidP="00777BF3">
            <w:pPr>
              <w:spacing w:before="0" w:after="0"/>
              <w:ind w:left="195" w:right="165"/>
              <w:textAlignment w:val="baseline"/>
              <w:rPr>
                <w:rFonts w:ascii="Times New Roman" w:eastAsia="Times New Roman" w:hAnsi="Times New Roman"/>
                <w:color w:val="26292F"/>
              </w:rPr>
            </w:pPr>
            <w:r w:rsidRPr="00777BF3">
              <w:rPr>
                <w:rFonts w:eastAsia="Times New Roman" w:cs="Open Sans"/>
                <w:color w:val="26292F"/>
                <w:sz w:val="20"/>
                <w:szCs w:val="20"/>
              </w:rPr>
              <w:t xml:space="preserve">85% of parties to complaints are satisfied with the service they receive.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282" w:type="dxa"/>
            <w:gridSpan w:val="3"/>
            <w:tcBorders>
              <w:top w:val="nil"/>
              <w:left w:val="nil"/>
              <w:bottom w:val="single" w:sz="6" w:space="0" w:color="FFFEFD"/>
              <w:right w:val="nil"/>
            </w:tcBorders>
            <w:shd w:val="clear" w:color="auto" w:fill="F7F4F3"/>
            <w:hideMark/>
          </w:tcPr>
          <w:p w14:paraId="4B919EAB"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7AC18BF9" wp14:editId="6E23D3C7">
                  <wp:extent cx="177800" cy="165100"/>
                  <wp:effectExtent l="0" t="0" r="0" b="6350"/>
                  <wp:docPr id="70" name="Picture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312" w:type="dxa"/>
            <w:gridSpan w:val="2"/>
            <w:tcBorders>
              <w:top w:val="nil"/>
              <w:left w:val="nil"/>
              <w:bottom w:val="single" w:sz="6" w:space="0" w:color="FFFEFD"/>
              <w:right w:val="nil"/>
            </w:tcBorders>
            <w:shd w:val="clear" w:color="auto" w:fill="F7F4F3"/>
            <w:hideMark/>
          </w:tcPr>
          <w:p w14:paraId="2C80E3EF"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6F80711A" wp14:editId="2D7FDD5F">
                  <wp:extent cx="177800" cy="165100"/>
                  <wp:effectExtent l="0" t="0" r="0" b="635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17" w:type="dxa"/>
            <w:gridSpan w:val="2"/>
            <w:tcBorders>
              <w:top w:val="nil"/>
              <w:left w:val="nil"/>
              <w:bottom w:val="single" w:sz="6" w:space="0" w:color="FFFEFD"/>
              <w:right w:val="nil"/>
            </w:tcBorders>
            <w:shd w:val="clear" w:color="auto" w:fill="F7F4F3"/>
            <w:hideMark/>
          </w:tcPr>
          <w:p w14:paraId="67B50B2F"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1D5C40C8" wp14:editId="772E0621">
                  <wp:extent cx="177800" cy="165100"/>
                  <wp:effectExtent l="0" t="0" r="0" b="6350"/>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06" w:type="dxa"/>
            <w:gridSpan w:val="2"/>
            <w:tcBorders>
              <w:top w:val="nil"/>
              <w:left w:val="nil"/>
              <w:bottom w:val="single" w:sz="6" w:space="0" w:color="FFFEFD"/>
              <w:right w:val="nil"/>
            </w:tcBorders>
            <w:shd w:val="clear" w:color="auto" w:fill="F7F4F3"/>
            <w:hideMark/>
          </w:tcPr>
          <w:p w14:paraId="277AEF3B"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3BAE1926" wp14:editId="210795B5">
                  <wp:extent cx="177800" cy="165100"/>
                  <wp:effectExtent l="0" t="0" r="0" b="6350"/>
                  <wp:docPr id="73"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3"/>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204E3915" w14:textId="77777777" w:rsidTr="008A4778">
        <w:trPr>
          <w:trHeight w:val="10"/>
        </w:trPr>
        <w:tc>
          <w:tcPr>
            <w:tcW w:w="0" w:type="auto"/>
            <w:vMerge/>
            <w:tcBorders>
              <w:top w:val="nil"/>
              <w:left w:val="single" w:sz="6" w:space="0" w:color="FFFEFD"/>
              <w:bottom w:val="nil"/>
              <w:right w:val="single" w:sz="6" w:space="0" w:color="FFFEFD"/>
            </w:tcBorders>
            <w:shd w:val="clear" w:color="auto" w:fill="auto"/>
            <w:vAlign w:val="center"/>
            <w:hideMark/>
          </w:tcPr>
          <w:p w14:paraId="38B3B717"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nil"/>
              <w:left w:val="single" w:sz="6" w:space="0" w:color="FFFEFD"/>
              <w:bottom w:val="nil"/>
              <w:right w:val="nil"/>
            </w:tcBorders>
            <w:shd w:val="clear" w:color="auto" w:fill="auto"/>
            <w:vAlign w:val="center"/>
            <w:hideMark/>
          </w:tcPr>
          <w:p w14:paraId="6183CDC9" w14:textId="77777777" w:rsidR="00777BF3" w:rsidRPr="00777BF3" w:rsidRDefault="00777BF3" w:rsidP="00777BF3">
            <w:pPr>
              <w:spacing w:before="0" w:after="0"/>
              <w:rPr>
                <w:rFonts w:ascii="Times New Roman" w:eastAsia="Times New Roman" w:hAnsi="Times New Roman"/>
                <w:color w:val="26292F"/>
              </w:rPr>
            </w:pPr>
          </w:p>
        </w:tc>
        <w:tc>
          <w:tcPr>
            <w:tcW w:w="680" w:type="dxa"/>
            <w:vMerge w:val="restart"/>
            <w:tcBorders>
              <w:top w:val="single" w:sz="6" w:space="0" w:color="FFFEFD"/>
              <w:left w:val="nil"/>
              <w:bottom w:val="nil"/>
              <w:right w:val="single" w:sz="6" w:space="0" w:color="FFFEFD"/>
            </w:tcBorders>
            <w:shd w:val="clear" w:color="auto" w:fill="F7F4F3"/>
            <w:hideMark/>
          </w:tcPr>
          <w:p w14:paraId="187A8F75" w14:textId="77777777" w:rsidR="00777BF3" w:rsidRPr="00777BF3" w:rsidRDefault="00777BF3" w:rsidP="00777BF3">
            <w:pPr>
              <w:spacing w:before="0" w:after="0"/>
              <w:ind w:left="330" w:right="105"/>
              <w:textAlignment w:val="baseline"/>
              <w:rPr>
                <w:rFonts w:ascii="Times New Roman" w:eastAsia="Times New Roman" w:hAnsi="Times New Roman"/>
                <w:color w:val="26292F"/>
              </w:rPr>
            </w:pPr>
            <w:r w:rsidRPr="00777BF3">
              <w:rPr>
                <w:rFonts w:eastAsia="Times New Roman" w:cs="Open Sans"/>
                <w:color w:val="26292F"/>
                <w:sz w:val="20"/>
                <w:szCs w:val="20"/>
              </w:rPr>
              <w:t>Our investigation and conciliation of complaints and dispute resolution processes have systemic and educational outcomes. </w:t>
            </w:r>
          </w:p>
        </w:tc>
        <w:tc>
          <w:tcPr>
            <w:tcW w:w="1054" w:type="dxa"/>
            <w:tcBorders>
              <w:top w:val="single" w:sz="6" w:space="0" w:color="FFFEFD"/>
              <w:left w:val="nil"/>
              <w:bottom w:val="single" w:sz="6" w:space="0" w:color="FFFEFD"/>
              <w:right w:val="nil"/>
            </w:tcBorders>
            <w:shd w:val="clear" w:color="auto" w:fill="F7F4F3"/>
            <w:hideMark/>
          </w:tcPr>
          <w:p w14:paraId="30DE4383"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color w:val="26292F"/>
                <w:sz w:val="20"/>
                <w:szCs w:val="20"/>
              </w:rPr>
              <w:t>Instances where the terms on which investigation and conciliation disputes are resolved include systemic outcomes that accord with the objectives of the law.  </w:t>
            </w:r>
          </w:p>
          <w:p w14:paraId="59D0C16B"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282" w:type="dxa"/>
            <w:gridSpan w:val="3"/>
            <w:tcBorders>
              <w:top w:val="single" w:sz="6" w:space="0" w:color="FFFEFD"/>
              <w:left w:val="nil"/>
              <w:bottom w:val="single" w:sz="6" w:space="0" w:color="FFFEFD"/>
              <w:right w:val="nil"/>
            </w:tcBorders>
            <w:shd w:val="clear" w:color="auto" w:fill="F7F4F3"/>
            <w:hideMark/>
          </w:tcPr>
          <w:p w14:paraId="389914FE"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3B06FE7F" wp14:editId="165E1B64">
                  <wp:extent cx="177800" cy="165100"/>
                  <wp:effectExtent l="0" t="0" r="0" b="6350"/>
                  <wp:docPr id="74" name="Picture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312" w:type="dxa"/>
            <w:gridSpan w:val="2"/>
            <w:tcBorders>
              <w:top w:val="single" w:sz="6" w:space="0" w:color="FFFEFD"/>
              <w:left w:val="nil"/>
              <w:bottom w:val="single" w:sz="6" w:space="0" w:color="FFFEFD"/>
              <w:right w:val="nil"/>
            </w:tcBorders>
            <w:shd w:val="clear" w:color="auto" w:fill="F7F4F3"/>
            <w:hideMark/>
          </w:tcPr>
          <w:p w14:paraId="63C7160F"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334D8938" wp14:editId="40960488">
                  <wp:extent cx="177800" cy="165100"/>
                  <wp:effectExtent l="0" t="0" r="0" b="6350"/>
                  <wp:docPr id="75" name="Picture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5"/>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17" w:type="dxa"/>
            <w:gridSpan w:val="2"/>
            <w:tcBorders>
              <w:top w:val="single" w:sz="6" w:space="0" w:color="FFFEFD"/>
              <w:left w:val="nil"/>
              <w:bottom w:val="single" w:sz="6" w:space="0" w:color="FFFEFD"/>
              <w:right w:val="nil"/>
            </w:tcBorders>
            <w:shd w:val="clear" w:color="auto" w:fill="F7F4F3"/>
            <w:hideMark/>
          </w:tcPr>
          <w:p w14:paraId="67A629B8"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5638B16B" wp14:editId="57FB31CF">
                  <wp:extent cx="177800" cy="165100"/>
                  <wp:effectExtent l="0" t="0" r="0" b="6350"/>
                  <wp:docPr id="76" name="Picture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6"/>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06" w:type="dxa"/>
            <w:gridSpan w:val="2"/>
            <w:tcBorders>
              <w:top w:val="single" w:sz="6" w:space="0" w:color="FFFEFD"/>
              <w:left w:val="nil"/>
              <w:bottom w:val="single" w:sz="6" w:space="0" w:color="FFFEFD"/>
              <w:right w:val="nil"/>
            </w:tcBorders>
            <w:shd w:val="clear" w:color="auto" w:fill="F7F4F3"/>
            <w:hideMark/>
          </w:tcPr>
          <w:p w14:paraId="6C9B63BD"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5AB2A72B" wp14:editId="12C3F5B7">
                  <wp:extent cx="177800" cy="165100"/>
                  <wp:effectExtent l="0" t="0" r="0" b="6350"/>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7"/>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r w:rsidR="00A27626" w:rsidRPr="00777BF3" w14:paraId="2E0C5C1C" w14:textId="77777777" w:rsidTr="008A4778">
        <w:trPr>
          <w:trHeight w:val="721"/>
        </w:trPr>
        <w:tc>
          <w:tcPr>
            <w:tcW w:w="0" w:type="auto"/>
            <w:vMerge/>
            <w:tcBorders>
              <w:top w:val="nil"/>
              <w:left w:val="single" w:sz="6" w:space="0" w:color="FFFEFD"/>
              <w:bottom w:val="nil"/>
              <w:right w:val="single" w:sz="6" w:space="0" w:color="FFFEFD"/>
            </w:tcBorders>
            <w:shd w:val="clear" w:color="auto" w:fill="auto"/>
            <w:vAlign w:val="center"/>
            <w:hideMark/>
          </w:tcPr>
          <w:p w14:paraId="73F09200"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nil"/>
              <w:left w:val="single" w:sz="6" w:space="0" w:color="FFFEFD"/>
              <w:bottom w:val="nil"/>
              <w:right w:val="nil"/>
            </w:tcBorders>
            <w:shd w:val="clear" w:color="auto" w:fill="auto"/>
            <w:vAlign w:val="center"/>
            <w:hideMark/>
          </w:tcPr>
          <w:p w14:paraId="6F1DECC1" w14:textId="77777777" w:rsidR="00777BF3" w:rsidRPr="00777BF3" w:rsidRDefault="00777BF3" w:rsidP="00777BF3">
            <w:pPr>
              <w:spacing w:before="0" w:after="0"/>
              <w:rPr>
                <w:rFonts w:ascii="Times New Roman" w:eastAsia="Times New Roman" w:hAnsi="Times New Roman"/>
                <w:color w:val="26292F"/>
              </w:rPr>
            </w:pPr>
          </w:p>
        </w:tc>
        <w:tc>
          <w:tcPr>
            <w:tcW w:w="0" w:type="auto"/>
            <w:vMerge/>
            <w:tcBorders>
              <w:top w:val="single" w:sz="6" w:space="0" w:color="FFFEFD"/>
              <w:left w:val="nil"/>
              <w:bottom w:val="nil"/>
              <w:right w:val="single" w:sz="6" w:space="0" w:color="FFFEFD"/>
            </w:tcBorders>
            <w:shd w:val="clear" w:color="auto" w:fill="auto"/>
            <w:vAlign w:val="center"/>
            <w:hideMark/>
          </w:tcPr>
          <w:p w14:paraId="6A109189" w14:textId="77777777" w:rsidR="00777BF3" w:rsidRPr="00777BF3" w:rsidRDefault="00777BF3" w:rsidP="00777BF3">
            <w:pPr>
              <w:spacing w:before="0" w:after="0"/>
              <w:rPr>
                <w:rFonts w:ascii="Times New Roman" w:eastAsia="Times New Roman" w:hAnsi="Times New Roman"/>
                <w:color w:val="26292F"/>
              </w:rPr>
            </w:pPr>
          </w:p>
        </w:tc>
        <w:tc>
          <w:tcPr>
            <w:tcW w:w="1054" w:type="dxa"/>
            <w:tcBorders>
              <w:top w:val="single" w:sz="6" w:space="0" w:color="FFFEFD"/>
              <w:left w:val="nil"/>
              <w:bottom w:val="nil"/>
              <w:right w:val="nil"/>
            </w:tcBorders>
            <w:shd w:val="clear" w:color="auto" w:fill="F7F4F3"/>
            <w:hideMark/>
          </w:tcPr>
          <w:p w14:paraId="18AC247E" w14:textId="77777777" w:rsidR="00777BF3" w:rsidRPr="00777BF3" w:rsidRDefault="00777BF3" w:rsidP="00777BF3">
            <w:pPr>
              <w:spacing w:before="0" w:after="0"/>
              <w:ind w:left="195" w:right="150"/>
              <w:textAlignment w:val="baseline"/>
              <w:rPr>
                <w:rFonts w:ascii="Times New Roman" w:eastAsia="Times New Roman" w:hAnsi="Times New Roman"/>
                <w:color w:val="26292F"/>
              </w:rPr>
            </w:pPr>
            <w:r w:rsidRPr="00777BF3">
              <w:rPr>
                <w:rFonts w:eastAsia="Times New Roman" w:cs="Open Sans"/>
                <w:color w:val="26292F"/>
                <w:sz w:val="20"/>
                <w:szCs w:val="20"/>
              </w:rPr>
              <w:t xml:space="preserve">Instances where participation in the investigation and conciliation process results in increased understanding of rights and responsibilities in the law. </w:t>
            </w:r>
            <w:r w:rsidRPr="00777BF3">
              <w:rPr>
                <w:rFonts w:eastAsia="Times New Roman" w:cs="Open Sans"/>
                <w:b/>
                <w:bCs/>
                <w:color w:val="26292F"/>
                <w:sz w:val="20"/>
                <w:szCs w:val="20"/>
              </w:rPr>
              <w:t>[PBS target]</w:t>
            </w:r>
            <w:r w:rsidRPr="00777BF3">
              <w:rPr>
                <w:rFonts w:eastAsia="Times New Roman" w:cs="Open Sans"/>
                <w:color w:val="26292F"/>
                <w:sz w:val="20"/>
                <w:szCs w:val="20"/>
              </w:rPr>
              <w:t> </w:t>
            </w:r>
          </w:p>
        </w:tc>
        <w:tc>
          <w:tcPr>
            <w:tcW w:w="282" w:type="dxa"/>
            <w:gridSpan w:val="3"/>
            <w:tcBorders>
              <w:top w:val="single" w:sz="6" w:space="0" w:color="FFFEFD"/>
              <w:left w:val="nil"/>
              <w:bottom w:val="nil"/>
              <w:right w:val="nil"/>
            </w:tcBorders>
            <w:shd w:val="clear" w:color="auto" w:fill="F7F4F3"/>
            <w:hideMark/>
          </w:tcPr>
          <w:p w14:paraId="1F00A295"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02B61FD6" wp14:editId="1FF00A9E">
                  <wp:extent cx="177800" cy="165100"/>
                  <wp:effectExtent l="0" t="0" r="0" b="6350"/>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8"/>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312" w:type="dxa"/>
            <w:gridSpan w:val="2"/>
            <w:tcBorders>
              <w:top w:val="single" w:sz="6" w:space="0" w:color="FFFEFD"/>
              <w:left w:val="nil"/>
              <w:bottom w:val="nil"/>
              <w:right w:val="nil"/>
            </w:tcBorders>
            <w:shd w:val="clear" w:color="auto" w:fill="F7F4F3"/>
            <w:hideMark/>
          </w:tcPr>
          <w:p w14:paraId="7669F96E"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56D419E1" wp14:editId="21F1AC59">
                  <wp:extent cx="177800" cy="165100"/>
                  <wp:effectExtent l="0" t="0" r="0" b="6350"/>
                  <wp:docPr id="79"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17" w:type="dxa"/>
            <w:gridSpan w:val="2"/>
            <w:tcBorders>
              <w:top w:val="single" w:sz="6" w:space="0" w:color="FFFEFD"/>
              <w:left w:val="nil"/>
              <w:bottom w:val="nil"/>
              <w:right w:val="nil"/>
            </w:tcBorders>
            <w:shd w:val="clear" w:color="auto" w:fill="F7F4F3"/>
            <w:hideMark/>
          </w:tcPr>
          <w:p w14:paraId="5A92DFDA"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4F6DA37B" wp14:editId="3C2574A9">
                  <wp:extent cx="177800" cy="165100"/>
                  <wp:effectExtent l="0" t="0" r="0" b="6350"/>
                  <wp:docPr id="80" name="Picture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c>
          <w:tcPr>
            <w:tcW w:w="206" w:type="dxa"/>
            <w:gridSpan w:val="2"/>
            <w:tcBorders>
              <w:top w:val="single" w:sz="6" w:space="0" w:color="FFFEFD"/>
              <w:left w:val="nil"/>
              <w:bottom w:val="nil"/>
              <w:right w:val="nil"/>
            </w:tcBorders>
            <w:shd w:val="clear" w:color="auto" w:fill="F7F4F3"/>
            <w:hideMark/>
          </w:tcPr>
          <w:p w14:paraId="4FA2A7CE" w14:textId="77777777" w:rsidR="00777BF3" w:rsidRPr="00777BF3" w:rsidRDefault="00777BF3" w:rsidP="00777BF3">
            <w:pPr>
              <w:spacing w:before="0" w:after="0"/>
              <w:ind w:left="195"/>
              <w:textAlignment w:val="baseline"/>
              <w:rPr>
                <w:rFonts w:ascii="Times New Roman" w:eastAsia="Times New Roman" w:hAnsi="Times New Roman"/>
                <w:color w:val="26292F"/>
              </w:rPr>
            </w:pPr>
            <w:r w:rsidRPr="00777BF3">
              <w:rPr>
                <w:noProof/>
                <w:sz w:val="22"/>
                <w:szCs w:val="22"/>
              </w:rPr>
              <w:drawing>
                <wp:inline distT="0" distB="0" distL="0" distR="0" wp14:anchorId="03F93C1C" wp14:editId="0B83A0F1">
                  <wp:extent cx="177800" cy="165100"/>
                  <wp:effectExtent l="0" t="0" r="0" b="6350"/>
                  <wp:docPr id="81" name="Picture 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77800" cy="165100"/>
                          </a:xfrm>
                          <a:prstGeom prst="rect">
                            <a:avLst/>
                          </a:prstGeom>
                          <a:noFill/>
                          <a:ln>
                            <a:noFill/>
                          </a:ln>
                        </pic:spPr>
                      </pic:pic>
                    </a:graphicData>
                  </a:graphic>
                </wp:inline>
              </w:drawing>
            </w:r>
            <w:r w:rsidRPr="00777BF3">
              <w:rPr>
                <w:rFonts w:eastAsia="Times New Roman" w:cs="Open Sans"/>
                <w:color w:val="26292F"/>
                <w:sz w:val="20"/>
                <w:szCs w:val="20"/>
              </w:rPr>
              <w:t> </w:t>
            </w:r>
          </w:p>
        </w:tc>
      </w:tr>
    </w:tbl>
    <w:p w14:paraId="2B366295" w14:textId="1435C496" w:rsidR="00777BF3" w:rsidRPr="00777BF3" w:rsidRDefault="00777BF3" w:rsidP="00777BF3">
      <w:pPr>
        <w:spacing w:before="0" w:after="0"/>
        <w:textAlignment w:val="baseline"/>
        <w:rPr>
          <w:rFonts w:ascii="Segoe UI" w:eastAsia="Times New Roman" w:hAnsi="Segoe UI" w:cs="Segoe UI"/>
          <w:color w:val="26292F"/>
          <w:sz w:val="18"/>
          <w:szCs w:val="18"/>
        </w:rPr>
      </w:pPr>
      <w:r w:rsidRPr="00777BF3">
        <w:rPr>
          <w:noProof/>
          <w:sz w:val="22"/>
          <w:szCs w:val="22"/>
        </w:rPr>
        <w:drawing>
          <wp:inline distT="0" distB="0" distL="0" distR="0" wp14:anchorId="53C1FBD1" wp14:editId="53E65897">
            <wp:extent cx="12700" cy="12700"/>
            <wp:effectExtent l="0" t="0" r="0" b="0"/>
            <wp:docPr id="82" name="Picture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2700" cy="12700"/>
                    </a:xfrm>
                    <a:prstGeom prst="rect">
                      <a:avLst/>
                    </a:prstGeom>
                    <a:noFill/>
                    <a:ln>
                      <a:noFill/>
                    </a:ln>
                  </pic:spPr>
                </pic:pic>
              </a:graphicData>
            </a:graphic>
          </wp:inline>
        </w:drawing>
      </w:r>
      <w:r w:rsidRPr="00777BF3">
        <w:rPr>
          <w:rFonts w:eastAsia="Times New Roman" w:cs="Open Sans"/>
          <w:color w:val="26292F"/>
          <w:sz w:val="14"/>
          <w:szCs w:val="14"/>
        </w:rPr>
        <w:t> </w:t>
      </w:r>
      <w:r w:rsidRPr="00777BF3">
        <w:rPr>
          <w:rFonts w:eastAsia="Times New Roman" w:cs="Open Sans"/>
          <w:color w:val="26292F"/>
          <w:sz w:val="14"/>
          <w:szCs w:val="14"/>
        </w:rPr>
        <w:br/>
      </w:r>
      <w:r w:rsidRPr="00777BF3">
        <w:rPr>
          <w:rFonts w:eastAsia="Times New Roman" w:cs="Open Sans"/>
          <w:i/>
          <w:iCs/>
          <w:color w:val="181717"/>
          <w:sz w:val="14"/>
          <w:szCs w:val="14"/>
        </w:rPr>
        <w:t xml:space="preserve">1      </w:t>
      </w:r>
      <w:r w:rsidRPr="00777BF3">
        <w:rPr>
          <w:rFonts w:eastAsia="Times New Roman" w:cs="Open Sans"/>
          <w:i/>
          <w:iCs/>
          <w:color w:val="181717"/>
          <w:sz w:val="20"/>
          <w:szCs w:val="20"/>
        </w:rPr>
        <w:t>Regional human rights technical cooperation programs are funded to 2022.</w:t>
      </w:r>
      <w:r w:rsidRPr="00777BF3">
        <w:rPr>
          <w:rFonts w:eastAsia="Times New Roman" w:cs="Open Sans"/>
          <w:color w:val="181717"/>
          <w:sz w:val="36"/>
          <w:szCs w:val="36"/>
        </w:rPr>
        <w:t>  </w:t>
      </w:r>
    </w:p>
    <w:p w14:paraId="3DC1B337" w14:textId="77777777" w:rsidR="006A0615" w:rsidRDefault="006A0615" w:rsidP="00B17920">
      <w:pPr>
        <w:spacing w:before="0" w:after="0"/>
        <w:textAlignment w:val="baseline"/>
        <w:rPr>
          <w:rFonts w:eastAsia="Times New Roman" w:cs="Open Sans"/>
          <w:b/>
          <w:bCs/>
          <w:color w:val="0070C0"/>
          <w:sz w:val="36"/>
          <w:szCs w:val="36"/>
        </w:rPr>
      </w:pPr>
    </w:p>
    <w:p w14:paraId="0B545880" w14:textId="77B9C4B3" w:rsidR="00B17920" w:rsidRDefault="00B17920" w:rsidP="00B17920">
      <w:pPr>
        <w:spacing w:before="0" w:after="0"/>
        <w:textAlignment w:val="baseline"/>
        <w:rPr>
          <w:rFonts w:eastAsia="Times New Roman" w:cs="Open Sans"/>
          <w:b/>
          <w:color w:val="0070C0"/>
          <w:sz w:val="36"/>
          <w:szCs w:val="36"/>
        </w:rPr>
      </w:pPr>
      <w:r w:rsidRPr="009840CC">
        <w:rPr>
          <w:rFonts w:eastAsia="Times New Roman" w:cs="Open Sans"/>
          <w:b/>
          <w:bCs/>
          <w:color w:val="0070C0"/>
          <w:sz w:val="36"/>
          <w:szCs w:val="36"/>
        </w:rPr>
        <w:t>Appendix 2: Key employee statistics </w:t>
      </w:r>
    </w:p>
    <w:p w14:paraId="573F4EE9" w14:textId="58C0EC9E" w:rsidR="00922B90" w:rsidRPr="009840CC" w:rsidRDefault="00922B90" w:rsidP="00B17920">
      <w:pPr>
        <w:spacing w:before="0" w:after="0"/>
        <w:textAlignment w:val="baseline"/>
        <w:rPr>
          <w:rFonts w:ascii="Segoe UI" w:eastAsia="Times New Roman" w:hAnsi="Segoe UI" w:cs="Segoe UI"/>
          <w:b/>
          <w:bCs/>
          <w:color w:val="755139"/>
          <w:sz w:val="36"/>
          <w:szCs w:val="36"/>
        </w:rPr>
      </w:pPr>
    </w:p>
    <w:p w14:paraId="3DD3E691" w14:textId="018CDA61" w:rsidR="00B17920" w:rsidRDefault="00B17920" w:rsidP="00B17920">
      <w:pPr>
        <w:spacing w:before="0" w:after="0"/>
        <w:textAlignment w:val="baseline"/>
        <w:rPr>
          <w:rFonts w:eastAsia="Times New Roman" w:cs="Open Sans"/>
          <w:sz w:val="22"/>
          <w:szCs w:val="22"/>
        </w:rPr>
      </w:pPr>
      <w:r w:rsidRPr="00B17920">
        <w:rPr>
          <w:rFonts w:eastAsia="Times New Roman" w:cs="Open Sans"/>
          <w:sz w:val="22"/>
          <w:szCs w:val="22"/>
        </w:rPr>
        <w:t>The Australian Human Rights Commission has a single office located in Sydney to which all staff are attached. During the Covid-19 period, however, 20 staff were working remotely across different states and territories</w:t>
      </w:r>
      <w:r w:rsidR="0011088E">
        <w:rPr>
          <w:rFonts w:eastAsia="Times New Roman" w:cs="Open Sans"/>
          <w:sz w:val="22"/>
          <w:szCs w:val="22"/>
        </w:rPr>
        <w:t>, as well as from regional areas of NSW</w:t>
      </w:r>
      <w:r w:rsidRPr="00B17920">
        <w:rPr>
          <w:rFonts w:eastAsia="Times New Roman" w:cs="Open Sans"/>
          <w:sz w:val="22"/>
          <w:szCs w:val="22"/>
        </w:rPr>
        <w:t>. </w:t>
      </w:r>
    </w:p>
    <w:p w14:paraId="03BE618D" w14:textId="4E0A5BE9" w:rsidR="00B17920" w:rsidRPr="00B17920" w:rsidRDefault="00B17920" w:rsidP="00B17920">
      <w:pPr>
        <w:spacing w:before="0" w:after="0"/>
        <w:textAlignment w:val="baseline"/>
        <w:rPr>
          <w:rFonts w:ascii="Segoe UI" w:eastAsia="Times New Roman" w:hAnsi="Segoe UI" w:cs="Segoe UI"/>
          <w:sz w:val="18"/>
          <w:szCs w:val="18"/>
        </w:rPr>
      </w:pPr>
    </w:p>
    <w:tbl>
      <w:tblPr>
        <w:tblW w:w="9616"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69"/>
        <w:gridCol w:w="1522"/>
        <w:gridCol w:w="1522"/>
        <w:gridCol w:w="1522"/>
        <w:gridCol w:w="1522"/>
        <w:gridCol w:w="1559"/>
      </w:tblGrid>
      <w:tr w:rsidR="00B17920" w:rsidRPr="00B17920" w14:paraId="65382E4D" w14:textId="77777777" w:rsidTr="00B17920">
        <w:trPr>
          <w:trHeight w:val="863"/>
        </w:trPr>
        <w:tc>
          <w:tcPr>
            <w:tcW w:w="1969" w:type="dxa"/>
            <w:tcBorders>
              <w:top w:val="nil"/>
              <w:left w:val="nil"/>
              <w:bottom w:val="single" w:sz="6" w:space="0" w:color="F4DBC3"/>
              <w:right w:val="nil"/>
            </w:tcBorders>
            <w:shd w:val="clear" w:color="auto" w:fill="D9D9D9"/>
            <w:hideMark/>
          </w:tcPr>
          <w:p w14:paraId="05411EC3" w14:textId="5C7026A7" w:rsidR="00B17920" w:rsidRPr="00B17920" w:rsidRDefault="00B17920" w:rsidP="00B17920">
            <w:pPr>
              <w:spacing w:before="0" w:after="0"/>
              <w:textAlignment w:val="baseline"/>
              <w:rPr>
                <w:rFonts w:ascii="Times New Roman" w:eastAsia="Times New Roman" w:hAnsi="Times New Roman"/>
                <w:b/>
                <w:bCs/>
                <w:color w:val="000000"/>
              </w:rPr>
            </w:pPr>
            <w:r w:rsidRPr="00B17920">
              <w:rPr>
                <w:rFonts w:eastAsia="Times New Roman" w:cs="Open Sans"/>
                <w:b/>
                <w:bCs/>
                <w:color w:val="000000"/>
                <w:sz w:val="20"/>
                <w:szCs w:val="20"/>
                <w:lang w:val="en-US"/>
              </w:rPr>
              <w:t> </w:t>
            </w:r>
            <w:r w:rsidRPr="00B17920">
              <w:rPr>
                <w:rFonts w:eastAsia="Times New Roman" w:cs="Open Sans"/>
                <w:b/>
                <w:bCs/>
                <w:color w:val="000000"/>
                <w:sz w:val="20"/>
                <w:szCs w:val="20"/>
              </w:rPr>
              <w:t> </w:t>
            </w:r>
          </w:p>
        </w:tc>
        <w:tc>
          <w:tcPr>
            <w:tcW w:w="1522" w:type="dxa"/>
            <w:tcBorders>
              <w:top w:val="nil"/>
              <w:left w:val="nil"/>
              <w:bottom w:val="single" w:sz="6" w:space="0" w:color="F4DBC3"/>
              <w:right w:val="nil"/>
            </w:tcBorders>
            <w:shd w:val="clear" w:color="auto" w:fill="D9D9D9"/>
            <w:hideMark/>
          </w:tcPr>
          <w:p w14:paraId="2E45DE15" w14:textId="739C5E92" w:rsidR="00B17920" w:rsidRPr="00B17920" w:rsidRDefault="00B17920" w:rsidP="00B17920">
            <w:pPr>
              <w:spacing w:before="0" w:after="0"/>
              <w:textAlignment w:val="baseline"/>
              <w:rPr>
                <w:rFonts w:ascii="Times New Roman" w:eastAsia="Times New Roman" w:hAnsi="Times New Roman"/>
                <w:b/>
                <w:bCs/>
                <w:color w:val="000000"/>
              </w:rPr>
            </w:pPr>
            <w:r w:rsidRPr="00B17920">
              <w:rPr>
                <w:rFonts w:eastAsia="Times New Roman" w:cs="Open Sans"/>
                <w:b/>
                <w:bCs/>
                <w:color w:val="000000"/>
                <w:sz w:val="20"/>
                <w:szCs w:val="20"/>
                <w:lang w:val="en-US"/>
              </w:rPr>
              <w:t>Ongoing Full Time</w:t>
            </w:r>
            <w:r w:rsidRPr="00B17920">
              <w:rPr>
                <w:rFonts w:eastAsia="Times New Roman" w:cs="Open Sans"/>
                <w:b/>
                <w:bCs/>
                <w:color w:val="000000"/>
                <w:sz w:val="20"/>
                <w:szCs w:val="20"/>
              </w:rPr>
              <w:t> </w:t>
            </w:r>
          </w:p>
        </w:tc>
        <w:tc>
          <w:tcPr>
            <w:tcW w:w="1522" w:type="dxa"/>
            <w:tcBorders>
              <w:top w:val="nil"/>
              <w:left w:val="nil"/>
              <w:bottom w:val="single" w:sz="6" w:space="0" w:color="F4DBC3"/>
              <w:right w:val="nil"/>
            </w:tcBorders>
            <w:shd w:val="clear" w:color="auto" w:fill="D9D9D9"/>
            <w:hideMark/>
          </w:tcPr>
          <w:p w14:paraId="49658ACB" w14:textId="5AC5AAF2" w:rsidR="00B17920" w:rsidRPr="00B17920" w:rsidRDefault="00B17920" w:rsidP="00B17920">
            <w:pPr>
              <w:spacing w:before="0" w:after="0"/>
              <w:textAlignment w:val="baseline"/>
              <w:rPr>
                <w:rFonts w:ascii="Times New Roman" w:eastAsia="Times New Roman" w:hAnsi="Times New Roman"/>
                <w:b/>
                <w:bCs/>
                <w:color w:val="000000"/>
              </w:rPr>
            </w:pPr>
            <w:r w:rsidRPr="00B17920">
              <w:rPr>
                <w:rFonts w:eastAsia="Times New Roman" w:cs="Open Sans"/>
                <w:b/>
                <w:bCs/>
                <w:color w:val="000000"/>
                <w:sz w:val="20"/>
                <w:szCs w:val="20"/>
                <w:lang w:val="en-US"/>
              </w:rPr>
              <w:t>Ongoing Part Time</w:t>
            </w:r>
            <w:r w:rsidRPr="00B17920">
              <w:rPr>
                <w:rFonts w:eastAsia="Times New Roman" w:cs="Open Sans"/>
                <w:b/>
                <w:bCs/>
                <w:color w:val="000000"/>
                <w:sz w:val="20"/>
                <w:szCs w:val="20"/>
              </w:rPr>
              <w:t> </w:t>
            </w:r>
          </w:p>
        </w:tc>
        <w:tc>
          <w:tcPr>
            <w:tcW w:w="1522" w:type="dxa"/>
            <w:tcBorders>
              <w:top w:val="nil"/>
              <w:left w:val="nil"/>
              <w:bottom w:val="single" w:sz="6" w:space="0" w:color="F4DBC3"/>
              <w:right w:val="nil"/>
            </w:tcBorders>
            <w:shd w:val="clear" w:color="auto" w:fill="D9D9D9"/>
            <w:hideMark/>
          </w:tcPr>
          <w:p w14:paraId="578A6C4E" w14:textId="77777777" w:rsidR="00B17920" w:rsidRPr="00B17920" w:rsidRDefault="00B17920" w:rsidP="00B17920">
            <w:pPr>
              <w:spacing w:before="0" w:after="0"/>
              <w:textAlignment w:val="baseline"/>
              <w:rPr>
                <w:rFonts w:ascii="Times New Roman" w:eastAsia="Times New Roman" w:hAnsi="Times New Roman"/>
                <w:b/>
                <w:bCs/>
                <w:color w:val="000000"/>
              </w:rPr>
            </w:pPr>
            <w:r w:rsidRPr="00B17920">
              <w:rPr>
                <w:rFonts w:eastAsia="Times New Roman" w:cs="Open Sans"/>
                <w:b/>
                <w:bCs/>
                <w:color w:val="000000"/>
                <w:sz w:val="20"/>
                <w:szCs w:val="20"/>
                <w:lang w:val="en-US"/>
              </w:rPr>
              <w:t>Non-Ongoing Full Time</w:t>
            </w:r>
            <w:r w:rsidRPr="00B17920">
              <w:rPr>
                <w:rFonts w:eastAsia="Times New Roman" w:cs="Open Sans"/>
                <w:b/>
                <w:bCs/>
                <w:color w:val="000000"/>
                <w:sz w:val="20"/>
                <w:szCs w:val="20"/>
              </w:rPr>
              <w:t> </w:t>
            </w:r>
          </w:p>
        </w:tc>
        <w:tc>
          <w:tcPr>
            <w:tcW w:w="1522" w:type="dxa"/>
            <w:tcBorders>
              <w:top w:val="nil"/>
              <w:left w:val="nil"/>
              <w:bottom w:val="single" w:sz="6" w:space="0" w:color="F4DBC3"/>
              <w:right w:val="nil"/>
            </w:tcBorders>
            <w:shd w:val="clear" w:color="auto" w:fill="D9D9D9"/>
            <w:hideMark/>
          </w:tcPr>
          <w:p w14:paraId="7469CF03" w14:textId="77777777" w:rsidR="00B17920" w:rsidRPr="00B17920" w:rsidRDefault="00B17920" w:rsidP="00B17920">
            <w:pPr>
              <w:spacing w:before="0" w:after="0"/>
              <w:textAlignment w:val="baseline"/>
              <w:rPr>
                <w:rFonts w:ascii="Times New Roman" w:eastAsia="Times New Roman" w:hAnsi="Times New Roman"/>
                <w:b/>
                <w:bCs/>
                <w:color w:val="000000"/>
              </w:rPr>
            </w:pPr>
            <w:r w:rsidRPr="00B17920">
              <w:rPr>
                <w:rFonts w:eastAsia="Times New Roman" w:cs="Open Sans"/>
                <w:b/>
                <w:bCs/>
                <w:color w:val="000000"/>
                <w:sz w:val="20"/>
                <w:szCs w:val="20"/>
                <w:lang w:val="en-US"/>
              </w:rPr>
              <w:t>Non-Ongoing Part Time</w:t>
            </w:r>
            <w:r w:rsidRPr="00B17920">
              <w:rPr>
                <w:rFonts w:eastAsia="Times New Roman" w:cs="Open Sans"/>
                <w:b/>
                <w:bCs/>
                <w:color w:val="000000"/>
                <w:sz w:val="20"/>
                <w:szCs w:val="20"/>
              </w:rPr>
              <w:t> </w:t>
            </w:r>
          </w:p>
        </w:tc>
        <w:tc>
          <w:tcPr>
            <w:tcW w:w="1555" w:type="dxa"/>
            <w:tcBorders>
              <w:top w:val="nil"/>
              <w:left w:val="nil"/>
              <w:bottom w:val="single" w:sz="6" w:space="0" w:color="F4DBC3"/>
              <w:right w:val="nil"/>
            </w:tcBorders>
            <w:shd w:val="clear" w:color="auto" w:fill="D9D9D9"/>
            <w:hideMark/>
          </w:tcPr>
          <w:p w14:paraId="1A37AEC3" w14:textId="77777777" w:rsidR="00B17920" w:rsidRPr="00B17920" w:rsidRDefault="00B17920" w:rsidP="00B17920">
            <w:pPr>
              <w:spacing w:before="0" w:after="0"/>
              <w:textAlignment w:val="baseline"/>
              <w:rPr>
                <w:rFonts w:ascii="Times New Roman" w:eastAsia="Times New Roman" w:hAnsi="Times New Roman"/>
                <w:b/>
                <w:bCs/>
                <w:color w:val="000000"/>
              </w:rPr>
            </w:pPr>
            <w:r w:rsidRPr="00B17920">
              <w:rPr>
                <w:rFonts w:eastAsia="Times New Roman" w:cs="Open Sans"/>
                <w:b/>
                <w:bCs/>
                <w:color w:val="000000"/>
                <w:sz w:val="20"/>
                <w:szCs w:val="20"/>
                <w:lang w:val="en-US"/>
              </w:rPr>
              <w:t> </w:t>
            </w:r>
            <w:r w:rsidRPr="00B17920">
              <w:rPr>
                <w:rFonts w:eastAsia="Times New Roman" w:cs="Open Sans"/>
                <w:b/>
                <w:bCs/>
                <w:color w:val="000000"/>
                <w:sz w:val="20"/>
                <w:szCs w:val="20"/>
              </w:rPr>
              <w:t> </w:t>
            </w:r>
          </w:p>
        </w:tc>
      </w:tr>
      <w:tr w:rsidR="00B17920" w:rsidRPr="00B17920" w14:paraId="5BAE79FA" w14:textId="77777777" w:rsidTr="00B17920">
        <w:trPr>
          <w:trHeight w:val="447"/>
        </w:trPr>
        <w:tc>
          <w:tcPr>
            <w:tcW w:w="9616" w:type="dxa"/>
            <w:gridSpan w:val="6"/>
            <w:tcBorders>
              <w:top w:val="single" w:sz="6" w:space="0" w:color="F4DBC3"/>
              <w:left w:val="nil"/>
              <w:bottom w:val="single" w:sz="6" w:space="0" w:color="F4DBC3"/>
              <w:right w:val="nil"/>
            </w:tcBorders>
            <w:shd w:val="clear" w:color="auto" w:fill="auto"/>
            <w:hideMark/>
          </w:tcPr>
          <w:p w14:paraId="37553A68" w14:textId="0848614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b/>
                <w:bCs/>
                <w:sz w:val="20"/>
                <w:szCs w:val="20"/>
              </w:rPr>
              <w:t>As at 30 June 2022</w:t>
            </w:r>
            <w:r w:rsidRPr="00B17920">
              <w:rPr>
                <w:rFonts w:eastAsia="Times New Roman" w:cs="Open Sans"/>
                <w:sz w:val="20"/>
                <w:szCs w:val="20"/>
              </w:rPr>
              <w:t> </w:t>
            </w:r>
          </w:p>
        </w:tc>
      </w:tr>
      <w:tr w:rsidR="00B17920" w:rsidRPr="00B17920" w14:paraId="05CB440F" w14:textId="77777777" w:rsidTr="00B17920">
        <w:trPr>
          <w:trHeight w:val="415"/>
        </w:trPr>
        <w:tc>
          <w:tcPr>
            <w:tcW w:w="1969" w:type="dxa"/>
            <w:tcBorders>
              <w:top w:val="single" w:sz="6" w:space="0" w:color="F4DBC3"/>
              <w:left w:val="nil"/>
              <w:bottom w:val="single" w:sz="6" w:space="0" w:color="F4DBC3"/>
              <w:right w:val="nil"/>
            </w:tcBorders>
            <w:shd w:val="clear" w:color="auto" w:fill="auto"/>
            <w:hideMark/>
          </w:tcPr>
          <w:p w14:paraId="4F8A4FA0"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Male </w:t>
            </w:r>
          </w:p>
        </w:tc>
        <w:tc>
          <w:tcPr>
            <w:tcW w:w="1522" w:type="dxa"/>
            <w:tcBorders>
              <w:top w:val="single" w:sz="6" w:space="0" w:color="F4DBC3"/>
              <w:left w:val="nil"/>
              <w:bottom w:val="single" w:sz="6" w:space="0" w:color="F4DBC3"/>
              <w:right w:val="nil"/>
            </w:tcBorders>
            <w:shd w:val="clear" w:color="auto" w:fill="auto"/>
            <w:hideMark/>
          </w:tcPr>
          <w:p w14:paraId="081D84DF"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15 </w:t>
            </w:r>
          </w:p>
        </w:tc>
        <w:tc>
          <w:tcPr>
            <w:tcW w:w="1522" w:type="dxa"/>
            <w:tcBorders>
              <w:top w:val="single" w:sz="6" w:space="0" w:color="F4DBC3"/>
              <w:left w:val="nil"/>
              <w:bottom w:val="single" w:sz="6" w:space="0" w:color="F4DBC3"/>
              <w:right w:val="nil"/>
            </w:tcBorders>
            <w:shd w:val="clear" w:color="auto" w:fill="auto"/>
            <w:hideMark/>
          </w:tcPr>
          <w:p w14:paraId="6F7F0705"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3 </w:t>
            </w:r>
          </w:p>
        </w:tc>
        <w:tc>
          <w:tcPr>
            <w:tcW w:w="1522" w:type="dxa"/>
            <w:tcBorders>
              <w:top w:val="single" w:sz="6" w:space="0" w:color="F4DBC3"/>
              <w:left w:val="nil"/>
              <w:bottom w:val="single" w:sz="6" w:space="0" w:color="F4DBC3"/>
              <w:right w:val="nil"/>
            </w:tcBorders>
            <w:shd w:val="clear" w:color="auto" w:fill="auto"/>
            <w:hideMark/>
          </w:tcPr>
          <w:p w14:paraId="773D4ADE"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10 </w:t>
            </w:r>
          </w:p>
        </w:tc>
        <w:tc>
          <w:tcPr>
            <w:tcW w:w="1522" w:type="dxa"/>
            <w:tcBorders>
              <w:top w:val="single" w:sz="6" w:space="0" w:color="F4DBC3"/>
              <w:left w:val="nil"/>
              <w:bottom w:val="single" w:sz="6" w:space="0" w:color="F4DBC3"/>
              <w:right w:val="nil"/>
            </w:tcBorders>
            <w:shd w:val="clear" w:color="auto" w:fill="auto"/>
            <w:hideMark/>
          </w:tcPr>
          <w:p w14:paraId="056E10D3"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2 </w:t>
            </w:r>
          </w:p>
        </w:tc>
        <w:tc>
          <w:tcPr>
            <w:tcW w:w="1555" w:type="dxa"/>
            <w:tcBorders>
              <w:top w:val="single" w:sz="6" w:space="0" w:color="F4DBC3"/>
              <w:left w:val="nil"/>
              <w:bottom w:val="single" w:sz="6" w:space="0" w:color="F4DBC3"/>
              <w:right w:val="nil"/>
            </w:tcBorders>
            <w:shd w:val="clear" w:color="auto" w:fill="auto"/>
            <w:hideMark/>
          </w:tcPr>
          <w:p w14:paraId="6A8830F6"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  </w:t>
            </w:r>
          </w:p>
        </w:tc>
      </w:tr>
      <w:tr w:rsidR="00B17920" w:rsidRPr="00B17920" w14:paraId="7059893D" w14:textId="77777777" w:rsidTr="00B17920">
        <w:trPr>
          <w:trHeight w:val="415"/>
        </w:trPr>
        <w:tc>
          <w:tcPr>
            <w:tcW w:w="1969" w:type="dxa"/>
            <w:tcBorders>
              <w:top w:val="single" w:sz="6" w:space="0" w:color="F4DBC3"/>
              <w:left w:val="nil"/>
              <w:bottom w:val="single" w:sz="6" w:space="0" w:color="F4DBC3"/>
              <w:right w:val="nil"/>
            </w:tcBorders>
            <w:shd w:val="clear" w:color="auto" w:fill="auto"/>
            <w:hideMark/>
          </w:tcPr>
          <w:p w14:paraId="61FE9C22"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Female </w:t>
            </w:r>
          </w:p>
        </w:tc>
        <w:tc>
          <w:tcPr>
            <w:tcW w:w="1522" w:type="dxa"/>
            <w:tcBorders>
              <w:top w:val="single" w:sz="6" w:space="0" w:color="F4DBC3"/>
              <w:left w:val="nil"/>
              <w:bottom w:val="single" w:sz="6" w:space="0" w:color="F4DBC3"/>
              <w:right w:val="nil"/>
            </w:tcBorders>
            <w:shd w:val="clear" w:color="auto" w:fill="auto"/>
            <w:hideMark/>
          </w:tcPr>
          <w:p w14:paraId="7FB8B664"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42 </w:t>
            </w:r>
          </w:p>
        </w:tc>
        <w:tc>
          <w:tcPr>
            <w:tcW w:w="1522" w:type="dxa"/>
            <w:tcBorders>
              <w:top w:val="single" w:sz="6" w:space="0" w:color="F4DBC3"/>
              <w:left w:val="nil"/>
              <w:bottom w:val="single" w:sz="6" w:space="0" w:color="F4DBC3"/>
              <w:right w:val="nil"/>
            </w:tcBorders>
            <w:shd w:val="clear" w:color="auto" w:fill="auto"/>
            <w:hideMark/>
          </w:tcPr>
          <w:p w14:paraId="6C3A05B3"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24 </w:t>
            </w:r>
          </w:p>
        </w:tc>
        <w:tc>
          <w:tcPr>
            <w:tcW w:w="1522" w:type="dxa"/>
            <w:tcBorders>
              <w:top w:val="single" w:sz="6" w:space="0" w:color="F4DBC3"/>
              <w:left w:val="nil"/>
              <w:bottom w:val="single" w:sz="6" w:space="0" w:color="F4DBC3"/>
              <w:right w:val="nil"/>
            </w:tcBorders>
            <w:shd w:val="clear" w:color="auto" w:fill="auto"/>
            <w:hideMark/>
          </w:tcPr>
          <w:p w14:paraId="08F9891C" w14:textId="6072C284"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35 </w:t>
            </w:r>
          </w:p>
        </w:tc>
        <w:tc>
          <w:tcPr>
            <w:tcW w:w="1522" w:type="dxa"/>
            <w:tcBorders>
              <w:top w:val="single" w:sz="6" w:space="0" w:color="F4DBC3"/>
              <w:left w:val="nil"/>
              <w:bottom w:val="single" w:sz="6" w:space="0" w:color="F4DBC3"/>
              <w:right w:val="nil"/>
            </w:tcBorders>
            <w:shd w:val="clear" w:color="auto" w:fill="auto"/>
            <w:hideMark/>
          </w:tcPr>
          <w:p w14:paraId="680DABFF"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12 </w:t>
            </w:r>
          </w:p>
        </w:tc>
        <w:tc>
          <w:tcPr>
            <w:tcW w:w="1555" w:type="dxa"/>
            <w:tcBorders>
              <w:top w:val="single" w:sz="6" w:space="0" w:color="F4DBC3"/>
              <w:left w:val="nil"/>
              <w:bottom w:val="single" w:sz="6" w:space="0" w:color="F4DBC3"/>
              <w:right w:val="nil"/>
            </w:tcBorders>
            <w:shd w:val="clear" w:color="auto" w:fill="auto"/>
            <w:hideMark/>
          </w:tcPr>
          <w:p w14:paraId="6F8C31A5"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  </w:t>
            </w:r>
          </w:p>
        </w:tc>
      </w:tr>
      <w:tr w:rsidR="00B17920" w:rsidRPr="00B17920" w14:paraId="2AAE9B5A" w14:textId="77777777" w:rsidTr="00B17920">
        <w:trPr>
          <w:trHeight w:val="447"/>
        </w:trPr>
        <w:tc>
          <w:tcPr>
            <w:tcW w:w="1969" w:type="dxa"/>
            <w:tcBorders>
              <w:top w:val="single" w:sz="6" w:space="0" w:color="F4DBC3"/>
              <w:left w:val="nil"/>
              <w:bottom w:val="single" w:sz="6" w:space="0" w:color="F4DBC3"/>
              <w:right w:val="nil"/>
            </w:tcBorders>
            <w:shd w:val="clear" w:color="auto" w:fill="auto"/>
            <w:hideMark/>
          </w:tcPr>
          <w:p w14:paraId="35F2E491"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Total </w:t>
            </w:r>
          </w:p>
        </w:tc>
        <w:tc>
          <w:tcPr>
            <w:tcW w:w="1522" w:type="dxa"/>
            <w:tcBorders>
              <w:top w:val="single" w:sz="6" w:space="0" w:color="F4DBC3"/>
              <w:left w:val="nil"/>
              <w:bottom w:val="single" w:sz="6" w:space="0" w:color="F4DBC3"/>
              <w:right w:val="nil"/>
            </w:tcBorders>
            <w:shd w:val="clear" w:color="auto" w:fill="auto"/>
            <w:hideMark/>
          </w:tcPr>
          <w:p w14:paraId="42376ECF"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57 </w:t>
            </w:r>
          </w:p>
        </w:tc>
        <w:tc>
          <w:tcPr>
            <w:tcW w:w="1522" w:type="dxa"/>
            <w:tcBorders>
              <w:top w:val="single" w:sz="6" w:space="0" w:color="F4DBC3"/>
              <w:left w:val="nil"/>
              <w:bottom w:val="single" w:sz="6" w:space="0" w:color="F4DBC3"/>
              <w:right w:val="nil"/>
            </w:tcBorders>
            <w:shd w:val="clear" w:color="auto" w:fill="auto"/>
            <w:hideMark/>
          </w:tcPr>
          <w:p w14:paraId="63A2D6C2"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27 </w:t>
            </w:r>
          </w:p>
        </w:tc>
        <w:tc>
          <w:tcPr>
            <w:tcW w:w="1522" w:type="dxa"/>
            <w:tcBorders>
              <w:top w:val="single" w:sz="6" w:space="0" w:color="F4DBC3"/>
              <w:left w:val="nil"/>
              <w:bottom w:val="single" w:sz="6" w:space="0" w:color="F4DBC3"/>
              <w:right w:val="nil"/>
            </w:tcBorders>
            <w:shd w:val="clear" w:color="auto" w:fill="auto"/>
            <w:hideMark/>
          </w:tcPr>
          <w:p w14:paraId="7915CF54" w14:textId="00ECB008"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45 </w:t>
            </w:r>
          </w:p>
        </w:tc>
        <w:tc>
          <w:tcPr>
            <w:tcW w:w="1522" w:type="dxa"/>
            <w:tcBorders>
              <w:top w:val="single" w:sz="6" w:space="0" w:color="F4DBC3"/>
              <w:left w:val="nil"/>
              <w:bottom w:val="single" w:sz="6" w:space="0" w:color="F4DBC3"/>
              <w:right w:val="nil"/>
            </w:tcBorders>
            <w:shd w:val="clear" w:color="auto" w:fill="auto"/>
            <w:hideMark/>
          </w:tcPr>
          <w:p w14:paraId="54BFB736"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14 </w:t>
            </w:r>
          </w:p>
        </w:tc>
        <w:tc>
          <w:tcPr>
            <w:tcW w:w="1555" w:type="dxa"/>
            <w:tcBorders>
              <w:top w:val="single" w:sz="6" w:space="0" w:color="F4DBC3"/>
              <w:left w:val="nil"/>
              <w:bottom w:val="single" w:sz="6" w:space="0" w:color="F4DBC3"/>
              <w:right w:val="nil"/>
            </w:tcBorders>
            <w:shd w:val="clear" w:color="auto" w:fill="auto"/>
            <w:hideMark/>
          </w:tcPr>
          <w:p w14:paraId="59E46975"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b/>
                <w:bCs/>
                <w:sz w:val="20"/>
                <w:szCs w:val="20"/>
              </w:rPr>
              <w:t>143</w:t>
            </w:r>
            <w:r w:rsidRPr="00B17920">
              <w:rPr>
                <w:rFonts w:eastAsia="Times New Roman" w:cs="Open Sans"/>
                <w:sz w:val="20"/>
                <w:szCs w:val="20"/>
              </w:rPr>
              <w:t> </w:t>
            </w:r>
          </w:p>
        </w:tc>
      </w:tr>
      <w:tr w:rsidR="00B17920" w:rsidRPr="00B17920" w14:paraId="68E139C6" w14:textId="77777777" w:rsidTr="00B17920">
        <w:trPr>
          <w:trHeight w:val="415"/>
        </w:trPr>
        <w:tc>
          <w:tcPr>
            <w:tcW w:w="9616" w:type="dxa"/>
            <w:gridSpan w:val="6"/>
            <w:tcBorders>
              <w:top w:val="single" w:sz="6" w:space="0" w:color="F4DBC3"/>
              <w:left w:val="nil"/>
              <w:bottom w:val="single" w:sz="6" w:space="0" w:color="F4DBC3"/>
              <w:right w:val="nil"/>
            </w:tcBorders>
            <w:shd w:val="clear" w:color="auto" w:fill="auto"/>
            <w:hideMark/>
          </w:tcPr>
          <w:p w14:paraId="078A8A1D"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b/>
                <w:bCs/>
                <w:sz w:val="20"/>
                <w:szCs w:val="20"/>
              </w:rPr>
              <w:t>As at 30 June 2021</w:t>
            </w:r>
            <w:r w:rsidRPr="00B17920">
              <w:rPr>
                <w:rFonts w:eastAsia="Times New Roman" w:cs="Open Sans"/>
                <w:sz w:val="20"/>
                <w:szCs w:val="20"/>
              </w:rPr>
              <w:t> </w:t>
            </w:r>
          </w:p>
        </w:tc>
      </w:tr>
      <w:tr w:rsidR="00B17920" w:rsidRPr="00B17920" w14:paraId="7A053DC7" w14:textId="77777777" w:rsidTr="00B17920">
        <w:trPr>
          <w:trHeight w:val="415"/>
        </w:trPr>
        <w:tc>
          <w:tcPr>
            <w:tcW w:w="1969" w:type="dxa"/>
            <w:tcBorders>
              <w:top w:val="single" w:sz="6" w:space="0" w:color="F4DBC3"/>
              <w:left w:val="nil"/>
              <w:bottom w:val="single" w:sz="6" w:space="0" w:color="F4DBC3"/>
              <w:right w:val="nil"/>
            </w:tcBorders>
            <w:shd w:val="clear" w:color="auto" w:fill="auto"/>
            <w:hideMark/>
          </w:tcPr>
          <w:p w14:paraId="23724676"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Male </w:t>
            </w:r>
          </w:p>
        </w:tc>
        <w:tc>
          <w:tcPr>
            <w:tcW w:w="1522" w:type="dxa"/>
            <w:tcBorders>
              <w:top w:val="single" w:sz="6" w:space="0" w:color="F4DBC3"/>
              <w:left w:val="nil"/>
              <w:bottom w:val="single" w:sz="6" w:space="0" w:color="F4DBC3"/>
              <w:right w:val="nil"/>
            </w:tcBorders>
            <w:shd w:val="clear" w:color="auto" w:fill="auto"/>
            <w:hideMark/>
          </w:tcPr>
          <w:p w14:paraId="7205D510"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19 </w:t>
            </w:r>
          </w:p>
        </w:tc>
        <w:tc>
          <w:tcPr>
            <w:tcW w:w="1522" w:type="dxa"/>
            <w:tcBorders>
              <w:top w:val="single" w:sz="6" w:space="0" w:color="F4DBC3"/>
              <w:left w:val="nil"/>
              <w:bottom w:val="single" w:sz="6" w:space="0" w:color="F4DBC3"/>
              <w:right w:val="nil"/>
            </w:tcBorders>
            <w:shd w:val="clear" w:color="auto" w:fill="auto"/>
            <w:hideMark/>
          </w:tcPr>
          <w:p w14:paraId="64CBA97E"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2 </w:t>
            </w:r>
          </w:p>
        </w:tc>
        <w:tc>
          <w:tcPr>
            <w:tcW w:w="1522" w:type="dxa"/>
            <w:tcBorders>
              <w:top w:val="single" w:sz="6" w:space="0" w:color="F4DBC3"/>
              <w:left w:val="nil"/>
              <w:bottom w:val="single" w:sz="6" w:space="0" w:color="F4DBC3"/>
              <w:right w:val="nil"/>
            </w:tcBorders>
            <w:shd w:val="clear" w:color="auto" w:fill="auto"/>
            <w:hideMark/>
          </w:tcPr>
          <w:p w14:paraId="74322927" w14:textId="058716CC"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13 </w:t>
            </w:r>
          </w:p>
        </w:tc>
        <w:tc>
          <w:tcPr>
            <w:tcW w:w="1522" w:type="dxa"/>
            <w:tcBorders>
              <w:top w:val="single" w:sz="6" w:space="0" w:color="F4DBC3"/>
              <w:left w:val="nil"/>
              <w:bottom w:val="single" w:sz="6" w:space="0" w:color="F4DBC3"/>
              <w:right w:val="nil"/>
            </w:tcBorders>
            <w:shd w:val="clear" w:color="auto" w:fill="auto"/>
            <w:hideMark/>
          </w:tcPr>
          <w:p w14:paraId="4361A9F7"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4 </w:t>
            </w:r>
          </w:p>
        </w:tc>
        <w:tc>
          <w:tcPr>
            <w:tcW w:w="1555" w:type="dxa"/>
            <w:tcBorders>
              <w:top w:val="single" w:sz="6" w:space="0" w:color="F4DBC3"/>
              <w:left w:val="nil"/>
              <w:bottom w:val="single" w:sz="6" w:space="0" w:color="F4DBC3"/>
              <w:right w:val="nil"/>
            </w:tcBorders>
            <w:shd w:val="clear" w:color="auto" w:fill="auto"/>
            <w:hideMark/>
          </w:tcPr>
          <w:p w14:paraId="14C238AF"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  </w:t>
            </w:r>
          </w:p>
        </w:tc>
      </w:tr>
      <w:tr w:rsidR="00B17920" w:rsidRPr="00B17920" w14:paraId="6FA397D6" w14:textId="77777777" w:rsidTr="00B17920">
        <w:trPr>
          <w:trHeight w:val="447"/>
        </w:trPr>
        <w:tc>
          <w:tcPr>
            <w:tcW w:w="1969" w:type="dxa"/>
            <w:tcBorders>
              <w:top w:val="single" w:sz="6" w:space="0" w:color="F4DBC3"/>
              <w:left w:val="nil"/>
              <w:bottom w:val="single" w:sz="6" w:space="0" w:color="F4DBC3"/>
              <w:right w:val="nil"/>
            </w:tcBorders>
            <w:shd w:val="clear" w:color="auto" w:fill="auto"/>
            <w:hideMark/>
          </w:tcPr>
          <w:p w14:paraId="362001F1"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Female </w:t>
            </w:r>
          </w:p>
        </w:tc>
        <w:tc>
          <w:tcPr>
            <w:tcW w:w="1522" w:type="dxa"/>
            <w:tcBorders>
              <w:top w:val="single" w:sz="6" w:space="0" w:color="F4DBC3"/>
              <w:left w:val="nil"/>
              <w:bottom w:val="single" w:sz="6" w:space="0" w:color="F4DBC3"/>
              <w:right w:val="nil"/>
            </w:tcBorders>
            <w:shd w:val="clear" w:color="auto" w:fill="auto"/>
            <w:hideMark/>
          </w:tcPr>
          <w:p w14:paraId="04F73DC4"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49 </w:t>
            </w:r>
          </w:p>
        </w:tc>
        <w:tc>
          <w:tcPr>
            <w:tcW w:w="1522" w:type="dxa"/>
            <w:tcBorders>
              <w:top w:val="single" w:sz="6" w:space="0" w:color="F4DBC3"/>
              <w:left w:val="nil"/>
              <w:bottom w:val="single" w:sz="6" w:space="0" w:color="F4DBC3"/>
              <w:right w:val="nil"/>
            </w:tcBorders>
            <w:shd w:val="clear" w:color="auto" w:fill="auto"/>
            <w:hideMark/>
          </w:tcPr>
          <w:p w14:paraId="1C09390F"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23 </w:t>
            </w:r>
          </w:p>
        </w:tc>
        <w:tc>
          <w:tcPr>
            <w:tcW w:w="1522" w:type="dxa"/>
            <w:tcBorders>
              <w:top w:val="single" w:sz="6" w:space="0" w:color="F4DBC3"/>
              <w:left w:val="nil"/>
              <w:bottom w:val="single" w:sz="6" w:space="0" w:color="F4DBC3"/>
              <w:right w:val="nil"/>
            </w:tcBorders>
            <w:shd w:val="clear" w:color="auto" w:fill="auto"/>
            <w:hideMark/>
          </w:tcPr>
          <w:p w14:paraId="28DEB869" w14:textId="5B850042"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55 </w:t>
            </w:r>
          </w:p>
        </w:tc>
        <w:tc>
          <w:tcPr>
            <w:tcW w:w="1522" w:type="dxa"/>
            <w:tcBorders>
              <w:top w:val="single" w:sz="6" w:space="0" w:color="F4DBC3"/>
              <w:left w:val="nil"/>
              <w:bottom w:val="single" w:sz="6" w:space="0" w:color="F4DBC3"/>
              <w:right w:val="nil"/>
            </w:tcBorders>
            <w:shd w:val="clear" w:color="auto" w:fill="auto"/>
            <w:hideMark/>
          </w:tcPr>
          <w:p w14:paraId="03556452"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19 </w:t>
            </w:r>
          </w:p>
        </w:tc>
        <w:tc>
          <w:tcPr>
            <w:tcW w:w="1555" w:type="dxa"/>
            <w:tcBorders>
              <w:top w:val="single" w:sz="6" w:space="0" w:color="F4DBC3"/>
              <w:left w:val="nil"/>
              <w:bottom w:val="single" w:sz="6" w:space="0" w:color="F4DBC3"/>
              <w:right w:val="nil"/>
            </w:tcBorders>
            <w:shd w:val="clear" w:color="auto" w:fill="auto"/>
            <w:hideMark/>
          </w:tcPr>
          <w:p w14:paraId="7DF65EE6"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  </w:t>
            </w:r>
          </w:p>
        </w:tc>
      </w:tr>
      <w:tr w:rsidR="00B17920" w:rsidRPr="00B17920" w14:paraId="2D32E93F" w14:textId="77777777" w:rsidTr="00B17920">
        <w:trPr>
          <w:trHeight w:val="415"/>
        </w:trPr>
        <w:tc>
          <w:tcPr>
            <w:tcW w:w="1969" w:type="dxa"/>
            <w:tcBorders>
              <w:top w:val="single" w:sz="6" w:space="0" w:color="F4DBC3"/>
              <w:left w:val="nil"/>
              <w:bottom w:val="single" w:sz="6" w:space="0" w:color="F4DBC3"/>
              <w:right w:val="nil"/>
            </w:tcBorders>
            <w:shd w:val="clear" w:color="auto" w:fill="auto"/>
            <w:hideMark/>
          </w:tcPr>
          <w:p w14:paraId="7204EE71"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Total </w:t>
            </w:r>
          </w:p>
        </w:tc>
        <w:tc>
          <w:tcPr>
            <w:tcW w:w="1522" w:type="dxa"/>
            <w:tcBorders>
              <w:top w:val="single" w:sz="6" w:space="0" w:color="F4DBC3"/>
              <w:left w:val="nil"/>
              <w:bottom w:val="single" w:sz="6" w:space="0" w:color="F4DBC3"/>
              <w:right w:val="nil"/>
            </w:tcBorders>
            <w:shd w:val="clear" w:color="auto" w:fill="auto"/>
            <w:hideMark/>
          </w:tcPr>
          <w:p w14:paraId="423C4F13"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68 </w:t>
            </w:r>
          </w:p>
        </w:tc>
        <w:tc>
          <w:tcPr>
            <w:tcW w:w="1522" w:type="dxa"/>
            <w:tcBorders>
              <w:top w:val="single" w:sz="6" w:space="0" w:color="F4DBC3"/>
              <w:left w:val="nil"/>
              <w:bottom w:val="single" w:sz="6" w:space="0" w:color="F4DBC3"/>
              <w:right w:val="nil"/>
            </w:tcBorders>
            <w:shd w:val="clear" w:color="auto" w:fill="auto"/>
            <w:hideMark/>
          </w:tcPr>
          <w:p w14:paraId="1EB266A5"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25 </w:t>
            </w:r>
          </w:p>
        </w:tc>
        <w:tc>
          <w:tcPr>
            <w:tcW w:w="1522" w:type="dxa"/>
            <w:tcBorders>
              <w:top w:val="single" w:sz="6" w:space="0" w:color="F4DBC3"/>
              <w:left w:val="nil"/>
              <w:bottom w:val="single" w:sz="6" w:space="0" w:color="F4DBC3"/>
              <w:right w:val="nil"/>
            </w:tcBorders>
            <w:shd w:val="clear" w:color="auto" w:fill="auto"/>
            <w:hideMark/>
          </w:tcPr>
          <w:p w14:paraId="3D187A25"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68 </w:t>
            </w:r>
          </w:p>
        </w:tc>
        <w:tc>
          <w:tcPr>
            <w:tcW w:w="1522" w:type="dxa"/>
            <w:tcBorders>
              <w:top w:val="single" w:sz="6" w:space="0" w:color="F4DBC3"/>
              <w:left w:val="nil"/>
              <w:bottom w:val="single" w:sz="6" w:space="0" w:color="F4DBC3"/>
              <w:right w:val="nil"/>
            </w:tcBorders>
            <w:shd w:val="clear" w:color="auto" w:fill="auto"/>
            <w:hideMark/>
          </w:tcPr>
          <w:p w14:paraId="6F12ABBD"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sz w:val="20"/>
                <w:szCs w:val="20"/>
              </w:rPr>
              <w:t>23 </w:t>
            </w:r>
          </w:p>
        </w:tc>
        <w:tc>
          <w:tcPr>
            <w:tcW w:w="1555" w:type="dxa"/>
            <w:tcBorders>
              <w:top w:val="single" w:sz="6" w:space="0" w:color="F4DBC3"/>
              <w:left w:val="nil"/>
              <w:bottom w:val="single" w:sz="6" w:space="0" w:color="F4DBC3"/>
              <w:right w:val="nil"/>
            </w:tcBorders>
            <w:shd w:val="clear" w:color="auto" w:fill="auto"/>
            <w:hideMark/>
          </w:tcPr>
          <w:p w14:paraId="3A536ABF" w14:textId="77777777" w:rsidR="00B17920" w:rsidRPr="00B17920" w:rsidRDefault="00B17920" w:rsidP="00B17920">
            <w:pPr>
              <w:spacing w:before="0" w:after="0"/>
              <w:textAlignment w:val="baseline"/>
              <w:rPr>
                <w:rFonts w:ascii="Times New Roman" w:eastAsia="Times New Roman" w:hAnsi="Times New Roman"/>
              </w:rPr>
            </w:pPr>
            <w:r w:rsidRPr="00B17920">
              <w:rPr>
                <w:rFonts w:eastAsia="Times New Roman" w:cs="Open Sans"/>
                <w:b/>
                <w:bCs/>
                <w:sz w:val="20"/>
                <w:szCs w:val="20"/>
              </w:rPr>
              <w:t>184</w:t>
            </w:r>
            <w:r w:rsidRPr="00B17920">
              <w:rPr>
                <w:rFonts w:eastAsia="Times New Roman" w:cs="Open Sans"/>
                <w:sz w:val="20"/>
                <w:szCs w:val="20"/>
              </w:rPr>
              <w:t> </w:t>
            </w:r>
          </w:p>
        </w:tc>
      </w:tr>
    </w:tbl>
    <w:p w14:paraId="152AD0C9" w14:textId="66ED19ED" w:rsidR="00B17920" w:rsidRPr="00B17920" w:rsidRDefault="00B17920" w:rsidP="00B17920">
      <w:pPr>
        <w:spacing w:before="0" w:after="0"/>
        <w:textAlignment w:val="baseline"/>
        <w:rPr>
          <w:rFonts w:ascii="Segoe UI" w:eastAsia="Times New Roman" w:hAnsi="Segoe UI" w:cs="Segoe UI"/>
          <w:sz w:val="18"/>
          <w:szCs w:val="18"/>
        </w:rPr>
      </w:pPr>
      <w:r w:rsidRPr="00B17920">
        <w:rPr>
          <w:rFonts w:eastAsia="Times New Roman" w:cs="Open Sans"/>
          <w:sz w:val="22"/>
          <w:szCs w:val="22"/>
        </w:rPr>
        <w:t> </w:t>
      </w:r>
    </w:p>
    <w:p w14:paraId="269859A8" w14:textId="546D2650" w:rsidR="00B17920" w:rsidRPr="00B17920" w:rsidRDefault="00B17920" w:rsidP="00B17920">
      <w:pPr>
        <w:spacing w:before="0" w:after="0"/>
        <w:textAlignment w:val="baseline"/>
        <w:rPr>
          <w:rFonts w:ascii="Segoe UI" w:eastAsia="Times New Roman" w:hAnsi="Segoe UI" w:cs="Segoe UI"/>
          <w:sz w:val="18"/>
          <w:szCs w:val="18"/>
        </w:rPr>
      </w:pPr>
      <w:r w:rsidRPr="00B17920">
        <w:rPr>
          <w:rFonts w:eastAsia="Times New Roman" w:cs="Open Sans"/>
          <w:color w:val="755139"/>
          <w:sz w:val="42"/>
          <w:szCs w:val="42"/>
        </w:rPr>
        <w:t> </w:t>
      </w:r>
    </w:p>
    <w:p w14:paraId="3DB44312" w14:textId="17E97790" w:rsidR="00B17920" w:rsidRDefault="00B17920" w:rsidP="00B17920">
      <w:pPr>
        <w:spacing w:before="0" w:after="0"/>
        <w:textAlignment w:val="baseline"/>
        <w:rPr>
          <w:rFonts w:eastAsia="Times New Roman" w:cs="Open Sans"/>
          <w:sz w:val="22"/>
          <w:szCs w:val="22"/>
        </w:rPr>
      </w:pPr>
      <w:r w:rsidRPr="00B17920">
        <w:rPr>
          <w:rFonts w:eastAsia="Times New Roman" w:cs="Open Sans"/>
          <w:sz w:val="22"/>
          <w:szCs w:val="22"/>
        </w:rPr>
        <w:t> </w:t>
      </w:r>
    </w:p>
    <w:p w14:paraId="22423004" w14:textId="31C9F856" w:rsidR="00080181" w:rsidRDefault="00080181" w:rsidP="00B17920">
      <w:pPr>
        <w:spacing w:before="0" w:after="0"/>
        <w:textAlignment w:val="baseline"/>
        <w:rPr>
          <w:rFonts w:eastAsia="Times New Roman" w:cs="Open Sans"/>
          <w:sz w:val="22"/>
          <w:szCs w:val="22"/>
        </w:rPr>
      </w:pPr>
    </w:p>
    <w:p w14:paraId="35B2C1EB" w14:textId="6EF10D6C" w:rsidR="006A0615" w:rsidRDefault="00B17920" w:rsidP="00892939">
      <w:pPr>
        <w:pStyle w:val="paragraph"/>
        <w:spacing w:before="0" w:beforeAutospacing="0" w:after="0" w:afterAutospacing="0"/>
        <w:textAlignment w:val="baseline"/>
        <w:rPr>
          <w:rFonts w:cs="Open Sans"/>
          <w:color w:val="755139"/>
          <w:sz w:val="36"/>
          <w:szCs w:val="36"/>
        </w:rPr>
      </w:pPr>
      <w:r w:rsidRPr="009840CC">
        <w:rPr>
          <w:rFonts w:cs="Open Sans"/>
          <w:color w:val="755139"/>
          <w:sz w:val="36"/>
          <w:szCs w:val="36"/>
        </w:rPr>
        <w:t> </w:t>
      </w:r>
    </w:p>
    <w:p w14:paraId="3F073DDE" w14:textId="3D3536C8" w:rsidR="006A0615" w:rsidRDefault="006A0615" w:rsidP="00892939">
      <w:pPr>
        <w:pStyle w:val="paragraph"/>
        <w:spacing w:before="0" w:beforeAutospacing="0" w:after="0" w:afterAutospacing="0"/>
        <w:textAlignment w:val="baseline"/>
        <w:rPr>
          <w:rFonts w:cs="Open Sans"/>
          <w:color w:val="755139"/>
          <w:sz w:val="36"/>
          <w:szCs w:val="36"/>
        </w:rPr>
      </w:pPr>
    </w:p>
    <w:p w14:paraId="29EFC4E3" w14:textId="2C48C2CD" w:rsidR="006A0615" w:rsidRDefault="008A4778" w:rsidP="00892939">
      <w:pPr>
        <w:pStyle w:val="paragraph"/>
        <w:spacing w:before="0" w:beforeAutospacing="0" w:after="0" w:afterAutospacing="0"/>
        <w:textAlignment w:val="baseline"/>
        <w:rPr>
          <w:rFonts w:cs="Open Sans"/>
          <w:color w:val="755139"/>
          <w:sz w:val="36"/>
          <w:szCs w:val="36"/>
        </w:rPr>
      </w:pPr>
      <w:r w:rsidRPr="00B17920">
        <w:rPr>
          <w:noProof/>
          <w:sz w:val="22"/>
          <w:szCs w:val="22"/>
        </w:rPr>
        <w:drawing>
          <wp:anchor distT="0" distB="0" distL="114300" distR="114300" simplePos="0" relativeHeight="251658288" behindDoc="0" locked="0" layoutInCell="1" allowOverlap="1" wp14:anchorId="5B9A8BD7" wp14:editId="047EE622">
            <wp:simplePos x="0" y="0"/>
            <wp:positionH relativeFrom="margin">
              <wp:posOffset>753110</wp:posOffset>
            </wp:positionH>
            <wp:positionV relativeFrom="paragraph">
              <wp:posOffset>-1378585</wp:posOffset>
            </wp:positionV>
            <wp:extent cx="3757930" cy="3509645"/>
            <wp:effectExtent l="0" t="0" r="0" b="0"/>
            <wp:wrapSquare wrapText="bothSides"/>
            <wp:docPr id="106" name="Picture 106"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 name="Picture 106" descr="Map&#10;&#10;Description automatically generated"/>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3757930" cy="3509645"/>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1ADD44F8" w14:textId="77777777" w:rsidR="006A0615" w:rsidRDefault="006A0615" w:rsidP="00892939">
      <w:pPr>
        <w:pStyle w:val="paragraph"/>
        <w:spacing w:before="0" w:beforeAutospacing="0" w:after="0" w:afterAutospacing="0"/>
        <w:textAlignment w:val="baseline"/>
        <w:rPr>
          <w:rFonts w:cs="Open Sans"/>
          <w:color w:val="755139"/>
          <w:sz w:val="36"/>
          <w:szCs w:val="36"/>
        </w:rPr>
      </w:pPr>
    </w:p>
    <w:p w14:paraId="19EAF39B" w14:textId="54F340C3" w:rsidR="00922B90" w:rsidRDefault="00922B90" w:rsidP="00892939">
      <w:pPr>
        <w:pStyle w:val="paragraph"/>
        <w:spacing w:before="0" w:beforeAutospacing="0" w:after="0" w:afterAutospacing="0"/>
        <w:textAlignment w:val="baseline"/>
        <w:rPr>
          <w:rFonts w:cs="Open Sans"/>
          <w:color w:val="755139"/>
          <w:sz w:val="36"/>
          <w:szCs w:val="36"/>
        </w:rPr>
      </w:pPr>
    </w:p>
    <w:p w14:paraId="094E0E1C"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54B1CC49"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70CAF648"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6B63A6CA"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1E2A89C3"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03363BF3"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5C2A6600"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1C862AB1"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16BA2A9E" w14:textId="77777777" w:rsidR="006865C9" w:rsidRDefault="006865C9" w:rsidP="00892939">
      <w:pPr>
        <w:pStyle w:val="paragraph"/>
        <w:spacing w:before="0" w:beforeAutospacing="0" w:after="0" w:afterAutospacing="0"/>
        <w:textAlignment w:val="baseline"/>
        <w:rPr>
          <w:rFonts w:cs="Open Sans"/>
          <w:color w:val="755139"/>
          <w:sz w:val="36"/>
          <w:szCs w:val="36"/>
        </w:rPr>
      </w:pPr>
    </w:p>
    <w:p w14:paraId="70830917" w14:textId="04B4272E" w:rsidR="00892939" w:rsidRPr="009840CC" w:rsidRDefault="00892939" w:rsidP="00892939">
      <w:pPr>
        <w:pStyle w:val="paragraph"/>
        <w:spacing w:before="0" w:beforeAutospacing="0" w:after="0" w:afterAutospacing="0"/>
        <w:textAlignment w:val="baseline"/>
        <w:rPr>
          <w:rFonts w:ascii="Open Sans" w:hAnsi="Open Sans" w:cs="Open Sans"/>
          <w:b/>
          <w:bCs/>
          <w:color w:val="0070C0"/>
          <w:sz w:val="36"/>
          <w:szCs w:val="36"/>
        </w:rPr>
      </w:pPr>
      <w:r w:rsidRPr="009840CC">
        <w:rPr>
          <w:rFonts w:ascii="Open Sans" w:hAnsi="Open Sans" w:cs="Open Sans"/>
          <w:b/>
          <w:bCs/>
          <w:color w:val="0070C0"/>
          <w:sz w:val="36"/>
          <w:szCs w:val="36"/>
        </w:rPr>
        <w:t>Appendix 3: Accountable Authority </w:t>
      </w:r>
    </w:p>
    <w:p w14:paraId="535B2E7A" w14:textId="77777777" w:rsidR="009840CC" w:rsidRPr="00892939" w:rsidRDefault="009840CC" w:rsidP="00892939">
      <w:pPr>
        <w:pStyle w:val="paragraph"/>
        <w:spacing w:before="0" w:beforeAutospacing="0" w:after="0" w:afterAutospacing="0"/>
        <w:textAlignment w:val="baseline"/>
        <w:rPr>
          <w:rFonts w:ascii="Segoe UI" w:hAnsi="Segoe UI" w:cs="Segoe UI"/>
          <w:b/>
          <w:bCs/>
          <w:color w:val="755139"/>
          <w:sz w:val="18"/>
          <w:szCs w:val="18"/>
        </w:rPr>
      </w:pPr>
    </w:p>
    <w:p w14:paraId="6E00A379" w14:textId="3B7FB5EC" w:rsidR="00892939" w:rsidRDefault="00892939" w:rsidP="00892939">
      <w:pPr>
        <w:spacing w:before="0" w:after="0"/>
        <w:textAlignment w:val="baseline"/>
        <w:rPr>
          <w:rFonts w:eastAsia="Times New Roman" w:cs="Open Sans"/>
          <w:sz w:val="22"/>
          <w:szCs w:val="22"/>
        </w:rPr>
      </w:pPr>
      <w:r w:rsidRPr="00892939">
        <w:rPr>
          <w:rFonts w:eastAsia="Times New Roman" w:cs="Open Sans"/>
          <w:sz w:val="22"/>
          <w:szCs w:val="22"/>
        </w:rPr>
        <w:t>Under PGPA Rule section 17BE (j), (i)-(v) the table below provides details of the Commission’s Accountable Authority during the reporting period 202</w:t>
      </w:r>
      <w:r w:rsidR="004658AC">
        <w:rPr>
          <w:rFonts w:eastAsia="Times New Roman" w:cs="Open Sans"/>
          <w:sz w:val="22"/>
          <w:szCs w:val="22"/>
        </w:rPr>
        <w:t>1</w:t>
      </w:r>
      <w:r w:rsidRPr="00892939">
        <w:rPr>
          <w:rFonts w:eastAsia="Times New Roman" w:cs="Open Sans"/>
          <w:sz w:val="22"/>
          <w:szCs w:val="22"/>
        </w:rPr>
        <w:t>–202</w:t>
      </w:r>
      <w:r w:rsidR="004658AC">
        <w:rPr>
          <w:rFonts w:eastAsia="Times New Roman" w:cs="Open Sans"/>
          <w:sz w:val="22"/>
          <w:szCs w:val="22"/>
        </w:rPr>
        <w:t>2</w:t>
      </w:r>
      <w:r w:rsidRPr="00892939">
        <w:rPr>
          <w:rFonts w:eastAsia="Times New Roman" w:cs="Open Sans"/>
          <w:sz w:val="22"/>
          <w:szCs w:val="22"/>
        </w:rPr>
        <w:t>. </w:t>
      </w:r>
    </w:p>
    <w:p w14:paraId="28913EDD" w14:textId="77777777" w:rsidR="009840CC" w:rsidRPr="00892939" w:rsidRDefault="009840CC" w:rsidP="00892939">
      <w:pPr>
        <w:spacing w:before="0" w:after="0"/>
        <w:textAlignment w:val="baseline"/>
        <w:rPr>
          <w:rFonts w:ascii="Segoe UI" w:eastAsia="Times New Roman" w:hAnsi="Segoe UI" w:cs="Segoe UI"/>
          <w:sz w:val="18"/>
          <w:szCs w:val="18"/>
        </w:rPr>
      </w:pPr>
    </w:p>
    <w:tbl>
      <w:tblPr>
        <w:tblW w:w="10170" w:type="dxa"/>
        <w:tblInd w:w="-709"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039"/>
        <w:gridCol w:w="1655"/>
        <w:gridCol w:w="1780"/>
        <w:gridCol w:w="1357"/>
        <w:gridCol w:w="1682"/>
        <w:gridCol w:w="1134"/>
        <w:gridCol w:w="1523"/>
      </w:tblGrid>
      <w:tr w:rsidR="00892939" w:rsidRPr="00892939" w14:paraId="7ED21C9D" w14:textId="77777777" w:rsidTr="005834C1">
        <w:trPr>
          <w:trHeight w:val="410"/>
        </w:trPr>
        <w:tc>
          <w:tcPr>
            <w:tcW w:w="1039" w:type="dxa"/>
            <w:tcBorders>
              <w:top w:val="single" w:sz="6" w:space="0" w:color="F4DBC3"/>
              <w:left w:val="nil"/>
              <w:bottom w:val="single" w:sz="6" w:space="0" w:color="F4DBC3"/>
              <w:right w:val="nil"/>
            </w:tcBorders>
            <w:shd w:val="clear" w:color="auto" w:fill="D9E2F3"/>
            <w:hideMark/>
          </w:tcPr>
          <w:p w14:paraId="0BE4050A" w14:textId="2C436DDE" w:rsidR="00892939" w:rsidRPr="00936A73" w:rsidRDefault="00892939" w:rsidP="00892939">
            <w:pPr>
              <w:spacing w:before="0" w:after="0"/>
              <w:textAlignment w:val="baseline"/>
              <w:rPr>
                <w:rFonts w:ascii="Times New Roman" w:eastAsia="Times New Roman" w:hAnsi="Times New Roman"/>
                <w:b/>
                <w:bCs/>
              </w:rPr>
            </w:pPr>
            <w:r w:rsidRPr="00892939">
              <w:rPr>
                <w:rFonts w:eastAsia="Times New Roman" w:cs="Open Sans"/>
                <w:sz w:val="20"/>
                <w:szCs w:val="20"/>
              </w:rPr>
              <w:t>  </w:t>
            </w:r>
            <w:r w:rsidR="00936A73" w:rsidRPr="00936A73">
              <w:rPr>
                <w:rFonts w:eastAsia="Times New Roman" w:cs="Open Sans"/>
                <w:b/>
                <w:bCs/>
                <w:sz w:val="20"/>
                <w:szCs w:val="20"/>
              </w:rPr>
              <w:t>Name</w:t>
            </w:r>
          </w:p>
        </w:tc>
        <w:tc>
          <w:tcPr>
            <w:tcW w:w="1655" w:type="dxa"/>
            <w:tcBorders>
              <w:top w:val="single" w:sz="6" w:space="0" w:color="F4DBC3"/>
              <w:left w:val="nil"/>
              <w:bottom w:val="single" w:sz="6" w:space="0" w:color="F4DBC3"/>
              <w:right w:val="nil"/>
            </w:tcBorders>
            <w:shd w:val="clear" w:color="auto" w:fill="D9E2F3"/>
            <w:hideMark/>
          </w:tcPr>
          <w:p w14:paraId="45A21617"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b/>
                <w:bCs/>
                <w:sz w:val="20"/>
                <w:szCs w:val="20"/>
              </w:rPr>
              <w:t>Qualifications of the Accountable Authority</w:t>
            </w:r>
            <w:r w:rsidRPr="00892939">
              <w:rPr>
                <w:rFonts w:eastAsia="Times New Roman" w:cs="Open Sans"/>
                <w:sz w:val="20"/>
                <w:szCs w:val="20"/>
              </w:rPr>
              <w:t> </w:t>
            </w:r>
          </w:p>
        </w:tc>
        <w:tc>
          <w:tcPr>
            <w:tcW w:w="1780" w:type="dxa"/>
            <w:tcBorders>
              <w:top w:val="single" w:sz="6" w:space="0" w:color="F4DBC3"/>
              <w:left w:val="nil"/>
              <w:bottom w:val="single" w:sz="6" w:space="0" w:color="F4DBC3"/>
              <w:right w:val="nil"/>
            </w:tcBorders>
            <w:shd w:val="clear" w:color="auto" w:fill="D9E2F3"/>
            <w:hideMark/>
          </w:tcPr>
          <w:p w14:paraId="763658CD"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b/>
                <w:bCs/>
                <w:sz w:val="20"/>
                <w:szCs w:val="20"/>
              </w:rPr>
              <w:t>Experience of the Accountable Authority</w:t>
            </w:r>
            <w:r w:rsidRPr="00892939">
              <w:rPr>
                <w:rFonts w:eastAsia="Times New Roman" w:cs="Open Sans"/>
                <w:sz w:val="20"/>
                <w:szCs w:val="20"/>
              </w:rPr>
              <w:t> </w:t>
            </w:r>
          </w:p>
        </w:tc>
        <w:tc>
          <w:tcPr>
            <w:tcW w:w="1357" w:type="dxa"/>
            <w:tcBorders>
              <w:top w:val="single" w:sz="6" w:space="0" w:color="F4DBC3"/>
              <w:left w:val="nil"/>
              <w:bottom w:val="single" w:sz="6" w:space="0" w:color="F4DBC3"/>
              <w:right w:val="nil"/>
            </w:tcBorders>
            <w:shd w:val="clear" w:color="auto" w:fill="D9E2F3"/>
            <w:hideMark/>
          </w:tcPr>
          <w:p w14:paraId="1DF9B89F"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b/>
                <w:bCs/>
                <w:sz w:val="20"/>
                <w:szCs w:val="20"/>
              </w:rPr>
              <w:t>Position Title/ Position held</w:t>
            </w:r>
            <w:r w:rsidRPr="00892939">
              <w:rPr>
                <w:rFonts w:eastAsia="Times New Roman" w:cs="Open Sans"/>
                <w:sz w:val="20"/>
                <w:szCs w:val="20"/>
              </w:rPr>
              <w:t> </w:t>
            </w:r>
          </w:p>
          <w:p w14:paraId="102C60E4"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b/>
                <w:bCs/>
                <w:sz w:val="20"/>
                <w:szCs w:val="20"/>
              </w:rPr>
              <w:t>Executive/ Non-Executive</w:t>
            </w:r>
            <w:r w:rsidRPr="00892939">
              <w:rPr>
                <w:rFonts w:eastAsia="Times New Roman" w:cs="Open Sans"/>
                <w:sz w:val="20"/>
                <w:szCs w:val="20"/>
              </w:rPr>
              <w:t> </w:t>
            </w:r>
          </w:p>
        </w:tc>
        <w:tc>
          <w:tcPr>
            <w:tcW w:w="1682" w:type="dxa"/>
            <w:tcBorders>
              <w:top w:val="single" w:sz="6" w:space="0" w:color="F4DBC3"/>
              <w:left w:val="nil"/>
              <w:bottom w:val="single" w:sz="6" w:space="0" w:color="F4DBC3"/>
              <w:right w:val="nil"/>
            </w:tcBorders>
            <w:shd w:val="clear" w:color="auto" w:fill="D9E2F3"/>
            <w:hideMark/>
          </w:tcPr>
          <w:p w14:paraId="118DB5FD" w14:textId="478B9940" w:rsidR="00892939" w:rsidRPr="00B66F34" w:rsidRDefault="00892939" w:rsidP="00892939">
            <w:pPr>
              <w:spacing w:before="0" w:after="0"/>
              <w:textAlignment w:val="baseline"/>
              <w:rPr>
                <w:rFonts w:ascii="Times New Roman" w:eastAsia="Times New Roman" w:hAnsi="Times New Roman"/>
                <w:b/>
              </w:rPr>
            </w:pPr>
            <w:r w:rsidRPr="00892939">
              <w:rPr>
                <w:rFonts w:eastAsia="Times New Roman" w:cs="Open Sans"/>
                <w:b/>
                <w:bCs/>
                <w:sz w:val="20"/>
                <w:szCs w:val="20"/>
              </w:rPr>
              <w:t>Commencement</w:t>
            </w:r>
            <w:r w:rsidRPr="00892939">
              <w:rPr>
                <w:rFonts w:eastAsia="Times New Roman" w:cs="Open Sans"/>
                <w:sz w:val="20"/>
                <w:szCs w:val="20"/>
              </w:rPr>
              <w:t> </w:t>
            </w:r>
          </w:p>
        </w:tc>
        <w:tc>
          <w:tcPr>
            <w:tcW w:w="1134" w:type="dxa"/>
            <w:tcBorders>
              <w:top w:val="single" w:sz="6" w:space="0" w:color="F4DBC3"/>
              <w:left w:val="nil"/>
              <w:bottom w:val="single" w:sz="6" w:space="0" w:color="F4DBC3"/>
              <w:right w:val="nil"/>
            </w:tcBorders>
            <w:shd w:val="clear" w:color="auto" w:fill="D9E2F3"/>
            <w:hideMark/>
          </w:tcPr>
          <w:p w14:paraId="048B765E" w14:textId="4AB61D37" w:rsidR="00892939" w:rsidRPr="00B66F34" w:rsidRDefault="00892939" w:rsidP="00892939">
            <w:pPr>
              <w:spacing w:before="0" w:after="0"/>
              <w:textAlignment w:val="baseline"/>
              <w:rPr>
                <w:rFonts w:ascii="Times New Roman" w:eastAsia="Times New Roman" w:hAnsi="Times New Roman"/>
                <w:b/>
              </w:rPr>
            </w:pPr>
            <w:r w:rsidRPr="00892939">
              <w:rPr>
                <w:rFonts w:eastAsia="Times New Roman" w:cs="Open Sans"/>
                <w:b/>
                <w:bCs/>
                <w:sz w:val="20"/>
                <w:szCs w:val="20"/>
              </w:rPr>
              <w:t>Cessation</w:t>
            </w:r>
            <w:r w:rsidRPr="00892939">
              <w:rPr>
                <w:rFonts w:eastAsia="Times New Roman" w:cs="Open Sans"/>
                <w:sz w:val="20"/>
                <w:szCs w:val="20"/>
              </w:rPr>
              <w:t> </w:t>
            </w:r>
          </w:p>
        </w:tc>
        <w:tc>
          <w:tcPr>
            <w:tcW w:w="1523" w:type="dxa"/>
            <w:tcBorders>
              <w:top w:val="single" w:sz="6" w:space="0" w:color="F4DBC3"/>
              <w:left w:val="nil"/>
              <w:bottom w:val="single" w:sz="6" w:space="0" w:color="F4DBC3"/>
              <w:right w:val="nil"/>
            </w:tcBorders>
            <w:shd w:val="clear" w:color="auto" w:fill="D9E2F3"/>
            <w:hideMark/>
          </w:tcPr>
          <w:p w14:paraId="7548A440" w14:textId="4EF64DCE"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b/>
                <w:bCs/>
                <w:sz w:val="20"/>
                <w:szCs w:val="20"/>
              </w:rPr>
              <w:t>Number of meetings of accountable authority attended</w:t>
            </w:r>
            <w:r w:rsidRPr="00892939">
              <w:rPr>
                <w:rFonts w:eastAsia="Times New Roman" w:cs="Open Sans"/>
                <w:sz w:val="20"/>
                <w:szCs w:val="20"/>
              </w:rPr>
              <w:t> </w:t>
            </w:r>
          </w:p>
        </w:tc>
      </w:tr>
      <w:tr w:rsidR="00892939" w:rsidRPr="00892939" w14:paraId="32D8DDE0" w14:textId="77777777" w:rsidTr="005834C1">
        <w:trPr>
          <w:trHeight w:val="3027"/>
        </w:trPr>
        <w:tc>
          <w:tcPr>
            <w:tcW w:w="1039" w:type="dxa"/>
            <w:tcBorders>
              <w:top w:val="single" w:sz="6" w:space="0" w:color="F4DBC3"/>
              <w:left w:val="nil"/>
              <w:bottom w:val="single" w:sz="6" w:space="0" w:color="F4DBC3"/>
              <w:right w:val="nil"/>
            </w:tcBorders>
            <w:shd w:val="clear" w:color="auto" w:fill="auto"/>
            <w:hideMark/>
          </w:tcPr>
          <w:p w14:paraId="5DA0AC7E"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sz w:val="20"/>
                <w:szCs w:val="20"/>
              </w:rPr>
              <w:t>Emeritus Professor Rosalind Croucher AM </w:t>
            </w:r>
          </w:p>
        </w:tc>
        <w:tc>
          <w:tcPr>
            <w:tcW w:w="1655" w:type="dxa"/>
            <w:tcBorders>
              <w:top w:val="single" w:sz="6" w:space="0" w:color="F4DBC3"/>
              <w:left w:val="nil"/>
              <w:bottom w:val="single" w:sz="6" w:space="0" w:color="F4DBC3"/>
              <w:right w:val="nil"/>
            </w:tcBorders>
            <w:shd w:val="clear" w:color="auto" w:fill="auto"/>
            <w:hideMark/>
          </w:tcPr>
          <w:p w14:paraId="7806488B" w14:textId="77777777" w:rsid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LLD (Honorius causa), Macquarie University, 2020 </w:t>
            </w:r>
          </w:p>
          <w:p w14:paraId="16CEE5D8" w14:textId="77777777" w:rsidR="00936A73" w:rsidRPr="00892939" w:rsidRDefault="00936A73" w:rsidP="00936A73">
            <w:pPr>
              <w:spacing w:before="0" w:after="0"/>
              <w:textAlignment w:val="baseline"/>
              <w:rPr>
                <w:rFonts w:eastAsia="Times New Roman" w:cs="Open Sans"/>
                <w:sz w:val="20"/>
                <w:szCs w:val="20"/>
              </w:rPr>
            </w:pPr>
          </w:p>
          <w:p w14:paraId="2419F67B" w14:textId="77777777" w:rsid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LLD (Honoris causa), University of New South Wales, 2018 </w:t>
            </w:r>
          </w:p>
          <w:p w14:paraId="2DE3CC3A" w14:textId="77777777" w:rsidR="00936A73" w:rsidRPr="00892939" w:rsidRDefault="00936A73" w:rsidP="00936A73">
            <w:pPr>
              <w:spacing w:before="0" w:after="0"/>
              <w:textAlignment w:val="baseline"/>
              <w:rPr>
                <w:rFonts w:eastAsia="Times New Roman" w:cs="Open Sans"/>
                <w:sz w:val="20"/>
                <w:szCs w:val="20"/>
              </w:rPr>
            </w:pPr>
          </w:p>
          <w:p w14:paraId="13119B70" w14:textId="77777777" w:rsid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PhD, University of New South Wales, 1994 </w:t>
            </w:r>
          </w:p>
          <w:p w14:paraId="0955BF9A" w14:textId="77777777" w:rsidR="00936A73" w:rsidRPr="00892939" w:rsidRDefault="00936A73" w:rsidP="00936A73">
            <w:pPr>
              <w:spacing w:before="0" w:after="0"/>
              <w:textAlignment w:val="baseline"/>
              <w:rPr>
                <w:rFonts w:eastAsia="Times New Roman" w:cs="Open Sans"/>
                <w:sz w:val="20"/>
                <w:szCs w:val="20"/>
              </w:rPr>
            </w:pPr>
          </w:p>
          <w:p w14:paraId="6B66729C" w14:textId="77777777" w:rsidR="00936A73"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LLB University of Sydney, 1980</w:t>
            </w:r>
          </w:p>
          <w:p w14:paraId="2584C77E" w14:textId="39A433DD" w:rsidR="00892939" w:rsidRP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 </w:t>
            </w:r>
          </w:p>
          <w:p w14:paraId="71E60244" w14:textId="77777777" w:rsid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BA (Hons) University of Sydney, 1977 </w:t>
            </w:r>
          </w:p>
          <w:p w14:paraId="5E19E955" w14:textId="77777777" w:rsidR="00936A73" w:rsidRPr="00892939" w:rsidRDefault="00936A73" w:rsidP="00936A73">
            <w:pPr>
              <w:spacing w:before="0" w:after="0"/>
              <w:textAlignment w:val="baseline"/>
              <w:rPr>
                <w:rFonts w:eastAsia="Times New Roman" w:cs="Open Sans"/>
                <w:sz w:val="20"/>
                <w:szCs w:val="20"/>
              </w:rPr>
            </w:pPr>
          </w:p>
          <w:p w14:paraId="1FF1CE36" w14:textId="77777777" w:rsidR="00892939" w:rsidRP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AMusA AMEB (Oboe), 1977 </w:t>
            </w:r>
          </w:p>
        </w:tc>
        <w:tc>
          <w:tcPr>
            <w:tcW w:w="1780" w:type="dxa"/>
            <w:tcBorders>
              <w:top w:val="single" w:sz="6" w:space="0" w:color="F4DBC3"/>
              <w:left w:val="nil"/>
              <w:bottom w:val="single" w:sz="6" w:space="0" w:color="F4DBC3"/>
              <w:right w:val="nil"/>
            </w:tcBorders>
            <w:shd w:val="clear" w:color="auto" w:fill="auto"/>
            <w:hideMark/>
          </w:tcPr>
          <w:p w14:paraId="1A80A97D" w14:textId="77777777" w:rsid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Director, Australian Academy of Law, 2013–2018 </w:t>
            </w:r>
          </w:p>
          <w:p w14:paraId="1B81E318" w14:textId="77777777" w:rsidR="00936A73" w:rsidRPr="00892939" w:rsidRDefault="00936A73" w:rsidP="00936A73">
            <w:pPr>
              <w:spacing w:before="0" w:after="0"/>
              <w:textAlignment w:val="baseline"/>
              <w:rPr>
                <w:rFonts w:eastAsia="Times New Roman" w:cs="Open Sans"/>
                <w:sz w:val="20"/>
                <w:szCs w:val="20"/>
              </w:rPr>
            </w:pPr>
          </w:p>
          <w:p w14:paraId="54F2D8E8" w14:textId="77777777" w:rsid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President, ALRC, August 2009–July 2017 </w:t>
            </w:r>
          </w:p>
          <w:p w14:paraId="37D6EFF2" w14:textId="77777777" w:rsidR="00936A73" w:rsidRPr="00892939" w:rsidRDefault="00936A73" w:rsidP="00936A73">
            <w:pPr>
              <w:spacing w:before="0" w:after="0"/>
              <w:textAlignment w:val="baseline"/>
              <w:rPr>
                <w:rFonts w:eastAsia="Times New Roman" w:cs="Open Sans"/>
                <w:sz w:val="20"/>
                <w:szCs w:val="20"/>
              </w:rPr>
            </w:pPr>
          </w:p>
          <w:p w14:paraId="0378147A" w14:textId="77777777" w:rsid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Dean, Macquarie Law School, November 1999– February 2007 </w:t>
            </w:r>
          </w:p>
          <w:p w14:paraId="1D5E8F78" w14:textId="77777777" w:rsidR="00936A73" w:rsidRPr="00892939" w:rsidRDefault="00936A73" w:rsidP="00936A73">
            <w:pPr>
              <w:spacing w:before="0" w:after="0"/>
              <w:textAlignment w:val="baseline"/>
              <w:rPr>
                <w:rFonts w:eastAsia="Times New Roman" w:cs="Open Sans"/>
                <w:sz w:val="20"/>
                <w:szCs w:val="20"/>
              </w:rPr>
            </w:pPr>
          </w:p>
          <w:p w14:paraId="30B637C8" w14:textId="77777777" w:rsidR="00892939" w:rsidRPr="00892939" w:rsidRDefault="00892939" w:rsidP="00936A73">
            <w:pPr>
              <w:spacing w:before="0" w:after="0"/>
              <w:textAlignment w:val="baseline"/>
              <w:rPr>
                <w:rFonts w:eastAsia="Times New Roman" w:cs="Open Sans"/>
                <w:sz w:val="20"/>
                <w:szCs w:val="20"/>
              </w:rPr>
            </w:pPr>
            <w:r w:rsidRPr="00892939">
              <w:rPr>
                <w:rFonts w:eastAsia="Times New Roman" w:cs="Open Sans"/>
                <w:sz w:val="20"/>
                <w:szCs w:val="20"/>
              </w:rPr>
              <w:t>Admitted as legal practitioner, 1980 </w:t>
            </w:r>
          </w:p>
        </w:tc>
        <w:tc>
          <w:tcPr>
            <w:tcW w:w="1357" w:type="dxa"/>
            <w:tcBorders>
              <w:top w:val="single" w:sz="6" w:space="0" w:color="F4DBC3"/>
              <w:left w:val="nil"/>
              <w:bottom w:val="single" w:sz="6" w:space="0" w:color="F4DBC3"/>
              <w:right w:val="nil"/>
            </w:tcBorders>
            <w:shd w:val="clear" w:color="auto" w:fill="auto"/>
            <w:hideMark/>
          </w:tcPr>
          <w:p w14:paraId="5986B49E"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sz w:val="20"/>
                <w:szCs w:val="20"/>
              </w:rPr>
              <w:t>Australian Human Rights Commission President </w:t>
            </w:r>
          </w:p>
        </w:tc>
        <w:tc>
          <w:tcPr>
            <w:tcW w:w="1682" w:type="dxa"/>
            <w:tcBorders>
              <w:top w:val="single" w:sz="6" w:space="0" w:color="F4DBC3"/>
              <w:left w:val="nil"/>
              <w:bottom w:val="single" w:sz="6" w:space="0" w:color="F4DBC3"/>
              <w:right w:val="nil"/>
            </w:tcBorders>
            <w:shd w:val="clear" w:color="auto" w:fill="auto"/>
            <w:hideMark/>
          </w:tcPr>
          <w:p w14:paraId="1FCBFDBF"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sz w:val="20"/>
                <w:szCs w:val="20"/>
              </w:rPr>
              <w:t>30 July 2017 </w:t>
            </w:r>
          </w:p>
        </w:tc>
        <w:tc>
          <w:tcPr>
            <w:tcW w:w="1134" w:type="dxa"/>
            <w:tcBorders>
              <w:top w:val="single" w:sz="6" w:space="0" w:color="F4DBC3"/>
              <w:left w:val="nil"/>
              <w:bottom w:val="single" w:sz="6" w:space="0" w:color="F4DBC3"/>
              <w:right w:val="nil"/>
            </w:tcBorders>
            <w:shd w:val="clear" w:color="auto" w:fill="auto"/>
            <w:hideMark/>
          </w:tcPr>
          <w:p w14:paraId="6FD254E3"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sz w:val="20"/>
                <w:szCs w:val="20"/>
              </w:rPr>
              <w:t>- </w:t>
            </w:r>
          </w:p>
        </w:tc>
        <w:tc>
          <w:tcPr>
            <w:tcW w:w="1523" w:type="dxa"/>
            <w:tcBorders>
              <w:top w:val="single" w:sz="6" w:space="0" w:color="F4DBC3"/>
              <w:left w:val="nil"/>
              <w:bottom w:val="single" w:sz="6" w:space="0" w:color="F4DBC3"/>
              <w:right w:val="nil"/>
            </w:tcBorders>
            <w:shd w:val="clear" w:color="auto" w:fill="auto"/>
            <w:hideMark/>
          </w:tcPr>
          <w:p w14:paraId="730F73C2" w14:textId="77777777" w:rsidR="00892939" w:rsidRPr="00892939" w:rsidRDefault="00892939" w:rsidP="00892939">
            <w:pPr>
              <w:spacing w:before="0" w:after="0"/>
              <w:textAlignment w:val="baseline"/>
              <w:rPr>
                <w:rFonts w:ascii="Times New Roman" w:eastAsia="Times New Roman" w:hAnsi="Times New Roman"/>
              </w:rPr>
            </w:pPr>
            <w:r w:rsidRPr="00892939">
              <w:rPr>
                <w:rFonts w:eastAsia="Times New Roman" w:cs="Open Sans"/>
                <w:sz w:val="20"/>
                <w:szCs w:val="20"/>
              </w:rPr>
              <w:t>N/A </w:t>
            </w:r>
          </w:p>
        </w:tc>
      </w:tr>
    </w:tbl>
    <w:p w14:paraId="44C4B2B7" w14:textId="77777777" w:rsidR="00892939" w:rsidRDefault="00892939" w:rsidP="00892939">
      <w:pPr>
        <w:spacing w:before="0" w:after="0"/>
        <w:textAlignment w:val="baseline"/>
        <w:rPr>
          <w:rFonts w:eastAsia="Times New Roman" w:cs="Open Sans"/>
          <w:sz w:val="22"/>
          <w:szCs w:val="22"/>
        </w:rPr>
      </w:pPr>
      <w:r w:rsidRPr="00892939">
        <w:rPr>
          <w:rFonts w:eastAsia="Times New Roman" w:cs="Open Sans"/>
          <w:sz w:val="22"/>
          <w:szCs w:val="22"/>
        </w:rPr>
        <w:t> </w:t>
      </w:r>
    </w:p>
    <w:p w14:paraId="10567634" w14:textId="77777777" w:rsidR="00080181" w:rsidRDefault="00080181" w:rsidP="00892939">
      <w:pPr>
        <w:spacing w:before="0" w:after="0"/>
        <w:textAlignment w:val="baseline"/>
        <w:rPr>
          <w:rFonts w:eastAsia="Times New Roman" w:cs="Open Sans"/>
          <w:sz w:val="22"/>
          <w:szCs w:val="22"/>
        </w:rPr>
      </w:pPr>
    </w:p>
    <w:p w14:paraId="313B3D0F" w14:textId="77777777" w:rsidR="00080181" w:rsidRDefault="00080181" w:rsidP="00892939">
      <w:pPr>
        <w:spacing w:before="0" w:after="0"/>
        <w:textAlignment w:val="baseline"/>
        <w:rPr>
          <w:rFonts w:eastAsia="Times New Roman" w:cs="Open Sans"/>
          <w:sz w:val="22"/>
          <w:szCs w:val="22"/>
        </w:rPr>
      </w:pPr>
    </w:p>
    <w:p w14:paraId="1536A4BD" w14:textId="77777777" w:rsidR="00936A73" w:rsidRDefault="00936A73" w:rsidP="00892939">
      <w:pPr>
        <w:spacing w:before="0" w:after="0"/>
        <w:textAlignment w:val="baseline"/>
        <w:rPr>
          <w:rFonts w:eastAsia="Times New Roman" w:cs="Open Sans"/>
          <w:sz w:val="22"/>
          <w:szCs w:val="22"/>
        </w:rPr>
      </w:pPr>
    </w:p>
    <w:p w14:paraId="69D82DE5" w14:textId="77777777" w:rsidR="00936A73" w:rsidRDefault="00936A73" w:rsidP="00892939">
      <w:pPr>
        <w:spacing w:before="0" w:after="0"/>
        <w:textAlignment w:val="baseline"/>
        <w:rPr>
          <w:rFonts w:eastAsia="Times New Roman" w:cs="Open Sans"/>
          <w:sz w:val="22"/>
          <w:szCs w:val="22"/>
        </w:rPr>
      </w:pPr>
    </w:p>
    <w:p w14:paraId="45B1941C" w14:textId="77777777" w:rsidR="00936A73" w:rsidRDefault="00936A73" w:rsidP="00892939">
      <w:pPr>
        <w:spacing w:before="0" w:after="0"/>
        <w:textAlignment w:val="baseline"/>
        <w:rPr>
          <w:rFonts w:eastAsia="Times New Roman" w:cs="Open Sans"/>
          <w:sz w:val="22"/>
          <w:szCs w:val="22"/>
        </w:rPr>
      </w:pPr>
    </w:p>
    <w:p w14:paraId="0A29EF2D" w14:textId="77777777" w:rsidR="00080B93" w:rsidRDefault="00080B93" w:rsidP="00892939">
      <w:pPr>
        <w:spacing w:before="0" w:after="0"/>
        <w:textAlignment w:val="baseline"/>
        <w:rPr>
          <w:rFonts w:eastAsia="Times New Roman" w:cs="Open Sans"/>
          <w:sz w:val="22"/>
          <w:szCs w:val="22"/>
        </w:rPr>
      </w:pPr>
    </w:p>
    <w:p w14:paraId="588323AA" w14:textId="77777777" w:rsidR="00080B93" w:rsidRDefault="00080B93" w:rsidP="00892939">
      <w:pPr>
        <w:spacing w:before="0" w:after="0"/>
        <w:textAlignment w:val="baseline"/>
        <w:rPr>
          <w:rFonts w:eastAsia="Times New Roman" w:cs="Open Sans"/>
          <w:sz w:val="22"/>
          <w:szCs w:val="22"/>
        </w:rPr>
      </w:pPr>
    </w:p>
    <w:p w14:paraId="34F768F0" w14:textId="77777777" w:rsidR="00936A73" w:rsidRDefault="00936A73" w:rsidP="00892939">
      <w:pPr>
        <w:spacing w:before="0" w:after="0"/>
        <w:textAlignment w:val="baseline"/>
        <w:rPr>
          <w:rFonts w:eastAsia="Times New Roman" w:cs="Open Sans"/>
          <w:sz w:val="22"/>
          <w:szCs w:val="22"/>
        </w:rPr>
      </w:pPr>
    </w:p>
    <w:p w14:paraId="0F62C408" w14:textId="77777777" w:rsidR="00936A73" w:rsidRDefault="00936A73" w:rsidP="00892939">
      <w:pPr>
        <w:spacing w:before="0" w:after="0"/>
        <w:textAlignment w:val="baseline"/>
        <w:rPr>
          <w:rFonts w:eastAsia="Times New Roman" w:cs="Open Sans"/>
          <w:sz w:val="22"/>
          <w:szCs w:val="22"/>
        </w:rPr>
      </w:pPr>
    </w:p>
    <w:p w14:paraId="3A46F661" w14:textId="77777777" w:rsidR="00936A73" w:rsidRDefault="00936A73" w:rsidP="00892939">
      <w:pPr>
        <w:spacing w:before="0" w:after="0"/>
        <w:textAlignment w:val="baseline"/>
        <w:rPr>
          <w:rFonts w:eastAsia="Times New Roman" w:cs="Open Sans"/>
          <w:sz w:val="22"/>
          <w:szCs w:val="22"/>
        </w:rPr>
      </w:pPr>
    </w:p>
    <w:p w14:paraId="144E9D20" w14:textId="77777777" w:rsidR="00080181" w:rsidRDefault="00080181" w:rsidP="00892939">
      <w:pPr>
        <w:spacing w:before="0" w:after="0"/>
        <w:textAlignment w:val="baseline"/>
        <w:rPr>
          <w:rFonts w:eastAsia="Times New Roman" w:cs="Open Sans"/>
          <w:sz w:val="22"/>
          <w:szCs w:val="22"/>
        </w:rPr>
      </w:pPr>
    </w:p>
    <w:p w14:paraId="2AA57F90" w14:textId="77777777" w:rsidR="00080181" w:rsidRDefault="00080181" w:rsidP="00892939">
      <w:pPr>
        <w:spacing w:before="0" w:after="0"/>
        <w:textAlignment w:val="baseline"/>
        <w:rPr>
          <w:rFonts w:eastAsia="Times New Roman" w:cs="Open Sans"/>
          <w:sz w:val="22"/>
          <w:szCs w:val="22"/>
        </w:rPr>
      </w:pPr>
    </w:p>
    <w:p w14:paraId="749CE968" w14:textId="77777777" w:rsidR="00080181" w:rsidRDefault="00080181" w:rsidP="00892939">
      <w:pPr>
        <w:spacing w:before="0" w:after="0"/>
        <w:textAlignment w:val="baseline"/>
        <w:rPr>
          <w:rFonts w:eastAsia="Times New Roman" w:cs="Open Sans"/>
          <w:sz w:val="22"/>
          <w:szCs w:val="22"/>
        </w:rPr>
      </w:pPr>
    </w:p>
    <w:p w14:paraId="41647D8A" w14:textId="77777777" w:rsidR="00045BC8" w:rsidRDefault="00045BC8" w:rsidP="00D62DB8">
      <w:pPr>
        <w:spacing w:before="0" w:after="120"/>
        <w:textAlignment w:val="baseline"/>
        <w:rPr>
          <w:rFonts w:eastAsia="Times New Roman" w:cs="Open Sans"/>
          <w:b/>
          <w:color w:val="0070C0"/>
          <w:sz w:val="36"/>
          <w:szCs w:val="36"/>
        </w:rPr>
      </w:pPr>
      <w:r w:rsidRPr="009840CC">
        <w:rPr>
          <w:rFonts w:eastAsia="Times New Roman" w:cs="Open Sans"/>
          <w:b/>
          <w:bCs/>
          <w:color w:val="0070C0"/>
          <w:sz w:val="36"/>
          <w:szCs w:val="36"/>
        </w:rPr>
        <w:t>Appendix 4: Key activities, program areas and services 2021-2022 </w:t>
      </w:r>
    </w:p>
    <w:p w14:paraId="222A9C27" w14:textId="77777777" w:rsidR="009B3315" w:rsidRPr="009B3315" w:rsidRDefault="009B3315" w:rsidP="00D62DB8">
      <w:pPr>
        <w:spacing w:before="0" w:after="120"/>
        <w:textAlignment w:val="baseline"/>
        <w:rPr>
          <w:rFonts w:ascii="Segoe UI" w:eastAsia="Times New Roman" w:hAnsi="Segoe UI" w:cs="Segoe UI"/>
          <w:b/>
          <w:bCs/>
          <w:color w:val="755139"/>
          <w:sz w:val="20"/>
          <w:szCs w:val="20"/>
        </w:rPr>
      </w:pPr>
    </w:p>
    <w:tbl>
      <w:tblPr>
        <w:tblW w:w="998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9985"/>
      </w:tblGrid>
      <w:tr w:rsidR="00045BC8" w:rsidRPr="00045BC8" w14:paraId="39578C20" w14:textId="77777777" w:rsidTr="00045BC8">
        <w:trPr>
          <w:trHeight w:val="356"/>
        </w:trPr>
        <w:tc>
          <w:tcPr>
            <w:tcW w:w="9985" w:type="dxa"/>
            <w:tcBorders>
              <w:top w:val="nil"/>
              <w:left w:val="nil"/>
              <w:bottom w:val="single" w:sz="6" w:space="0" w:color="F4DBC3"/>
              <w:right w:val="nil"/>
            </w:tcBorders>
            <w:shd w:val="clear" w:color="auto" w:fill="D9D9D9"/>
            <w:hideMark/>
          </w:tcPr>
          <w:p w14:paraId="4730E1E9" w14:textId="77777777" w:rsidR="00045BC8" w:rsidRPr="00045BC8" w:rsidRDefault="00045BC8" w:rsidP="00045BC8">
            <w:pPr>
              <w:spacing w:before="0" w:after="0"/>
              <w:textAlignment w:val="baseline"/>
              <w:divId w:val="312149579"/>
              <w:rPr>
                <w:rFonts w:eastAsia="Times New Roman" w:cs="Open Sans"/>
              </w:rPr>
            </w:pPr>
            <w:r w:rsidRPr="00045BC8">
              <w:rPr>
                <w:rFonts w:eastAsia="Times New Roman" w:cs="Open Sans"/>
                <w:b/>
                <w:bCs/>
              </w:rPr>
              <w:t>President: Rosalind Croucher</w:t>
            </w:r>
            <w:r w:rsidRPr="00045BC8">
              <w:rPr>
                <w:rFonts w:eastAsia="Times New Roman" w:cs="Open Sans"/>
              </w:rPr>
              <w:t> </w:t>
            </w:r>
          </w:p>
        </w:tc>
      </w:tr>
      <w:tr w:rsidR="00045BC8" w:rsidRPr="00045BC8" w14:paraId="28B47FB6"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6EA7715A" w14:textId="77777777" w:rsidR="00045BC8" w:rsidRPr="00045BC8" w:rsidRDefault="00045BC8" w:rsidP="00045BC8">
            <w:pPr>
              <w:spacing w:before="0" w:after="0"/>
              <w:textAlignment w:val="baseline"/>
              <w:rPr>
                <w:rFonts w:eastAsia="Times New Roman" w:cs="Open Sans"/>
              </w:rPr>
            </w:pPr>
            <w:r w:rsidRPr="00045BC8">
              <w:rPr>
                <w:rFonts w:eastAsia="Times New Roman" w:cs="Open Sans"/>
              </w:rPr>
              <w:t>Free and Equal: An Australian Conversation on Human Rights </w:t>
            </w:r>
          </w:p>
        </w:tc>
      </w:tr>
      <w:tr w:rsidR="00045BC8" w:rsidRPr="00045BC8" w14:paraId="60983F33"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2F941FE4" w14:textId="77777777" w:rsidR="00045BC8" w:rsidRPr="00045BC8" w:rsidRDefault="00045BC8" w:rsidP="00045BC8">
            <w:pPr>
              <w:spacing w:before="0" w:after="0"/>
              <w:textAlignment w:val="baseline"/>
              <w:rPr>
                <w:rFonts w:eastAsia="Times New Roman" w:cs="Open Sans"/>
              </w:rPr>
            </w:pPr>
            <w:r w:rsidRPr="00045BC8">
              <w:rPr>
                <w:rFonts w:eastAsia="Times New Roman" w:cs="Open Sans"/>
              </w:rPr>
              <w:t>Engagement with United Nations Mechanisms </w:t>
            </w:r>
          </w:p>
        </w:tc>
      </w:tr>
      <w:tr w:rsidR="00045BC8" w:rsidRPr="00045BC8" w14:paraId="3CCE537E" w14:textId="77777777" w:rsidTr="00045BC8">
        <w:trPr>
          <w:trHeight w:val="376"/>
        </w:trPr>
        <w:tc>
          <w:tcPr>
            <w:tcW w:w="9985" w:type="dxa"/>
            <w:tcBorders>
              <w:top w:val="single" w:sz="6" w:space="0" w:color="F4DBC3"/>
              <w:left w:val="nil"/>
              <w:bottom w:val="single" w:sz="6" w:space="0" w:color="F4DBC3"/>
              <w:right w:val="nil"/>
            </w:tcBorders>
            <w:shd w:val="clear" w:color="auto" w:fill="auto"/>
            <w:hideMark/>
          </w:tcPr>
          <w:p w14:paraId="4BBD6B68" w14:textId="77777777" w:rsidR="00045BC8" w:rsidRPr="00045BC8" w:rsidRDefault="00045BC8" w:rsidP="00045BC8">
            <w:pPr>
              <w:spacing w:before="0" w:after="0"/>
              <w:textAlignment w:val="baseline"/>
              <w:rPr>
                <w:rFonts w:eastAsia="Times New Roman" w:cs="Open Sans"/>
              </w:rPr>
            </w:pPr>
            <w:r w:rsidRPr="00045BC8">
              <w:rPr>
                <w:rFonts w:eastAsia="Times New Roman" w:cs="Open Sans"/>
              </w:rPr>
              <w:t>International and Human Rights Technical Cooperation Programs </w:t>
            </w:r>
          </w:p>
        </w:tc>
      </w:tr>
      <w:tr w:rsidR="00045BC8" w:rsidRPr="00045BC8" w14:paraId="275D8D9C"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5265D307"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Business and Human Rights Strategy </w:t>
            </w:r>
          </w:p>
        </w:tc>
      </w:tr>
      <w:tr w:rsidR="00045BC8" w:rsidRPr="00045BC8" w14:paraId="009B267F"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4B0E59E3"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Human Rights Education and Training </w:t>
            </w:r>
          </w:p>
        </w:tc>
      </w:tr>
      <w:tr w:rsidR="00045BC8" w:rsidRPr="00045BC8" w14:paraId="08B9AFD1"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5B207F1F"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Human Rights Scrutiny </w:t>
            </w:r>
          </w:p>
        </w:tc>
      </w:tr>
      <w:tr w:rsidR="00045BC8" w:rsidRPr="00045BC8" w14:paraId="05B5837F"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569AA4EA"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Investigation and Conciliation Service and National Information Service </w:t>
            </w:r>
          </w:p>
        </w:tc>
      </w:tr>
      <w:tr w:rsidR="00045BC8" w:rsidRPr="00045BC8" w14:paraId="65EFFF79" w14:textId="77777777" w:rsidTr="00045BC8">
        <w:trPr>
          <w:trHeight w:val="733"/>
        </w:trPr>
        <w:tc>
          <w:tcPr>
            <w:tcW w:w="9985" w:type="dxa"/>
            <w:tcBorders>
              <w:top w:val="single" w:sz="6" w:space="0" w:color="F4DBC3"/>
              <w:left w:val="nil"/>
              <w:bottom w:val="single" w:sz="6" w:space="0" w:color="F4DBC3"/>
              <w:right w:val="nil"/>
            </w:tcBorders>
            <w:shd w:val="clear" w:color="auto" w:fill="auto"/>
            <w:hideMark/>
          </w:tcPr>
          <w:p w14:paraId="1F82547D"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Ensuring health and bodily integrity: towards a human rights approach for people born with variations in sex characteristics </w:t>
            </w:r>
          </w:p>
        </w:tc>
      </w:tr>
      <w:tr w:rsidR="00045BC8" w:rsidRPr="00045BC8" w14:paraId="0A1E55BD" w14:textId="77777777" w:rsidTr="00045BC8">
        <w:trPr>
          <w:trHeight w:val="356"/>
        </w:trPr>
        <w:tc>
          <w:tcPr>
            <w:tcW w:w="9985" w:type="dxa"/>
            <w:tcBorders>
              <w:top w:val="single" w:sz="6" w:space="0" w:color="F4DBC3"/>
              <w:left w:val="nil"/>
              <w:bottom w:val="single" w:sz="6" w:space="0" w:color="F4DBC3"/>
              <w:right w:val="nil"/>
            </w:tcBorders>
            <w:shd w:val="clear" w:color="auto" w:fill="D9D9D9"/>
            <w:hideMark/>
          </w:tcPr>
          <w:p w14:paraId="4328AA69"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b/>
                <w:bCs/>
              </w:rPr>
              <w:t>Aboriginal and Torres Strait Islander Social Justice Commissioner: June Oscar</w:t>
            </w:r>
            <w:r w:rsidRPr="008E2FE3">
              <w:rPr>
                <w:rFonts w:eastAsia="Times New Roman" w:cs="Open Sans"/>
              </w:rPr>
              <w:t> </w:t>
            </w:r>
          </w:p>
        </w:tc>
      </w:tr>
      <w:tr w:rsidR="00045BC8" w:rsidRPr="00045BC8" w14:paraId="53604503"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48CBF419"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Wiyi Yani U Thangani (Women’s Voices) </w:t>
            </w:r>
          </w:p>
        </w:tc>
      </w:tr>
      <w:tr w:rsidR="00045BC8" w:rsidRPr="00045BC8" w14:paraId="6F274A5C"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2F446D71" w14:textId="36F031B2" w:rsidR="00045BC8" w:rsidRPr="008E2FE3" w:rsidRDefault="00045BC8" w:rsidP="00045BC8">
            <w:pPr>
              <w:spacing w:before="0" w:after="0"/>
              <w:textAlignment w:val="baseline"/>
              <w:rPr>
                <w:rFonts w:eastAsia="Times New Roman" w:cs="Open Sans"/>
              </w:rPr>
            </w:pPr>
            <w:r w:rsidRPr="008E2FE3">
              <w:rPr>
                <w:rFonts w:eastAsia="Times New Roman" w:cs="Open Sans"/>
              </w:rPr>
              <w:t>Close the Gap Campaign </w:t>
            </w:r>
          </w:p>
        </w:tc>
      </w:tr>
      <w:tr w:rsidR="00045BC8" w:rsidRPr="00045BC8" w14:paraId="69C3DB38" w14:textId="77777777" w:rsidTr="003452CC">
        <w:trPr>
          <w:trHeight w:val="398"/>
        </w:trPr>
        <w:tc>
          <w:tcPr>
            <w:tcW w:w="9985" w:type="dxa"/>
            <w:tcBorders>
              <w:top w:val="single" w:sz="6" w:space="0" w:color="F4DBC3"/>
              <w:left w:val="nil"/>
              <w:bottom w:val="single" w:sz="6" w:space="0" w:color="F4DBC3"/>
              <w:right w:val="nil"/>
            </w:tcBorders>
            <w:shd w:val="clear" w:color="auto" w:fill="auto"/>
            <w:hideMark/>
          </w:tcPr>
          <w:p w14:paraId="515CA21C" w14:textId="5B1C5112" w:rsidR="00045BC8" w:rsidRPr="00522EBC" w:rsidRDefault="00045BC8" w:rsidP="00522EBC">
            <w:pPr>
              <w:spacing w:before="0" w:after="0"/>
              <w:jc w:val="both"/>
              <w:textAlignment w:val="baseline"/>
              <w:rPr>
                <w:rFonts w:eastAsia="Times New Roman" w:cs="Open Sans"/>
                <w:color w:val="000000" w:themeColor="text1"/>
              </w:rPr>
            </w:pPr>
            <w:r w:rsidRPr="00936A73">
              <w:rPr>
                <w:rFonts w:eastAsia="Times New Roman" w:cs="Open Sans"/>
                <w:color w:val="000000" w:themeColor="text1"/>
              </w:rPr>
              <w:t xml:space="preserve">Social Justice and Native Title Report </w:t>
            </w:r>
          </w:p>
        </w:tc>
      </w:tr>
      <w:tr w:rsidR="00045BC8" w:rsidRPr="00045BC8" w14:paraId="2515CBFA" w14:textId="77777777" w:rsidTr="00045BC8">
        <w:trPr>
          <w:trHeight w:val="376"/>
        </w:trPr>
        <w:tc>
          <w:tcPr>
            <w:tcW w:w="9985" w:type="dxa"/>
            <w:tcBorders>
              <w:top w:val="single" w:sz="6" w:space="0" w:color="F4DBC3"/>
              <w:left w:val="nil"/>
              <w:bottom w:val="single" w:sz="6" w:space="0" w:color="F4DBC3"/>
              <w:right w:val="nil"/>
            </w:tcBorders>
            <w:shd w:val="clear" w:color="auto" w:fill="D9D9D9"/>
            <w:hideMark/>
          </w:tcPr>
          <w:p w14:paraId="19BDE563"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b/>
                <w:bCs/>
              </w:rPr>
              <w:t>Age Discrimination Commissioner: Kay Patterson</w:t>
            </w:r>
            <w:r w:rsidRPr="008E2FE3">
              <w:rPr>
                <w:rFonts w:eastAsia="Times New Roman" w:cs="Open Sans"/>
              </w:rPr>
              <w:t> </w:t>
            </w:r>
          </w:p>
        </w:tc>
      </w:tr>
      <w:tr w:rsidR="00045BC8" w:rsidRPr="00045BC8" w14:paraId="1A352704"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503EF476"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Older Australians and Employment </w:t>
            </w:r>
          </w:p>
        </w:tc>
      </w:tr>
      <w:tr w:rsidR="00045BC8" w:rsidRPr="00045BC8" w14:paraId="52B9D84C"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04267742"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Older Women at Risk of Homelessness </w:t>
            </w:r>
          </w:p>
        </w:tc>
      </w:tr>
      <w:tr w:rsidR="00045BC8" w:rsidRPr="00045BC8" w14:paraId="5C1AB16C"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3EABB3BA"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Elder Abuse Awareness Program </w:t>
            </w:r>
          </w:p>
        </w:tc>
      </w:tr>
      <w:tr w:rsidR="00045BC8" w:rsidRPr="00045BC8" w14:paraId="5B376A2E"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071567AF"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Supporting and Promoting Positive Ageing </w:t>
            </w:r>
          </w:p>
        </w:tc>
      </w:tr>
      <w:tr w:rsidR="00045BC8" w:rsidRPr="00045BC8" w14:paraId="018D61A0" w14:textId="77777777" w:rsidTr="00045BC8">
        <w:trPr>
          <w:trHeight w:val="356"/>
        </w:trPr>
        <w:tc>
          <w:tcPr>
            <w:tcW w:w="9985" w:type="dxa"/>
            <w:tcBorders>
              <w:top w:val="single" w:sz="6" w:space="0" w:color="F4DBC3"/>
              <w:left w:val="nil"/>
              <w:bottom w:val="single" w:sz="6" w:space="0" w:color="F4DBC3"/>
              <w:right w:val="nil"/>
            </w:tcBorders>
            <w:shd w:val="clear" w:color="auto" w:fill="D9D9D9"/>
            <w:hideMark/>
          </w:tcPr>
          <w:p w14:paraId="77F15D18" w14:textId="77777777" w:rsidR="00045BC8" w:rsidRPr="00045BC8" w:rsidRDefault="00045BC8" w:rsidP="00045BC8">
            <w:pPr>
              <w:spacing w:before="0" w:after="0"/>
              <w:textAlignment w:val="baseline"/>
              <w:rPr>
                <w:rFonts w:eastAsia="Times New Roman" w:cs="Open Sans"/>
              </w:rPr>
            </w:pPr>
            <w:r w:rsidRPr="008E2FE3">
              <w:rPr>
                <w:rFonts w:eastAsia="Times New Roman" w:cs="Open Sans"/>
                <w:b/>
                <w:bCs/>
              </w:rPr>
              <w:t>Disability Discrimination Commissioner: Ben Gauntlett</w:t>
            </w:r>
            <w:r w:rsidRPr="008E2FE3">
              <w:rPr>
                <w:rFonts w:eastAsia="Times New Roman" w:cs="Open Sans"/>
              </w:rPr>
              <w:t> </w:t>
            </w:r>
          </w:p>
        </w:tc>
      </w:tr>
      <w:tr w:rsidR="00045BC8" w:rsidRPr="00045BC8" w14:paraId="611EE37A" w14:textId="77777777" w:rsidTr="00045BC8">
        <w:trPr>
          <w:trHeight w:val="733"/>
        </w:trPr>
        <w:tc>
          <w:tcPr>
            <w:tcW w:w="9985" w:type="dxa"/>
            <w:tcBorders>
              <w:top w:val="single" w:sz="6" w:space="0" w:color="F4DBC3"/>
              <w:left w:val="nil"/>
              <w:bottom w:val="single" w:sz="6" w:space="0" w:color="F4DBC3"/>
              <w:right w:val="nil"/>
            </w:tcBorders>
            <w:shd w:val="clear" w:color="auto" w:fill="auto"/>
            <w:hideMark/>
          </w:tcPr>
          <w:p w14:paraId="27E6ED00" w14:textId="77777777" w:rsidR="00045BC8" w:rsidRPr="00936A73" w:rsidRDefault="00045BC8" w:rsidP="00045BC8">
            <w:pPr>
              <w:spacing w:before="0" w:after="0"/>
              <w:textAlignment w:val="baseline"/>
              <w:rPr>
                <w:rFonts w:eastAsia="Times New Roman" w:cs="Open Sans"/>
              </w:rPr>
            </w:pPr>
            <w:r w:rsidRPr="00936A73">
              <w:rPr>
                <w:rFonts w:eastAsia="Times New Roman" w:cs="Open Sans"/>
                <w:color w:val="000000" w:themeColor="text1"/>
              </w:rPr>
              <w:t>IncludeAbility - increasing meaningful employment opportunities for people with disability, and to close the gap in workforce participation </w:t>
            </w:r>
          </w:p>
        </w:tc>
      </w:tr>
      <w:tr w:rsidR="00045BC8" w:rsidRPr="00045BC8" w14:paraId="05296349"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7909B9CA"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Disability and Employment </w:t>
            </w:r>
          </w:p>
        </w:tc>
      </w:tr>
      <w:tr w:rsidR="00045BC8" w:rsidRPr="00045BC8" w14:paraId="6F45E6A6"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1FD2A663"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Accessible Housing </w:t>
            </w:r>
          </w:p>
        </w:tc>
      </w:tr>
      <w:tr w:rsidR="00045BC8" w:rsidRPr="00045BC8" w14:paraId="27DE197A"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67AE6178"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Policy and law reform engagement  </w:t>
            </w:r>
          </w:p>
        </w:tc>
      </w:tr>
      <w:tr w:rsidR="00045BC8" w:rsidRPr="00045BC8" w14:paraId="0078DAC1" w14:textId="77777777" w:rsidTr="00045BC8">
        <w:trPr>
          <w:trHeight w:val="356"/>
        </w:trPr>
        <w:tc>
          <w:tcPr>
            <w:tcW w:w="9985" w:type="dxa"/>
            <w:tcBorders>
              <w:top w:val="single" w:sz="6" w:space="0" w:color="F4DBC3"/>
              <w:left w:val="nil"/>
              <w:bottom w:val="single" w:sz="6" w:space="0" w:color="F4DBC3"/>
              <w:right w:val="nil"/>
            </w:tcBorders>
            <w:shd w:val="clear" w:color="auto" w:fill="D9D9D9"/>
            <w:hideMark/>
          </w:tcPr>
          <w:p w14:paraId="0E8431D8" w14:textId="3F7755B6" w:rsidR="00045BC8" w:rsidRPr="008E2FE3" w:rsidRDefault="00045BC8" w:rsidP="00045BC8">
            <w:pPr>
              <w:spacing w:before="0" w:after="0"/>
              <w:textAlignment w:val="baseline"/>
              <w:rPr>
                <w:rFonts w:eastAsia="Times New Roman" w:cs="Open Sans"/>
              </w:rPr>
            </w:pPr>
            <w:r w:rsidRPr="008E2FE3">
              <w:rPr>
                <w:rFonts w:eastAsia="Times New Roman" w:cs="Open Sans"/>
                <w:b/>
                <w:bCs/>
              </w:rPr>
              <w:t>Human Rights Commissioner: Lorraine Finlay </w:t>
            </w:r>
            <w:r w:rsidRPr="008E2FE3">
              <w:rPr>
                <w:rFonts w:eastAsia="Times New Roman" w:cs="Open Sans"/>
              </w:rPr>
              <w:t> </w:t>
            </w:r>
          </w:p>
        </w:tc>
      </w:tr>
      <w:tr w:rsidR="00045BC8" w:rsidRPr="00045BC8" w14:paraId="627B1901"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376CC2D4"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Human Rights and Technology </w:t>
            </w:r>
          </w:p>
        </w:tc>
      </w:tr>
      <w:tr w:rsidR="00045BC8" w:rsidRPr="00045BC8" w14:paraId="3A7E5FD1" w14:textId="77777777" w:rsidTr="00045BC8">
        <w:trPr>
          <w:trHeight w:val="376"/>
        </w:trPr>
        <w:tc>
          <w:tcPr>
            <w:tcW w:w="9985" w:type="dxa"/>
            <w:tcBorders>
              <w:top w:val="single" w:sz="6" w:space="0" w:color="F4DBC3"/>
              <w:left w:val="nil"/>
              <w:bottom w:val="single" w:sz="6" w:space="0" w:color="F4DBC3"/>
              <w:right w:val="nil"/>
            </w:tcBorders>
            <w:shd w:val="clear" w:color="auto" w:fill="auto"/>
            <w:hideMark/>
          </w:tcPr>
          <w:p w14:paraId="277B2670"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Immigration Detention and Asylum Seekers Program </w:t>
            </w:r>
          </w:p>
        </w:tc>
      </w:tr>
      <w:tr w:rsidR="00045BC8" w:rsidRPr="00045BC8" w14:paraId="24915441"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1D2EB98F"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Sexual orientation, gender, identity and intersex status programs  </w:t>
            </w:r>
          </w:p>
        </w:tc>
      </w:tr>
      <w:tr w:rsidR="00045BC8" w:rsidRPr="00045BC8" w14:paraId="7718E2A0" w14:textId="77777777" w:rsidTr="00045BC8">
        <w:trPr>
          <w:trHeight w:val="356"/>
        </w:trPr>
        <w:tc>
          <w:tcPr>
            <w:tcW w:w="9985" w:type="dxa"/>
            <w:tcBorders>
              <w:top w:val="single" w:sz="6" w:space="0" w:color="F4DBC3"/>
              <w:left w:val="nil"/>
              <w:bottom w:val="single" w:sz="6" w:space="0" w:color="F4DBC3"/>
              <w:right w:val="nil"/>
            </w:tcBorders>
            <w:shd w:val="clear" w:color="auto" w:fill="D9D9D9"/>
            <w:hideMark/>
          </w:tcPr>
          <w:p w14:paraId="765A0904"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b/>
                <w:bCs/>
              </w:rPr>
              <w:t>National Children’s Commissioner: Anne Hollonds</w:t>
            </w:r>
            <w:r w:rsidRPr="008E2FE3">
              <w:rPr>
                <w:rFonts w:eastAsia="Times New Roman" w:cs="Open Sans"/>
              </w:rPr>
              <w:t> </w:t>
            </w:r>
          </w:p>
        </w:tc>
      </w:tr>
      <w:tr w:rsidR="00045BC8" w:rsidRPr="00045BC8" w14:paraId="70A9530F"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10BAFDDA"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Keeping Kids Safe and Well – Your Voices </w:t>
            </w:r>
          </w:p>
        </w:tc>
      </w:tr>
      <w:tr w:rsidR="00045BC8" w:rsidRPr="00045BC8" w14:paraId="13CAAE74"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2AE44F80"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Children’s Statutory Report  </w:t>
            </w:r>
          </w:p>
        </w:tc>
      </w:tr>
      <w:tr w:rsidR="00045BC8" w:rsidRPr="00045BC8" w14:paraId="6DEAB9FC"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61936085"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Experiences of children affected by family violence  </w:t>
            </w:r>
          </w:p>
        </w:tc>
      </w:tr>
      <w:tr w:rsidR="00045BC8" w:rsidRPr="00045BC8" w14:paraId="24868E43" w14:textId="77777777" w:rsidTr="00045BC8">
        <w:trPr>
          <w:trHeight w:val="376"/>
        </w:trPr>
        <w:tc>
          <w:tcPr>
            <w:tcW w:w="9985" w:type="dxa"/>
            <w:tcBorders>
              <w:top w:val="single" w:sz="6" w:space="0" w:color="F4DBC3"/>
              <w:left w:val="nil"/>
              <w:bottom w:val="single" w:sz="6" w:space="0" w:color="F4DBC3"/>
              <w:right w:val="nil"/>
            </w:tcBorders>
            <w:shd w:val="clear" w:color="auto" w:fill="auto"/>
            <w:hideMark/>
          </w:tcPr>
          <w:p w14:paraId="60EDF96C"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Child rights impact assessment tool  </w:t>
            </w:r>
          </w:p>
        </w:tc>
      </w:tr>
      <w:tr w:rsidR="00045BC8" w:rsidRPr="00045BC8" w14:paraId="4917E92D"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590C54A3"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Mental health impacts of COVID-19 pandemic on at-risk children and young people  </w:t>
            </w:r>
          </w:p>
        </w:tc>
      </w:tr>
      <w:tr w:rsidR="00045BC8" w:rsidRPr="00045BC8" w14:paraId="3A7098EA" w14:textId="77777777" w:rsidTr="00045BC8">
        <w:trPr>
          <w:trHeight w:val="356"/>
        </w:trPr>
        <w:tc>
          <w:tcPr>
            <w:tcW w:w="9985" w:type="dxa"/>
            <w:tcBorders>
              <w:top w:val="single" w:sz="6" w:space="0" w:color="F4DBC3"/>
              <w:left w:val="nil"/>
              <w:bottom w:val="single" w:sz="6" w:space="0" w:color="F4DBC3"/>
              <w:right w:val="nil"/>
            </w:tcBorders>
            <w:shd w:val="clear" w:color="auto" w:fill="D9D9D9"/>
            <w:hideMark/>
          </w:tcPr>
          <w:p w14:paraId="355935C5"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b/>
                <w:bCs/>
              </w:rPr>
              <w:t>Race Discrimination Commissioner: Chin Tan</w:t>
            </w:r>
            <w:r w:rsidRPr="008E2FE3">
              <w:rPr>
                <w:rFonts w:eastAsia="Times New Roman" w:cs="Open Sans"/>
              </w:rPr>
              <w:t> </w:t>
            </w:r>
          </w:p>
        </w:tc>
      </w:tr>
      <w:tr w:rsidR="00045BC8" w:rsidRPr="00045BC8" w14:paraId="00C5E978"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0CA71464"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National Anti-Racism Framework </w:t>
            </w:r>
          </w:p>
        </w:tc>
      </w:tr>
      <w:tr w:rsidR="00045BC8" w:rsidRPr="00045BC8" w14:paraId="10FCFAB5"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439A495B" w14:textId="45A0B0FB" w:rsidR="00045BC8" w:rsidRPr="00045BC8" w:rsidRDefault="00045BC8" w:rsidP="00045BC8">
            <w:pPr>
              <w:spacing w:before="0" w:after="0"/>
              <w:textAlignment w:val="baseline"/>
              <w:rPr>
                <w:rFonts w:eastAsia="Times New Roman" w:cs="Open Sans"/>
              </w:rPr>
            </w:pPr>
            <w:r w:rsidRPr="008E2FE3">
              <w:rPr>
                <w:rFonts w:eastAsia="Times New Roman" w:cs="Open Sans"/>
              </w:rPr>
              <w:t xml:space="preserve">National Anti-Racism Strategy and </w:t>
            </w:r>
            <w:r>
              <w:rPr>
                <w:rFonts w:eastAsia="Times New Roman" w:cs="Open Sans"/>
              </w:rPr>
              <w:t>‘</w:t>
            </w:r>
            <w:r w:rsidRPr="008E2FE3">
              <w:rPr>
                <w:rFonts w:eastAsia="Times New Roman" w:cs="Open Sans"/>
              </w:rPr>
              <w:t>Racism. It Stops With Me’ campaign </w:t>
            </w:r>
          </w:p>
        </w:tc>
      </w:tr>
      <w:tr w:rsidR="00045BC8" w:rsidRPr="00045BC8" w14:paraId="06CBEF2C"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542ABE1B"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Advocating for great protection against race discrimination  </w:t>
            </w:r>
          </w:p>
        </w:tc>
      </w:tr>
      <w:tr w:rsidR="00045BC8" w:rsidRPr="00045BC8" w14:paraId="06B19113"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58A32AE6"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Workplace cultural diversity tool   </w:t>
            </w:r>
          </w:p>
        </w:tc>
      </w:tr>
      <w:tr w:rsidR="00045BC8" w:rsidRPr="00045BC8" w14:paraId="47E70590" w14:textId="77777777" w:rsidTr="00045BC8">
        <w:trPr>
          <w:trHeight w:val="376"/>
        </w:trPr>
        <w:tc>
          <w:tcPr>
            <w:tcW w:w="9985" w:type="dxa"/>
            <w:tcBorders>
              <w:top w:val="single" w:sz="6" w:space="0" w:color="F4DBC3"/>
              <w:left w:val="nil"/>
              <w:bottom w:val="single" w:sz="6" w:space="0" w:color="F4DBC3"/>
              <w:right w:val="nil"/>
            </w:tcBorders>
            <w:shd w:val="clear" w:color="auto" w:fill="D9D9D9"/>
            <w:hideMark/>
          </w:tcPr>
          <w:p w14:paraId="65173F5F"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b/>
                <w:bCs/>
              </w:rPr>
              <w:t>Sex Discrimination Commissioner: Kate Jenkins</w:t>
            </w:r>
            <w:r w:rsidRPr="008E2FE3">
              <w:rPr>
                <w:rFonts w:eastAsia="Times New Roman" w:cs="Open Sans"/>
              </w:rPr>
              <w:t> </w:t>
            </w:r>
          </w:p>
        </w:tc>
      </w:tr>
      <w:tr w:rsidR="00045BC8" w:rsidRPr="00045BC8" w14:paraId="534132B7" w14:textId="77777777" w:rsidTr="00045BC8">
        <w:trPr>
          <w:trHeight w:val="713"/>
        </w:trPr>
        <w:tc>
          <w:tcPr>
            <w:tcW w:w="9985" w:type="dxa"/>
            <w:tcBorders>
              <w:top w:val="single" w:sz="6" w:space="0" w:color="F4DBC3"/>
              <w:left w:val="nil"/>
              <w:bottom w:val="single" w:sz="6" w:space="0" w:color="F4DBC3"/>
              <w:right w:val="nil"/>
            </w:tcBorders>
            <w:shd w:val="clear" w:color="auto" w:fill="auto"/>
            <w:hideMark/>
          </w:tcPr>
          <w:p w14:paraId="04CD4E4A"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Violence against Women Projects: National Inquiry into Sexual Harassment in Australian Workplaces </w:t>
            </w:r>
          </w:p>
        </w:tc>
      </w:tr>
      <w:tr w:rsidR="00045BC8" w:rsidRPr="00045BC8" w14:paraId="42E23852"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07437B6A" w14:textId="6C5FE47A" w:rsidR="00045BC8" w:rsidRPr="008E2FE3" w:rsidRDefault="00045BC8" w:rsidP="00045BC8">
            <w:pPr>
              <w:spacing w:before="0" w:after="0"/>
              <w:textAlignment w:val="baseline"/>
              <w:rPr>
                <w:rFonts w:eastAsia="Times New Roman" w:cs="Open Sans"/>
              </w:rPr>
            </w:pPr>
            <w:r w:rsidRPr="008E2FE3">
              <w:rPr>
                <w:rFonts w:eastAsia="Times New Roman" w:cs="Open Sans"/>
              </w:rPr>
              <w:t>Commission</w:t>
            </w:r>
            <w:r>
              <w:rPr>
                <w:rFonts w:eastAsia="Times New Roman" w:cs="Open Sans"/>
              </w:rPr>
              <w:t xml:space="preserve"> </w:t>
            </w:r>
            <w:r w:rsidRPr="008E2FE3">
              <w:rPr>
                <w:rFonts w:eastAsia="Times New Roman" w:cs="Open Sans"/>
              </w:rPr>
              <w:t>–</w:t>
            </w:r>
            <w:r>
              <w:rPr>
                <w:rFonts w:eastAsia="Times New Roman" w:cs="Open Sans"/>
              </w:rPr>
              <w:t xml:space="preserve"> </w:t>
            </w:r>
            <w:r w:rsidRPr="008E2FE3">
              <w:rPr>
                <w:rFonts w:eastAsia="Times New Roman" w:cs="Open Sans"/>
              </w:rPr>
              <w:t>Defence Collaboration for Cultural Reform in the Australian Defence Force </w:t>
            </w:r>
          </w:p>
        </w:tc>
      </w:tr>
      <w:tr w:rsidR="00045BC8" w:rsidRPr="00045BC8" w14:paraId="7DF2DB35"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7B977F12"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Inclusion and Sport  </w:t>
            </w:r>
          </w:p>
        </w:tc>
      </w:tr>
      <w:tr w:rsidR="00045BC8" w:rsidRPr="00045BC8" w14:paraId="2221D726"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68D08241"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Women’s Economic Security Projects </w:t>
            </w:r>
          </w:p>
        </w:tc>
      </w:tr>
      <w:tr w:rsidR="00045BC8" w:rsidRPr="00045BC8" w14:paraId="607814A4" w14:textId="77777777" w:rsidTr="00045BC8">
        <w:trPr>
          <w:trHeight w:val="376"/>
        </w:trPr>
        <w:tc>
          <w:tcPr>
            <w:tcW w:w="9985" w:type="dxa"/>
            <w:tcBorders>
              <w:top w:val="single" w:sz="6" w:space="0" w:color="F4DBC3"/>
              <w:left w:val="nil"/>
              <w:bottom w:val="single" w:sz="6" w:space="0" w:color="F4DBC3"/>
              <w:right w:val="nil"/>
            </w:tcBorders>
            <w:shd w:val="clear" w:color="auto" w:fill="auto"/>
            <w:hideMark/>
          </w:tcPr>
          <w:p w14:paraId="074796FD"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Independent Review into Commonwealth Parliamentary Workplaces </w:t>
            </w:r>
          </w:p>
        </w:tc>
      </w:tr>
      <w:tr w:rsidR="00045BC8" w:rsidRPr="00045BC8" w14:paraId="5975EA72"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79BCC246" w14:textId="39B94368" w:rsidR="00045BC8" w:rsidRPr="008E2FE3" w:rsidRDefault="00045BC8" w:rsidP="00045BC8">
            <w:pPr>
              <w:spacing w:before="0" w:after="0"/>
              <w:textAlignment w:val="baseline"/>
              <w:rPr>
                <w:rFonts w:eastAsia="Times New Roman" w:cs="Open Sans"/>
              </w:rPr>
            </w:pPr>
            <w:r w:rsidRPr="008E2FE3">
              <w:rPr>
                <w:rFonts w:eastAsia="Times New Roman" w:cs="Open Sans"/>
              </w:rPr>
              <w:t>Australian Federal Police</w:t>
            </w:r>
            <w:r>
              <w:rPr>
                <w:rFonts w:eastAsia="Times New Roman" w:cs="Open Sans"/>
              </w:rPr>
              <w:t xml:space="preserve"> </w:t>
            </w:r>
            <w:r w:rsidRPr="008E2FE3">
              <w:rPr>
                <w:rFonts w:eastAsia="Times New Roman" w:cs="Open Sans"/>
              </w:rPr>
              <w:t>–</w:t>
            </w:r>
            <w:r>
              <w:rPr>
                <w:rFonts w:eastAsia="Times New Roman" w:cs="Open Sans"/>
              </w:rPr>
              <w:t xml:space="preserve"> </w:t>
            </w:r>
            <w:r w:rsidRPr="008E2FE3">
              <w:rPr>
                <w:rFonts w:eastAsia="Times New Roman" w:cs="Open Sans"/>
              </w:rPr>
              <w:t>Commission Cultural Reform Partnership 2021–2026 </w:t>
            </w:r>
          </w:p>
        </w:tc>
      </w:tr>
      <w:tr w:rsidR="00045BC8" w:rsidRPr="00045BC8" w14:paraId="46BEA82F" w14:textId="77777777" w:rsidTr="00045BC8">
        <w:trPr>
          <w:trHeight w:val="356"/>
        </w:trPr>
        <w:tc>
          <w:tcPr>
            <w:tcW w:w="9985" w:type="dxa"/>
            <w:tcBorders>
              <w:top w:val="single" w:sz="6" w:space="0" w:color="F4DBC3"/>
              <w:left w:val="nil"/>
              <w:bottom w:val="single" w:sz="6" w:space="0" w:color="F4DBC3"/>
              <w:right w:val="nil"/>
            </w:tcBorders>
            <w:shd w:val="clear" w:color="auto" w:fill="D9D9D9"/>
            <w:hideMark/>
          </w:tcPr>
          <w:p w14:paraId="1BAFEA5D"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b/>
                <w:bCs/>
              </w:rPr>
              <w:t>Organisational</w:t>
            </w:r>
            <w:r w:rsidRPr="008E2FE3">
              <w:rPr>
                <w:rFonts w:eastAsia="Times New Roman" w:cs="Open Sans"/>
              </w:rPr>
              <w:t> </w:t>
            </w:r>
          </w:p>
        </w:tc>
      </w:tr>
      <w:tr w:rsidR="00045BC8" w:rsidRPr="00045BC8" w14:paraId="0A3DE738" w14:textId="77777777" w:rsidTr="00045BC8">
        <w:trPr>
          <w:trHeight w:val="356"/>
        </w:trPr>
        <w:tc>
          <w:tcPr>
            <w:tcW w:w="9985" w:type="dxa"/>
            <w:tcBorders>
              <w:top w:val="single" w:sz="6" w:space="0" w:color="F4DBC3"/>
              <w:left w:val="nil"/>
              <w:bottom w:val="single" w:sz="6" w:space="0" w:color="F4DBC3"/>
              <w:right w:val="nil"/>
            </w:tcBorders>
            <w:shd w:val="clear" w:color="auto" w:fill="auto"/>
            <w:hideMark/>
          </w:tcPr>
          <w:p w14:paraId="1B46E7F8" w14:textId="77777777" w:rsidR="00045BC8" w:rsidRPr="008E2FE3" w:rsidRDefault="00045BC8" w:rsidP="00045BC8">
            <w:pPr>
              <w:spacing w:before="0" w:after="0"/>
              <w:textAlignment w:val="baseline"/>
              <w:rPr>
                <w:rFonts w:eastAsia="Times New Roman" w:cs="Open Sans"/>
              </w:rPr>
            </w:pPr>
            <w:r w:rsidRPr="008E2FE3">
              <w:rPr>
                <w:rFonts w:eastAsia="Times New Roman" w:cs="Open Sans"/>
              </w:rPr>
              <w:t>Legal Services (inc. legal interventions) </w:t>
            </w:r>
          </w:p>
        </w:tc>
      </w:tr>
      <w:tr w:rsidR="00447324" w:rsidRPr="00045BC8" w14:paraId="6495B92D" w14:textId="77777777" w:rsidTr="00045BC8">
        <w:trPr>
          <w:trHeight w:val="356"/>
        </w:trPr>
        <w:tc>
          <w:tcPr>
            <w:tcW w:w="9985" w:type="dxa"/>
            <w:tcBorders>
              <w:top w:val="single" w:sz="6" w:space="0" w:color="F4DBC3"/>
              <w:left w:val="nil"/>
              <w:bottom w:val="single" w:sz="6" w:space="0" w:color="F4DBC3"/>
              <w:right w:val="nil"/>
            </w:tcBorders>
            <w:shd w:val="clear" w:color="auto" w:fill="auto"/>
          </w:tcPr>
          <w:p w14:paraId="770060FD" w14:textId="0F8EC00D" w:rsidR="00447324" w:rsidRPr="008E2FE3" w:rsidRDefault="00447324" w:rsidP="00045BC8">
            <w:pPr>
              <w:spacing w:before="0" w:after="0"/>
              <w:textAlignment w:val="baseline"/>
              <w:rPr>
                <w:rFonts w:eastAsia="Times New Roman" w:cs="Open Sans"/>
              </w:rPr>
            </w:pPr>
            <w:r w:rsidRPr="008E2FE3">
              <w:rPr>
                <w:rFonts w:eastAsia="Times New Roman" w:cs="Open Sans"/>
              </w:rPr>
              <w:t>Public Engagement (inc. communications, media, digital engagement, major events and launches) </w:t>
            </w:r>
          </w:p>
        </w:tc>
      </w:tr>
      <w:tr w:rsidR="00447324" w:rsidRPr="00045BC8" w14:paraId="2CAEDD13" w14:textId="77777777" w:rsidTr="00045BC8">
        <w:trPr>
          <w:trHeight w:val="356"/>
        </w:trPr>
        <w:tc>
          <w:tcPr>
            <w:tcW w:w="9985" w:type="dxa"/>
            <w:tcBorders>
              <w:top w:val="single" w:sz="6" w:space="0" w:color="F4DBC3"/>
              <w:left w:val="nil"/>
              <w:bottom w:val="single" w:sz="6" w:space="0" w:color="F4DBC3"/>
              <w:right w:val="nil"/>
            </w:tcBorders>
            <w:shd w:val="clear" w:color="auto" w:fill="auto"/>
          </w:tcPr>
          <w:p w14:paraId="79076B5E" w14:textId="3F40EC61" w:rsidR="00447324" w:rsidRPr="008E2FE3" w:rsidRDefault="00447324" w:rsidP="00045BC8">
            <w:pPr>
              <w:spacing w:before="0" w:after="0"/>
              <w:textAlignment w:val="baseline"/>
              <w:rPr>
                <w:rFonts w:eastAsia="Times New Roman" w:cs="Open Sans"/>
              </w:rPr>
            </w:pPr>
            <w:r w:rsidRPr="008E2FE3">
              <w:rPr>
                <w:rFonts w:eastAsia="Times New Roman" w:cs="Open Sans"/>
              </w:rPr>
              <w:t>Workplace and Community Education – online, in person, both free and fee for service training </w:t>
            </w:r>
          </w:p>
        </w:tc>
      </w:tr>
      <w:tr w:rsidR="00447324" w:rsidRPr="00045BC8" w14:paraId="18253E8E" w14:textId="77777777" w:rsidTr="00045BC8">
        <w:trPr>
          <w:trHeight w:val="356"/>
        </w:trPr>
        <w:tc>
          <w:tcPr>
            <w:tcW w:w="9985" w:type="dxa"/>
            <w:tcBorders>
              <w:top w:val="single" w:sz="6" w:space="0" w:color="F4DBC3"/>
              <w:left w:val="nil"/>
              <w:bottom w:val="single" w:sz="6" w:space="0" w:color="F4DBC3"/>
              <w:right w:val="nil"/>
            </w:tcBorders>
            <w:shd w:val="clear" w:color="auto" w:fill="auto"/>
          </w:tcPr>
          <w:p w14:paraId="55617DD5" w14:textId="06217F24" w:rsidR="00447324" w:rsidRPr="008E2FE3" w:rsidRDefault="00447324" w:rsidP="00045BC8">
            <w:pPr>
              <w:spacing w:before="0" w:after="0"/>
              <w:textAlignment w:val="baseline"/>
              <w:rPr>
                <w:rFonts w:eastAsia="Times New Roman" w:cs="Open Sans"/>
              </w:rPr>
            </w:pPr>
            <w:r w:rsidRPr="008E2FE3">
              <w:rPr>
                <w:rFonts w:eastAsia="Times New Roman" w:cs="Open Sans"/>
              </w:rPr>
              <w:t>Investigation and Conciliation Service </w:t>
            </w:r>
          </w:p>
        </w:tc>
      </w:tr>
      <w:tr w:rsidR="00045BC8" w:rsidRPr="00045BC8" w14:paraId="4394A573" w14:textId="77777777" w:rsidTr="00045BC8">
        <w:trPr>
          <w:trHeight w:val="3250"/>
        </w:trPr>
        <w:tc>
          <w:tcPr>
            <w:tcW w:w="9985" w:type="dxa"/>
            <w:tcBorders>
              <w:top w:val="single" w:sz="6" w:space="0" w:color="F4DBC3"/>
              <w:left w:val="nil"/>
              <w:bottom w:val="single" w:sz="6" w:space="0" w:color="F4DBC3"/>
              <w:right w:val="nil"/>
            </w:tcBorders>
            <w:shd w:val="clear" w:color="auto" w:fill="auto"/>
            <w:hideMark/>
          </w:tcPr>
          <w:p w14:paraId="58F4D4CD" w14:textId="1E432DF6" w:rsidR="00045BC8" w:rsidRPr="008E2FE3" w:rsidRDefault="00045BC8" w:rsidP="00045BC8">
            <w:pPr>
              <w:spacing w:before="0" w:after="0"/>
              <w:textAlignment w:val="baseline"/>
              <w:rPr>
                <w:rFonts w:eastAsia="Times New Roman" w:cs="Open Sans"/>
              </w:rPr>
            </w:pPr>
            <w:r w:rsidRPr="008E2FE3">
              <w:rPr>
                <w:rFonts w:eastAsia="Times New Roman" w:cs="Open Sans"/>
              </w:rPr>
              <w:t>Bilateral Human Rights Technical Cooperation Programs in Laos and Vietnam along with support to bilateral annual human rights dialogues </w:t>
            </w:r>
          </w:p>
        </w:tc>
      </w:tr>
    </w:tbl>
    <w:p w14:paraId="5FE3ABC5" w14:textId="77777777" w:rsidR="0097513E" w:rsidRDefault="0097513E" w:rsidP="00F7470E">
      <w:pPr>
        <w:rPr>
          <w:sz w:val="22"/>
          <w:szCs w:val="22"/>
        </w:rPr>
      </w:pPr>
    </w:p>
    <w:p w14:paraId="2710A4CB" w14:textId="77777777" w:rsidR="00045BC8" w:rsidRDefault="00045BC8" w:rsidP="00F7470E">
      <w:pPr>
        <w:rPr>
          <w:sz w:val="22"/>
          <w:szCs w:val="22"/>
        </w:rPr>
      </w:pPr>
    </w:p>
    <w:p w14:paraId="26A584A8" w14:textId="77777777" w:rsidR="006865C9" w:rsidRDefault="006865C9" w:rsidP="00F7470E">
      <w:pPr>
        <w:rPr>
          <w:sz w:val="22"/>
          <w:szCs w:val="22"/>
        </w:rPr>
      </w:pPr>
    </w:p>
    <w:p w14:paraId="21EF3E56" w14:textId="77777777" w:rsidR="006865C9" w:rsidRDefault="006865C9" w:rsidP="00F7470E">
      <w:pPr>
        <w:rPr>
          <w:sz w:val="22"/>
          <w:szCs w:val="22"/>
        </w:rPr>
      </w:pPr>
    </w:p>
    <w:p w14:paraId="138B8FCB" w14:textId="77777777" w:rsidR="00DF3C72" w:rsidRPr="009840CC" w:rsidRDefault="00DF3C72" w:rsidP="00DF3C72">
      <w:pPr>
        <w:spacing w:before="0" w:after="0"/>
        <w:textAlignment w:val="baseline"/>
        <w:rPr>
          <w:rFonts w:eastAsia="Times New Roman" w:cs="Open Sans"/>
          <w:b/>
          <w:bCs/>
          <w:color w:val="0070C0"/>
          <w:sz w:val="36"/>
          <w:szCs w:val="36"/>
        </w:rPr>
      </w:pPr>
      <w:r w:rsidRPr="009840CC">
        <w:rPr>
          <w:rFonts w:eastAsia="Times New Roman" w:cs="Open Sans"/>
          <w:b/>
          <w:bCs/>
          <w:color w:val="0070C0"/>
          <w:sz w:val="36"/>
          <w:szCs w:val="36"/>
        </w:rPr>
        <w:t>Appendix 5: Major events, reports, publications and resources</w:t>
      </w:r>
    </w:p>
    <w:p w14:paraId="06E227D6" w14:textId="5121AA35" w:rsidR="00DF3C72" w:rsidRPr="00DF3C72" w:rsidRDefault="00DF3C72" w:rsidP="00DF3C72">
      <w:pPr>
        <w:spacing w:before="0" w:after="0"/>
        <w:textAlignment w:val="baseline"/>
        <w:rPr>
          <w:rFonts w:ascii="Segoe UI" w:eastAsia="Times New Roman" w:hAnsi="Segoe UI" w:cs="Segoe UI"/>
          <w:b/>
          <w:bCs/>
          <w:color w:val="755139"/>
          <w:sz w:val="18"/>
          <w:szCs w:val="18"/>
        </w:rPr>
      </w:pPr>
      <w:r w:rsidRPr="00DF3C72">
        <w:rPr>
          <w:rFonts w:eastAsia="Times New Roman" w:cs="Open Sans"/>
          <w:b/>
          <w:bCs/>
          <w:color w:val="0070C0"/>
          <w:sz w:val="42"/>
          <w:szCs w:val="42"/>
        </w:rPr>
        <w:t> </w:t>
      </w:r>
    </w:p>
    <w:tbl>
      <w:tblPr>
        <w:tblW w:w="9026"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6"/>
        <w:gridCol w:w="7040"/>
      </w:tblGrid>
      <w:tr w:rsidR="00DF3C72" w:rsidRPr="00DF3C72" w14:paraId="5DF4725F" w14:textId="77777777" w:rsidTr="00A64176">
        <w:tc>
          <w:tcPr>
            <w:tcW w:w="1986" w:type="dxa"/>
            <w:vMerge w:val="restart"/>
            <w:tcBorders>
              <w:top w:val="nil"/>
              <w:left w:val="nil"/>
              <w:bottom w:val="single" w:sz="6" w:space="0" w:color="F4DBC3"/>
              <w:right w:val="nil"/>
            </w:tcBorders>
            <w:shd w:val="clear" w:color="auto" w:fill="auto"/>
            <w:hideMark/>
          </w:tcPr>
          <w:p w14:paraId="2D1EF251"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Aboriginal and Torres Strait Islander Social Justice</w:t>
            </w:r>
            <w:r w:rsidRPr="00936A73">
              <w:rPr>
                <w:rFonts w:eastAsia="Times New Roman" w:cs="Open Sans"/>
              </w:rPr>
              <w:t> </w:t>
            </w:r>
          </w:p>
        </w:tc>
        <w:tc>
          <w:tcPr>
            <w:tcW w:w="7040" w:type="dxa"/>
            <w:tcBorders>
              <w:top w:val="nil"/>
              <w:left w:val="nil"/>
              <w:bottom w:val="single" w:sz="6" w:space="0" w:color="F4DBC3"/>
              <w:right w:val="nil"/>
            </w:tcBorders>
            <w:shd w:val="clear" w:color="auto" w:fill="auto"/>
            <w:hideMark/>
          </w:tcPr>
          <w:p w14:paraId="7BF415C7" w14:textId="0A322423" w:rsidR="00DF3C72" w:rsidRPr="00936A73" w:rsidRDefault="00DF3C72" w:rsidP="00A133BC">
            <w:pPr>
              <w:numPr>
                <w:ilvl w:val="0"/>
                <w:numId w:val="30"/>
              </w:numPr>
              <w:spacing w:before="0" w:after="0"/>
              <w:ind w:left="1080" w:firstLine="0"/>
              <w:textAlignment w:val="baseline"/>
              <w:rPr>
                <w:rFonts w:eastAsia="Times New Roman" w:cs="Open Sans"/>
              </w:rPr>
            </w:pPr>
            <w:r w:rsidRPr="00936A73">
              <w:rPr>
                <w:rFonts w:eastAsia="Times New Roman" w:cs="Open Sans"/>
              </w:rPr>
              <w:t>Close the Gap Annual Report 2022 </w:t>
            </w:r>
          </w:p>
        </w:tc>
      </w:tr>
      <w:tr w:rsidR="00D20E12" w:rsidRPr="00DF3C72" w14:paraId="6E015170" w14:textId="77777777" w:rsidTr="00A64176">
        <w:tc>
          <w:tcPr>
            <w:tcW w:w="1986" w:type="dxa"/>
            <w:vMerge/>
            <w:tcBorders>
              <w:top w:val="nil"/>
              <w:left w:val="nil"/>
              <w:bottom w:val="single" w:sz="6" w:space="0" w:color="F4DBC3"/>
              <w:right w:val="nil"/>
            </w:tcBorders>
            <w:shd w:val="clear" w:color="auto" w:fill="auto"/>
          </w:tcPr>
          <w:p w14:paraId="0F603F2B" w14:textId="77777777" w:rsidR="00D20E12" w:rsidRPr="00936A73" w:rsidRDefault="00D20E12" w:rsidP="00DF3C72">
            <w:pPr>
              <w:spacing w:before="0" w:after="0"/>
              <w:textAlignment w:val="baseline"/>
              <w:rPr>
                <w:rFonts w:eastAsia="Times New Roman" w:cs="Open Sans"/>
                <w:b/>
                <w:bCs/>
              </w:rPr>
            </w:pPr>
          </w:p>
        </w:tc>
        <w:tc>
          <w:tcPr>
            <w:tcW w:w="7040" w:type="dxa"/>
            <w:tcBorders>
              <w:top w:val="nil"/>
              <w:left w:val="nil"/>
              <w:bottom w:val="single" w:sz="6" w:space="0" w:color="F4DBC3"/>
              <w:right w:val="nil"/>
            </w:tcBorders>
            <w:shd w:val="clear" w:color="auto" w:fill="auto"/>
          </w:tcPr>
          <w:p w14:paraId="7A641EDF" w14:textId="6E706DEF" w:rsidR="00D20E12" w:rsidRPr="00936A73" w:rsidRDefault="00D20E12" w:rsidP="00A133BC">
            <w:pPr>
              <w:numPr>
                <w:ilvl w:val="0"/>
                <w:numId w:val="30"/>
              </w:numPr>
              <w:spacing w:before="0" w:after="0"/>
              <w:ind w:left="1080" w:firstLine="0"/>
              <w:textAlignment w:val="baseline"/>
              <w:rPr>
                <w:rFonts w:eastAsia="Times New Roman" w:cs="Open Sans"/>
              </w:rPr>
            </w:pPr>
            <w:r w:rsidRPr="00936A73">
              <w:rPr>
                <w:rFonts w:eastAsia="Times New Roman" w:cs="Open Sans"/>
              </w:rPr>
              <w:t>Close the Gap Day Event 2022 </w:t>
            </w:r>
          </w:p>
        </w:tc>
      </w:tr>
      <w:tr w:rsidR="00DF3C72" w:rsidRPr="00DF3C72" w14:paraId="635213D8" w14:textId="77777777" w:rsidTr="00A64176">
        <w:tc>
          <w:tcPr>
            <w:tcW w:w="0" w:type="auto"/>
            <w:vMerge/>
            <w:tcBorders>
              <w:top w:val="nil"/>
              <w:left w:val="nil"/>
              <w:bottom w:val="single" w:sz="6" w:space="0" w:color="F4DBC3"/>
              <w:right w:val="nil"/>
            </w:tcBorders>
            <w:shd w:val="clear" w:color="auto" w:fill="auto"/>
            <w:vAlign w:val="center"/>
            <w:hideMark/>
          </w:tcPr>
          <w:p w14:paraId="05D482C1"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1A63020B" w14:textId="50D6698B" w:rsidR="00DF3C72" w:rsidRPr="00936A73" w:rsidRDefault="00DF3C72" w:rsidP="00A133BC">
            <w:pPr>
              <w:numPr>
                <w:ilvl w:val="0"/>
                <w:numId w:val="31"/>
              </w:numPr>
              <w:spacing w:before="0" w:after="0"/>
              <w:ind w:left="1080" w:firstLine="0"/>
              <w:textAlignment w:val="baseline"/>
              <w:rPr>
                <w:rFonts w:eastAsia="Times New Roman" w:cs="Open Sans"/>
              </w:rPr>
            </w:pPr>
            <w:r w:rsidRPr="00936A73">
              <w:rPr>
                <w:rFonts w:eastAsia="Times New Roman" w:cs="Open Sans"/>
              </w:rPr>
              <w:t>Wiyi Yani Thangani (Women’s Voices) – implementation Framework 2022 </w:t>
            </w:r>
          </w:p>
        </w:tc>
      </w:tr>
      <w:tr w:rsidR="00380E2E" w:rsidRPr="00DF3C72" w14:paraId="25068A4E" w14:textId="77777777" w:rsidTr="00A64176">
        <w:tc>
          <w:tcPr>
            <w:tcW w:w="0" w:type="auto"/>
            <w:vMerge/>
            <w:tcBorders>
              <w:top w:val="nil"/>
              <w:left w:val="nil"/>
              <w:bottom w:val="single" w:sz="6" w:space="0" w:color="F4DBC3"/>
              <w:right w:val="nil"/>
            </w:tcBorders>
            <w:shd w:val="clear" w:color="auto" w:fill="auto"/>
            <w:vAlign w:val="center"/>
          </w:tcPr>
          <w:p w14:paraId="6D7DE4BE" w14:textId="77777777" w:rsidR="00380E2E" w:rsidRPr="00936A73" w:rsidRDefault="00380E2E"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tcPr>
          <w:p w14:paraId="11BD44D6" w14:textId="5FA29D8C" w:rsidR="00380E2E" w:rsidRPr="00936A73" w:rsidRDefault="00380E2E" w:rsidP="00A133BC">
            <w:pPr>
              <w:numPr>
                <w:ilvl w:val="0"/>
                <w:numId w:val="31"/>
              </w:numPr>
              <w:spacing w:before="0" w:after="0"/>
              <w:ind w:left="1080" w:firstLine="0"/>
              <w:textAlignment w:val="baseline"/>
              <w:rPr>
                <w:rFonts w:eastAsia="Times New Roman" w:cs="Open Sans"/>
              </w:rPr>
            </w:pPr>
            <w:r w:rsidRPr="00936A73">
              <w:rPr>
                <w:rFonts w:eastAsia="Times New Roman" w:cs="Open Sans"/>
              </w:rPr>
              <w:t>Expert mechanism on the rights of Indigenous Peoples side event with New Zealand and Canada 2021 </w:t>
            </w:r>
          </w:p>
        </w:tc>
      </w:tr>
      <w:tr w:rsidR="00DF3C72" w:rsidRPr="00DF3C72" w14:paraId="2F36B5FB" w14:textId="77777777" w:rsidTr="00A64176">
        <w:tc>
          <w:tcPr>
            <w:tcW w:w="0" w:type="auto"/>
            <w:vMerge/>
            <w:tcBorders>
              <w:top w:val="nil"/>
              <w:left w:val="nil"/>
              <w:bottom w:val="single" w:sz="6" w:space="0" w:color="F4DBC3"/>
              <w:right w:val="nil"/>
            </w:tcBorders>
            <w:shd w:val="clear" w:color="auto" w:fill="auto"/>
            <w:vAlign w:val="center"/>
            <w:hideMark/>
          </w:tcPr>
          <w:p w14:paraId="5ED039FB"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754D3D54" w14:textId="77777777" w:rsidR="00DF3C72" w:rsidRPr="00936A73" w:rsidRDefault="00DF3C72" w:rsidP="00A133BC">
            <w:pPr>
              <w:numPr>
                <w:ilvl w:val="0"/>
                <w:numId w:val="32"/>
              </w:numPr>
              <w:spacing w:before="0" w:after="0"/>
              <w:ind w:left="1080" w:firstLine="0"/>
              <w:textAlignment w:val="baseline"/>
              <w:rPr>
                <w:rFonts w:eastAsia="Times New Roman" w:cs="Open Sans"/>
              </w:rPr>
            </w:pPr>
            <w:r w:rsidRPr="00936A73">
              <w:rPr>
                <w:rFonts w:eastAsia="Times New Roman" w:cs="Open Sans"/>
              </w:rPr>
              <w:t>Keeping Kids Safe and Well 2022 (Report) </w:t>
            </w:r>
          </w:p>
        </w:tc>
      </w:tr>
      <w:tr w:rsidR="00DF3C72" w:rsidRPr="00DF3C72" w14:paraId="6E3469B9"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60F01867"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Age</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75E5066D" w14:textId="77777777" w:rsidR="00DF3C72" w:rsidRPr="00936A73" w:rsidRDefault="00DF3C72" w:rsidP="00A133BC">
            <w:pPr>
              <w:numPr>
                <w:ilvl w:val="0"/>
                <w:numId w:val="33"/>
              </w:numPr>
              <w:spacing w:before="0" w:after="0"/>
              <w:ind w:left="1080" w:firstLine="0"/>
              <w:textAlignment w:val="baseline"/>
              <w:rPr>
                <w:rFonts w:eastAsia="Times New Roman" w:cs="Open Sans"/>
              </w:rPr>
            </w:pPr>
            <w:r w:rsidRPr="00936A73">
              <w:rPr>
                <w:rFonts w:eastAsia="Times New Roman" w:cs="Open Sans"/>
              </w:rPr>
              <w:t>What’s age got to do with it? A snapshot of ageism across the Australian lifespan 2021 (Report) </w:t>
            </w:r>
          </w:p>
        </w:tc>
      </w:tr>
      <w:tr w:rsidR="00DF3C72" w:rsidRPr="00DF3C72" w14:paraId="34AF39E1"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6BC8CE39"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119C4FD4" w14:textId="77777777" w:rsidR="00DF3C72" w:rsidRPr="00936A73" w:rsidRDefault="00DF3C72" w:rsidP="00A133BC">
            <w:pPr>
              <w:numPr>
                <w:ilvl w:val="0"/>
                <w:numId w:val="34"/>
              </w:numPr>
              <w:spacing w:before="0" w:after="0"/>
              <w:ind w:left="1080" w:firstLine="0"/>
              <w:textAlignment w:val="baseline"/>
              <w:rPr>
                <w:rFonts w:eastAsia="Times New Roman" w:cs="Open Sans"/>
              </w:rPr>
            </w:pPr>
            <w:r w:rsidRPr="00936A73">
              <w:rPr>
                <w:rFonts w:eastAsia="Times New Roman" w:cs="Open Sans"/>
              </w:rPr>
              <w:t>Elder Abuse awareness resources and campaign 2022 (event and publication) </w:t>
            </w:r>
          </w:p>
        </w:tc>
      </w:tr>
      <w:tr w:rsidR="00DF3C72" w:rsidRPr="00DF3C72" w14:paraId="71A9ABFD"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414C399D" w14:textId="1EA605E9" w:rsidR="00DF3C72" w:rsidRPr="00936A73" w:rsidRDefault="00DF3C72" w:rsidP="00DF3C72">
            <w:pPr>
              <w:spacing w:before="0" w:after="0"/>
              <w:textAlignment w:val="baseline"/>
              <w:rPr>
                <w:rFonts w:eastAsia="Times New Roman" w:cs="Open Sans"/>
              </w:rPr>
            </w:pPr>
            <w:r w:rsidRPr="00936A73">
              <w:rPr>
                <w:rFonts w:eastAsia="Times New Roman" w:cs="Open Sans"/>
                <w:b/>
                <w:bCs/>
              </w:rPr>
              <w:t xml:space="preserve">Human rights </w:t>
            </w:r>
            <w:r w:rsidRPr="009846B0">
              <w:rPr>
                <w:rFonts w:eastAsia="Times New Roman" w:cs="Open Sans"/>
                <w:b/>
              </w:rPr>
              <w:t>Reports</w:t>
            </w:r>
          </w:p>
        </w:tc>
        <w:tc>
          <w:tcPr>
            <w:tcW w:w="7040" w:type="dxa"/>
            <w:tcBorders>
              <w:top w:val="single" w:sz="6" w:space="0" w:color="F4DBC3"/>
              <w:left w:val="nil"/>
              <w:bottom w:val="single" w:sz="6" w:space="0" w:color="F4DBC3"/>
              <w:right w:val="nil"/>
            </w:tcBorders>
            <w:shd w:val="clear" w:color="auto" w:fill="auto"/>
            <w:hideMark/>
          </w:tcPr>
          <w:p w14:paraId="244B23D0" w14:textId="77777777" w:rsidR="00DF3C72" w:rsidRPr="00936A73" w:rsidRDefault="00DF3C72" w:rsidP="00A133BC">
            <w:pPr>
              <w:numPr>
                <w:ilvl w:val="0"/>
                <w:numId w:val="35"/>
              </w:numPr>
              <w:spacing w:before="0" w:after="0"/>
              <w:ind w:left="1080" w:firstLine="0"/>
              <w:textAlignment w:val="baseline"/>
              <w:rPr>
                <w:rFonts w:eastAsia="Times New Roman" w:cs="Open Sans"/>
              </w:rPr>
            </w:pPr>
            <w:r w:rsidRPr="00936A73">
              <w:rPr>
                <w:rFonts w:eastAsia="Times New Roman" w:cs="Open Sans"/>
              </w:rPr>
              <w:t xml:space="preserve">No143 The detention of refugees following visa refusal or cancellation under section 501 of the </w:t>
            </w:r>
            <w:r w:rsidRPr="00936A73">
              <w:rPr>
                <w:rFonts w:eastAsia="Times New Roman" w:cs="Open Sans"/>
                <w:i/>
                <w:iCs/>
              </w:rPr>
              <w:t xml:space="preserve">Migration Act 1958 </w:t>
            </w:r>
            <w:r w:rsidRPr="00936A73">
              <w:rPr>
                <w:rFonts w:eastAsia="Times New Roman" w:cs="Open Sans"/>
              </w:rPr>
              <w:t>(Cth) (Report) </w:t>
            </w:r>
          </w:p>
        </w:tc>
      </w:tr>
      <w:tr w:rsidR="00DF3C72" w:rsidRPr="00DF3C72" w14:paraId="744DA513"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1538096A"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21CDEEC4" w14:textId="77777777" w:rsidR="00DF3C72" w:rsidRPr="00936A73" w:rsidRDefault="00DF3C72" w:rsidP="00A133BC">
            <w:pPr>
              <w:numPr>
                <w:ilvl w:val="0"/>
                <w:numId w:val="36"/>
              </w:numPr>
              <w:spacing w:before="0" w:after="0"/>
              <w:ind w:left="1080" w:firstLine="0"/>
              <w:textAlignment w:val="baseline"/>
              <w:rPr>
                <w:rFonts w:eastAsia="Times New Roman" w:cs="Open Sans"/>
              </w:rPr>
            </w:pPr>
            <w:r w:rsidRPr="00936A73">
              <w:rPr>
                <w:rFonts w:eastAsia="Times New Roman" w:cs="Open Sans"/>
              </w:rPr>
              <w:t>No145 Mr AO v Commonwealth of Australia (Department of Home Affairs) 2022 (Report) </w:t>
            </w:r>
          </w:p>
        </w:tc>
      </w:tr>
      <w:tr w:rsidR="00DF3C72" w:rsidRPr="00DF3C72" w14:paraId="5FE073B7"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61C2BBDE"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06AE1822" w14:textId="77777777" w:rsidR="00DF3C72" w:rsidRPr="00936A73" w:rsidRDefault="00DF3C72" w:rsidP="00A133BC">
            <w:pPr>
              <w:numPr>
                <w:ilvl w:val="0"/>
                <w:numId w:val="37"/>
              </w:numPr>
              <w:spacing w:before="0" w:after="0"/>
              <w:ind w:left="1080" w:firstLine="0"/>
              <w:textAlignment w:val="baseline"/>
              <w:rPr>
                <w:rFonts w:eastAsia="Times New Roman" w:cs="Open Sans"/>
              </w:rPr>
            </w:pPr>
            <w:r w:rsidRPr="00936A73">
              <w:rPr>
                <w:rFonts w:eastAsia="Times New Roman" w:cs="Open Sans"/>
              </w:rPr>
              <w:t xml:space="preserve">Immigration detention following visa refusal or cancellation under section 501 of the </w:t>
            </w:r>
            <w:r w:rsidRPr="00936A73">
              <w:rPr>
                <w:rFonts w:eastAsia="Times New Roman" w:cs="Open Sans"/>
                <w:i/>
                <w:iCs/>
              </w:rPr>
              <w:t xml:space="preserve">Migration Act 1958 </w:t>
            </w:r>
            <w:r w:rsidRPr="00936A73">
              <w:rPr>
                <w:rFonts w:eastAsia="Times New Roman" w:cs="Open Sans"/>
              </w:rPr>
              <w:t>(Cth) (Report) </w:t>
            </w:r>
          </w:p>
        </w:tc>
      </w:tr>
      <w:tr w:rsidR="00DF3C72" w:rsidRPr="00DF3C72" w14:paraId="6F321325"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40C4297E"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4078A3D6" w14:textId="77777777" w:rsidR="00DF3C72" w:rsidRPr="00936A73" w:rsidRDefault="00DF3C72" w:rsidP="00A133BC">
            <w:pPr>
              <w:numPr>
                <w:ilvl w:val="0"/>
                <w:numId w:val="38"/>
              </w:numPr>
              <w:spacing w:before="0" w:after="0"/>
              <w:ind w:left="1080" w:firstLine="0"/>
              <w:textAlignment w:val="baseline"/>
              <w:rPr>
                <w:rFonts w:eastAsia="Times New Roman" w:cs="Open Sans"/>
              </w:rPr>
            </w:pPr>
            <w:r w:rsidRPr="00936A73">
              <w:rPr>
                <w:rFonts w:eastAsia="Times New Roman" w:cs="Open Sans"/>
              </w:rPr>
              <w:t>QA v Commonwealth (Department of Home Affairs) (Report) </w:t>
            </w:r>
          </w:p>
        </w:tc>
      </w:tr>
      <w:tr w:rsidR="00DF3C72" w:rsidRPr="00DF3C72" w14:paraId="0292C6D2"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6F155A70"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Business and Human Rights</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213B7F63" w14:textId="77777777" w:rsidR="00DF3C72" w:rsidRPr="00936A73" w:rsidRDefault="00DF3C72" w:rsidP="00A133BC">
            <w:pPr>
              <w:numPr>
                <w:ilvl w:val="0"/>
                <w:numId w:val="39"/>
              </w:numPr>
              <w:spacing w:before="0" w:after="0"/>
              <w:ind w:left="1080" w:firstLine="0"/>
              <w:textAlignment w:val="baseline"/>
              <w:rPr>
                <w:rFonts w:eastAsia="Times New Roman" w:cs="Open Sans"/>
              </w:rPr>
            </w:pPr>
            <w:r w:rsidRPr="00936A73">
              <w:rPr>
                <w:rFonts w:eastAsia="Times New Roman" w:cs="Open Sans"/>
              </w:rPr>
              <w:t>Migrant workers and their rights in Australia (fact sheet) </w:t>
            </w:r>
          </w:p>
        </w:tc>
      </w:tr>
      <w:tr w:rsidR="00DF3C72" w:rsidRPr="00DF3C72" w14:paraId="6FD4402E"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53E20F33"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226DF81D" w14:textId="77777777" w:rsidR="00DF3C72" w:rsidRPr="00936A73" w:rsidRDefault="00DF3C72" w:rsidP="00A133BC">
            <w:pPr>
              <w:numPr>
                <w:ilvl w:val="0"/>
                <w:numId w:val="40"/>
              </w:numPr>
              <w:spacing w:before="0" w:after="0"/>
              <w:ind w:left="1080" w:firstLine="0"/>
              <w:textAlignment w:val="baseline"/>
              <w:rPr>
                <w:rFonts w:eastAsia="Times New Roman" w:cs="Open Sans"/>
              </w:rPr>
            </w:pPr>
            <w:r w:rsidRPr="00936A73">
              <w:rPr>
                <w:rFonts w:eastAsia="Times New Roman" w:cs="Open Sans"/>
              </w:rPr>
              <w:t>FIFA 2023 Women’s world cup human rights risk assessment 2021  </w:t>
            </w:r>
          </w:p>
        </w:tc>
      </w:tr>
      <w:tr w:rsidR="00A64176" w:rsidRPr="00DF3C72" w14:paraId="467F5464" w14:textId="77777777" w:rsidTr="00A64176">
        <w:tc>
          <w:tcPr>
            <w:tcW w:w="0" w:type="auto"/>
            <w:vMerge/>
            <w:tcBorders>
              <w:top w:val="single" w:sz="6" w:space="0" w:color="F4DBC3"/>
              <w:left w:val="nil"/>
              <w:bottom w:val="single" w:sz="6" w:space="0" w:color="F4DBC3"/>
              <w:right w:val="nil"/>
            </w:tcBorders>
            <w:shd w:val="clear" w:color="auto" w:fill="auto"/>
            <w:vAlign w:val="center"/>
          </w:tcPr>
          <w:p w14:paraId="1237D87B" w14:textId="77777777" w:rsidR="00A64176" w:rsidRPr="00936A73" w:rsidRDefault="00A64176"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tcPr>
          <w:p w14:paraId="0378A5DA" w14:textId="570513DD" w:rsidR="00A64176" w:rsidRPr="00936A73" w:rsidRDefault="00A64176" w:rsidP="00A133BC">
            <w:pPr>
              <w:numPr>
                <w:ilvl w:val="0"/>
                <w:numId w:val="40"/>
              </w:numPr>
              <w:spacing w:before="0" w:after="0"/>
              <w:ind w:left="1080" w:firstLine="0"/>
              <w:textAlignment w:val="baseline"/>
              <w:rPr>
                <w:rFonts w:eastAsia="Times New Roman" w:cs="Open Sans"/>
              </w:rPr>
            </w:pPr>
            <w:r w:rsidRPr="00A64176">
              <w:rPr>
                <w:rFonts w:eastAsia="Times New Roman" w:cs="Open Sans"/>
              </w:rPr>
              <w:t>At the crossroads: 10 years of implementing the UN guiding principles on business and human rights in Australia 2021  </w:t>
            </w:r>
          </w:p>
        </w:tc>
      </w:tr>
      <w:tr w:rsidR="00DF3C72" w:rsidRPr="00DF3C72" w14:paraId="49086515"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3CAF2823"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29AC10AC" w14:textId="7E8D74E7" w:rsidR="00DF3C72" w:rsidRPr="00936A73" w:rsidRDefault="00DF3C72" w:rsidP="00A133BC">
            <w:pPr>
              <w:numPr>
                <w:ilvl w:val="0"/>
                <w:numId w:val="41"/>
              </w:numPr>
              <w:spacing w:before="0" w:after="0"/>
              <w:ind w:left="1080" w:firstLine="0"/>
              <w:textAlignment w:val="baseline"/>
              <w:rPr>
                <w:rFonts w:eastAsia="Times New Roman" w:cs="Open Sans"/>
              </w:rPr>
            </w:pPr>
            <w:r w:rsidRPr="00936A73">
              <w:rPr>
                <w:rFonts w:eastAsia="Times New Roman" w:cs="Open Sans"/>
              </w:rPr>
              <w:t>Modern slavery in the health services sector 2021  </w:t>
            </w:r>
          </w:p>
        </w:tc>
      </w:tr>
      <w:tr w:rsidR="00DF3C72" w:rsidRPr="00DF3C72" w14:paraId="2C27B1E1" w14:textId="77777777" w:rsidTr="00A64176">
        <w:tc>
          <w:tcPr>
            <w:tcW w:w="1986" w:type="dxa"/>
            <w:tcBorders>
              <w:top w:val="single" w:sz="6" w:space="0" w:color="F4DBC3"/>
              <w:left w:val="nil"/>
              <w:bottom w:val="single" w:sz="6" w:space="0" w:color="F4DBC3"/>
              <w:right w:val="nil"/>
            </w:tcBorders>
            <w:shd w:val="clear" w:color="auto" w:fill="auto"/>
            <w:hideMark/>
          </w:tcPr>
          <w:p w14:paraId="621AC539"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Children</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3F0B361C" w14:textId="5FD2820F" w:rsidR="00DF3C72" w:rsidRPr="00936A73" w:rsidRDefault="00DF3C72" w:rsidP="00A133BC">
            <w:pPr>
              <w:numPr>
                <w:ilvl w:val="0"/>
                <w:numId w:val="42"/>
              </w:numPr>
              <w:spacing w:before="0" w:after="0"/>
              <w:ind w:left="1080" w:firstLine="0"/>
              <w:textAlignment w:val="baseline"/>
              <w:rPr>
                <w:rFonts w:eastAsia="Times New Roman" w:cs="Open Sans"/>
              </w:rPr>
            </w:pPr>
            <w:r w:rsidRPr="00936A73">
              <w:rPr>
                <w:rFonts w:eastAsia="Times New Roman" w:cs="Open Sans"/>
              </w:rPr>
              <w:t>COVID-19 &amp; kids wellbeing 2022 (Report) </w:t>
            </w:r>
          </w:p>
        </w:tc>
      </w:tr>
      <w:tr w:rsidR="00A64176" w:rsidRPr="00DF3C72" w14:paraId="41F3EAAD" w14:textId="77777777" w:rsidTr="00A64176">
        <w:tc>
          <w:tcPr>
            <w:tcW w:w="1986" w:type="dxa"/>
            <w:tcBorders>
              <w:top w:val="single" w:sz="6" w:space="0" w:color="F4DBC3"/>
              <w:left w:val="nil"/>
              <w:bottom w:val="single" w:sz="6" w:space="0" w:color="F4DBC3"/>
              <w:right w:val="nil"/>
            </w:tcBorders>
            <w:shd w:val="clear" w:color="auto" w:fill="auto"/>
          </w:tcPr>
          <w:p w14:paraId="68488CC9" w14:textId="77777777" w:rsidR="00A64176" w:rsidRPr="00936A73" w:rsidRDefault="00A64176" w:rsidP="00DF3C72">
            <w:pPr>
              <w:spacing w:before="0" w:after="0"/>
              <w:textAlignment w:val="baseline"/>
              <w:rPr>
                <w:rFonts w:eastAsia="Times New Roman" w:cs="Open Sans"/>
                <w:b/>
                <w:bCs/>
              </w:rPr>
            </w:pPr>
          </w:p>
        </w:tc>
        <w:tc>
          <w:tcPr>
            <w:tcW w:w="7040" w:type="dxa"/>
            <w:tcBorders>
              <w:top w:val="single" w:sz="6" w:space="0" w:color="F4DBC3"/>
              <w:left w:val="nil"/>
              <w:bottom w:val="single" w:sz="6" w:space="0" w:color="F4DBC3"/>
              <w:right w:val="nil"/>
            </w:tcBorders>
            <w:shd w:val="clear" w:color="auto" w:fill="auto"/>
          </w:tcPr>
          <w:p w14:paraId="424DE917" w14:textId="52C1A092" w:rsidR="00A64176" w:rsidRPr="00936A73" w:rsidRDefault="00A64176" w:rsidP="00A133BC">
            <w:pPr>
              <w:numPr>
                <w:ilvl w:val="0"/>
                <w:numId w:val="42"/>
              </w:numPr>
              <w:spacing w:before="0" w:after="0"/>
              <w:ind w:left="1080" w:firstLine="0"/>
              <w:textAlignment w:val="baseline"/>
              <w:rPr>
                <w:rFonts w:eastAsia="Times New Roman" w:cs="Open Sans"/>
              </w:rPr>
            </w:pPr>
            <w:r w:rsidRPr="00936A73">
              <w:rPr>
                <w:rFonts w:eastAsia="Times New Roman" w:cs="Open Sans"/>
              </w:rPr>
              <w:t>Keeping Kids Safe and Well – Your voices 2021 (Report) </w:t>
            </w:r>
          </w:p>
        </w:tc>
      </w:tr>
      <w:tr w:rsidR="00AA6547" w:rsidRPr="00DF3C72" w14:paraId="52F7495B" w14:textId="77777777" w:rsidTr="00A64176">
        <w:tc>
          <w:tcPr>
            <w:tcW w:w="1986" w:type="dxa"/>
            <w:tcBorders>
              <w:top w:val="single" w:sz="6" w:space="0" w:color="F4DBC3"/>
              <w:left w:val="nil"/>
              <w:bottom w:val="single" w:sz="6" w:space="0" w:color="F4DBC3"/>
              <w:right w:val="nil"/>
            </w:tcBorders>
            <w:shd w:val="clear" w:color="auto" w:fill="auto"/>
          </w:tcPr>
          <w:p w14:paraId="0BF149CA" w14:textId="77777777" w:rsidR="00AA6547" w:rsidRPr="00936A73" w:rsidRDefault="00AA6547" w:rsidP="00DF3C72">
            <w:pPr>
              <w:spacing w:before="0" w:after="0"/>
              <w:textAlignment w:val="baseline"/>
              <w:rPr>
                <w:rFonts w:eastAsia="Times New Roman" w:cs="Open Sans"/>
                <w:b/>
                <w:bCs/>
              </w:rPr>
            </w:pPr>
          </w:p>
        </w:tc>
        <w:tc>
          <w:tcPr>
            <w:tcW w:w="7040" w:type="dxa"/>
            <w:tcBorders>
              <w:top w:val="single" w:sz="6" w:space="0" w:color="F4DBC3"/>
              <w:left w:val="nil"/>
              <w:bottom w:val="single" w:sz="6" w:space="0" w:color="F4DBC3"/>
              <w:right w:val="nil"/>
            </w:tcBorders>
            <w:shd w:val="clear" w:color="auto" w:fill="auto"/>
          </w:tcPr>
          <w:p w14:paraId="42A870AC" w14:textId="1172825E" w:rsidR="00AA6547" w:rsidRPr="00936A73" w:rsidRDefault="00AA6547" w:rsidP="00A133BC">
            <w:pPr>
              <w:numPr>
                <w:ilvl w:val="0"/>
                <w:numId w:val="42"/>
              </w:numPr>
              <w:spacing w:before="0" w:after="0"/>
              <w:ind w:left="1080" w:firstLine="0"/>
              <w:textAlignment w:val="baseline"/>
              <w:rPr>
                <w:rFonts w:eastAsia="Times New Roman" w:cs="Open Sans"/>
              </w:rPr>
            </w:pPr>
            <w:r w:rsidRPr="00936A73">
              <w:rPr>
                <w:rFonts w:eastAsia="Times New Roman" w:cs="Open Sans"/>
              </w:rPr>
              <w:t>A guide for children and young people to the national strategy to prevent child sexual abuse 2021  </w:t>
            </w:r>
          </w:p>
        </w:tc>
      </w:tr>
      <w:tr w:rsidR="00DF3C72" w:rsidRPr="00DF3C72" w14:paraId="4E8BCAF3"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09DFD930"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Corporate</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6B9BAEBF" w14:textId="77777777" w:rsidR="00DF3C72" w:rsidRPr="00936A73" w:rsidRDefault="00DF3C72" w:rsidP="00A133BC">
            <w:pPr>
              <w:numPr>
                <w:ilvl w:val="0"/>
                <w:numId w:val="43"/>
              </w:numPr>
              <w:spacing w:before="0" w:after="0"/>
              <w:ind w:left="1080" w:firstLine="0"/>
              <w:textAlignment w:val="baseline"/>
              <w:rPr>
                <w:rFonts w:eastAsia="Times New Roman" w:cs="Open Sans"/>
              </w:rPr>
            </w:pPr>
            <w:r w:rsidRPr="00936A73">
              <w:rPr>
                <w:rFonts w:eastAsia="Times New Roman" w:cs="Open Sans"/>
              </w:rPr>
              <w:t>Annual Report 2020–2021 (2021) </w:t>
            </w:r>
          </w:p>
        </w:tc>
      </w:tr>
      <w:tr w:rsidR="00DF3C72" w:rsidRPr="00DF3C72" w14:paraId="572D4CA5"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63F5A5F7"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61ECDED4" w14:textId="77777777" w:rsidR="00DF3C72" w:rsidRPr="00936A73" w:rsidRDefault="00DF3C72" w:rsidP="00A133BC">
            <w:pPr>
              <w:numPr>
                <w:ilvl w:val="0"/>
                <w:numId w:val="44"/>
              </w:numPr>
              <w:spacing w:before="0" w:after="0"/>
              <w:ind w:left="1080" w:firstLine="0"/>
              <w:textAlignment w:val="baseline"/>
              <w:rPr>
                <w:rFonts w:eastAsia="Times New Roman" w:cs="Open Sans"/>
              </w:rPr>
            </w:pPr>
            <w:r w:rsidRPr="00936A73">
              <w:rPr>
                <w:rFonts w:eastAsia="Times New Roman" w:cs="Open Sans"/>
              </w:rPr>
              <w:t>Corporate Plan 2020–2024 (2020) </w:t>
            </w:r>
          </w:p>
        </w:tc>
      </w:tr>
      <w:tr w:rsidR="00DF3C72" w:rsidRPr="00DF3C72" w14:paraId="435C410A"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7FE249C7"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Disability Rights</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27355074" w14:textId="77777777" w:rsidR="00DF3C72" w:rsidRPr="00936A73" w:rsidRDefault="00DF3C72" w:rsidP="00A133BC">
            <w:pPr>
              <w:numPr>
                <w:ilvl w:val="0"/>
                <w:numId w:val="45"/>
              </w:numPr>
              <w:spacing w:before="0" w:after="0"/>
              <w:ind w:left="1080" w:firstLine="0"/>
              <w:textAlignment w:val="baseline"/>
              <w:rPr>
                <w:rFonts w:eastAsia="Times New Roman" w:cs="Open Sans"/>
              </w:rPr>
            </w:pPr>
            <w:r w:rsidRPr="00936A73">
              <w:rPr>
                <w:rFonts w:eastAsia="Times New Roman" w:cs="Open Sans"/>
              </w:rPr>
              <w:t>IncludeAbility website and resource launch 2021 </w:t>
            </w:r>
          </w:p>
        </w:tc>
      </w:tr>
      <w:tr w:rsidR="00DF3C72" w:rsidRPr="00DF3C72" w14:paraId="44B211E6"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453800BD"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10811FEA" w14:textId="77777777" w:rsidR="00DF3C72" w:rsidRPr="00936A73" w:rsidRDefault="00DF3C72" w:rsidP="00A133BC">
            <w:pPr>
              <w:numPr>
                <w:ilvl w:val="0"/>
                <w:numId w:val="46"/>
              </w:numPr>
              <w:spacing w:before="0" w:after="0"/>
              <w:ind w:left="1080" w:firstLine="0"/>
              <w:textAlignment w:val="baseline"/>
              <w:rPr>
                <w:rFonts w:eastAsia="Times New Roman" w:cs="Open Sans"/>
              </w:rPr>
            </w:pPr>
            <w:r w:rsidRPr="00936A73">
              <w:rPr>
                <w:rFonts w:eastAsia="Times New Roman" w:cs="Open Sans"/>
              </w:rPr>
              <w:t>Disability Action Plan – Guide 2021  </w:t>
            </w:r>
          </w:p>
        </w:tc>
      </w:tr>
      <w:tr w:rsidR="00DF3C72" w:rsidRPr="00DF3C72" w14:paraId="0923CD36"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7E657FBD"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16E2780A" w14:textId="77777777" w:rsidR="00DF3C72" w:rsidRPr="00936A73" w:rsidRDefault="00DF3C72" w:rsidP="00A133BC">
            <w:pPr>
              <w:numPr>
                <w:ilvl w:val="0"/>
                <w:numId w:val="47"/>
              </w:numPr>
              <w:spacing w:before="0" w:after="0"/>
              <w:ind w:left="1080" w:firstLine="0"/>
              <w:textAlignment w:val="baseline"/>
              <w:rPr>
                <w:rFonts w:eastAsia="Times New Roman" w:cs="Open Sans"/>
              </w:rPr>
            </w:pPr>
            <w:r w:rsidRPr="00936A73">
              <w:rPr>
                <w:rFonts w:eastAsia="Times New Roman" w:cs="Open Sans"/>
              </w:rPr>
              <w:t>Retrofit Kit: Design tools for making our homes more accessible, Monash Architecture and the Australia Human Rights Commission </w:t>
            </w:r>
          </w:p>
        </w:tc>
      </w:tr>
      <w:tr w:rsidR="00DF3C72" w:rsidRPr="00DF3C72" w14:paraId="0EFAD8D4" w14:textId="77777777" w:rsidTr="00A64176">
        <w:tc>
          <w:tcPr>
            <w:tcW w:w="1986" w:type="dxa"/>
            <w:tcBorders>
              <w:top w:val="single" w:sz="6" w:space="0" w:color="F4DBC3"/>
              <w:left w:val="nil"/>
              <w:bottom w:val="single" w:sz="6" w:space="0" w:color="F4DBC3"/>
              <w:right w:val="nil"/>
            </w:tcBorders>
            <w:shd w:val="clear" w:color="auto" w:fill="auto"/>
            <w:hideMark/>
          </w:tcPr>
          <w:p w14:paraId="3D843F39"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Education and Training</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157A46CD" w14:textId="75AAFE33" w:rsidR="00DF3C72" w:rsidRPr="00936A73" w:rsidRDefault="00DF3C72" w:rsidP="00A133BC">
            <w:pPr>
              <w:numPr>
                <w:ilvl w:val="0"/>
                <w:numId w:val="48"/>
              </w:numPr>
              <w:spacing w:before="0" w:after="0"/>
              <w:ind w:left="1080" w:firstLine="0"/>
              <w:textAlignment w:val="baseline"/>
              <w:rPr>
                <w:rFonts w:eastAsia="Times New Roman" w:cs="Open Sans"/>
              </w:rPr>
            </w:pPr>
            <w:r w:rsidRPr="00936A73">
              <w:rPr>
                <w:rFonts w:eastAsia="Times New Roman" w:cs="Open Sans"/>
              </w:rPr>
              <w:t>e-Learning module package on human rights projects including Respect@Work and IncludeAbility  </w:t>
            </w:r>
          </w:p>
        </w:tc>
      </w:tr>
      <w:tr w:rsidR="00DF3C72" w:rsidRPr="00DF3C72" w14:paraId="7129A24D"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485CF2E4"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Human Rights</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30DEDF4F" w14:textId="77777777" w:rsidR="00DF3C72" w:rsidRPr="00936A73" w:rsidRDefault="00DF3C72" w:rsidP="00A133BC">
            <w:pPr>
              <w:numPr>
                <w:ilvl w:val="0"/>
                <w:numId w:val="49"/>
              </w:numPr>
              <w:spacing w:before="0" w:after="0"/>
              <w:ind w:left="1080" w:firstLine="0"/>
              <w:textAlignment w:val="baseline"/>
              <w:rPr>
                <w:rFonts w:eastAsia="Times New Roman" w:cs="Open Sans"/>
              </w:rPr>
            </w:pPr>
            <w:r w:rsidRPr="00936A73">
              <w:rPr>
                <w:rFonts w:eastAsia="Times New Roman" w:cs="Open Sans"/>
              </w:rPr>
              <w:t>Free and Equal: A reform agenda for federal discrimination laws 2021 </w:t>
            </w:r>
          </w:p>
        </w:tc>
      </w:tr>
      <w:tr w:rsidR="00DF3C72" w:rsidRPr="00DF3C72" w14:paraId="1C6F7EA9"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6544648C"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0BD24360" w14:textId="77777777" w:rsidR="00DF3C72" w:rsidRPr="00936A73" w:rsidRDefault="00DF3C72" w:rsidP="00A133BC">
            <w:pPr>
              <w:numPr>
                <w:ilvl w:val="0"/>
                <w:numId w:val="50"/>
              </w:numPr>
              <w:spacing w:before="0" w:after="0"/>
              <w:ind w:left="1080" w:firstLine="0"/>
              <w:textAlignment w:val="baseline"/>
              <w:rPr>
                <w:rFonts w:eastAsia="Times New Roman" w:cs="Open Sans"/>
              </w:rPr>
            </w:pPr>
            <w:r w:rsidRPr="00936A73">
              <w:rPr>
                <w:rFonts w:eastAsia="Times New Roman" w:cs="Open Sans"/>
              </w:rPr>
              <w:t>Covid-19 and human rights workshop: Ensuring that human rights and fundamental freedoms are protected in times of emergency 2021 </w:t>
            </w:r>
          </w:p>
        </w:tc>
      </w:tr>
      <w:tr w:rsidR="00DF3C72" w:rsidRPr="00DF3C72" w14:paraId="6FAE2169"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7C5AE97D"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46BC6748" w14:textId="77777777" w:rsidR="00DF3C72" w:rsidRPr="00936A73" w:rsidRDefault="00DF3C72" w:rsidP="00A133BC">
            <w:pPr>
              <w:numPr>
                <w:ilvl w:val="0"/>
                <w:numId w:val="51"/>
              </w:numPr>
              <w:spacing w:before="0" w:after="0"/>
              <w:ind w:left="1080" w:firstLine="0"/>
              <w:textAlignment w:val="baseline"/>
              <w:rPr>
                <w:rFonts w:eastAsia="Times New Roman" w:cs="Open Sans"/>
              </w:rPr>
            </w:pPr>
            <w:r w:rsidRPr="00936A73">
              <w:rPr>
                <w:rFonts w:eastAsia="Times New Roman" w:cs="Open Sans"/>
              </w:rPr>
              <w:t>Ensuring health and bodily integrity 2021  </w:t>
            </w:r>
          </w:p>
          <w:p w14:paraId="44D30D32" w14:textId="77777777" w:rsidR="00DF3C72" w:rsidRPr="00936A73" w:rsidRDefault="00DF3C72" w:rsidP="00A133BC">
            <w:pPr>
              <w:numPr>
                <w:ilvl w:val="0"/>
                <w:numId w:val="51"/>
              </w:numPr>
              <w:spacing w:before="0" w:after="0"/>
              <w:ind w:left="1080" w:firstLine="0"/>
              <w:textAlignment w:val="baseline"/>
              <w:rPr>
                <w:rFonts w:eastAsia="Times New Roman" w:cs="Open Sans"/>
              </w:rPr>
            </w:pPr>
            <w:r w:rsidRPr="00936A73">
              <w:rPr>
                <w:rFonts w:eastAsia="Times New Roman" w:cs="Open Sans"/>
              </w:rPr>
              <w:t>Covid-19 and human rights workshop: Ensuring that human rights and fundamental freedoms are protected in times of emergency </w:t>
            </w:r>
          </w:p>
        </w:tc>
      </w:tr>
      <w:tr w:rsidR="00DF3C72" w:rsidRPr="00DF3C72" w14:paraId="63FAD4E5"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0644A8B7"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Immigration Detention and Asylum Seekers</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130939CB" w14:textId="7DFC3FE8" w:rsidR="00DF3C72" w:rsidRPr="00936A73" w:rsidRDefault="00DF3C72" w:rsidP="00A133BC">
            <w:pPr>
              <w:numPr>
                <w:ilvl w:val="0"/>
                <w:numId w:val="52"/>
              </w:numPr>
              <w:spacing w:before="0" w:after="0"/>
              <w:ind w:left="1080" w:firstLine="0"/>
              <w:textAlignment w:val="baseline"/>
              <w:rPr>
                <w:rFonts w:eastAsia="Times New Roman" w:cs="Open Sans"/>
              </w:rPr>
            </w:pPr>
            <w:r w:rsidRPr="00936A73">
              <w:rPr>
                <w:rFonts w:eastAsia="Times New Roman" w:cs="Open Sans"/>
              </w:rPr>
              <w:t>Immigration Detention Inspections of alternative places of detention Melbourne and Brisbane (2022) </w:t>
            </w:r>
          </w:p>
        </w:tc>
      </w:tr>
      <w:tr w:rsidR="00DF3C72" w:rsidRPr="00DF3C72" w14:paraId="7489BA89"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28C63F37"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5873FBA4" w14:textId="77777777" w:rsidR="00DF3C72" w:rsidRPr="00936A73" w:rsidRDefault="00DF3C72" w:rsidP="00A133BC">
            <w:pPr>
              <w:numPr>
                <w:ilvl w:val="0"/>
                <w:numId w:val="53"/>
              </w:numPr>
              <w:spacing w:before="0" w:after="0"/>
              <w:ind w:left="1080" w:firstLine="0"/>
              <w:textAlignment w:val="baseline"/>
              <w:rPr>
                <w:rFonts w:eastAsia="Times New Roman" w:cs="Open Sans"/>
              </w:rPr>
            </w:pPr>
            <w:r w:rsidRPr="00936A73">
              <w:rPr>
                <w:rFonts w:eastAsia="Times New Roman" w:cs="Open Sans"/>
              </w:rPr>
              <w:t>National OPCAT symposium &amp; roadmap project </w:t>
            </w:r>
          </w:p>
        </w:tc>
      </w:tr>
      <w:tr w:rsidR="00DF3C72" w:rsidRPr="00DF3C72" w14:paraId="3D17D334"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62C6128D"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Race</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63C2A3EE" w14:textId="77777777" w:rsidR="00DF3C72" w:rsidRPr="00936A73" w:rsidRDefault="00DF3C72" w:rsidP="00A133BC">
            <w:pPr>
              <w:numPr>
                <w:ilvl w:val="0"/>
                <w:numId w:val="54"/>
              </w:numPr>
              <w:spacing w:before="0" w:after="0"/>
              <w:ind w:left="1080" w:firstLine="0"/>
              <w:textAlignment w:val="baseline"/>
              <w:rPr>
                <w:rFonts w:eastAsia="Times New Roman" w:cs="Open Sans"/>
              </w:rPr>
            </w:pPr>
            <w:r w:rsidRPr="00936A73">
              <w:rPr>
                <w:rFonts w:eastAsia="Times New Roman" w:cs="Open Sans"/>
              </w:rPr>
              <w:t>Guidelines to addressing spectator racism in sports 2021 </w:t>
            </w:r>
          </w:p>
        </w:tc>
      </w:tr>
      <w:tr w:rsidR="00DF3C72" w:rsidRPr="00DF3C72" w14:paraId="2A86FCCA"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560E4163"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7BEF6873" w14:textId="77777777" w:rsidR="00DF3C72" w:rsidRPr="00936A73" w:rsidRDefault="00DF3C72" w:rsidP="00A133BC">
            <w:pPr>
              <w:numPr>
                <w:ilvl w:val="0"/>
                <w:numId w:val="55"/>
              </w:numPr>
              <w:spacing w:before="0" w:after="0"/>
              <w:ind w:left="1080" w:firstLine="0"/>
              <w:textAlignment w:val="baseline"/>
              <w:rPr>
                <w:rFonts w:eastAsia="Times New Roman" w:cs="Open Sans"/>
              </w:rPr>
            </w:pPr>
            <w:r w:rsidRPr="00936A73">
              <w:rPr>
                <w:rFonts w:eastAsia="Times New Roman" w:cs="Open Sans"/>
              </w:rPr>
              <w:t>Sharing the stories of Australian Muslims 2021  </w:t>
            </w:r>
          </w:p>
        </w:tc>
      </w:tr>
      <w:tr w:rsidR="00DF3C72" w:rsidRPr="00DF3C72" w14:paraId="6375BDED"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179C9259"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6CA72650" w14:textId="77777777" w:rsidR="00DF3C72" w:rsidRPr="00936A73" w:rsidRDefault="00DF3C72" w:rsidP="00A133BC">
            <w:pPr>
              <w:numPr>
                <w:ilvl w:val="0"/>
                <w:numId w:val="56"/>
              </w:numPr>
              <w:spacing w:before="0" w:after="0"/>
              <w:ind w:left="1080" w:firstLine="0"/>
              <w:textAlignment w:val="baseline"/>
              <w:rPr>
                <w:rFonts w:eastAsia="Times New Roman" w:cs="Open Sans"/>
              </w:rPr>
            </w:pPr>
            <w:r w:rsidRPr="00936A73">
              <w:rPr>
                <w:rFonts w:eastAsia="Times New Roman" w:cs="Open Sans"/>
              </w:rPr>
              <w:t>Workplace cultural diversity tool (update 2022) </w:t>
            </w:r>
          </w:p>
        </w:tc>
      </w:tr>
      <w:tr w:rsidR="00DF3C72" w:rsidRPr="00DF3C72" w14:paraId="2A89F9BA"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37041879"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332B9899" w14:textId="77777777" w:rsidR="00DF3C72" w:rsidRPr="00936A73" w:rsidRDefault="00DF3C72" w:rsidP="00A133BC">
            <w:pPr>
              <w:numPr>
                <w:ilvl w:val="0"/>
                <w:numId w:val="57"/>
              </w:numPr>
              <w:spacing w:before="0" w:after="0"/>
              <w:ind w:left="1080" w:firstLine="0"/>
              <w:textAlignment w:val="baseline"/>
              <w:rPr>
                <w:rFonts w:eastAsia="Times New Roman" w:cs="Open Sans"/>
              </w:rPr>
            </w:pPr>
            <w:r w:rsidRPr="00936A73">
              <w:rPr>
                <w:rFonts w:eastAsia="Times New Roman" w:cs="Open Sans"/>
              </w:rPr>
              <w:t>Consultation and submissions process for Racism stops with me campaign </w:t>
            </w:r>
          </w:p>
        </w:tc>
      </w:tr>
      <w:tr w:rsidR="00DF3C72" w:rsidRPr="00DF3C72" w14:paraId="15C7C94D" w14:textId="77777777" w:rsidTr="00A64176">
        <w:tc>
          <w:tcPr>
            <w:tcW w:w="1986" w:type="dxa"/>
            <w:vMerge w:val="restart"/>
            <w:tcBorders>
              <w:top w:val="single" w:sz="6" w:space="0" w:color="F4DBC3"/>
              <w:left w:val="nil"/>
              <w:bottom w:val="single" w:sz="6" w:space="0" w:color="F4DBC3"/>
              <w:right w:val="nil"/>
            </w:tcBorders>
            <w:shd w:val="clear" w:color="auto" w:fill="auto"/>
            <w:hideMark/>
          </w:tcPr>
          <w:p w14:paraId="0A3E2DBD"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Sex and gender</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0E6D64FC" w14:textId="77777777" w:rsidR="00DF3C72" w:rsidRPr="00936A73" w:rsidRDefault="00DF3C72" w:rsidP="00A133BC">
            <w:pPr>
              <w:numPr>
                <w:ilvl w:val="0"/>
                <w:numId w:val="58"/>
              </w:numPr>
              <w:spacing w:before="0" w:after="0"/>
              <w:ind w:left="1080" w:firstLine="0"/>
              <w:textAlignment w:val="baseline"/>
              <w:rPr>
                <w:rFonts w:eastAsia="Times New Roman" w:cs="Open Sans"/>
              </w:rPr>
            </w:pPr>
            <w:r w:rsidRPr="00936A73">
              <w:rPr>
                <w:rFonts w:eastAsia="Times New Roman" w:cs="Open Sans"/>
              </w:rPr>
              <w:t>Set the Standard: report on the independent review into Commonwealth parliamentary workplaces 2021 (Report) </w:t>
            </w:r>
          </w:p>
        </w:tc>
      </w:tr>
      <w:tr w:rsidR="00DF3C72" w:rsidRPr="00DF3C72" w14:paraId="2BC7AE0E" w14:textId="77777777" w:rsidTr="00A64176">
        <w:tc>
          <w:tcPr>
            <w:tcW w:w="0" w:type="auto"/>
            <w:vMerge/>
            <w:tcBorders>
              <w:top w:val="single" w:sz="6" w:space="0" w:color="F4DBC3"/>
              <w:left w:val="nil"/>
              <w:bottom w:val="single" w:sz="6" w:space="0" w:color="F4DBC3"/>
              <w:right w:val="nil"/>
            </w:tcBorders>
            <w:shd w:val="clear" w:color="auto" w:fill="auto"/>
            <w:vAlign w:val="center"/>
            <w:hideMark/>
          </w:tcPr>
          <w:p w14:paraId="2C8259D4" w14:textId="77777777" w:rsidR="00DF3C72" w:rsidRPr="00936A73" w:rsidRDefault="00DF3C72" w:rsidP="00DF3C72">
            <w:pPr>
              <w:spacing w:before="0" w:after="0"/>
              <w:rPr>
                <w:rFonts w:eastAsia="Times New Roman" w:cs="Open Sans"/>
              </w:rPr>
            </w:pPr>
          </w:p>
        </w:tc>
        <w:tc>
          <w:tcPr>
            <w:tcW w:w="7040" w:type="dxa"/>
            <w:tcBorders>
              <w:top w:val="single" w:sz="6" w:space="0" w:color="F4DBC3"/>
              <w:left w:val="nil"/>
              <w:bottom w:val="single" w:sz="6" w:space="0" w:color="F4DBC3"/>
              <w:right w:val="nil"/>
            </w:tcBorders>
            <w:shd w:val="clear" w:color="auto" w:fill="auto"/>
            <w:hideMark/>
          </w:tcPr>
          <w:p w14:paraId="1FBCDF1A" w14:textId="77777777" w:rsidR="00DF3C72" w:rsidRPr="00936A73" w:rsidRDefault="00DF3C72" w:rsidP="00A133BC">
            <w:pPr>
              <w:numPr>
                <w:ilvl w:val="0"/>
                <w:numId w:val="59"/>
              </w:numPr>
              <w:spacing w:before="0" w:after="0"/>
              <w:ind w:left="1080" w:firstLine="0"/>
              <w:textAlignment w:val="baseline"/>
              <w:rPr>
                <w:rFonts w:eastAsia="Times New Roman" w:cs="Open Sans"/>
              </w:rPr>
            </w:pPr>
            <w:r w:rsidRPr="00936A73">
              <w:rPr>
                <w:rFonts w:eastAsia="Times New Roman" w:cs="Open Sans"/>
              </w:rPr>
              <w:t>Independent review into Commonwealth parliamentary workplaces: progress update 2021 (Report) </w:t>
            </w:r>
          </w:p>
        </w:tc>
      </w:tr>
      <w:tr w:rsidR="00DF3C72" w:rsidRPr="00DF3C72" w14:paraId="059225AC" w14:textId="77777777" w:rsidTr="00A64176">
        <w:tc>
          <w:tcPr>
            <w:tcW w:w="1986" w:type="dxa"/>
            <w:tcBorders>
              <w:top w:val="single" w:sz="6" w:space="0" w:color="F4DBC3"/>
              <w:left w:val="nil"/>
              <w:bottom w:val="single" w:sz="6" w:space="0" w:color="F4DBC3"/>
              <w:right w:val="nil"/>
            </w:tcBorders>
            <w:shd w:val="clear" w:color="auto" w:fill="auto"/>
            <w:hideMark/>
          </w:tcPr>
          <w:p w14:paraId="266D1F1C"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b/>
                <w:bCs/>
              </w:rPr>
              <w:t xml:space="preserve">International Team </w:t>
            </w:r>
            <w:r w:rsidRPr="00936A73">
              <w:rPr>
                <w:rFonts w:eastAsia="Times New Roman" w:cs="Open Sans"/>
              </w:rPr>
              <w:t> </w:t>
            </w:r>
          </w:p>
        </w:tc>
        <w:tc>
          <w:tcPr>
            <w:tcW w:w="7040" w:type="dxa"/>
            <w:tcBorders>
              <w:top w:val="single" w:sz="6" w:space="0" w:color="F4DBC3"/>
              <w:left w:val="nil"/>
              <w:bottom w:val="single" w:sz="6" w:space="0" w:color="F4DBC3"/>
              <w:right w:val="nil"/>
            </w:tcBorders>
            <w:shd w:val="clear" w:color="auto" w:fill="auto"/>
            <w:hideMark/>
          </w:tcPr>
          <w:p w14:paraId="434F4EB6" w14:textId="77777777" w:rsidR="00DF3C72" w:rsidRPr="00936A73" w:rsidRDefault="00DF3C72" w:rsidP="00A133BC">
            <w:pPr>
              <w:numPr>
                <w:ilvl w:val="0"/>
                <w:numId w:val="60"/>
              </w:numPr>
              <w:spacing w:before="0" w:after="0"/>
              <w:ind w:left="1080" w:firstLine="0"/>
              <w:textAlignment w:val="baseline"/>
              <w:rPr>
                <w:rFonts w:eastAsia="Times New Roman" w:cs="Open Sans"/>
              </w:rPr>
            </w:pPr>
            <w:r w:rsidRPr="00936A73">
              <w:rPr>
                <w:rFonts w:eastAsia="Times New Roman" w:cs="Open Sans"/>
                <w:color w:val="000000"/>
              </w:rPr>
              <w:t>Responsible business conduct in Vietnam (video) </w:t>
            </w:r>
          </w:p>
          <w:p w14:paraId="548B7847" w14:textId="77777777" w:rsidR="00DF3C72" w:rsidRPr="00936A73" w:rsidRDefault="00DF3C72" w:rsidP="00DF3C72">
            <w:pPr>
              <w:spacing w:before="0" w:after="0"/>
              <w:textAlignment w:val="baseline"/>
              <w:rPr>
                <w:rFonts w:eastAsia="Times New Roman" w:cs="Open Sans"/>
              </w:rPr>
            </w:pPr>
            <w:r w:rsidRPr="00936A73">
              <w:rPr>
                <w:rFonts w:eastAsia="Times New Roman" w:cs="Open Sans"/>
              </w:rPr>
              <w:t> </w:t>
            </w:r>
          </w:p>
        </w:tc>
      </w:tr>
    </w:tbl>
    <w:p w14:paraId="52BBDDD9" w14:textId="77777777" w:rsidR="00DF3C72" w:rsidRPr="00DF3C72" w:rsidRDefault="00DF3C72" w:rsidP="00DF3C72">
      <w:pPr>
        <w:spacing w:before="0" w:after="0"/>
        <w:textAlignment w:val="baseline"/>
        <w:rPr>
          <w:rFonts w:ascii="Segoe UI" w:eastAsia="Times New Roman" w:hAnsi="Segoe UI" w:cs="Segoe UI"/>
          <w:sz w:val="18"/>
          <w:szCs w:val="18"/>
        </w:rPr>
      </w:pPr>
      <w:r w:rsidRPr="00DF3C72">
        <w:rPr>
          <w:rFonts w:eastAsia="Times New Roman" w:cs="Open Sans"/>
          <w:sz w:val="22"/>
          <w:szCs w:val="22"/>
        </w:rPr>
        <w:t> </w:t>
      </w:r>
    </w:p>
    <w:p w14:paraId="0C3AA7AD" w14:textId="77777777" w:rsidR="00DF3C72" w:rsidRDefault="00DF3C72" w:rsidP="00DF3C72">
      <w:pPr>
        <w:spacing w:before="0" w:after="0"/>
        <w:textAlignment w:val="baseline"/>
        <w:rPr>
          <w:rFonts w:eastAsia="Times New Roman" w:cs="Open Sans"/>
          <w:sz w:val="22"/>
          <w:szCs w:val="22"/>
        </w:rPr>
      </w:pPr>
      <w:r w:rsidRPr="00DF3C72">
        <w:rPr>
          <w:rFonts w:eastAsia="Times New Roman" w:cs="Open Sans"/>
          <w:sz w:val="22"/>
          <w:szCs w:val="22"/>
        </w:rPr>
        <w:t> </w:t>
      </w:r>
    </w:p>
    <w:p w14:paraId="2C8DA95F" w14:textId="77777777" w:rsidR="00AA6547" w:rsidRDefault="00AA6547" w:rsidP="00DF3C72">
      <w:pPr>
        <w:spacing w:before="0" w:after="0"/>
        <w:textAlignment w:val="baseline"/>
        <w:rPr>
          <w:rFonts w:eastAsia="Times New Roman" w:cs="Open Sans"/>
          <w:sz w:val="22"/>
          <w:szCs w:val="22"/>
        </w:rPr>
      </w:pPr>
    </w:p>
    <w:p w14:paraId="6002620B" w14:textId="77777777" w:rsidR="00EE329A" w:rsidRPr="00EE329A" w:rsidRDefault="00EE329A" w:rsidP="00EE329A">
      <w:pPr>
        <w:keepNext/>
        <w:keepLines/>
        <w:pageBreakBefore/>
        <w:spacing w:before="0" w:after="360" w:line="1080" w:lineRule="exact"/>
        <w:outlineLvl w:val="0"/>
        <w:rPr>
          <w:rFonts w:eastAsia="Malgun Gothic"/>
          <w:color w:val="0070C0"/>
          <w:spacing w:val="-30"/>
          <w:kern w:val="72"/>
          <w:sz w:val="80"/>
          <w:szCs w:val="28"/>
          <w:lang w:eastAsia="en-US"/>
        </w:rPr>
      </w:pPr>
      <w:bookmarkStart w:id="33" w:name="mdheading-doc-86"/>
      <w:bookmarkStart w:id="34" w:name="_Toc96087238"/>
      <w:bookmarkStart w:id="35" w:name="_Toc96087249"/>
      <w:bookmarkStart w:id="36" w:name="_Toc96445863"/>
      <w:r w:rsidRPr="00EE329A">
        <w:rPr>
          <w:rFonts w:eastAsia="Malgun Gothic"/>
          <w:color w:val="0070C0"/>
          <w:spacing w:val="-30"/>
          <w:kern w:val="72"/>
          <w:sz w:val="80"/>
          <w:szCs w:val="28"/>
          <w:lang w:eastAsia="en-US"/>
        </w:rPr>
        <w:t>List of Annual Report requirements</w:t>
      </w:r>
      <w:bookmarkEnd w:id="33"/>
      <w:bookmarkEnd w:id="34"/>
      <w:bookmarkEnd w:id="35"/>
      <w:bookmarkEnd w:id="36"/>
    </w:p>
    <w:p w14:paraId="56781749" w14:textId="77777777" w:rsidR="00EE329A" w:rsidRPr="00EE329A" w:rsidRDefault="00EE329A" w:rsidP="00EE329A">
      <w:pPr>
        <w:rPr>
          <w:rFonts w:eastAsia="Malgun Gothic"/>
          <w:sz w:val="22"/>
          <w:szCs w:val="22"/>
          <w:lang w:eastAsia="en-US"/>
        </w:rPr>
      </w:pPr>
      <w:r w:rsidRPr="00EE329A">
        <w:rPr>
          <w:rFonts w:eastAsia="Malgun Gothic"/>
          <w:sz w:val="22"/>
          <w:szCs w:val="22"/>
          <w:lang w:eastAsia="en-US"/>
        </w:rPr>
        <w:t>Below is the table set out in Schedule 2A of the PGPA Rule. Section 17BE(u) requires this table be included in entities’ annual reports.</w:t>
      </w:r>
    </w:p>
    <w:p w14:paraId="10031DD3" w14:textId="77777777" w:rsidR="00DC69DF" w:rsidRDefault="00DC69DF" w:rsidP="00DC69DF">
      <w:pPr>
        <w:pStyle w:val="Heading2"/>
        <w:numPr>
          <w:ilvl w:val="0"/>
          <w:numId w:val="0"/>
        </w:numPr>
        <w:ind w:left="993" w:hanging="851"/>
      </w:pPr>
      <w:bookmarkStart w:id="37" w:name="mdheading-407"/>
      <w:r w:rsidRPr="001C4D99">
        <w:t>Requirement</w:t>
      </w:r>
      <w:r>
        <w:t xml:space="preserve"> table</w:t>
      </w:r>
      <w:bookmarkEnd w:id="37"/>
    </w:p>
    <w:tbl>
      <w:tblPr>
        <w:tblStyle w:val="TableGrid"/>
        <w:tblW w:w="5000" w:type="pct"/>
        <w:tblLayout w:type="fixed"/>
        <w:tblLook w:val="0620" w:firstRow="1" w:lastRow="0" w:firstColumn="0" w:lastColumn="0" w:noHBand="1" w:noVBand="1"/>
      </w:tblPr>
      <w:tblGrid>
        <w:gridCol w:w="1229"/>
        <w:gridCol w:w="927"/>
        <w:gridCol w:w="6019"/>
        <w:gridCol w:w="1641"/>
      </w:tblGrid>
      <w:tr w:rsidR="00DC69DF" w14:paraId="2DE4F549" w14:textId="77777777" w:rsidTr="58E7E9B4">
        <w:tc>
          <w:tcPr>
            <w:tcW w:w="626" w:type="pct"/>
            <w:shd w:val="clear" w:color="auto" w:fill="D9D9D9" w:themeFill="background1" w:themeFillShade="D9"/>
          </w:tcPr>
          <w:p w14:paraId="629BD62E" w14:textId="77777777" w:rsidR="00DC69DF" w:rsidRDefault="00DC69DF">
            <w:pPr>
              <w:pStyle w:val="TableTextPortrait"/>
            </w:pPr>
            <w:r>
              <w:t>PGPA Rule Reference</w:t>
            </w:r>
          </w:p>
        </w:tc>
        <w:tc>
          <w:tcPr>
            <w:tcW w:w="472" w:type="pct"/>
            <w:shd w:val="clear" w:color="auto" w:fill="D9D9D9" w:themeFill="background1" w:themeFillShade="D9"/>
          </w:tcPr>
          <w:p w14:paraId="0F749B33" w14:textId="77777777" w:rsidR="00DC69DF" w:rsidRDefault="00DC69DF">
            <w:pPr>
              <w:pStyle w:val="TableTextPortrait"/>
            </w:pPr>
            <w:r>
              <w:t>Part of Report</w:t>
            </w:r>
          </w:p>
        </w:tc>
        <w:tc>
          <w:tcPr>
            <w:tcW w:w="3066" w:type="pct"/>
            <w:shd w:val="clear" w:color="auto" w:fill="D9D9D9" w:themeFill="background1" w:themeFillShade="D9"/>
          </w:tcPr>
          <w:p w14:paraId="0772AA01" w14:textId="77777777" w:rsidR="00DC69DF" w:rsidRDefault="00DC69DF">
            <w:pPr>
              <w:pStyle w:val="TableTextPortrait"/>
            </w:pPr>
            <w:r>
              <w:t>Description</w:t>
            </w:r>
          </w:p>
        </w:tc>
        <w:tc>
          <w:tcPr>
            <w:tcW w:w="836" w:type="pct"/>
            <w:shd w:val="clear" w:color="auto" w:fill="D9D9D9" w:themeFill="background1" w:themeFillShade="D9"/>
          </w:tcPr>
          <w:p w14:paraId="54F09DDC" w14:textId="77777777" w:rsidR="00DC69DF" w:rsidRDefault="00DC69DF">
            <w:pPr>
              <w:pStyle w:val="TableTextPortrait"/>
            </w:pPr>
            <w:r>
              <w:t>Requirement</w:t>
            </w:r>
          </w:p>
        </w:tc>
      </w:tr>
      <w:tr w:rsidR="00DC69DF" w14:paraId="08CDC131" w14:textId="77777777" w:rsidTr="00DC69DF">
        <w:tc>
          <w:tcPr>
            <w:tcW w:w="626" w:type="pct"/>
          </w:tcPr>
          <w:p w14:paraId="43A2CEBB" w14:textId="77777777" w:rsidR="00DC69DF" w:rsidRDefault="00DC69DF">
            <w:pPr>
              <w:pStyle w:val="TableTextPortrait"/>
            </w:pPr>
            <w:r>
              <w:rPr>
                <w:b/>
              </w:rPr>
              <w:t>17BE</w:t>
            </w:r>
          </w:p>
        </w:tc>
        <w:tc>
          <w:tcPr>
            <w:tcW w:w="4374" w:type="pct"/>
            <w:gridSpan w:val="3"/>
          </w:tcPr>
          <w:p w14:paraId="57E1B446" w14:textId="77777777" w:rsidR="00DC69DF" w:rsidRDefault="00DC69DF">
            <w:pPr>
              <w:pStyle w:val="TableTextPortrait"/>
            </w:pPr>
            <w:r>
              <w:rPr>
                <w:b/>
              </w:rPr>
              <w:t>Contents of annual report</w:t>
            </w:r>
          </w:p>
        </w:tc>
      </w:tr>
      <w:tr w:rsidR="00DC69DF" w14:paraId="3ECDA57E" w14:textId="77777777" w:rsidTr="00DC69DF">
        <w:tc>
          <w:tcPr>
            <w:tcW w:w="626" w:type="pct"/>
          </w:tcPr>
          <w:p w14:paraId="58792D85" w14:textId="77777777" w:rsidR="00DC69DF" w:rsidRDefault="00DC69DF">
            <w:pPr>
              <w:pStyle w:val="TableTextPortrait"/>
            </w:pPr>
            <w:r>
              <w:t>17BE(a)</w:t>
            </w:r>
          </w:p>
        </w:tc>
        <w:tc>
          <w:tcPr>
            <w:tcW w:w="472" w:type="pct"/>
          </w:tcPr>
          <w:p w14:paraId="3BD4346A" w14:textId="48F38404" w:rsidR="00DC69DF" w:rsidRDefault="00DC69DF">
            <w:pPr>
              <w:pStyle w:val="TableTextPortrait"/>
            </w:pPr>
            <w:r>
              <w:t xml:space="preserve"> 7-</w:t>
            </w:r>
            <w:r w:rsidR="01B8E245">
              <w:t>11</w:t>
            </w:r>
          </w:p>
        </w:tc>
        <w:tc>
          <w:tcPr>
            <w:tcW w:w="3066" w:type="pct"/>
          </w:tcPr>
          <w:p w14:paraId="56EB8BF7" w14:textId="77777777" w:rsidR="00DC69DF" w:rsidRDefault="00DC69DF">
            <w:pPr>
              <w:pStyle w:val="TableTextPortrait"/>
            </w:pPr>
            <w:r>
              <w:t>Details of the legislation establishing the body.</w:t>
            </w:r>
          </w:p>
        </w:tc>
        <w:tc>
          <w:tcPr>
            <w:tcW w:w="836" w:type="pct"/>
          </w:tcPr>
          <w:p w14:paraId="25656B2F" w14:textId="77777777" w:rsidR="00DC69DF" w:rsidRDefault="00DC69DF">
            <w:pPr>
              <w:pStyle w:val="TableTextPortrait"/>
            </w:pPr>
            <w:r>
              <w:t>Mandatory</w:t>
            </w:r>
          </w:p>
        </w:tc>
      </w:tr>
      <w:tr w:rsidR="00DC69DF" w14:paraId="4CDE7A83" w14:textId="77777777" w:rsidTr="00DC69DF">
        <w:tc>
          <w:tcPr>
            <w:tcW w:w="626" w:type="pct"/>
          </w:tcPr>
          <w:p w14:paraId="7252AE2F" w14:textId="77777777" w:rsidR="00DC69DF" w:rsidRDefault="00DC69DF">
            <w:pPr>
              <w:pStyle w:val="TableTextPortrait"/>
            </w:pPr>
            <w:r>
              <w:t>17BE(b)(i)</w:t>
            </w:r>
          </w:p>
        </w:tc>
        <w:tc>
          <w:tcPr>
            <w:tcW w:w="472" w:type="pct"/>
          </w:tcPr>
          <w:p w14:paraId="68F131FD" w14:textId="1407233D" w:rsidR="00DC69DF" w:rsidRDefault="00DC69DF">
            <w:pPr>
              <w:pStyle w:val="TableTextPortrait"/>
            </w:pPr>
            <w:r>
              <w:t xml:space="preserve"> 7-</w:t>
            </w:r>
            <w:r w:rsidR="05D9713A">
              <w:t>11</w:t>
            </w:r>
          </w:p>
        </w:tc>
        <w:tc>
          <w:tcPr>
            <w:tcW w:w="3066" w:type="pct"/>
          </w:tcPr>
          <w:p w14:paraId="0817ACED" w14:textId="77777777" w:rsidR="00DC69DF" w:rsidRDefault="00DC69DF">
            <w:pPr>
              <w:pStyle w:val="TableTextPortrait"/>
            </w:pPr>
            <w:r>
              <w:t>A summary of the objects and functions of the entity as set out in legislation.</w:t>
            </w:r>
          </w:p>
        </w:tc>
        <w:tc>
          <w:tcPr>
            <w:tcW w:w="836" w:type="pct"/>
          </w:tcPr>
          <w:p w14:paraId="0F51B6CC" w14:textId="77777777" w:rsidR="00DC69DF" w:rsidRDefault="00DC69DF">
            <w:pPr>
              <w:pStyle w:val="TableTextPortrait"/>
            </w:pPr>
            <w:r>
              <w:t>Mandatory</w:t>
            </w:r>
          </w:p>
        </w:tc>
      </w:tr>
      <w:tr w:rsidR="00DC69DF" w14:paraId="289607FC" w14:textId="77777777" w:rsidTr="00DC69DF">
        <w:tc>
          <w:tcPr>
            <w:tcW w:w="626" w:type="pct"/>
          </w:tcPr>
          <w:p w14:paraId="0E0EDB98" w14:textId="77777777" w:rsidR="00DC69DF" w:rsidRDefault="00DC69DF">
            <w:pPr>
              <w:pStyle w:val="TableTextPortrait"/>
            </w:pPr>
            <w:r>
              <w:t>17BE(b)(ii)</w:t>
            </w:r>
          </w:p>
        </w:tc>
        <w:tc>
          <w:tcPr>
            <w:tcW w:w="472" w:type="pct"/>
          </w:tcPr>
          <w:p w14:paraId="6B0B0E30" w14:textId="77777777" w:rsidR="00DC69DF" w:rsidRDefault="00DC69DF">
            <w:pPr>
              <w:pStyle w:val="TableTextPortrait"/>
            </w:pPr>
            <w:r>
              <w:t xml:space="preserve"> 4</w:t>
            </w:r>
          </w:p>
        </w:tc>
        <w:tc>
          <w:tcPr>
            <w:tcW w:w="3066" w:type="pct"/>
          </w:tcPr>
          <w:p w14:paraId="222C3B94" w14:textId="77777777" w:rsidR="00DC69DF" w:rsidRDefault="00DC69DF">
            <w:pPr>
              <w:pStyle w:val="TableTextPortrait"/>
            </w:pPr>
            <w:r>
              <w:t>The purposes of the entity as included in the entity’s corporate plan for the reporting period.</w:t>
            </w:r>
          </w:p>
        </w:tc>
        <w:tc>
          <w:tcPr>
            <w:tcW w:w="836" w:type="pct"/>
          </w:tcPr>
          <w:p w14:paraId="15F66539" w14:textId="77777777" w:rsidR="00DC69DF" w:rsidRDefault="00DC69DF">
            <w:pPr>
              <w:pStyle w:val="TableTextPortrait"/>
            </w:pPr>
            <w:r>
              <w:t>Mandatory</w:t>
            </w:r>
          </w:p>
        </w:tc>
      </w:tr>
      <w:tr w:rsidR="00DC69DF" w14:paraId="28FB698D" w14:textId="77777777" w:rsidTr="00DC69DF">
        <w:tc>
          <w:tcPr>
            <w:tcW w:w="626" w:type="pct"/>
          </w:tcPr>
          <w:p w14:paraId="1EBD24F1" w14:textId="77777777" w:rsidR="00DC69DF" w:rsidRDefault="00DC69DF">
            <w:pPr>
              <w:pStyle w:val="TableTextPortrait"/>
            </w:pPr>
            <w:r>
              <w:t>17BE(c)</w:t>
            </w:r>
          </w:p>
        </w:tc>
        <w:tc>
          <w:tcPr>
            <w:tcW w:w="472" w:type="pct"/>
          </w:tcPr>
          <w:p w14:paraId="593EF596" w14:textId="1C28E885" w:rsidR="00DC69DF" w:rsidRDefault="00DC69DF">
            <w:pPr>
              <w:pStyle w:val="TableTextPortrait"/>
            </w:pPr>
            <w:r>
              <w:t xml:space="preserve"> 1</w:t>
            </w:r>
            <w:r w:rsidR="4E1280F8">
              <w:t>3</w:t>
            </w:r>
          </w:p>
        </w:tc>
        <w:tc>
          <w:tcPr>
            <w:tcW w:w="3066" w:type="pct"/>
          </w:tcPr>
          <w:p w14:paraId="5F6052A2" w14:textId="77777777" w:rsidR="00DC69DF" w:rsidRDefault="00DC69DF">
            <w:pPr>
              <w:pStyle w:val="TableTextPortrait"/>
            </w:pPr>
            <w:r>
              <w:t>The names of the persons holding the position of responsible Minister or responsible Ministers during the reporting period, and the titles of those responsible Ministers.</w:t>
            </w:r>
          </w:p>
        </w:tc>
        <w:tc>
          <w:tcPr>
            <w:tcW w:w="836" w:type="pct"/>
          </w:tcPr>
          <w:p w14:paraId="0D4EF436" w14:textId="77777777" w:rsidR="00DC69DF" w:rsidRDefault="00DC69DF">
            <w:pPr>
              <w:pStyle w:val="TableTextPortrait"/>
            </w:pPr>
            <w:r>
              <w:t>Mandatory</w:t>
            </w:r>
          </w:p>
        </w:tc>
      </w:tr>
      <w:tr w:rsidR="00DC69DF" w14:paraId="20781726" w14:textId="77777777" w:rsidTr="00DC69DF">
        <w:tc>
          <w:tcPr>
            <w:tcW w:w="626" w:type="pct"/>
          </w:tcPr>
          <w:p w14:paraId="500D06F6" w14:textId="77777777" w:rsidR="00DC69DF" w:rsidRDefault="00DC69DF">
            <w:pPr>
              <w:pStyle w:val="TableTextPortrait"/>
            </w:pPr>
            <w:r>
              <w:t>17BE(d)</w:t>
            </w:r>
          </w:p>
        </w:tc>
        <w:tc>
          <w:tcPr>
            <w:tcW w:w="472" w:type="pct"/>
          </w:tcPr>
          <w:p w14:paraId="1ED0E2D0" w14:textId="77777777" w:rsidR="00DC69DF" w:rsidRDefault="00DC69DF">
            <w:pPr>
              <w:pStyle w:val="TableTextPortrait"/>
            </w:pPr>
            <w:r>
              <w:t>N/A</w:t>
            </w:r>
          </w:p>
        </w:tc>
        <w:tc>
          <w:tcPr>
            <w:tcW w:w="3066" w:type="pct"/>
          </w:tcPr>
          <w:p w14:paraId="4E99F810" w14:textId="77777777" w:rsidR="00DC69DF" w:rsidRDefault="00DC69DF">
            <w:pPr>
              <w:pStyle w:val="TableTextPortrait"/>
            </w:pPr>
            <w:r>
              <w:t>Directions given to the entity by the Minister under an Act or instrument during the reporting period.</w:t>
            </w:r>
          </w:p>
        </w:tc>
        <w:tc>
          <w:tcPr>
            <w:tcW w:w="836" w:type="pct"/>
          </w:tcPr>
          <w:p w14:paraId="03CE67FD" w14:textId="77777777" w:rsidR="00DC69DF" w:rsidRDefault="00DC69DF">
            <w:pPr>
              <w:pStyle w:val="TableTextPortrait"/>
            </w:pPr>
            <w:r>
              <w:t>If applicable, mandatory</w:t>
            </w:r>
          </w:p>
        </w:tc>
      </w:tr>
      <w:tr w:rsidR="00DC69DF" w14:paraId="1FA2C919" w14:textId="77777777" w:rsidTr="00DC69DF">
        <w:tc>
          <w:tcPr>
            <w:tcW w:w="626" w:type="pct"/>
          </w:tcPr>
          <w:p w14:paraId="3A1CD629" w14:textId="77777777" w:rsidR="00DC69DF" w:rsidRDefault="00DC69DF">
            <w:pPr>
              <w:pStyle w:val="TableTextPortrait"/>
            </w:pPr>
            <w:r>
              <w:t>17BE(e)</w:t>
            </w:r>
          </w:p>
        </w:tc>
        <w:tc>
          <w:tcPr>
            <w:tcW w:w="472" w:type="pct"/>
          </w:tcPr>
          <w:p w14:paraId="7F50B610" w14:textId="77777777" w:rsidR="00DC69DF" w:rsidRDefault="00DC69DF">
            <w:pPr>
              <w:pStyle w:val="TableTextPortrait"/>
            </w:pPr>
            <w:r>
              <w:t>N/A</w:t>
            </w:r>
          </w:p>
        </w:tc>
        <w:tc>
          <w:tcPr>
            <w:tcW w:w="3066" w:type="pct"/>
          </w:tcPr>
          <w:p w14:paraId="5665757A" w14:textId="77777777" w:rsidR="00DC69DF" w:rsidRDefault="00DC69DF">
            <w:pPr>
              <w:pStyle w:val="TableTextPortrait"/>
            </w:pPr>
            <w:r>
              <w:t>Any government policy order that applied in relation to the entity during the reporting period under section 22 of the Act.</w:t>
            </w:r>
          </w:p>
        </w:tc>
        <w:tc>
          <w:tcPr>
            <w:tcW w:w="836" w:type="pct"/>
          </w:tcPr>
          <w:p w14:paraId="0D58B84B" w14:textId="77777777" w:rsidR="00DC69DF" w:rsidRDefault="00DC69DF">
            <w:pPr>
              <w:pStyle w:val="TableTextPortrait"/>
            </w:pPr>
            <w:r>
              <w:t>If applicable, mandatory</w:t>
            </w:r>
          </w:p>
        </w:tc>
      </w:tr>
      <w:tr w:rsidR="00DC69DF" w14:paraId="0334F2CF" w14:textId="77777777" w:rsidTr="00DC69DF">
        <w:tc>
          <w:tcPr>
            <w:tcW w:w="626" w:type="pct"/>
          </w:tcPr>
          <w:p w14:paraId="4309923B" w14:textId="77777777" w:rsidR="00DC69DF" w:rsidRDefault="00DC69DF">
            <w:pPr>
              <w:pStyle w:val="TableTextPortrait"/>
            </w:pPr>
            <w:r>
              <w:t>17BE(f)</w:t>
            </w:r>
          </w:p>
        </w:tc>
        <w:tc>
          <w:tcPr>
            <w:tcW w:w="472" w:type="pct"/>
          </w:tcPr>
          <w:p w14:paraId="613BCC94" w14:textId="77777777" w:rsidR="00DC69DF" w:rsidRDefault="00DC69DF">
            <w:pPr>
              <w:pStyle w:val="TableTextPortrait"/>
            </w:pPr>
            <w:r>
              <w:t>N/A</w:t>
            </w:r>
          </w:p>
        </w:tc>
        <w:tc>
          <w:tcPr>
            <w:tcW w:w="3066" w:type="pct"/>
          </w:tcPr>
          <w:p w14:paraId="4E24403A" w14:textId="77777777" w:rsidR="00DC69DF" w:rsidRDefault="00DC69DF">
            <w:pPr>
              <w:pStyle w:val="TableTextPortrait"/>
            </w:pPr>
            <w:r>
              <w:t>Particulars of non-compliance with: (a) a direction given to the entity by the Minister under an Act or instrument during the reporting period; or (b) a government policy order that applied in relation to the entity during the reporting period under section 22 of the Act.</w:t>
            </w:r>
          </w:p>
        </w:tc>
        <w:tc>
          <w:tcPr>
            <w:tcW w:w="836" w:type="pct"/>
          </w:tcPr>
          <w:p w14:paraId="5FC0D194" w14:textId="77777777" w:rsidR="00DC69DF" w:rsidRDefault="00DC69DF">
            <w:pPr>
              <w:pStyle w:val="TableTextPortrait"/>
            </w:pPr>
            <w:r>
              <w:t>If applicable, mandatory</w:t>
            </w:r>
          </w:p>
        </w:tc>
      </w:tr>
      <w:tr w:rsidR="00DC69DF" w14:paraId="4A38F32E" w14:textId="77777777" w:rsidTr="00DC69DF">
        <w:tc>
          <w:tcPr>
            <w:tcW w:w="626" w:type="pct"/>
          </w:tcPr>
          <w:p w14:paraId="2153B316" w14:textId="77777777" w:rsidR="00DC69DF" w:rsidRDefault="00DC69DF">
            <w:pPr>
              <w:pStyle w:val="TableTextPortrait"/>
            </w:pPr>
            <w:r>
              <w:t>17BE(g)</w:t>
            </w:r>
          </w:p>
        </w:tc>
        <w:tc>
          <w:tcPr>
            <w:tcW w:w="472" w:type="pct"/>
          </w:tcPr>
          <w:p w14:paraId="230A1C34" w14:textId="062494ED" w:rsidR="00DC69DF" w:rsidRDefault="00DC69DF">
            <w:pPr>
              <w:pStyle w:val="TableTextPortrait"/>
            </w:pPr>
            <w:r>
              <w:t xml:space="preserve"> </w:t>
            </w:r>
            <w:r w:rsidR="1832EBD3">
              <w:t>24-70</w:t>
            </w:r>
          </w:p>
        </w:tc>
        <w:tc>
          <w:tcPr>
            <w:tcW w:w="3066" w:type="pct"/>
          </w:tcPr>
          <w:p w14:paraId="55E8ACC3" w14:textId="77777777" w:rsidR="00DC69DF" w:rsidRDefault="00DC69DF">
            <w:pPr>
              <w:pStyle w:val="TableTextPortrait"/>
            </w:pPr>
            <w:r>
              <w:t>Particulars of non-compliance with: (a) a direction given to the entity by the Minister under an Act or instrument during the reporting period; or (b) a government policy order that applied in relation to the entity during the reporting period under section 22 of the Act.</w:t>
            </w:r>
          </w:p>
        </w:tc>
        <w:tc>
          <w:tcPr>
            <w:tcW w:w="836" w:type="pct"/>
          </w:tcPr>
          <w:p w14:paraId="5A38A5AE" w14:textId="77777777" w:rsidR="00DC69DF" w:rsidRDefault="00DC69DF">
            <w:pPr>
              <w:pStyle w:val="TableTextPortrait"/>
            </w:pPr>
            <w:r>
              <w:t>Mandatory</w:t>
            </w:r>
          </w:p>
        </w:tc>
      </w:tr>
      <w:tr w:rsidR="00DC69DF" w14:paraId="51948679" w14:textId="77777777" w:rsidTr="00DC69DF">
        <w:tc>
          <w:tcPr>
            <w:tcW w:w="626" w:type="pct"/>
          </w:tcPr>
          <w:p w14:paraId="05D605EE" w14:textId="77777777" w:rsidR="00DC69DF" w:rsidRDefault="00DC69DF">
            <w:pPr>
              <w:pStyle w:val="TableTextPortrait"/>
            </w:pPr>
            <w:r>
              <w:t>17BE(h), 17BE(i)</w:t>
            </w:r>
          </w:p>
        </w:tc>
        <w:tc>
          <w:tcPr>
            <w:tcW w:w="472" w:type="pct"/>
          </w:tcPr>
          <w:p w14:paraId="7EAE233F" w14:textId="77777777" w:rsidR="00DC69DF" w:rsidRDefault="00DC69DF">
            <w:pPr>
              <w:pStyle w:val="TableTextPortrait"/>
            </w:pPr>
            <w:r>
              <w:t>N/A</w:t>
            </w:r>
          </w:p>
        </w:tc>
        <w:tc>
          <w:tcPr>
            <w:tcW w:w="3066" w:type="pct"/>
          </w:tcPr>
          <w:p w14:paraId="798B1308" w14:textId="77777777" w:rsidR="00DC69DF" w:rsidRDefault="00DC69DF">
            <w:pPr>
              <w:pStyle w:val="TableTextPortrait"/>
            </w:pPr>
            <w:r>
              <w:t>A statement of significant issues reported to the Minister under paragraph 19(1)(e) of the Act that relates to non-compliance with finance law and action taken to remedy non-compliance.</w:t>
            </w:r>
          </w:p>
        </w:tc>
        <w:tc>
          <w:tcPr>
            <w:tcW w:w="836" w:type="pct"/>
          </w:tcPr>
          <w:p w14:paraId="67661084" w14:textId="77777777" w:rsidR="00DC69DF" w:rsidRDefault="00DC69DF">
            <w:pPr>
              <w:pStyle w:val="TableTextPortrait"/>
            </w:pPr>
            <w:r>
              <w:t>If applicable, mandatory</w:t>
            </w:r>
          </w:p>
        </w:tc>
      </w:tr>
      <w:tr w:rsidR="00DC69DF" w14:paraId="5894841D" w14:textId="77777777" w:rsidTr="00DC69DF">
        <w:tc>
          <w:tcPr>
            <w:tcW w:w="626" w:type="pct"/>
          </w:tcPr>
          <w:p w14:paraId="49F7A6B9" w14:textId="77777777" w:rsidR="00DC69DF" w:rsidRDefault="00DC69DF">
            <w:pPr>
              <w:pStyle w:val="TableTextPortrait"/>
            </w:pPr>
            <w:r>
              <w:t>17BE(j)</w:t>
            </w:r>
          </w:p>
        </w:tc>
        <w:tc>
          <w:tcPr>
            <w:tcW w:w="472" w:type="pct"/>
          </w:tcPr>
          <w:p w14:paraId="3CC3EE16" w14:textId="03A88D5D" w:rsidR="00DC69DF" w:rsidRDefault="00DC69DF">
            <w:pPr>
              <w:pStyle w:val="TableTextPortrait"/>
            </w:pPr>
            <w:r>
              <w:t xml:space="preserve"> 1</w:t>
            </w:r>
            <w:r w:rsidR="1EA108AC">
              <w:t>22</w:t>
            </w:r>
          </w:p>
        </w:tc>
        <w:tc>
          <w:tcPr>
            <w:tcW w:w="3066" w:type="pct"/>
          </w:tcPr>
          <w:p w14:paraId="43918487" w14:textId="77777777" w:rsidR="00DC69DF" w:rsidRDefault="00DC69DF">
            <w:pPr>
              <w:pStyle w:val="TableTextPortrait"/>
            </w:pPr>
            <w:r>
              <w:t>Information on the accountable authority, or each member of the accountable authority, of the entity during the reporting period.</w:t>
            </w:r>
          </w:p>
        </w:tc>
        <w:tc>
          <w:tcPr>
            <w:tcW w:w="836" w:type="pct"/>
          </w:tcPr>
          <w:p w14:paraId="40961445" w14:textId="77777777" w:rsidR="00DC69DF" w:rsidRDefault="00DC69DF">
            <w:pPr>
              <w:pStyle w:val="TableTextPortrait"/>
            </w:pPr>
            <w:r>
              <w:t>Mandatory</w:t>
            </w:r>
          </w:p>
        </w:tc>
      </w:tr>
      <w:tr w:rsidR="00DC69DF" w14:paraId="2B6D9DCC" w14:textId="77777777" w:rsidTr="00DC69DF">
        <w:tc>
          <w:tcPr>
            <w:tcW w:w="626" w:type="pct"/>
          </w:tcPr>
          <w:p w14:paraId="549D3FB3" w14:textId="77777777" w:rsidR="00DC69DF" w:rsidRDefault="00DC69DF">
            <w:pPr>
              <w:pStyle w:val="TableTextPortrait"/>
            </w:pPr>
            <w:r>
              <w:t>17BE(k)</w:t>
            </w:r>
          </w:p>
        </w:tc>
        <w:tc>
          <w:tcPr>
            <w:tcW w:w="472" w:type="pct"/>
          </w:tcPr>
          <w:p w14:paraId="2FA196D6" w14:textId="77777777" w:rsidR="00DC69DF" w:rsidRDefault="00DC69DF">
            <w:pPr>
              <w:pStyle w:val="TableTextPortrait"/>
            </w:pPr>
            <w:r>
              <w:t xml:space="preserve"> 6</w:t>
            </w:r>
          </w:p>
        </w:tc>
        <w:tc>
          <w:tcPr>
            <w:tcW w:w="3066" w:type="pct"/>
          </w:tcPr>
          <w:p w14:paraId="65245D4B" w14:textId="77777777" w:rsidR="00DC69DF" w:rsidRDefault="00DC69DF">
            <w:pPr>
              <w:pStyle w:val="TableTextPortrait"/>
            </w:pPr>
            <w:r>
              <w:t>Outline of the organisational structure of the entity (including any subsidiaries of the entity).</w:t>
            </w:r>
          </w:p>
        </w:tc>
        <w:tc>
          <w:tcPr>
            <w:tcW w:w="836" w:type="pct"/>
          </w:tcPr>
          <w:p w14:paraId="3F1BE003" w14:textId="77777777" w:rsidR="00DC69DF" w:rsidRDefault="00DC69DF">
            <w:pPr>
              <w:pStyle w:val="TableTextPortrait"/>
            </w:pPr>
            <w:r>
              <w:t>Mandatory</w:t>
            </w:r>
          </w:p>
        </w:tc>
      </w:tr>
      <w:tr w:rsidR="00DC69DF" w14:paraId="5B449439" w14:textId="77777777" w:rsidTr="00DC69DF">
        <w:tc>
          <w:tcPr>
            <w:tcW w:w="626" w:type="pct"/>
          </w:tcPr>
          <w:p w14:paraId="274B5242" w14:textId="77777777" w:rsidR="00DC69DF" w:rsidRDefault="00DC69DF">
            <w:pPr>
              <w:pStyle w:val="TableTextPortrait"/>
            </w:pPr>
            <w:r>
              <w:t>17BE(ka)</w:t>
            </w:r>
          </w:p>
        </w:tc>
        <w:tc>
          <w:tcPr>
            <w:tcW w:w="472" w:type="pct"/>
          </w:tcPr>
          <w:p w14:paraId="0F9F7BD5" w14:textId="0AC4A394" w:rsidR="00DC69DF" w:rsidRDefault="00DC69DF">
            <w:pPr>
              <w:pStyle w:val="TableTextPortrait"/>
            </w:pPr>
            <w:r>
              <w:t xml:space="preserve"> 1</w:t>
            </w:r>
            <w:r w:rsidR="208644EE">
              <w:t>21</w:t>
            </w:r>
          </w:p>
        </w:tc>
        <w:tc>
          <w:tcPr>
            <w:tcW w:w="3066" w:type="pct"/>
          </w:tcPr>
          <w:p w14:paraId="745E4349" w14:textId="77777777" w:rsidR="00DC69DF" w:rsidRDefault="00DC69DF">
            <w:pPr>
              <w:pStyle w:val="TableTextPortrait"/>
            </w:pPr>
            <w:r>
              <w:t xml:space="preserve">Statistics on the entity’s employees on an ongoing and non-ongoing basis, including the following: </w:t>
            </w:r>
          </w:p>
          <w:p w14:paraId="5F484E77" w14:textId="77777777" w:rsidR="00DC69DF" w:rsidRDefault="00DC69DF">
            <w:pPr>
              <w:pStyle w:val="TableTextPortrait"/>
            </w:pPr>
            <w:r>
              <w:t xml:space="preserve">(a) statistics on full-time employees; </w:t>
            </w:r>
          </w:p>
          <w:p w14:paraId="73F70A50" w14:textId="77777777" w:rsidR="00DC69DF" w:rsidRDefault="00DC69DF">
            <w:pPr>
              <w:pStyle w:val="TableTextPortrait"/>
            </w:pPr>
            <w:r>
              <w:t xml:space="preserve">(b) statistics on part-time employees; </w:t>
            </w:r>
          </w:p>
          <w:p w14:paraId="67538C28" w14:textId="77777777" w:rsidR="00DC69DF" w:rsidRDefault="00DC69DF">
            <w:pPr>
              <w:pStyle w:val="TableTextPortrait"/>
            </w:pPr>
            <w:r>
              <w:t xml:space="preserve">(c) statistics on gender; </w:t>
            </w:r>
          </w:p>
          <w:p w14:paraId="0B34C65B" w14:textId="77777777" w:rsidR="00DC69DF" w:rsidRDefault="00DC69DF">
            <w:pPr>
              <w:pStyle w:val="TableTextPortrait"/>
            </w:pPr>
            <w:r>
              <w:t>(d) statistics on staff location.</w:t>
            </w:r>
          </w:p>
        </w:tc>
        <w:tc>
          <w:tcPr>
            <w:tcW w:w="836" w:type="pct"/>
          </w:tcPr>
          <w:p w14:paraId="02AA5326" w14:textId="77777777" w:rsidR="00DC69DF" w:rsidRDefault="00DC69DF">
            <w:pPr>
              <w:pStyle w:val="TableTextPortrait"/>
            </w:pPr>
            <w:r>
              <w:t>Mandatory</w:t>
            </w:r>
          </w:p>
        </w:tc>
      </w:tr>
      <w:tr w:rsidR="00DC69DF" w14:paraId="1F2F69C7" w14:textId="77777777" w:rsidTr="00DC69DF">
        <w:tc>
          <w:tcPr>
            <w:tcW w:w="626" w:type="pct"/>
          </w:tcPr>
          <w:p w14:paraId="70F72A1F" w14:textId="77777777" w:rsidR="00DC69DF" w:rsidRDefault="00DC69DF">
            <w:pPr>
              <w:pStyle w:val="TableTextPortrait"/>
            </w:pPr>
            <w:r>
              <w:t>17BE(l)</w:t>
            </w:r>
          </w:p>
        </w:tc>
        <w:tc>
          <w:tcPr>
            <w:tcW w:w="472" w:type="pct"/>
          </w:tcPr>
          <w:p w14:paraId="5517C8D1" w14:textId="638DCD65" w:rsidR="00DC69DF" w:rsidRDefault="00DC69DF">
            <w:pPr>
              <w:pStyle w:val="TableTextPortrait"/>
            </w:pPr>
            <w:r>
              <w:t xml:space="preserve"> 1</w:t>
            </w:r>
            <w:r w:rsidR="7D384178">
              <w:t>6</w:t>
            </w:r>
          </w:p>
        </w:tc>
        <w:tc>
          <w:tcPr>
            <w:tcW w:w="3066" w:type="pct"/>
          </w:tcPr>
          <w:p w14:paraId="0C7FE6F3" w14:textId="77777777" w:rsidR="00DC69DF" w:rsidRDefault="00DC69DF">
            <w:pPr>
              <w:pStyle w:val="TableTextPortrait"/>
            </w:pPr>
            <w:r>
              <w:t>Outline of the location (whether or not in Australia) of major activities or facilities of the entity.</w:t>
            </w:r>
          </w:p>
        </w:tc>
        <w:tc>
          <w:tcPr>
            <w:tcW w:w="836" w:type="pct"/>
          </w:tcPr>
          <w:p w14:paraId="21CBB6C5" w14:textId="77777777" w:rsidR="00DC69DF" w:rsidRDefault="00DC69DF">
            <w:pPr>
              <w:pStyle w:val="TableTextPortrait"/>
            </w:pPr>
            <w:r>
              <w:t>Mandatory</w:t>
            </w:r>
          </w:p>
        </w:tc>
      </w:tr>
      <w:tr w:rsidR="00DC69DF" w14:paraId="16B95EB1" w14:textId="77777777" w:rsidTr="00DC69DF">
        <w:tc>
          <w:tcPr>
            <w:tcW w:w="626" w:type="pct"/>
          </w:tcPr>
          <w:p w14:paraId="78F9B255" w14:textId="77777777" w:rsidR="00DC69DF" w:rsidRDefault="00DC69DF">
            <w:pPr>
              <w:pStyle w:val="TableTextPortrait"/>
            </w:pPr>
            <w:r>
              <w:t>17BE(m)</w:t>
            </w:r>
          </w:p>
        </w:tc>
        <w:tc>
          <w:tcPr>
            <w:tcW w:w="472" w:type="pct"/>
          </w:tcPr>
          <w:p w14:paraId="1E3B6C2E" w14:textId="44E59E6D" w:rsidR="00DC69DF" w:rsidRDefault="00DC69DF">
            <w:pPr>
              <w:pStyle w:val="TableTextPortrait"/>
            </w:pPr>
            <w:r>
              <w:t xml:space="preserve"> 1</w:t>
            </w:r>
            <w:r w:rsidR="6C27D81C">
              <w:t>2</w:t>
            </w:r>
          </w:p>
        </w:tc>
        <w:tc>
          <w:tcPr>
            <w:tcW w:w="3066" w:type="pct"/>
          </w:tcPr>
          <w:p w14:paraId="68B1D994" w14:textId="77777777" w:rsidR="00DC69DF" w:rsidRDefault="00DC69DF">
            <w:pPr>
              <w:pStyle w:val="TableTextPortrait"/>
            </w:pPr>
            <w:r>
              <w:t>Information relating to the main corporate governance practices used by the entity during the reporting period.</w:t>
            </w:r>
          </w:p>
        </w:tc>
        <w:tc>
          <w:tcPr>
            <w:tcW w:w="836" w:type="pct"/>
          </w:tcPr>
          <w:p w14:paraId="09F4FDCD" w14:textId="77777777" w:rsidR="00DC69DF" w:rsidRDefault="00DC69DF">
            <w:pPr>
              <w:pStyle w:val="TableTextPortrait"/>
            </w:pPr>
            <w:r>
              <w:t>Mandatory</w:t>
            </w:r>
          </w:p>
        </w:tc>
      </w:tr>
      <w:tr w:rsidR="00DC69DF" w14:paraId="6AD0F257" w14:textId="77777777" w:rsidTr="00DC69DF">
        <w:tc>
          <w:tcPr>
            <w:tcW w:w="626" w:type="pct"/>
          </w:tcPr>
          <w:p w14:paraId="60726F23" w14:textId="77777777" w:rsidR="00DC69DF" w:rsidRDefault="00DC69DF">
            <w:pPr>
              <w:pStyle w:val="TableTextPortrait"/>
            </w:pPr>
            <w:r>
              <w:t>17BE(n), 17BE(o)</w:t>
            </w:r>
          </w:p>
        </w:tc>
        <w:tc>
          <w:tcPr>
            <w:tcW w:w="472" w:type="pct"/>
          </w:tcPr>
          <w:p w14:paraId="211E6C75" w14:textId="77777777" w:rsidR="00DC69DF" w:rsidRDefault="00DC69DF">
            <w:pPr>
              <w:pStyle w:val="TableTextPortrait"/>
            </w:pPr>
            <w:r>
              <w:t>N/A</w:t>
            </w:r>
          </w:p>
        </w:tc>
        <w:tc>
          <w:tcPr>
            <w:tcW w:w="3066" w:type="pct"/>
          </w:tcPr>
          <w:p w14:paraId="273376B5" w14:textId="77777777" w:rsidR="00DC69DF" w:rsidRDefault="00DC69DF">
            <w:pPr>
              <w:pStyle w:val="TableTextPortrait"/>
            </w:pPr>
            <w:r>
              <w:t xml:space="preserve">For transactions with a related Commonwealth entity or related company where the value of the transaction, or if there is more than one transaction, the aggregate of those transactions, is more than $10,000 (inclusive of GST): </w:t>
            </w:r>
          </w:p>
          <w:p w14:paraId="7C5DCC0D" w14:textId="77777777" w:rsidR="00DC69DF" w:rsidRDefault="00DC69DF">
            <w:pPr>
              <w:pStyle w:val="TableTextPortrait"/>
            </w:pPr>
            <w:r>
              <w:t xml:space="preserve">(a) the decision-making process undertaken by the accountable authority to approve the entity paying for a good or service from, or providing a grant to, the related Commonwealth entity or related company; and </w:t>
            </w:r>
          </w:p>
          <w:p w14:paraId="356A07CF" w14:textId="77777777" w:rsidR="00DC69DF" w:rsidRDefault="00DC69DF">
            <w:pPr>
              <w:pStyle w:val="TableTextPortrait"/>
            </w:pPr>
            <w:r>
              <w:t>(b) the value of the transaction, or if there is more than one transaction, the number of transactions and the aggregate of value of the transactions.</w:t>
            </w:r>
          </w:p>
        </w:tc>
        <w:tc>
          <w:tcPr>
            <w:tcW w:w="836" w:type="pct"/>
          </w:tcPr>
          <w:p w14:paraId="3FBA580E" w14:textId="77777777" w:rsidR="00DC69DF" w:rsidRDefault="00DC69DF">
            <w:pPr>
              <w:pStyle w:val="TableTextPortrait"/>
            </w:pPr>
            <w:r>
              <w:t>If applicable, mandatory</w:t>
            </w:r>
          </w:p>
        </w:tc>
      </w:tr>
      <w:tr w:rsidR="00DC69DF" w14:paraId="7882F81D" w14:textId="77777777" w:rsidTr="00DC69DF">
        <w:tc>
          <w:tcPr>
            <w:tcW w:w="626" w:type="pct"/>
          </w:tcPr>
          <w:p w14:paraId="6CEDEAF7" w14:textId="77777777" w:rsidR="00DC69DF" w:rsidRDefault="00DC69DF">
            <w:pPr>
              <w:pStyle w:val="TableTextPortrait"/>
            </w:pPr>
            <w:r>
              <w:t>17BE(p)</w:t>
            </w:r>
          </w:p>
        </w:tc>
        <w:tc>
          <w:tcPr>
            <w:tcW w:w="472" w:type="pct"/>
          </w:tcPr>
          <w:p w14:paraId="7E5BED34" w14:textId="77777777" w:rsidR="00DC69DF" w:rsidRDefault="00DC69DF">
            <w:pPr>
              <w:pStyle w:val="TableTextPortrait"/>
            </w:pPr>
            <w:r>
              <w:t>N/A</w:t>
            </w:r>
          </w:p>
        </w:tc>
        <w:tc>
          <w:tcPr>
            <w:tcW w:w="3066" w:type="pct"/>
          </w:tcPr>
          <w:p w14:paraId="27A7DE40" w14:textId="77777777" w:rsidR="00DC69DF" w:rsidRDefault="00DC69DF">
            <w:pPr>
              <w:pStyle w:val="TableTextPortrait"/>
            </w:pPr>
            <w:r>
              <w:t>Any significant activities and changes that affected the operation or structure of the entity during the reporting period.</w:t>
            </w:r>
          </w:p>
        </w:tc>
        <w:tc>
          <w:tcPr>
            <w:tcW w:w="836" w:type="pct"/>
          </w:tcPr>
          <w:p w14:paraId="6E06088D" w14:textId="77777777" w:rsidR="00DC69DF" w:rsidRDefault="00DC69DF">
            <w:pPr>
              <w:pStyle w:val="TableTextPortrait"/>
            </w:pPr>
            <w:r>
              <w:t>If applicable, mandatory</w:t>
            </w:r>
          </w:p>
        </w:tc>
      </w:tr>
      <w:tr w:rsidR="00DC69DF" w14:paraId="6DB3ABCD" w14:textId="77777777" w:rsidTr="00DC69DF">
        <w:tc>
          <w:tcPr>
            <w:tcW w:w="626" w:type="pct"/>
          </w:tcPr>
          <w:p w14:paraId="53756A25" w14:textId="77777777" w:rsidR="00DC69DF" w:rsidRDefault="00DC69DF">
            <w:pPr>
              <w:pStyle w:val="TableTextPortrait"/>
            </w:pPr>
            <w:r>
              <w:t>17BE(q)</w:t>
            </w:r>
          </w:p>
        </w:tc>
        <w:tc>
          <w:tcPr>
            <w:tcW w:w="472" w:type="pct"/>
          </w:tcPr>
          <w:p w14:paraId="5A75DFC9" w14:textId="77777777" w:rsidR="00DC69DF" w:rsidRDefault="00DC69DF">
            <w:pPr>
              <w:pStyle w:val="TableTextPortrait"/>
            </w:pPr>
            <w:r>
              <w:t>N/A</w:t>
            </w:r>
          </w:p>
        </w:tc>
        <w:tc>
          <w:tcPr>
            <w:tcW w:w="3066" w:type="pct"/>
          </w:tcPr>
          <w:p w14:paraId="771713C2" w14:textId="77777777" w:rsidR="00DC69DF" w:rsidRDefault="00DC69DF">
            <w:pPr>
              <w:pStyle w:val="TableTextPortrait"/>
            </w:pPr>
            <w:r>
              <w:t>Particulars of judicial decisions or decisions of administrative tribunals that may have a significant effect on the operations of the entity.</w:t>
            </w:r>
          </w:p>
        </w:tc>
        <w:tc>
          <w:tcPr>
            <w:tcW w:w="836" w:type="pct"/>
          </w:tcPr>
          <w:p w14:paraId="4B5DEF57" w14:textId="77777777" w:rsidR="00DC69DF" w:rsidRDefault="00DC69DF">
            <w:pPr>
              <w:pStyle w:val="TableTextPortrait"/>
            </w:pPr>
            <w:r>
              <w:t>If applicable, mandatory</w:t>
            </w:r>
          </w:p>
        </w:tc>
      </w:tr>
      <w:tr w:rsidR="00DC69DF" w14:paraId="461B3AD4" w14:textId="77777777" w:rsidTr="00DC69DF">
        <w:tc>
          <w:tcPr>
            <w:tcW w:w="626" w:type="pct"/>
          </w:tcPr>
          <w:p w14:paraId="20D2D774" w14:textId="77777777" w:rsidR="00DC69DF" w:rsidRDefault="00DC69DF">
            <w:pPr>
              <w:pStyle w:val="TableTextPortrait"/>
            </w:pPr>
            <w:r>
              <w:t>17BE(r)</w:t>
            </w:r>
          </w:p>
        </w:tc>
        <w:tc>
          <w:tcPr>
            <w:tcW w:w="472" w:type="pct"/>
          </w:tcPr>
          <w:p w14:paraId="53A039E8" w14:textId="77777777" w:rsidR="00DC69DF" w:rsidRDefault="00DC69DF">
            <w:pPr>
              <w:pStyle w:val="TableTextPortrait"/>
            </w:pPr>
            <w:r>
              <w:t>N/A</w:t>
            </w:r>
          </w:p>
        </w:tc>
        <w:tc>
          <w:tcPr>
            <w:tcW w:w="3066" w:type="pct"/>
          </w:tcPr>
          <w:p w14:paraId="44DA5F09" w14:textId="77777777" w:rsidR="00DC69DF" w:rsidRDefault="00DC69DF">
            <w:pPr>
              <w:pStyle w:val="TableTextPortrait"/>
            </w:pPr>
            <w:r>
              <w:t xml:space="preserve">Particulars of any reports on the entity given by: </w:t>
            </w:r>
          </w:p>
          <w:p w14:paraId="087CA960" w14:textId="77777777" w:rsidR="00DC69DF" w:rsidRDefault="00DC69DF">
            <w:pPr>
              <w:pStyle w:val="TableTextPortrait"/>
            </w:pPr>
            <w:r>
              <w:t xml:space="preserve">(a) the Auditor-General (other than a report under section 43 of the Act); or </w:t>
            </w:r>
          </w:p>
          <w:p w14:paraId="317A77D5" w14:textId="77777777" w:rsidR="00DC69DF" w:rsidRDefault="00DC69DF">
            <w:pPr>
              <w:pStyle w:val="TableTextPortrait"/>
            </w:pPr>
            <w:r>
              <w:t xml:space="preserve">(b) a Parliamentary Committee; or </w:t>
            </w:r>
          </w:p>
          <w:p w14:paraId="4253E372" w14:textId="77777777" w:rsidR="00DC69DF" w:rsidRDefault="00DC69DF">
            <w:pPr>
              <w:pStyle w:val="TableTextPortrait"/>
            </w:pPr>
            <w:r>
              <w:t>(c) the Commonwealth Ombudsman; or (d) the Office of the Australian Information Commissioner.</w:t>
            </w:r>
          </w:p>
        </w:tc>
        <w:tc>
          <w:tcPr>
            <w:tcW w:w="836" w:type="pct"/>
          </w:tcPr>
          <w:p w14:paraId="274967AE" w14:textId="77777777" w:rsidR="00DC69DF" w:rsidRDefault="00DC69DF">
            <w:pPr>
              <w:pStyle w:val="TableTextPortrait"/>
            </w:pPr>
            <w:r>
              <w:t>If applicable, mandatory</w:t>
            </w:r>
          </w:p>
        </w:tc>
      </w:tr>
      <w:tr w:rsidR="00DC69DF" w14:paraId="33621787" w14:textId="77777777" w:rsidTr="00DC69DF">
        <w:tc>
          <w:tcPr>
            <w:tcW w:w="626" w:type="pct"/>
          </w:tcPr>
          <w:p w14:paraId="1DACAED6" w14:textId="77777777" w:rsidR="00DC69DF" w:rsidRDefault="00DC69DF">
            <w:pPr>
              <w:pStyle w:val="TableTextPortrait"/>
            </w:pPr>
            <w:r>
              <w:t>17BE(s)</w:t>
            </w:r>
          </w:p>
        </w:tc>
        <w:tc>
          <w:tcPr>
            <w:tcW w:w="472" w:type="pct"/>
          </w:tcPr>
          <w:p w14:paraId="04BBF6BA" w14:textId="77777777" w:rsidR="00DC69DF" w:rsidRDefault="00DC69DF">
            <w:pPr>
              <w:pStyle w:val="TableTextPortrait"/>
            </w:pPr>
            <w:r>
              <w:t>N/A</w:t>
            </w:r>
          </w:p>
        </w:tc>
        <w:tc>
          <w:tcPr>
            <w:tcW w:w="3066" w:type="pct"/>
          </w:tcPr>
          <w:p w14:paraId="39F4ECC7" w14:textId="77777777" w:rsidR="00DC69DF" w:rsidRDefault="00DC69DF">
            <w:pPr>
              <w:pStyle w:val="TableTextPortrait"/>
            </w:pPr>
            <w:r>
              <w:t>An explanation of information not obtained from a subsidiary of the entity and the effect of not having the information on the annual report.</w:t>
            </w:r>
          </w:p>
        </w:tc>
        <w:tc>
          <w:tcPr>
            <w:tcW w:w="836" w:type="pct"/>
          </w:tcPr>
          <w:p w14:paraId="042C5268" w14:textId="77777777" w:rsidR="00DC69DF" w:rsidRDefault="00DC69DF">
            <w:pPr>
              <w:pStyle w:val="TableTextPortrait"/>
            </w:pPr>
            <w:r>
              <w:t>If applicable, mandatory</w:t>
            </w:r>
          </w:p>
        </w:tc>
      </w:tr>
      <w:tr w:rsidR="00DC69DF" w14:paraId="6CED26C5" w14:textId="77777777" w:rsidTr="00DC69DF">
        <w:tc>
          <w:tcPr>
            <w:tcW w:w="626" w:type="pct"/>
          </w:tcPr>
          <w:p w14:paraId="552D7547" w14:textId="77777777" w:rsidR="00DC69DF" w:rsidRDefault="00DC69DF">
            <w:pPr>
              <w:pStyle w:val="TableTextPortrait"/>
            </w:pPr>
            <w:r>
              <w:t>17BE(t)</w:t>
            </w:r>
          </w:p>
        </w:tc>
        <w:tc>
          <w:tcPr>
            <w:tcW w:w="472" w:type="pct"/>
          </w:tcPr>
          <w:p w14:paraId="4BF8F976" w14:textId="77777777" w:rsidR="00DC69DF" w:rsidRDefault="00DC69DF">
            <w:pPr>
              <w:pStyle w:val="TableTextPortrait"/>
            </w:pPr>
            <w:r>
              <w:t>N/A</w:t>
            </w:r>
          </w:p>
        </w:tc>
        <w:tc>
          <w:tcPr>
            <w:tcW w:w="3066" w:type="pct"/>
          </w:tcPr>
          <w:p w14:paraId="29870773" w14:textId="77777777" w:rsidR="00DC69DF" w:rsidRDefault="00DC69DF">
            <w:pPr>
              <w:pStyle w:val="TableTextPortrait"/>
            </w:pPr>
            <w:r>
              <w:t>Details of any indemnity that applied during the reporting period to the accountable authority, any member of the accountable authority or officer of the entity against a liability (including premiums paid, or agreed to be paid, for insurance against the authority, member or officer’s liability for legal costs).</w:t>
            </w:r>
          </w:p>
        </w:tc>
        <w:tc>
          <w:tcPr>
            <w:tcW w:w="836" w:type="pct"/>
          </w:tcPr>
          <w:p w14:paraId="3C35899D" w14:textId="77777777" w:rsidR="00DC69DF" w:rsidRDefault="00DC69DF">
            <w:pPr>
              <w:pStyle w:val="TableTextPortrait"/>
            </w:pPr>
            <w:r>
              <w:t>If applicable, mandatory</w:t>
            </w:r>
          </w:p>
        </w:tc>
      </w:tr>
      <w:tr w:rsidR="00DC69DF" w14:paraId="258A3F50" w14:textId="77777777" w:rsidTr="00DC69DF">
        <w:tc>
          <w:tcPr>
            <w:tcW w:w="626" w:type="pct"/>
          </w:tcPr>
          <w:p w14:paraId="60F5527E" w14:textId="77777777" w:rsidR="00DC69DF" w:rsidRDefault="00DC69DF">
            <w:pPr>
              <w:pStyle w:val="TableTextPortrait"/>
            </w:pPr>
            <w:r>
              <w:t>17BE(taa)</w:t>
            </w:r>
          </w:p>
        </w:tc>
        <w:tc>
          <w:tcPr>
            <w:tcW w:w="472" w:type="pct"/>
          </w:tcPr>
          <w:p w14:paraId="3E6AA096" w14:textId="65014B0E" w:rsidR="00DC69DF" w:rsidRDefault="00DC69DF">
            <w:pPr>
              <w:pStyle w:val="TableTextPortrait"/>
            </w:pPr>
            <w:r>
              <w:t xml:space="preserve"> 2</w:t>
            </w:r>
            <w:r w:rsidR="47834133">
              <w:t>7</w:t>
            </w:r>
            <w:r>
              <w:t>-2</w:t>
            </w:r>
            <w:r w:rsidR="5B72ECCC">
              <w:t>8</w:t>
            </w:r>
          </w:p>
        </w:tc>
        <w:tc>
          <w:tcPr>
            <w:tcW w:w="3066" w:type="pct"/>
          </w:tcPr>
          <w:p w14:paraId="1B9F7B27" w14:textId="77777777" w:rsidR="00DC69DF" w:rsidRDefault="00DC69DF">
            <w:pPr>
              <w:pStyle w:val="TableTextPortrait"/>
            </w:pPr>
            <w:r>
              <w:t xml:space="preserve">The following information about the audit committee for the entity: </w:t>
            </w:r>
          </w:p>
          <w:p w14:paraId="504446C8" w14:textId="77777777" w:rsidR="00DC69DF" w:rsidRDefault="00DC69DF">
            <w:pPr>
              <w:pStyle w:val="TableTextPortrait"/>
            </w:pPr>
            <w:r>
              <w:t xml:space="preserve">(a) a direct electronic address of the charter determining the functions of the audit committee; </w:t>
            </w:r>
          </w:p>
          <w:p w14:paraId="665C48A9" w14:textId="77777777" w:rsidR="00DC69DF" w:rsidRDefault="00DC69DF">
            <w:pPr>
              <w:pStyle w:val="TableTextPortrait"/>
            </w:pPr>
            <w:r>
              <w:t xml:space="preserve">(b) the name of each member of the audit committee; </w:t>
            </w:r>
          </w:p>
          <w:p w14:paraId="7D5C6BB5" w14:textId="77777777" w:rsidR="00DC69DF" w:rsidRDefault="00DC69DF">
            <w:pPr>
              <w:pStyle w:val="TableTextPortrait"/>
            </w:pPr>
            <w:r>
              <w:t xml:space="preserve">(c) the qualifications, knowledge, skills, or experience of each member of the audit committee; </w:t>
            </w:r>
          </w:p>
          <w:p w14:paraId="5D9D09AB" w14:textId="77777777" w:rsidR="00DC69DF" w:rsidRDefault="00DC69DF">
            <w:pPr>
              <w:pStyle w:val="TableTextPortrait"/>
            </w:pPr>
            <w:r>
              <w:t xml:space="preserve">(d) information about each member’s attendance at meetings of the audit committee; </w:t>
            </w:r>
          </w:p>
          <w:p w14:paraId="6C88DC54" w14:textId="77777777" w:rsidR="00DC69DF" w:rsidRDefault="00DC69DF">
            <w:pPr>
              <w:pStyle w:val="TableTextPortrait"/>
            </w:pPr>
            <w:r>
              <w:t>(e) the remuneration of each member of the audit committee.</w:t>
            </w:r>
          </w:p>
        </w:tc>
        <w:tc>
          <w:tcPr>
            <w:tcW w:w="836" w:type="pct"/>
          </w:tcPr>
          <w:p w14:paraId="59798258" w14:textId="77777777" w:rsidR="00DC69DF" w:rsidRDefault="00DC69DF">
            <w:pPr>
              <w:pStyle w:val="TableTextPortrait"/>
            </w:pPr>
            <w:r>
              <w:t>Mandatory</w:t>
            </w:r>
          </w:p>
        </w:tc>
      </w:tr>
      <w:tr w:rsidR="00DC69DF" w14:paraId="55E31141" w14:textId="77777777" w:rsidTr="00DC69DF">
        <w:tc>
          <w:tcPr>
            <w:tcW w:w="626" w:type="pct"/>
          </w:tcPr>
          <w:p w14:paraId="43ABB5A1" w14:textId="77777777" w:rsidR="00DC69DF" w:rsidRDefault="00DC69DF">
            <w:pPr>
              <w:pStyle w:val="TableTextPortrait"/>
            </w:pPr>
            <w:r>
              <w:t>17BE(ta)</w:t>
            </w:r>
          </w:p>
        </w:tc>
        <w:tc>
          <w:tcPr>
            <w:tcW w:w="472" w:type="pct"/>
          </w:tcPr>
          <w:p w14:paraId="2D63CBF6" w14:textId="58AC2C87" w:rsidR="00DC69DF" w:rsidRDefault="00DC69DF">
            <w:pPr>
              <w:pStyle w:val="TableTextPortrait"/>
            </w:pPr>
            <w:r>
              <w:t>1</w:t>
            </w:r>
            <w:r w:rsidR="1D5691EB">
              <w:t>10</w:t>
            </w:r>
          </w:p>
        </w:tc>
        <w:tc>
          <w:tcPr>
            <w:tcW w:w="3066" w:type="pct"/>
          </w:tcPr>
          <w:p w14:paraId="68947A7A" w14:textId="77777777" w:rsidR="00DC69DF" w:rsidRDefault="00DC69DF">
            <w:pPr>
              <w:pStyle w:val="TableTextPortrait"/>
            </w:pPr>
            <w:r>
              <w:t>Information about executive remuneration.</w:t>
            </w:r>
          </w:p>
        </w:tc>
        <w:tc>
          <w:tcPr>
            <w:tcW w:w="836" w:type="pct"/>
          </w:tcPr>
          <w:p w14:paraId="232B798E" w14:textId="77777777" w:rsidR="00DC69DF" w:rsidRDefault="00DC69DF">
            <w:pPr>
              <w:pStyle w:val="TableTextPortrait"/>
            </w:pPr>
            <w:r>
              <w:t>If applicable, mandatory</w:t>
            </w:r>
          </w:p>
        </w:tc>
      </w:tr>
      <w:tr w:rsidR="00DC69DF" w14:paraId="216735BE" w14:textId="77777777" w:rsidTr="00DC69DF">
        <w:tc>
          <w:tcPr>
            <w:tcW w:w="626" w:type="pct"/>
          </w:tcPr>
          <w:p w14:paraId="0319CE32" w14:textId="77777777" w:rsidR="00DC69DF" w:rsidRPr="003C2A9C" w:rsidRDefault="00DC69DF">
            <w:pPr>
              <w:pStyle w:val="TableTextPortrait"/>
              <w:rPr>
                <w:b/>
                <w:bCs/>
              </w:rPr>
            </w:pPr>
            <w:r w:rsidRPr="003C2A9C">
              <w:rPr>
                <w:b/>
                <w:bCs/>
              </w:rPr>
              <w:t>17BF</w:t>
            </w:r>
          </w:p>
        </w:tc>
        <w:tc>
          <w:tcPr>
            <w:tcW w:w="4374" w:type="pct"/>
            <w:gridSpan w:val="3"/>
          </w:tcPr>
          <w:p w14:paraId="10081701" w14:textId="77777777" w:rsidR="00DC69DF" w:rsidRPr="003C2A9C" w:rsidRDefault="00DC69DF">
            <w:pPr>
              <w:pStyle w:val="TableTextPortrait"/>
              <w:rPr>
                <w:b/>
                <w:bCs/>
              </w:rPr>
            </w:pPr>
            <w:r w:rsidRPr="003C2A9C">
              <w:rPr>
                <w:b/>
                <w:bCs/>
              </w:rPr>
              <w:t>Disclosure requirements for government business enterprises</w:t>
            </w:r>
          </w:p>
        </w:tc>
      </w:tr>
      <w:tr w:rsidR="00DC69DF" w14:paraId="6D852D34" w14:textId="77777777" w:rsidTr="00DC69DF">
        <w:tc>
          <w:tcPr>
            <w:tcW w:w="626" w:type="pct"/>
          </w:tcPr>
          <w:p w14:paraId="0F85833B" w14:textId="77777777" w:rsidR="00DC69DF" w:rsidRDefault="00DC69DF">
            <w:pPr>
              <w:pStyle w:val="TableTextPortrait"/>
            </w:pPr>
            <w:r>
              <w:t>17BF(1)(a)(i)</w:t>
            </w:r>
          </w:p>
        </w:tc>
        <w:tc>
          <w:tcPr>
            <w:tcW w:w="472" w:type="pct"/>
          </w:tcPr>
          <w:p w14:paraId="100833AC" w14:textId="77777777" w:rsidR="00DC69DF" w:rsidRDefault="00DC69DF">
            <w:pPr>
              <w:pStyle w:val="TableTextPortrait"/>
            </w:pPr>
            <w:r>
              <w:t>N/A</w:t>
            </w:r>
          </w:p>
        </w:tc>
        <w:tc>
          <w:tcPr>
            <w:tcW w:w="3066" w:type="pct"/>
          </w:tcPr>
          <w:p w14:paraId="25B2FAAB" w14:textId="77777777" w:rsidR="00DC69DF" w:rsidRDefault="00DC69DF">
            <w:pPr>
              <w:pStyle w:val="TableTextPortrait"/>
            </w:pPr>
            <w:r>
              <w:t>An assessment of significant changes in the entity’s overall financial structure and financial conditions.</w:t>
            </w:r>
          </w:p>
        </w:tc>
        <w:tc>
          <w:tcPr>
            <w:tcW w:w="836" w:type="pct"/>
          </w:tcPr>
          <w:p w14:paraId="5E4739E7" w14:textId="77777777" w:rsidR="00DC69DF" w:rsidRDefault="00DC69DF">
            <w:pPr>
              <w:pStyle w:val="TableTextPortrait"/>
            </w:pPr>
            <w:r>
              <w:t>If applicable, mandatory</w:t>
            </w:r>
          </w:p>
        </w:tc>
      </w:tr>
      <w:tr w:rsidR="00DC69DF" w14:paraId="6EC66E0B" w14:textId="77777777" w:rsidTr="00DC69DF">
        <w:tc>
          <w:tcPr>
            <w:tcW w:w="626" w:type="pct"/>
          </w:tcPr>
          <w:p w14:paraId="29241F60" w14:textId="77777777" w:rsidR="00DC69DF" w:rsidRDefault="00DC69DF">
            <w:pPr>
              <w:pStyle w:val="TableTextPortrait"/>
            </w:pPr>
            <w:r>
              <w:t>17BF(1)(a)(ii)</w:t>
            </w:r>
          </w:p>
        </w:tc>
        <w:tc>
          <w:tcPr>
            <w:tcW w:w="472" w:type="pct"/>
          </w:tcPr>
          <w:p w14:paraId="69D46689" w14:textId="77777777" w:rsidR="00DC69DF" w:rsidRDefault="00DC69DF">
            <w:pPr>
              <w:pStyle w:val="TableTextPortrait"/>
            </w:pPr>
            <w:r>
              <w:t>N/A</w:t>
            </w:r>
          </w:p>
        </w:tc>
        <w:tc>
          <w:tcPr>
            <w:tcW w:w="3066" w:type="pct"/>
          </w:tcPr>
          <w:p w14:paraId="146E8C9C" w14:textId="77777777" w:rsidR="00DC69DF" w:rsidRDefault="00DC69DF">
            <w:pPr>
              <w:pStyle w:val="TableTextPortrait"/>
            </w:pPr>
            <w:r>
              <w:t>An assessment of any events or risks that could cause financial information that is reported not to be indicative of future operations or financial conditions.</w:t>
            </w:r>
          </w:p>
        </w:tc>
        <w:tc>
          <w:tcPr>
            <w:tcW w:w="836" w:type="pct"/>
          </w:tcPr>
          <w:p w14:paraId="7014F34B" w14:textId="77777777" w:rsidR="00DC69DF" w:rsidRDefault="00DC69DF">
            <w:pPr>
              <w:pStyle w:val="TableTextPortrait"/>
            </w:pPr>
            <w:r>
              <w:t>If applicable, mandatory</w:t>
            </w:r>
          </w:p>
        </w:tc>
      </w:tr>
      <w:tr w:rsidR="00DC69DF" w14:paraId="616F32A5" w14:textId="77777777" w:rsidTr="00DC69DF">
        <w:tc>
          <w:tcPr>
            <w:tcW w:w="626" w:type="pct"/>
          </w:tcPr>
          <w:p w14:paraId="4D78881E" w14:textId="77777777" w:rsidR="00DC69DF" w:rsidRDefault="00DC69DF">
            <w:pPr>
              <w:pStyle w:val="TableTextPortrait"/>
            </w:pPr>
            <w:r>
              <w:t>17BF(1)(b)</w:t>
            </w:r>
          </w:p>
        </w:tc>
        <w:tc>
          <w:tcPr>
            <w:tcW w:w="472" w:type="pct"/>
          </w:tcPr>
          <w:p w14:paraId="240AC4EF" w14:textId="77777777" w:rsidR="00DC69DF" w:rsidRDefault="00DC69DF">
            <w:pPr>
              <w:pStyle w:val="TableTextPortrait"/>
            </w:pPr>
            <w:r>
              <w:t>N/A</w:t>
            </w:r>
          </w:p>
        </w:tc>
        <w:tc>
          <w:tcPr>
            <w:tcW w:w="3066" w:type="pct"/>
          </w:tcPr>
          <w:p w14:paraId="4C31DD17" w14:textId="77777777" w:rsidR="00DC69DF" w:rsidRDefault="00DC69DF">
            <w:pPr>
              <w:pStyle w:val="TableTextPortrait"/>
            </w:pPr>
            <w:r>
              <w:t>Information on dividends paid or recommended.</w:t>
            </w:r>
          </w:p>
        </w:tc>
        <w:tc>
          <w:tcPr>
            <w:tcW w:w="836" w:type="pct"/>
          </w:tcPr>
          <w:p w14:paraId="2FFB9426" w14:textId="77777777" w:rsidR="00DC69DF" w:rsidRDefault="00DC69DF">
            <w:pPr>
              <w:pStyle w:val="TableTextPortrait"/>
            </w:pPr>
            <w:r>
              <w:t>If applicable, mandatory</w:t>
            </w:r>
          </w:p>
        </w:tc>
      </w:tr>
      <w:tr w:rsidR="00DC69DF" w14:paraId="6CF765F2" w14:textId="77777777" w:rsidTr="00DC69DF">
        <w:tc>
          <w:tcPr>
            <w:tcW w:w="626" w:type="pct"/>
          </w:tcPr>
          <w:p w14:paraId="01F6D0AB" w14:textId="77777777" w:rsidR="00DC69DF" w:rsidRDefault="00DC69DF">
            <w:pPr>
              <w:pStyle w:val="TableTextPortrait"/>
            </w:pPr>
            <w:r>
              <w:t>17BF(1)(c)</w:t>
            </w:r>
          </w:p>
        </w:tc>
        <w:tc>
          <w:tcPr>
            <w:tcW w:w="472" w:type="pct"/>
          </w:tcPr>
          <w:p w14:paraId="74AFD2BC" w14:textId="77777777" w:rsidR="00DC69DF" w:rsidRDefault="00DC69DF">
            <w:pPr>
              <w:pStyle w:val="TableTextPortrait"/>
            </w:pPr>
            <w:r>
              <w:t>N/A</w:t>
            </w:r>
          </w:p>
        </w:tc>
        <w:tc>
          <w:tcPr>
            <w:tcW w:w="3066" w:type="pct"/>
          </w:tcPr>
          <w:p w14:paraId="1834735B" w14:textId="77777777" w:rsidR="00DC69DF" w:rsidRDefault="00DC69DF">
            <w:pPr>
              <w:pStyle w:val="TableTextPortrait"/>
            </w:pPr>
            <w:r>
              <w:t xml:space="preserve">Details of any community service obligations the government business enterprise has including: </w:t>
            </w:r>
          </w:p>
          <w:p w14:paraId="2F3A3A9C" w14:textId="77777777" w:rsidR="00DC69DF" w:rsidRDefault="00DC69DF">
            <w:pPr>
              <w:pStyle w:val="TableTextPortrait"/>
            </w:pPr>
            <w:r>
              <w:t xml:space="preserve">(a) an outline of actions taken to fulfil those obligations; and </w:t>
            </w:r>
          </w:p>
          <w:p w14:paraId="67E73043" w14:textId="77777777" w:rsidR="00DC69DF" w:rsidRDefault="00DC69DF">
            <w:pPr>
              <w:pStyle w:val="TableTextPortrait"/>
            </w:pPr>
            <w:r>
              <w:t>(b) an assessment of the cost of fulfilling those obligations.</w:t>
            </w:r>
          </w:p>
        </w:tc>
        <w:tc>
          <w:tcPr>
            <w:tcW w:w="836" w:type="pct"/>
          </w:tcPr>
          <w:p w14:paraId="2B336005" w14:textId="77777777" w:rsidR="00DC69DF" w:rsidRDefault="00DC69DF">
            <w:pPr>
              <w:pStyle w:val="TableTextPortrait"/>
            </w:pPr>
            <w:r>
              <w:t>If applicable, mandatory</w:t>
            </w:r>
          </w:p>
        </w:tc>
      </w:tr>
      <w:tr w:rsidR="00DC69DF" w14:paraId="763C8957" w14:textId="77777777" w:rsidTr="00DC69DF">
        <w:tc>
          <w:tcPr>
            <w:tcW w:w="626" w:type="pct"/>
          </w:tcPr>
          <w:p w14:paraId="6A0EF5B7" w14:textId="77777777" w:rsidR="00DC69DF" w:rsidRDefault="00DC69DF">
            <w:pPr>
              <w:pStyle w:val="TableTextPortrait"/>
            </w:pPr>
            <w:r>
              <w:t>17BF(2)</w:t>
            </w:r>
          </w:p>
        </w:tc>
        <w:tc>
          <w:tcPr>
            <w:tcW w:w="472" w:type="pct"/>
          </w:tcPr>
          <w:p w14:paraId="5AF5509C" w14:textId="77777777" w:rsidR="00DC69DF" w:rsidRDefault="00DC69DF">
            <w:pPr>
              <w:pStyle w:val="TableTextPortrait"/>
            </w:pPr>
            <w:r>
              <w:t>N/A</w:t>
            </w:r>
          </w:p>
        </w:tc>
        <w:tc>
          <w:tcPr>
            <w:tcW w:w="3066" w:type="pct"/>
          </w:tcPr>
          <w:p w14:paraId="1022566E" w14:textId="77777777" w:rsidR="00DC69DF" w:rsidRDefault="00DC69DF">
            <w:pPr>
              <w:pStyle w:val="TableTextPortrait"/>
            </w:pPr>
            <w:r>
              <w:t>A statement regarding the exclusion of information on the grounds that the information is commercially sensitive and would be likely to result in unreasonable commercial prejudice to the government business enterprise.</w:t>
            </w:r>
          </w:p>
        </w:tc>
        <w:tc>
          <w:tcPr>
            <w:tcW w:w="836" w:type="pct"/>
          </w:tcPr>
          <w:p w14:paraId="105A60B4" w14:textId="77777777" w:rsidR="00DC69DF" w:rsidRDefault="00DC69DF">
            <w:pPr>
              <w:pStyle w:val="TableTextPortrait"/>
            </w:pPr>
            <w:r>
              <w:t>If applicable, mandatory</w:t>
            </w:r>
          </w:p>
        </w:tc>
      </w:tr>
    </w:tbl>
    <w:p w14:paraId="1105365C" w14:textId="77777777" w:rsidR="00DC69DF" w:rsidRDefault="00DC69DF" w:rsidP="00DF3C72">
      <w:pPr>
        <w:spacing w:before="0" w:after="0"/>
        <w:textAlignment w:val="baseline"/>
        <w:rPr>
          <w:rFonts w:ascii="Segoe UI" w:eastAsia="Times New Roman" w:hAnsi="Segoe UI" w:cs="Segoe UI"/>
          <w:sz w:val="18"/>
          <w:szCs w:val="18"/>
        </w:rPr>
      </w:pPr>
    </w:p>
    <w:p w14:paraId="1860B4B3" w14:textId="77777777" w:rsidR="00EB196C" w:rsidRDefault="00EB196C" w:rsidP="00DF3C72">
      <w:pPr>
        <w:spacing w:before="0" w:after="0"/>
        <w:textAlignment w:val="baseline"/>
        <w:rPr>
          <w:rFonts w:ascii="Segoe UI" w:eastAsia="Times New Roman" w:hAnsi="Segoe UI" w:cs="Segoe UI"/>
          <w:sz w:val="18"/>
          <w:szCs w:val="18"/>
        </w:rPr>
      </w:pPr>
    </w:p>
    <w:p w14:paraId="468154E5" w14:textId="77777777" w:rsidR="00EB196C" w:rsidRDefault="00EB196C" w:rsidP="00DF3C72">
      <w:pPr>
        <w:spacing w:before="0" w:after="0"/>
        <w:textAlignment w:val="baseline"/>
        <w:rPr>
          <w:rFonts w:ascii="Segoe UI" w:eastAsia="Times New Roman" w:hAnsi="Segoe UI" w:cs="Segoe UI"/>
          <w:sz w:val="18"/>
          <w:szCs w:val="18"/>
        </w:rPr>
      </w:pPr>
    </w:p>
    <w:p w14:paraId="29BCC725" w14:textId="77777777" w:rsidR="00EB196C" w:rsidRDefault="00EB196C" w:rsidP="00DF3C72">
      <w:pPr>
        <w:spacing w:before="0" w:after="0"/>
        <w:textAlignment w:val="baseline"/>
        <w:rPr>
          <w:rFonts w:ascii="Segoe UI" w:eastAsia="Times New Roman" w:hAnsi="Segoe UI" w:cs="Segoe UI"/>
          <w:sz w:val="18"/>
          <w:szCs w:val="18"/>
        </w:rPr>
      </w:pPr>
    </w:p>
    <w:p w14:paraId="472FBF9D" w14:textId="77777777" w:rsidR="00EB196C" w:rsidRDefault="00EB196C" w:rsidP="00DF3C72">
      <w:pPr>
        <w:spacing w:before="0" w:after="0"/>
        <w:textAlignment w:val="baseline"/>
        <w:rPr>
          <w:rFonts w:ascii="Segoe UI" w:eastAsia="Times New Roman" w:hAnsi="Segoe UI" w:cs="Segoe UI"/>
          <w:sz w:val="18"/>
          <w:szCs w:val="18"/>
        </w:rPr>
      </w:pPr>
    </w:p>
    <w:p w14:paraId="0594FDFD" w14:textId="77777777" w:rsidR="00EB196C" w:rsidRDefault="00EB196C" w:rsidP="00DF3C72">
      <w:pPr>
        <w:spacing w:before="0" w:after="0"/>
        <w:textAlignment w:val="baseline"/>
        <w:rPr>
          <w:rFonts w:ascii="Segoe UI" w:eastAsia="Times New Roman" w:hAnsi="Segoe UI" w:cs="Segoe UI"/>
          <w:sz w:val="18"/>
          <w:szCs w:val="18"/>
        </w:rPr>
      </w:pPr>
    </w:p>
    <w:p w14:paraId="21B60AFA" w14:textId="77777777" w:rsidR="00EB196C" w:rsidRDefault="00EB196C" w:rsidP="00DF3C72">
      <w:pPr>
        <w:spacing w:before="0" w:after="0"/>
        <w:textAlignment w:val="baseline"/>
        <w:rPr>
          <w:rFonts w:ascii="Segoe UI" w:eastAsia="Times New Roman" w:hAnsi="Segoe UI" w:cs="Segoe UI"/>
          <w:sz w:val="18"/>
          <w:szCs w:val="18"/>
        </w:rPr>
      </w:pPr>
    </w:p>
    <w:p w14:paraId="45F68214" w14:textId="77777777" w:rsidR="00EB196C" w:rsidRDefault="00EB196C" w:rsidP="00DF3C72">
      <w:pPr>
        <w:spacing w:before="0" w:after="0"/>
        <w:textAlignment w:val="baseline"/>
        <w:rPr>
          <w:rFonts w:ascii="Segoe UI" w:eastAsia="Times New Roman" w:hAnsi="Segoe UI" w:cs="Segoe UI"/>
          <w:sz w:val="18"/>
          <w:szCs w:val="18"/>
        </w:rPr>
      </w:pPr>
    </w:p>
    <w:p w14:paraId="3349F318" w14:textId="77777777" w:rsidR="00EB196C" w:rsidRDefault="00EB196C" w:rsidP="00DF3C72">
      <w:pPr>
        <w:spacing w:before="0" w:after="0"/>
        <w:textAlignment w:val="baseline"/>
        <w:rPr>
          <w:rFonts w:ascii="Segoe UI" w:eastAsia="Times New Roman" w:hAnsi="Segoe UI" w:cs="Segoe UI"/>
          <w:sz w:val="18"/>
          <w:szCs w:val="18"/>
        </w:rPr>
      </w:pPr>
    </w:p>
    <w:p w14:paraId="0C394C38" w14:textId="77777777" w:rsidR="00EB196C" w:rsidRDefault="00EB196C" w:rsidP="00DF3C72">
      <w:pPr>
        <w:spacing w:before="0" w:after="0"/>
        <w:textAlignment w:val="baseline"/>
        <w:rPr>
          <w:rFonts w:ascii="Segoe UI" w:eastAsia="Times New Roman" w:hAnsi="Segoe UI" w:cs="Segoe UI"/>
          <w:sz w:val="18"/>
          <w:szCs w:val="18"/>
        </w:rPr>
      </w:pPr>
    </w:p>
    <w:p w14:paraId="2D60F093" w14:textId="77777777" w:rsidR="00EB196C" w:rsidRDefault="00EB196C" w:rsidP="00DF3C72">
      <w:pPr>
        <w:spacing w:before="0" w:after="0"/>
        <w:textAlignment w:val="baseline"/>
        <w:rPr>
          <w:rFonts w:ascii="Segoe UI" w:eastAsia="Times New Roman" w:hAnsi="Segoe UI" w:cs="Segoe UI"/>
          <w:sz w:val="18"/>
          <w:szCs w:val="18"/>
        </w:rPr>
      </w:pPr>
    </w:p>
    <w:p w14:paraId="6488BF4F" w14:textId="77777777" w:rsidR="00EB196C" w:rsidRDefault="00EB196C" w:rsidP="00DF3C72">
      <w:pPr>
        <w:spacing w:before="0" w:after="0"/>
        <w:textAlignment w:val="baseline"/>
        <w:rPr>
          <w:rFonts w:ascii="Segoe UI" w:eastAsia="Times New Roman" w:hAnsi="Segoe UI" w:cs="Segoe UI"/>
          <w:sz w:val="18"/>
          <w:szCs w:val="18"/>
        </w:rPr>
      </w:pPr>
    </w:p>
    <w:p w14:paraId="04AB4F03" w14:textId="77777777" w:rsidR="00EB196C" w:rsidRDefault="00EB196C" w:rsidP="00DF3C72">
      <w:pPr>
        <w:spacing w:before="0" w:after="0"/>
        <w:textAlignment w:val="baseline"/>
        <w:rPr>
          <w:rFonts w:ascii="Segoe UI" w:eastAsia="Times New Roman" w:hAnsi="Segoe UI" w:cs="Segoe UI"/>
          <w:sz w:val="18"/>
          <w:szCs w:val="18"/>
        </w:rPr>
      </w:pPr>
    </w:p>
    <w:p w14:paraId="78AED258" w14:textId="77777777" w:rsidR="00EB196C" w:rsidRDefault="00EB196C" w:rsidP="00DF3C72">
      <w:pPr>
        <w:spacing w:before="0" w:after="0"/>
        <w:textAlignment w:val="baseline"/>
        <w:rPr>
          <w:rFonts w:ascii="Segoe UI" w:eastAsia="Times New Roman" w:hAnsi="Segoe UI" w:cs="Segoe UI"/>
          <w:sz w:val="18"/>
          <w:szCs w:val="18"/>
        </w:rPr>
      </w:pPr>
    </w:p>
    <w:p w14:paraId="544C1B07" w14:textId="77777777" w:rsidR="00EB196C" w:rsidRDefault="00EB196C" w:rsidP="00DF3C72">
      <w:pPr>
        <w:spacing w:before="0" w:after="0"/>
        <w:textAlignment w:val="baseline"/>
        <w:rPr>
          <w:rFonts w:ascii="Segoe UI" w:eastAsia="Times New Roman" w:hAnsi="Segoe UI" w:cs="Segoe UI"/>
          <w:sz w:val="18"/>
          <w:szCs w:val="18"/>
        </w:rPr>
      </w:pPr>
    </w:p>
    <w:p w14:paraId="04F09749" w14:textId="77777777" w:rsidR="00EB196C" w:rsidRDefault="00EB196C" w:rsidP="00DF3C72">
      <w:pPr>
        <w:spacing w:before="0" w:after="0"/>
        <w:textAlignment w:val="baseline"/>
        <w:rPr>
          <w:rFonts w:ascii="Segoe UI" w:eastAsia="Times New Roman" w:hAnsi="Segoe UI" w:cs="Segoe UI"/>
          <w:sz w:val="18"/>
          <w:szCs w:val="18"/>
        </w:rPr>
      </w:pPr>
    </w:p>
    <w:p w14:paraId="4741716C" w14:textId="77777777" w:rsidR="006865C9" w:rsidRDefault="006865C9" w:rsidP="00DF3C72">
      <w:pPr>
        <w:spacing w:before="0" w:after="0"/>
        <w:textAlignment w:val="baseline"/>
        <w:rPr>
          <w:rFonts w:ascii="Segoe UI" w:eastAsia="Times New Roman" w:hAnsi="Segoe UI" w:cs="Segoe UI"/>
          <w:sz w:val="18"/>
          <w:szCs w:val="18"/>
        </w:rPr>
      </w:pPr>
    </w:p>
    <w:p w14:paraId="544539A5" w14:textId="77777777" w:rsidR="006865C9" w:rsidRDefault="006865C9" w:rsidP="00DF3C72">
      <w:pPr>
        <w:spacing w:before="0" w:after="0"/>
        <w:textAlignment w:val="baseline"/>
        <w:rPr>
          <w:rFonts w:ascii="Segoe UI" w:eastAsia="Times New Roman" w:hAnsi="Segoe UI" w:cs="Segoe UI"/>
          <w:sz w:val="18"/>
          <w:szCs w:val="18"/>
        </w:rPr>
      </w:pPr>
    </w:p>
    <w:p w14:paraId="59092734" w14:textId="77777777" w:rsidR="006865C9" w:rsidRDefault="006865C9" w:rsidP="00DF3C72">
      <w:pPr>
        <w:spacing w:before="0" w:after="0"/>
        <w:textAlignment w:val="baseline"/>
        <w:rPr>
          <w:rFonts w:ascii="Segoe UI" w:eastAsia="Times New Roman" w:hAnsi="Segoe UI" w:cs="Segoe UI"/>
          <w:sz w:val="18"/>
          <w:szCs w:val="18"/>
        </w:rPr>
      </w:pPr>
    </w:p>
    <w:p w14:paraId="494AD8F2" w14:textId="77777777" w:rsidR="006865C9" w:rsidRDefault="006865C9" w:rsidP="00DF3C72">
      <w:pPr>
        <w:spacing w:before="0" w:after="0"/>
        <w:textAlignment w:val="baseline"/>
        <w:rPr>
          <w:rFonts w:ascii="Segoe UI" w:eastAsia="Times New Roman" w:hAnsi="Segoe UI" w:cs="Segoe UI"/>
          <w:sz w:val="18"/>
          <w:szCs w:val="18"/>
        </w:rPr>
      </w:pPr>
    </w:p>
    <w:p w14:paraId="3A09B01E" w14:textId="77777777" w:rsidR="006865C9" w:rsidRDefault="006865C9" w:rsidP="00DF3C72">
      <w:pPr>
        <w:spacing w:before="0" w:after="0"/>
        <w:textAlignment w:val="baseline"/>
        <w:rPr>
          <w:rFonts w:ascii="Segoe UI" w:eastAsia="Times New Roman" w:hAnsi="Segoe UI" w:cs="Segoe UI"/>
          <w:sz w:val="18"/>
          <w:szCs w:val="18"/>
        </w:rPr>
      </w:pPr>
    </w:p>
    <w:p w14:paraId="0884F534" w14:textId="77777777" w:rsidR="006865C9" w:rsidRDefault="006865C9" w:rsidP="00DF3C72">
      <w:pPr>
        <w:spacing w:before="0" w:after="0"/>
        <w:textAlignment w:val="baseline"/>
        <w:rPr>
          <w:rFonts w:ascii="Segoe UI" w:eastAsia="Times New Roman" w:hAnsi="Segoe UI" w:cs="Segoe UI"/>
          <w:sz w:val="18"/>
          <w:szCs w:val="18"/>
        </w:rPr>
      </w:pPr>
    </w:p>
    <w:p w14:paraId="20244F38" w14:textId="77777777" w:rsidR="006865C9" w:rsidRDefault="006865C9" w:rsidP="00DF3C72">
      <w:pPr>
        <w:spacing w:before="0" w:after="0"/>
        <w:textAlignment w:val="baseline"/>
        <w:rPr>
          <w:rFonts w:ascii="Segoe UI" w:eastAsia="Times New Roman" w:hAnsi="Segoe UI" w:cs="Segoe UI"/>
          <w:sz w:val="18"/>
          <w:szCs w:val="18"/>
        </w:rPr>
      </w:pPr>
    </w:p>
    <w:p w14:paraId="12C3818C" w14:textId="77777777" w:rsidR="006865C9" w:rsidRDefault="006865C9" w:rsidP="00DF3C72">
      <w:pPr>
        <w:spacing w:before="0" w:after="0"/>
        <w:textAlignment w:val="baseline"/>
        <w:rPr>
          <w:rFonts w:ascii="Segoe UI" w:eastAsia="Times New Roman" w:hAnsi="Segoe UI" w:cs="Segoe UI"/>
          <w:sz w:val="18"/>
          <w:szCs w:val="18"/>
        </w:rPr>
      </w:pPr>
    </w:p>
    <w:p w14:paraId="457D0436" w14:textId="77777777" w:rsidR="006865C9" w:rsidRDefault="006865C9" w:rsidP="00DF3C72">
      <w:pPr>
        <w:spacing w:before="0" w:after="0"/>
        <w:textAlignment w:val="baseline"/>
        <w:rPr>
          <w:rFonts w:ascii="Segoe UI" w:eastAsia="Times New Roman" w:hAnsi="Segoe UI" w:cs="Segoe UI"/>
          <w:sz w:val="18"/>
          <w:szCs w:val="18"/>
        </w:rPr>
      </w:pPr>
    </w:p>
    <w:p w14:paraId="61DEAABB" w14:textId="77777777" w:rsidR="006865C9" w:rsidRDefault="006865C9" w:rsidP="00DF3C72">
      <w:pPr>
        <w:spacing w:before="0" w:after="0"/>
        <w:textAlignment w:val="baseline"/>
        <w:rPr>
          <w:rFonts w:ascii="Segoe UI" w:eastAsia="Times New Roman" w:hAnsi="Segoe UI" w:cs="Segoe UI"/>
          <w:sz w:val="18"/>
          <w:szCs w:val="18"/>
        </w:rPr>
      </w:pPr>
    </w:p>
    <w:p w14:paraId="1C982D6A" w14:textId="77777777" w:rsidR="006865C9" w:rsidRDefault="006865C9" w:rsidP="00DF3C72">
      <w:pPr>
        <w:spacing w:before="0" w:after="0"/>
        <w:textAlignment w:val="baseline"/>
        <w:rPr>
          <w:rFonts w:ascii="Segoe UI" w:eastAsia="Times New Roman" w:hAnsi="Segoe UI" w:cs="Segoe UI"/>
          <w:sz w:val="18"/>
          <w:szCs w:val="18"/>
        </w:rPr>
      </w:pPr>
    </w:p>
    <w:p w14:paraId="12950927" w14:textId="77777777" w:rsidR="006865C9" w:rsidRDefault="006865C9" w:rsidP="00DF3C72">
      <w:pPr>
        <w:spacing w:before="0" w:after="0"/>
        <w:textAlignment w:val="baseline"/>
        <w:rPr>
          <w:rFonts w:ascii="Segoe UI" w:eastAsia="Times New Roman" w:hAnsi="Segoe UI" w:cs="Segoe UI"/>
          <w:sz w:val="18"/>
          <w:szCs w:val="18"/>
        </w:rPr>
      </w:pPr>
    </w:p>
    <w:p w14:paraId="08B9C9C5" w14:textId="77777777" w:rsidR="006865C9" w:rsidRDefault="006865C9" w:rsidP="00DF3C72">
      <w:pPr>
        <w:spacing w:before="0" w:after="0"/>
        <w:textAlignment w:val="baseline"/>
        <w:rPr>
          <w:rFonts w:ascii="Segoe UI" w:eastAsia="Times New Roman" w:hAnsi="Segoe UI" w:cs="Segoe UI"/>
          <w:sz w:val="18"/>
          <w:szCs w:val="18"/>
        </w:rPr>
      </w:pPr>
    </w:p>
    <w:p w14:paraId="391072CE" w14:textId="77777777" w:rsidR="006865C9" w:rsidRDefault="006865C9" w:rsidP="00DF3C72">
      <w:pPr>
        <w:spacing w:before="0" w:after="0"/>
        <w:textAlignment w:val="baseline"/>
        <w:rPr>
          <w:rFonts w:ascii="Segoe UI" w:eastAsia="Times New Roman" w:hAnsi="Segoe UI" w:cs="Segoe UI"/>
          <w:sz w:val="18"/>
          <w:szCs w:val="18"/>
        </w:rPr>
      </w:pPr>
    </w:p>
    <w:p w14:paraId="77385AD8" w14:textId="77777777" w:rsidR="006865C9" w:rsidRDefault="006865C9" w:rsidP="00DF3C72">
      <w:pPr>
        <w:spacing w:before="0" w:after="0"/>
        <w:textAlignment w:val="baseline"/>
        <w:rPr>
          <w:rFonts w:ascii="Segoe UI" w:eastAsia="Times New Roman" w:hAnsi="Segoe UI" w:cs="Segoe UI"/>
          <w:sz w:val="18"/>
          <w:szCs w:val="18"/>
        </w:rPr>
      </w:pPr>
    </w:p>
    <w:p w14:paraId="11D36D68" w14:textId="77777777" w:rsidR="006865C9" w:rsidRDefault="006865C9" w:rsidP="00DF3C72">
      <w:pPr>
        <w:spacing w:before="0" w:after="0"/>
        <w:textAlignment w:val="baseline"/>
        <w:rPr>
          <w:rFonts w:ascii="Segoe UI" w:eastAsia="Times New Roman" w:hAnsi="Segoe UI" w:cs="Segoe UI"/>
          <w:sz w:val="18"/>
          <w:szCs w:val="18"/>
        </w:rPr>
      </w:pPr>
    </w:p>
    <w:p w14:paraId="135BD0BE" w14:textId="77777777" w:rsidR="006865C9" w:rsidRDefault="006865C9" w:rsidP="00DF3C72">
      <w:pPr>
        <w:spacing w:before="0" w:after="0"/>
        <w:textAlignment w:val="baseline"/>
        <w:rPr>
          <w:rFonts w:ascii="Segoe UI" w:eastAsia="Times New Roman" w:hAnsi="Segoe UI" w:cs="Segoe UI"/>
          <w:sz w:val="18"/>
          <w:szCs w:val="18"/>
        </w:rPr>
      </w:pPr>
    </w:p>
    <w:p w14:paraId="4314F739" w14:textId="77777777" w:rsidR="006865C9" w:rsidRDefault="006865C9" w:rsidP="00DF3C72">
      <w:pPr>
        <w:spacing w:before="0" w:after="0"/>
        <w:textAlignment w:val="baseline"/>
        <w:rPr>
          <w:rFonts w:ascii="Segoe UI" w:eastAsia="Times New Roman" w:hAnsi="Segoe UI" w:cs="Segoe UI"/>
          <w:sz w:val="18"/>
          <w:szCs w:val="18"/>
        </w:rPr>
      </w:pPr>
    </w:p>
    <w:p w14:paraId="0B2EAAF4" w14:textId="77777777" w:rsidR="006865C9" w:rsidRDefault="006865C9" w:rsidP="00DF3C72">
      <w:pPr>
        <w:spacing w:before="0" w:after="0"/>
        <w:textAlignment w:val="baseline"/>
        <w:rPr>
          <w:rFonts w:ascii="Segoe UI" w:eastAsia="Times New Roman" w:hAnsi="Segoe UI" w:cs="Segoe UI"/>
          <w:sz w:val="18"/>
          <w:szCs w:val="18"/>
        </w:rPr>
      </w:pPr>
    </w:p>
    <w:p w14:paraId="5BD5CE59" w14:textId="77777777" w:rsidR="006865C9" w:rsidRDefault="006865C9" w:rsidP="00DF3C72">
      <w:pPr>
        <w:spacing w:before="0" w:after="0"/>
        <w:textAlignment w:val="baseline"/>
        <w:rPr>
          <w:rFonts w:ascii="Segoe UI" w:eastAsia="Times New Roman" w:hAnsi="Segoe UI" w:cs="Segoe UI"/>
          <w:sz w:val="18"/>
          <w:szCs w:val="18"/>
        </w:rPr>
      </w:pPr>
    </w:p>
    <w:p w14:paraId="7D359172" w14:textId="77777777" w:rsidR="006865C9" w:rsidRDefault="006865C9" w:rsidP="00DF3C72">
      <w:pPr>
        <w:spacing w:before="0" w:after="0"/>
        <w:textAlignment w:val="baseline"/>
        <w:rPr>
          <w:rFonts w:ascii="Segoe UI" w:eastAsia="Times New Roman" w:hAnsi="Segoe UI" w:cs="Segoe UI"/>
          <w:sz w:val="18"/>
          <w:szCs w:val="18"/>
        </w:rPr>
      </w:pPr>
    </w:p>
    <w:p w14:paraId="7554C444" w14:textId="77777777" w:rsidR="006865C9" w:rsidRDefault="006865C9" w:rsidP="00DF3C72">
      <w:pPr>
        <w:spacing w:before="0" w:after="0"/>
        <w:textAlignment w:val="baseline"/>
        <w:rPr>
          <w:rFonts w:ascii="Segoe UI" w:eastAsia="Times New Roman" w:hAnsi="Segoe UI" w:cs="Segoe UI"/>
          <w:sz w:val="18"/>
          <w:szCs w:val="18"/>
        </w:rPr>
      </w:pPr>
    </w:p>
    <w:p w14:paraId="5096F123" w14:textId="77777777" w:rsidR="006865C9" w:rsidRDefault="006865C9" w:rsidP="00DF3C72">
      <w:pPr>
        <w:spacing w:before="0" w:after="0"/>
        <w:textAlignment w:val="baseline"/>
        <w:rPr>
          <w:rFonts w:ascii="Segoe UI" w:eastAsia="Times New Roman" w:hAnsi="Segoe UI" w:cs="Segoe UI"/>
          <w:sz w:val="18"/>
          <w:szCs w:val="18"/>
        </w:rPr>
      </w:pPr>
    </w:p>
    <w:p w14:paraId="1D8AF7C0" w14:textId="77777777" w:rsidR="00EB196C" w:rsidRDefault="00EB196C" w:rsidP="00DF3C72">
      <w:pPr>
        <w:spacing w:before="0" w:after="0"/>
        <w:textAlignment w:val="baseline"/>
        <w:rPr>
          <w:rFonts w:ascii="Segoe UI" w:eastAsia="Times New Roman" w:hAnsi="Segoe UI" w:cs="Segoe UI"/>
          <w:sz w:val="18"/>
          <w:szCs w:val="18"/>
        </w:rPr>
      </w:pPr>
    </w:p>
    <w:p w14:paraId="39590FC8" w14:textId="77777777" w:rsidR="00EB196C" w:rsidRDefault="00EB196C" w:rsidP="00DF3C72">
      <w:pPr>
        <w:spacing w:before="0" w:after="0"/>
        <w:textAlignment w:val="baseline"/>
        <w:rPr>
          <w:rFonts w:ascii="Segoe UI" w:eastAsia="Times New Roman" w:hAnsi="Segoe UI" w:cs="Segoe UI"/>
          <w:sz w:val="18"/>
          <w:szCs w:val="18"/>
        </w:rPr>
      </w:pPr>
    </w:p>
    <w:p w14:paraId="490896C7" w14:textId="77777777" w:rsidR="00EB196C" w:rsidRDefault="00EB196C" w:rsidP="00DF3C72">
      <w:pPr>
        <w:spacing w:before="0" w:after="0"/>
        <w:textAlignment w:val="baseline"/>
        <w:rPr>
          <w:rFonts w:ascii="Segoe UI" w:eastAsia="Times New Roman" w:hAnsi="Segoe UI" w:cs="Segoe UI"/>
          <w:sz w:val="18"/>
          <w:szCs w:val="18"/>
        </w:rPr>
      </w:pPr>
    </w:p>
    <w:p w14:paraId="6A874A23" w14:textId="77777777" w:rsidR="00EB196C" w:rsidRDefault="00EB196C" w:rsidP="00DF3C72">
      <w:pPr>
        <w:spacing w:before="0" w:after="0"/>
        <w:textAlignment w:val="baseline"/>
        <w:rPr>
          <w:rFonts w:ascii="Segoe UI" w:eastAsia="Times New Roman" w:hAnsi="Segoe UI" w:cs="Segoe UI"/>
          <w:sz w:val="18"/>
          <w:szCs w:val="18"/>
        </w:rPr>
      </w:pPr>
    </w:p>
    <w:p w14:paraId="1FBE6E09" w14:textId="77777777" w:rsidR="00EB196C" w:rsidRPr="00EB196C" w:rsidRDefault="00EB196C" w:rsidP="00EB196C">
      <w:pPr>
        <w:autoSpaceDE w:val="0"/>
        <w:autoSpaceDN w:val="0"/>
        <w:adjustRightInd w:val="0"/>
        <w:spacing w:before="280" w:after="500" w:line="436" w:lineRule="atLeast"/>
        <w:rPr>
          <w:rFonts w:eastAsia="Malgun Gothic" w:cs="Open Sans"/>
          <w:color w:val="0070C0"/>
          <w:sz w:val="42"/>
          <w:szCs w:val="42"/>
        </w:rPr>
      </w:pPr>
      <w:r w:rsidRPr="00EB196C">
        <w:rPr>
          <w:rFonts w:eastAsia="Malgun Gothic" w:cs="Open Sans"/>
          <w:b/>
          <w:bCs/>
          <w:color w:val="0070C0"/>
          <w:sz w:val="42"/>
          <w:szCs w:val="42"/>
        </w:rPr>
        <w:t>FURTHER INFORMATION</w:t>
      </w:r>
    </w:p>
    <w:p w14:paraId="67901A0C" w14:textId="77777777" w:rsidR="00EB196C" w:rsidRDefault="00EB196C" w:rsidP="00EB196C">
      <w:pPr>
        <w:autoSpaceDE w:val="0"/>
        <w:autoSpaceDN w:val="0"/>
        <w:adjustRightInd w:val="0"/>
        <w:spacing w:before="0" w:after="160" w:line="201" w:lineRule="atLeast"/>
        <w:jc w:val="both"/>
        <w:rPr>
          <w:rFonts w:eastAsia="Malgun Gothic" w:cs="Open Sans"/>
          <w:b/>
          <w:bCs/>
          <w:szCs w:val="20"/>
        </w:rPr>
      </w:pPr>
      <w:r w:rsidRPr="00DD5C5A">
        <w:rPr>
          <w:rFonts w:eastAsia="Malgun Gothic" w:cs="Open Sans"/>
          <w:b/>
          <w:bCs/>
          <w:szCs w:val="20"/>
        </w:rPr>
        <w:t>Australian Human Rights Commission</w:t>
      </w:r>
    </w:p>
    <w:p w14:paraId="1E4422D7" w14:textId="77777777" w:rsidR="00EB196C" w:rsidRPr="00DD5C5A" w:rsidRDefault="00EB196C" w:rsidP="00EB196C">
      <w:pPr>
        <w:autoSpaceDE w:val="0"/>
        <w:autoSpaceDN w:val="0"/>
        <w:adjustRightInd w:val="0"/>
        <w:spacing w:before="0" w:after="160" w:line="201" w:lineRule="atLeast"/>
        <w:jc w:val="both"/>
        <w:rPr>
          <w:rFonts w:eastAsia="Malgun Gothic" w:cs="Open Sans"/>
          <w:szCs w:val="20"/>
        </w:rPr>
      </w:pPr>
    </w:p>
    <w:p w14:paraId="36F95BD6" w14:textId="77777777" w:rsidR="00EB196C" w:rsidRPr="00DD5C5A" w:rsidRDefault="00EB196C" w:rsidP="00EB196C">
      <w:pPr>
        <w:autoSpaceDE w:val="0"/>
        <w:autoSpaceDN w:val="0"/>
        <w:adjustRightInd w:val="0"/>
        <w:spacing w:before="0" w:after="160" w:line="201" w:lineRule="atLeast"/>
        <w:jc w:val="both"/>
        <w:rPr>
          <w:rFonts w:eastAsia="Malgun Gothic" w:cs="Open Sans"/>
          <w:szCs w:val="20"/>
        </w:rPr>
      </w:pPr>
      <w:r w:rsidRPr="00DD5C5A">
        <w:rPr>
          <w:rFonts w:eastAsia="Malgun Gothic" w:cs="Open Sans"/>
          <w:szCs w:val="20"/>
        </w:rPr>
        <w:t>GPO Box 5218 SYDNEY NSW 2001</w:t>
      </w:r>
    </w:p>
    <w:p w14:paraId="1744F065" w14:textId="77777777" w:rsidR="00EB196C" w:rsidRDefault="00EB196C" w:rsidP="00EB196C">
      <w:pPr>
        <w:autoSpaceDE w:val="0"/>
        <w:autoSpaceDN w:val="0"/>
        <w:adjustRightInd w:val="0"/>
        <w:spacing w:before="0" w:after="160" w:line="201" w:lineRule="atLeast"/>
        <w:rPr>
          <w:rFonts w:eastAsia="Malgun Gothic" w:cs="Open Sans"/>
          <w:szCs w:val="20"/>
        </w:rPr>
      </w:pPr>
      <w:r w:rsidRPr="00DD5C5A">
        <w:rPr>
          <w:rFonts w:eastAsia="Malgun Gothic" w:cs="Open Sans"/>
          <w:szCs w:val="20"/>
        </w:rPr>
        <w:t>Telephone: (02) 9284 9600</w:t>
      </w:r>
    </w:p>
    <w:p w14:paraId="4AC70964" w14:textId="77777777" w:rsidR="00EB196C" w:rsidRDefault="00EB196C" w:rsidP="00EB196C">
      <w:pPr>
        <w:autoSpaceDE w:val="0"/>
        <w:autoSpaceDN w:val="0"/>
        <w:adjustRightInd w:val="0"/>
        <w:spacing w:before="0" w:after="160" w:line="201" w:lineRule="atLeast"/>
        <w:rPr>
          <w:rFonts w:eastAsia="Malgun Gothic" w:cs="Open Sans"/>
          <w:szCs w:val="20"/>
        </w:rPr>
      </w:pPr>
      <w:r w:rsidRPr="00DD5C5A">
        <w:rPr>
          <w:rFonts w:eastAsia="Malgun Gothic" w:cs="Open Sans"/>
          <w:szCs w:val="20"/>
        </w:rPr>
        <w:t>Complaints Infoline: 1300 656 419</w:t>
      </w:r>
    </w:p>
    <w:p w14:paraId="50C00BBB" w14:textId="77777777" w:rsidR="00EB196C" w:rsidRDefault="00EB196C" w:rsidP="00EB196C">
      <w:pPr>
        <w:autoSpaceDE w:val="0"/>
        <w:autoSpaceDN w:val="0"/>
        <w:adjustRightInd w:val="0"/>
        <w:spacing w:before="0" w:after="160" w:line="201" w:lineRule="atLeast"/>
        <w:rPr>
          <w:rFonts w:eastAsia="Malgun Gothic" w:cs="Open Sans"/>
          <w:szCs w:val="20"/>
        </w:rPr>
      </w:pPr>
      <w:r w:rsidRPr="00DD5C5A">
        <w:rPr>
          <w:rFonts w:eastAsia="Malgun Gothic" w:cs="Open Sans"/>
          <w:szCs w:val="20"/>
        </w:rPr>
        <w:t>General enquiries and publications: 1300 369 711</w:t>
      </w:r>
    </w:p>
    <w:p w14:paraId="728EECEE" w14:textId="77777777" w:rsidR="00EB196C" w:rsidRDefault="00EB196C" w:rsidP="00EB196C">
      <w:pPr>
        <w:autoSpaceDE w:val="0"/>
        <w:autoSpaceDN w:val="0"/>
        <w:adjustRightInd w:val="0"/>
        <w:spacing w:before="0" w:after="160" w:line="201" w:lineRule="atLeast"/>
        <w:rPr>
          <w:rFonts w:eastAsia="Malgun Gothic" w:cs="Open Sans"/>
          <w:szCs w:val="20"/>
        </w:rPr>
      </w:pPr>
      <w:r w:rsidRPr="00DD5C5A">
        <w:rPr>
          <w:rFonts w:eastAsia="Malgun Gothic" w:cs="Open Sans"/>
          <w:szCs w:val="20"/>
        </w:rPr>
        <w:t>TTY: 1800 620 241</w:t>
      </w:r>
    </w:p>
    <w:p w14:paraId="70246B28" w14:textId="77777777" w:rsidR="00EB196C" w:rsidRDefault="00EB196C" w:rsidP="00EB196C">
      <w:pPr>
        <w:autoSpaceDE w:val="0"/>
        <w:autoSpaceDN w:val="0"/>
        <w:adjustRightInd w:val="0"/>
        <w:spacing w:before="0" w:after="160" w:line="201" w:lineRule="atLeast"/>
        <w:rPr>
          <w:rFonts w:eastAsia="Malgun Gothic" w:cs="Open Sans"/>
          <w:szCs w:val="20"/>
        </w:rPr>
      </w:pPr>
      <w:r w:rsidRPr="00DD5C5A">
        <w:rPr>
          <w:rFonts w:eastAsia="Malgun Gothic" w:cs="Open Sans"/>
          <w:szCs w:val="20"/>
        </w:rPr>
        <w:t>Fax: (02) 9284 9611</w:t>
      </w:r>
    </w:p>
    <w:p w14:paraId="058E5BBD" w14:textId="597A0B75" w:rsidR="00EB196C" w:rsidRDefault="00EB196C" w:rsidP="009B3315">
      <w:pPr>
        <w:autoSpaceDE w:val="0"/>
        <w:autoSpaceDN w:val="0"/>
        <w:adjustRightInd w:val="0"/>
        <w:spacing w:before="0" w:after="160" w:line="201" w:lineRule="atLeast"/>
        <w:rPr>
          <w:rFonts w:eastAsia="Malgun Gothic" w:cs="Open Sans"/>
          <w:szCs w:val="20"/>
        </w:rPr>
      </w:pPr>
      <w:r w:rsidRPr="00DD5C5A">
        <w:rPr>
          <w:rFonts w:eastAsia="Malgun Gothic" w:cs="Open Sans"/>
          <w:szCs w:val="20"/>
        </w:rPr>
        <w:t xml:space="preserve">Website: </w:t>
      </w:r>
      <w:hyperlink r:id="rId70" w:history="1">
        <w:r w:rsidRPr="00DD5C5A">
          <w:rPr>
            <w:rStyle w:val="Hyperlink"/>
            <w:rFonts w:eastAsia="Malgun Gothic" w:cs="Open Sans"/>
            <w:szCs w:val="20"/>
          </w:rPr>
          <w:t>www.humanrights.gov.au</w:t>
        </w:r>
      </w:hyperlink>
      <w:r w:rsidRPr="00DD5C5A">
        <w:rPr>
          <w:rFonts w:eastAsia="Malgun Gothic" w:cs="Open Sans"/>
          <w:szCs w:val="20"/>
        </w:rPr>
        <w:t>.</w:t>
      </w:r>
    </w:p>
    <w:p w14:paraId="0B2D95C7" w14:textId="77777777" w:rsidR="009B3315" w:rsidRDefault="009B3315" w:rsidP="009B3315">
      <w:pPr>
        <w:autoSpaceDE w:val="0"/>
        <w:autoSpaceDN w:val="0"/>
        <w:adjustRightInd w:val="0"/>
        <w:spacing w:before="0" w:after="160" w:line="201" w:lineRule="atLeast"/>
        <w:rPr>
          <w:rFonts w:eastAsia="Malgun Gothic" w:cs="Open Sans"/>
          <w:szCs w:val="20"/>
        </w:rPr>
      </w:pPr>
    </w:p>
    <w:p w14:paraId="416222D9" w14:textId="77777777" w:rsidR="00EB196C" w:rsidRDefault="00EB196C" w:rsidP="00EB196C">
      <w:pPr>
        <w:rPr>
          <w:rFonts w:eastAsia="Malgun Gothic" w:cs="Open Sans"/>
          <w:szCs w:val="20"/>
        </w:rPr>
      </w:pPr>
      <w:r w:rsidRPr="00DD5C5A">
        <w:rPr>
          <w:rFonts w:eastAsia="Malgun Gothic" w:cs="Open Sans"/>
          <w:szCs w:val="20"/>
        </w:rPr>
        <w:t xml:space="preserve">For detailed and up to date information about the Australian Human Rights Commission visit our website at: </w:t>
      </w:r>
      <w:hyperlink r:id="rId71" w:history="1">
        <w:r w:rsidRPr="001C4D99">
          <w:rPr>
            <w:rStyle w:val="Hyperlink"/>
            <w:rFonts w:eastAsia="Malgun Gothic" w:cs="Open Sans"/>
            <w:szCs w:val="20"/>
          </w:rPr>
          <w:t>www.humanrights.gov.au</w:t>
        </w:r>
      </w:hyperlink>
      <w:r w:rsidRPr="00DD5C5A">
        <w:rPr>
          <w:rFonts w:eastAsia="Malgun Gothic" w:cs="Open Sans"/>
          <w:szCs w:val="20"/>
        </w:rPr>
        <w:t xml:space="preserve">. </w:t>
      </w:r>
    </w:p>
    <w:p w14:paraId="1DC167F9" w14:textId="67026494" w:rsidR="0097513E" w:rsidRPr="00DF3C72" w:rsidRDefault="00EB196C" w:rsidP="00DF3C72">
      <w:pPr>
        <w:spacing w:before="0" w:after="0"/>
        <w:textAlignment w:val="baseline"/>
        <w:rPr>
          <w:rFonts w:ascii="Segoe UI" w:eastAsia="Times New Roman" w:hAnsi="Segoe UI" w:cs="Segoe UI"/>
          <w:sz w:val="18"/>
          <w:szCs w:val="18"/>
        </w:rPr>
      </w:pPr>
      <w:r w:rsidRPr="00DD5C5A">
        <w:rPr>
          <w:rFonts w:eastAsia="Malgun Gothic" w:cs="Open Sans"/>
          <w:szCs w:val="20"/>
        </w:rPr>
        <w:t xml:space="preserve">To order more publications from the Australian Human Rights Commission, download a Publication Order Form at: </w:t>
      </w:r>
      <w:hyperlink r:id="rId72" w:history="1">
        <w:r w:rsidRPr="001C4D99">
          <w:rPr>
            <w:rStyle w:val="Hyperlink"/>
            <w:rFonts w:eastAsia="Malgun Gothic" w:cs="Open Sans"/>
            <w:szCs w:val="20"/>
          </w:rPr>
          <w:t>www.humanrights.gov.au/our-work/publications</w:t>
        </w:r>
      </w:hyperlink>
      <w:r w:rsidRPr="00DD5C5A">
        <w:rPr>
          <w:rFonts w:eastAsia="Malgun Gothic" w:cs="Open Sans"/>
          <w:szCs w:val="20"/>
        </w:rPr>
        <w:t xml:space="preserve">, call: (02) 9284 9600, fax: (02) 9284 9611 or email: </w:t>
      </w:r>
      <w:hyperlink r:id="rId73" w:history="1">
        <w:r w:rsidRPr="001C4D99">
          <w:rPr>
            <w:rStyle w:val="Hyperlink"/>
            <w:rFonts w:eastAsia="Malgun Gothic" w:cs="Open Sans"/>
            <w:szCs w:val="20"/>
          </w:rPr>
          <w:t>publications@humanrights.gov.au</w:t>
        </w:r>
      </w:hyperlink>
      <w:r w:rsidR="002A14F4">
        <w:rPr>
          <w:rFonts w:ascii="Segoe UI" w:eastAsia="Times New Roman" w:hAnsi="Segoe UI" w:cs="Segoe UI"/>
          <w:sz w:val="18"/>
          <w:szCs w:val="18"/>
        </w:rPr>
        <w:t>.</w:t>
      </w:r>
    </w:p>
    <w:sectPr w:rsidR="0097513E" w:rsidRPr="00DF3C72" w:rsidSect="00B71091">
      <w:endnotePr>
        <w:numFmt w:val="decimal"/>
      </w:endnotePr>
      <w:pgSz w:w="11907" w:h="16840" w:code="9"/>
      <w:pgMar w:top="720" w:right="720" w:bottom="720" w:left="1361" w:header="907" w:footer="28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3F7203" w14:textId="77777777" w:rsidR="0044313C" w:rsidRDefault="0044313C" w:rsidP="00F14C6D">
      <w:r>
        <w:separator/>
      </w:r>
    </w:p>
  </w:endnote>
  <w:endnote w:type="continuationSeparator" w:id="0">
    <w:p w14:paraId="0A1AA144" w14:textId="77777777" w:rsidR="0044313C" w:rsidRDefault="0044313C" w:rsidP="00F14C6D">
      <w:r>
        <w:continuationSeparator/>
      </w:r>
    </w:p>
  </w:endnote>
  <w:endnote w:type="continuationNotice" w:id="1">
    <w:p w14:paraId="0F696EBB" w14:textId="77777777" w:rsidR="0044313C" w:rsidRDefault="0044313C">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altName w:val="Segoe UI"/>
    <w:panose1 w:val="020B0606030504020204"/>
    <w:charset w:val="00"/>
    <w:family w:val="swiss"/>
    <w:pitch w:val="variable"/>
    <w:sig w:usb0="E00002EF" w:usb1="4000205B" w:usb2="00000028" w:usb3="00000000" w:csb0="0000019F" w:csb1="00000000"/>
  </w:font>
  <w:font w:name="Yu Gothic Light">
    <w:panose1 w:val="020B0300000000000000"/>
    <w:charset w:val="80"/>
    <w:family w:val="swiss"/>
    <w:pitch w:val="variable"/>
    <w:sig w:usb0="E00002FF" w:usb1="2AC7FDFF" w:usb2="00000016"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ArialMT">
    <w:altName w:val="Arial"/>
    <w:panose1 w:val="00000000000000000000"/>
    <w:charset w:val="4D"/>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Proxima Nova Lt">
    <w:altName w:val="Tahoma"/>
    <w:panose1 w:val="00000000000000000000"/>
    <w:charset w:val="00"/>
    <w:family w:val="modern"/>
    <w:notTrueType/>
    <w:pitch w:val="variable"/>
    <w:sig w:usb0="A00000AF" w:usb1="5000E0FB" w:usb2="00000000" w:usb3="00000000" w:csb0="0000019B" w:csb1="00000000"/>
  </w:font>
  <w:font w:name="Yu Mincho">
    <w:charset w:val="80"/>
    <w:family w:val="roman"/>
    <w:pitch w:val="variable"/>
    <w:sig w:usb0="800002E7" w:usb1="2AC7FCFF" w:usb2="00000012" w:usb3="00000000" w:csb0="0002009F" w:csb1="00000000"/>
  </w:font>
  <w:font w:name="Malgun Gothic">
    <w:altName w:val="맑은 고딕"/>
    <w:panose1 w:val="020B0503020000020004"/>
    <w:charset w:val="81"/>
    <w:family w:val="swiss"/>
    <w:pitch w:val="variable"/>
    <w:sig w:usb0="9000002F" w:usb1="29D77CFB" w:usb2="00000012" w:usb3="00000000" w:csb0="00080001" w:csb1="00000000"/>
  </w:font>
  <w:font w:name="OpenSans">
    <w:altName w:val="Calibri"/>
    <w:panose1 w:val="00000000000000000000"/>
    <w:charset w:val="00"/>
    <w:family w:val="swiss"/>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Cambria">
    <w:panose1 w:val="02040503050406030204"/>
    <w:charset w:val="00"/>
    <w:family w:val="roman"/>
    <w:pitch w:val="variable"/>
    <w:sig w:usb0="E00006FF" w:usb1="420024FF" w:usb2="02000000" w:usb3="00000000" w:csb0="0000019F" w:csb1="00000000"/>
  </w:font>
  <w:font w:name="+mn-ea">
    <w:panose1 w:val="00000000000000000000"/>
    <w:charset w:val="00"/>
    <w:family w:val="roman"/>
    <w:notTrueType/>
    <w:pitch w:val="default"/>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2925"/>
      <w:gridCol w:w="2925"/>
      <w:gridCol w:w="2925"/>
    </w:tblGrid>
    <w:tr w:rsidR="7007DB9C" w14:paraId="2E776B78" w14:textId="77777777" w:rsidTr="00F76502">
      <w:tc>
        <w:tcPr>
          <w:tcW w:w="2925" w:type="dxa"/>
        </w:tcPr>
        <w:p w14:paraId="09F54413" w14:textId="58E176FF" w:rsidR="7007DB9C" w:rsidRDefault="7007DB9C" w:rsidP="00F76502">
          <w:pPr>
            <w:pStyle w:val="Header"/>
            <w:ind w:left="-115"/>
            <w:jc w:val="left"/>
          </w:pPr>
        </w:p>
      </w:tc>
      <w:tc>
        <w:tcPr>
          <w:tcW w:w="2925" w:type="dxa"/>
        </w:tcPr>
        <w:p w14:paraId="67BC1283" w14:textId="57EDAE9D" w:rsidR="7007DB9C" w:rsidRDefault="7007DB9C" w:rsidP="00F76502">
          <w:pPr>
            <w:pStyle w:val="Header"/>
            <w:jc w:val="center"/>
          </w:pPr>
        </w:p>
      </w:tc>
      <w:tc>
        <w:tcPr>
          <w:tcW w:w="2925" w:type="dxa"/>
        </w:tcPr>
        <w:p w14:paraId="43C735BF" w14:textId="56E682BD" w:rsidR="7007DB9C" w:rsidRDefault="7007DB9C" w:rsidP="00F76502">
          <w:pPr>
            <w:pStyle w:val="Header"/>
            <w:ind w:right="-115"/>
          </w:pPr>
        </w:p>
      </w:tc>
    </w:tr>
  </w:tbl>
  <w:p w14:paraId="5E834F01" w14:textId="0EDC3DB2" w:rsidR="7007DB9C" w:rsidRDefault="7007DB9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2925"/>
      <w:gridCol w:w="2925"/>
      <w:gridCol w:w="2925"/>
    </w:tblGrid>
    <w:tr w:rsidR="7007DB9C" w14:paraId="4D82EC3D" w14:textId="77777777" w:rsidTr="00F76502">
      <w:tc>
        <w:tcPr>
          <w:tcW w:w="2925" w:type="dxa"/>
        </w:tcPr>
        <w:p w14:paraId="7D0886DB" w14:textId="591E97D3" w:rsidR="7007DB9C" w:rsidRDefault="7007DB9C" w:rsidP="00F76502">
          <w:pPr>
            <w:pStyle w:val="Header"/>
            <w:ind w:left="-115"/>
            <w:jc w:val="left"/>
          </w:pPr>
        </w:p>
      </w:tc>
      <w:tc>
        <w:tcPr>
          <w:tcW w:w="2925" w:type="dxa"/>
        </w:tcPr>
        <w:p w14:paraId="3CB053F3" w14:textId="01B9CB43" w:rsidR="7007DB9C" w:rsidRDefault="7007DB9C" w:rsidP="00F76502">
          <w:pPr>
            <w:pStyle w:val="Header"/>
            <w:jc w:val="center"/>
          </w:pPr>
        </w:p>
      </w:tc>
      <w:tc>
        <w:tcPr>
          <w:tcW w:w="2925" w:type="dxa"/>
        </w:tcPr>
        <w:p w14:paraId="3FDC526E" w14:textId="56C7AEC3" w:rsidR="7007DB9C" w:rsidRDefault="7007DB9C" w:rsidP="00F76502">
          <w:pPr>
            <w:pStyle w:val="Header"/>
            <w:ind w:right="-115"/>
          </w:pPr>
        </w:p>
      </w:tc>
    </w:tr>
  </w:tbl>
  <w:p w14:paraId="303939E5" w14:textId="30035029" w:rsidR="7007DB9C" w:rsidRDefault="7007DB9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165"/>
      <w:gridCol w:w="3165"/>
      <w:gridCol w:w="3165"/>
    </w:tblGrid>
    <w:tr w:rsidR="7007DB9C" w14:paraId="08F2511B" w14:textId="77777777" w:rsidTr="00F76502">
      <w:tc>
        <w:tcPr>
          <w:tcW w:w="3165" w:type="dxa"/>
        </w:tcPr>
        <w:p w14:paraId="649227B4" w14:textId="25FC8F93" w:rsidR="7007DB9C" w:rsidRDefault="7007DB9C" w:rsidP="00F76502">
          <w:pPr>
            <w:pStyle w:val="Header"/>
            <w:ind w:left="-115"/>
            <w:jc w:val="left"/>
          </w:pPr>
        </w:p>
      </w:tc>
      <w:tc>
        <w:tcPr>
          <w:tcW w:w="3165" w:type="dxa"/>
        </w:tcPr>
        <w:p w14:paraId="72DF0E9A" w14:textId="7D1D102B" w:rsidR="7007DB9C" w:rsidRDefault="7007DB9C" w:rsidP="00F76502">
          <w:pPr>
            <w:pStyle w:val="Header"/>
            <w:jc w:val="center"/>
          </w:pPr>
        </w:p>
      </w:tc>
      <w:tc>
        <w:tcPr>
          <w:tcW w:w="3165" w:type="dxa"/>
        </w:tcPr>
        <w:p w14:paraId="6C5822A6" w14:textId="70BE71BD" w:rsidR="7007DB9C" w:rsidRDefault="7007DB9C" w:rsidP="00F76502">
          <w:pPr>
            <w:pStyle w:val="Header"/>
            <w:ind w:right="-115"/>
          </w:pPr>
        </w:p>
      </w:tc>
    </w:tr>
  </w:tbl>
  <w:p w14:paraId="2F6A1461" w14:textId="04713F64" w:rsidR="7007DB9C" w:rsidRDefault="7007DB9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26D33C" w14:textId="77777777" w:rsidR="00434B43" w:rsidRPr="008A356A" w:rsidRDefault="00434B43" w:rsidP="008B34D4">
    <w:pPr>
      <w:pStyle w:val="Footer"/>
      <w:jc w:val="right"/>
    </w:pPr>
    <w:r w:rsidRPr="007E42EE">
      <w:rPr>
        <w:noProof/>
      </w:rPr>
      <mc:AlternateContent>
        <mc:Choice Requires="wps">
          <w:drawing>
            <wp:anchor distT="0" distB="0" distL="114300" distR="114300" simplePos="0" relativeHeight="251658242" behindDoc="1" locked="0" layoutInCell="1" allowOverlap="1" wp14:anchorId="57AB61FB" wp14:editId="2C415916">
              <wp:simplePos x="0" y="0"/>
              <wp:positionH relativeFrom="page">
                <wp:align>left</wp:align>
              </wp:positionH>
              <wp:positionV relativeFrom="page">
                <wp:align>top</wp:align>
              </wp:positionV>
              <wp:extent cx="7037705" cy="10692000"/>
              <wp:effectExtent l="0" t="0" r="6350" b="0"/>
              <wp:wrapNone/>
              <wp:docPr id="10" name="TOC background"/>
              <wp:cNvGraphicFramePr/>
              <a:graphic xmlns:a="http://schemas.openxmlformats.org/drawingml/2006/main">
                <a:graphicData uri="http://schemas.microsoft.com/office/word/2010/wordprocessingShape">
                  <wps:wsp>
                    <wps:cNvSpPr/>
                    <wps:spPr>
                      <a:xfrm>
                        <a:off x="0" y="0"/>
                        <a:ext cx="7037705" cy="10692000"/>
                      </a:xfrm>
                      <a:prstGeom prst="rect">
                        <a:avLst/>
                      </a:prstGeom>
                      <a:solidFill>
                        <a:srgbClr val="FFFFFF"/>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100000</wp14:pctWidth>
              </wp14:sizeRelH>
              <wp14:sizeRelV relativeFrom="page">
                <wp14:pctHeight>0</wp14:pctHeight>
              </wp14:sizeRelV>
            </wp:anchor>
          </w:drawing>
        </mc:Choice>
        <mc:Fallback>
          <w:pict>
            <v:rect w14:anchorId="6D5BE2BE" id="TOC background" o:spid="_x0000_s1026" style="position:absolute;margin-left:0;margin-top:0;width:554.15pt;height:841.9pt;z-index:-251658238;visibility:visible;mso-wrap-style:square;mso-width-percent:1000;mso-height-percent:0;mso-wrap-distance-left:9pt;mso-wrap-distance-top:0;mso-wrap-distance-right:9pt;mso-wrap-distance-bottom:0;mso-position-horizontal:left;mso-position-horizontal-relative:page;mso-position-vertical:top;mso-position-vertical-relative:page;mso-width-percent:100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A6UoUwIAAKQEAAAOAAAAZHJzL2Uyb0RvYy54bWysVE1PGzEQvVfqf7B8L7tJgUDEBkWgVJUQ&#10;RIKKs+O1s5Zsjzt2sqG/vmNvSID2VDUHZ8Yzno83b/bqeucs2yqMBnzDRyc1Z8pLaI1fN/zH0+LL&#10;BWcxCd8KC141/EVFfj37/OmqD1M1hg5sq5BREB+nfWh4l1KYVlWUnXIinkBQnowa0IlEKq6rFkVP&#10;0Z2txnV9XvWAbUCQKka6vR2MfFbia61ketA6qsRsw6m2VE4s5yqf1exKTNcoQmfkvgzxD1U4YTwl&#10;PYS6FUmwDZo/QjkjESLodCLBVaC1kar0QN2M6g/dPHYiqNILgRPDAab4/8LK++1jWCLB0Ic4jSTm&#10;LnYaXf6n+tiugPVyAEvtEpN0Oam/Tib1GWeSbKP6/JLGUfCsju8DxvRNgWNZaDjSOApKYnsXE+Uk&#10;11eXnC6CNe3CWFsUXK9uLLKtoNEtyi9Pi568c7Oe9ZR/PKHkTAqikLYikehC2/Do15wJuyZuyoQl&#10;t4ecocw9574VsRtylLADIZxJxEprXMMvqKtDX9bnylTh1b6DI2xZWkH7skSGMBAtBrkwlOROxLQU&#10;SMyiImlb0gMd2gJVDnuJsw7w19/usz8NnKyc9cRU6urnRqDizH73RIXL0elppnZRTs8mY1LwrWX1&#10;1uI37gYI0RHtZZBFzP7JvooawT3TUs1zVjIJLyn3gN9euUnDBtFaSjWfFzeicxDpzj8GmYNnnDK8&#10;T7tngWE//0TcuYdXVovpBxoMvvmlh/kmgTaFI0dcafpZoVUoPNivbd61t3rxOn5cZr8BAAD//wMA&#10;UEsDBBQABgAIAAAAIQDdneWE2gAAAAcBAAAPAAAAZHJzL2Rvd25yZXYueG1sTI7BbsIwDIbvk3iH&#10;yEi7jQSYUNU1RWgTu25jHHZMG9N2NE6VBOjefmaXcbFs/b8+f8V6dL04Y4idJw3zmQKBVHvbUaNh&#10;/7l9yEDEZMia3hNq+MEI63JyV5jc+gt94HmXGsEQirnR0KY05FLGukVn4swPSJwdfHAm8RkaaYO5&#10;MNz1cqHUSjrTEX9ozYDPLdbH3clpUOFr+7I4vtdvuPnGWEl1eHzda30/HTdPIBKO6b8MV31Wh5Kd&#10;Kn8iG0XPDO79zWs2V9kSRMXbKltmIMtC3vqXvwAAAP//AwBQSwECLQAUAAYACAAAACEAtoM4kv4A&#10;AADhAQAAEwAAAAAAAAAAAAAAAAAAAAAAW0NvbnRlbnRfVHlwZXNdLnhtbFBLAQItABQABgAIAAAA&#10;IQA4/SH/1gAAAJQBAAALAAAAAAAAAAAAAAAAAC8BAABfcmVscy8ucmVsc1BLAQItABQABgAIAAAA&#10;IQDoA6UoUwIAAKQEAAAOAAAAAAAAAAAAAAAAAC4CAABkcnMvZTJvRG9jLnhtbFBLAQItABQABgAI&#10;AAAAIQDdneWE2gAAAAcBAAAPAAAAAAAAAAAAAAAAAK0EAABkcnMvZG93bnJldi54bWxQSwUGAAAA&#10;AAQABADzAAAAtAUAAAAA&#10;" stroked="f" strokeweight="1pt">
              <w10:wrap anchorx="page" anchory="page"/>
            </v:rect>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3099C8" w14:textId="77777777" w:rsidR="00DC343B" w:rsidRDefault="00BF6406" w:rsidP="00646288">
    <w:pPr>
      <w:pStyle w:val="Footer"/>
      <w:jc w:val="right"/>
    </w:pPr>
    <w:r w:rsidRPr="00622508">
      <w:fldChar w:fldCharType="begin"/>
    </w:r>
    <w:r>
      <w:instrText xml:space="preserve"> PAGE   \* MERGEFORMAT </w:instrText>
    </w:r>
    <w:r w:rsidRPr="00622508">
      <w:fldChar w:fldCharType="separate"/>
    </w:r>
    <w:r w:rsidR="00A27ABE" w:rsidRPr="00AB7C8F">
      <w:t>4</w:t>
    </w:r>
    <w:r w:rsidRPr="00622508">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9B1D70" w14:textId="77777777" w:rsidR="00DA1D32" w:rsidRDefault="00DA1D32" w:rsidP="00646288">
    <w:pPr>
      <w:pStyle w:val="FooterOddPageNumber"/>
      <w:jc w:val="left"/>
    </w:pPr>
    <w:r w:rsidRPr="00AB7C8F">
      <w:fldChar w:fldCharType="begin"/>
    </w:r>
    <w:r>
      <w:instrText xml:space="preserve"> PAGE   \* MERGEFORMAT </w:instrText>
    </w:r>
    <w:r w:rsidRPr="00AB7C8F">
      <w:fldChar w:fldCharType="separate"/>
    </w:r>
    <w:r w:rsidR="008E78F0">
      <w:rPr>
        <w:noProof/>
      </w:rPr>
      <w:t>3</w:t>
    </w:r>
    <w:r w:rsidRPr="00AB7C8F">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CDB2F" w14:textId="664E82C1" w:rsidR="007D3AC6" w:rsidRPr="00055385" w:rsidRDefault="00055385" w:rsidP="00646288">
    <w:pPr>
      <w:pStyle w:val="Footer"/>
      <w:jc w:val="right"/>
      <w:rPr>
        <w:lang w:val="en-US"/>
      </w:rPr>
    </w:pPr>
    <w:r>
      <w:rPr>
        <w:lang w:val="en-US"/>
      </w:rPr>
      <w:t xml:space="preserve">       </w:t>
    </w:r>
    <w:r w:rsidR="00DE3186">
      <w:rPr>
        <w:lang w:val="en-US"/>
      </w:rPr>
      <w:t xml:space="preserve"> </w:t>
    </w:r>
    <w:r w:rsidR="00FB2823">
      <w:rPr>
        <w:lang w:val="en-US"/>
      </w:rPr>
      <w:t>2</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2CBB27E" w14:textId="77777777" w:rsidR="0044313C" w:rsidRDefault="0044313C" w:rsidP="00F14C6D">
      <w:r>
        <w:separator/>
      </w:r>
    </w:p>
  </w:footnote>
  <w:footnote w:type="continuationSeparator" w:id="0">
    <w:p w14:paraId="17769264" w14:textId="77777777" w:rsidR="0044313C" w:rsidRDefault="0044313C" w:rsidP="00F14C6D">
      <w:r>
        <w:continuationSeparator/>
      </w:r>
    </w:p>
  </w:footnote>
  <w:footnote w:type="continuationNotice" w:id="1">
    <w:p w14:paraId="7627CDB5" w14:textId="77777777" w:rsidR="0044313C" w:rsidRDefault="0044313C">
      <w:pPr>
        <w:spacing w:before="0" w:after="0"/>
      </w:pPr>
    </w:p>
  </w:footnote>
  <w:footnote w:id="2">
    <w:p w14:paraId="159977CC" w14:textId="09618506" w:rsidR="003406FD" w:rsidRDefault="00AF6FC6" w:rsidP="00AF6FC6">
      <w:pPr>
        <w:pStyle w:val="FootnoteText"/>
        <w:rPr>
          <w:szCs w:val="18"/>
        </w:rPr>
      </w:pPr>
      <w:r w:rsidRPr="009A4A65">
        <w:rPr>
          <w:rStyle w:val="FootnoteReference"/>
          <w:szCs w:val="18"/>
        </w:rPr>
        <w:footnoteRef/>
      </w:r>
      <w:r w:rsidRPr="009A4A65">
        <w:rPr>
          <w:szCs w:val="18"/>
        </w:rPr>
        <w:t xml:space="preserve"> </w:t>
      </w:r>
      <w:r w:rsidRPr="0088630C">
        <w:rPr>
          <w:szCs w:val="18"/>
        </w:rPr>
        <w:t>Australian Human Rights Commission</w:t>
      </w:r>
      <w:r w:rsidR="00F30065">
        <w:rPr>
          <w:szCs w:val="18"/>
        </w:rPr>
        <w:t>,</w:t>
      </w:r>
      <w:r w:rsidRPr="0088630C">
        <w:rPr>
          <w:szCs w:val="18"/>
        </w:rPr>
        <w:t xml:space="preserve"> Audit and Risk Committee Charter (20</w:t>
      </w:r>
      <w:r w:rsidR="003406FD">
        <w:rPr>
          <w:szCs w:val="18"/>
        </w:rPr>
        <w:t>22</w:t>
      </w:r>
      <w:r w:rsidRPr="0088630C">
        <w:rPr>
          <w:szCs w:val="18"/>
        </w:rPr>
        <w:t xml:space="preserve">) </w:t>
      </w:r>
    </w:p>
    <w:p w14:paraId="0F1844F2" w14:textId="16E574C6" w:rsidR="00AF6FC6" w:rsidRPr="009A4A65" w:rsidRDefault="00F30065" w:rsidP="00AF6FC6">
      <w:pPr>
        <w:pStyle w:val="FootnoteText"/>
        <w:rPr>
          <w:szCs w:val="18"/>
        </w:rPr>
      </w:pPr>
      <w:r>
        <w:t>&lt;</w:t>
      </w:r>
      <w:hyperlink r:id="rId1" w:history="1">
        <w:r w:rsidR="00296BFE" w:rsidRPr="00B85260">
          <w:rPr>
            <w:rStyle w:val="Hyperlink"/>
            <w:szCs w:val="18"/>
          </w:rPr>
          <w:t>https://humanrights.gov.au/sites/default/files/ahrc_audit_and_risk_committee_charter.pdf</w:t>
        </w:r>
      </w:hyperlink>
      <w:r>
        <w:rPr>
          <w:szCs w:val="18"/>
        </w:rPr>
        <w:t>&gt;;</w:t>
      </w:r>
      <w:r w:rsidR="00296BFE">
        <w:rPr>
          <w:szCs w:val="18"/>
        </w:rPr>
        <w:t xml:space="preserve"> </w:t>
      </w:r>
      <w:r w:rsidR="00F52C63" w:rsidRPr="0088630C">
        <w:rPr>
          <w:szCs w:val="18"/>
        </w:rPr>
        <w:t>Australian Human Rights Commission</w:t>
      </w:r>
      <w:r w:rsidR="00F52C63">
        <w:rPr>
          <w:szCs w:val="18"/>
        </w:rPr>
        <w:t xml:space="preserve">, </w:t>
      </w:r>
      <w:r w:rsidR="00AF6FC6" w:rsidRPr="0088630C">
        <w:rPr>
          <w:szCs w:val="18"/>
        </w:rPr>
        <w:t>Operating context: Risk oversight and management</w:t>
      </w:r>
      <w:r>
        <w:rPr>
          <w:szCs w:val="18"/>
        </w:rPr>
        <w:t xml:space="preserve"> </w:t>
      </w:r>
      <w:r w:rsidR="00F52C63">
        <w:rPr>
          <w:szCs w:val="18"/>
        </w:rPr>
        <w:t xml:space="preserve">(2022) </w:t>
      </w:r>
      <w:r>
        <w:rPr>
          <w:szCs w:val="18"/>
        </w:rPr>
        <w:t>&lt;</w:t>
      </w:r>
      <w:hyperlink r:id="rId2" w:history="1">
        <w:r w:rsidRPr="00AE41F4">
          <w:rPr>
            <w:rStyle w:val="Hyperlink"/>
            <w:szCs w:val="18"/>
          </w:rPr>
          <w:t>https://humanrights.gov.au/sites/default/files/operating_environment_analysis_and_risk_oversight_and_management_2022-2023_0.pdf</w:t>
        </w:r>
      </w:hyperlink>
      <w:r>
        <w:rPr>
          <w:szCs w:val="18"/>
        </w:rPr>
        <w:t>&gt;.</w:t>
      </w:r>
    </w:p>
  </w:footnote>
  <w:footnote w:id="3">
    <w:p w14:paraId="36A8629A" w14:textId="77777777" w:rsidR="00D629AA" w:rsidRPr="007E2533" w:rsidRDefault="00D629AA" w:rsidP="00D629AA">
      <w:pPr>
        <w:spacing w:line="259" w:lineRule="auto"/>
        <w:rPr>
          <w:rFonts w:eastAsia="Calibri" w:cs="Open Sans"/>
          <w:color w:val="0563C1"/>
          <w:u w:val="single"/>
          <w:lang w:eastAsia="en-US"/>
        </w:rPr>
      </w:pPr>
      <w:r>
        <w:rPr>
          <w:rStyle w:val="FootnoteReference"/>
        </w:rPr>
        <w:footnoteRef/>
      </w:r>
      <w:r>
        <w:t xml:space="preserve"> </w:t>
      </w:r>
      <w:r w:rsidRPr="00742303">
        <w:rPr>
          <w:rFonts w:eastAsia="Calibri" w:cs="Open Sans"/>
          <w:lang w:eastAsia="en-US"/>
        </w:rPr>
        <w:t>Pictures of the model house and exhibition opening can be found here</w:t>
      </w:r>
      <w:r>
        <w:rPr>
          <w:rFonts w:eastAsia="Calibri" w:cs="Open Sans"/>
          <w:lang w:eastAsia="en-US"/>
        </w:rPr>
        <w:t>:</w:t>
      </w:r>
      <w:r w:rsidRPr="00742303">
        <w:rPr>
          <w:rFonts w:eastAsia="Calibri" w:cs="Open Sans"/>
          <w:lang w:eastAsia="en-US"/>
        </w:rPr>
        <w:t xml:space="preserve"> </w:t>
      </w:r>
      <w:hyperlink r:id="rId3">
        <w:r w:rsidRPr="00742303">
          <w:rPr>
            <w:rFonts w:eastAsia="Calibri" w:cs="Open Sans"/>
            <w:color w:val="0563C1"/>
            <w:u w:val="single"/>
            <w:lang w:eastAsia="en-US"/>
          </w:rPr>
          <w:t>https://humanrights.gov.au/our-work/disability-rights/publications/retrofit-kit-exhibition-2022</w:t>
        </w:r>
      </w:hyperlink>
      <w:r>
        <w:rPr>
          <w:rFonts w:eastAsia="Calibri" w:cs="Open Sans"/>
          <w:color w:val="0563C1"/>
          <w:u w:val="single"/>
          <w:lang w:eastAsia="en-US"/>
        </w:rPr>
        <w:t>.</w:t>
      </w:r>
    </w:p>
    <w:p w14:paraId="3013BA26" w14:textId="74DB7832" w:rsidR="00D629AA" w:rsidRPr="00D629AA" w:rsidRDefault="00D629AA">
      <w:pPr>
        <w:pStyle w:val="FootnoteText"/>
        <w:rPr>
          <w:lang w:val="en-US"/>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9726B9" w14:textId="208FF91C" w:rsidR="00BF6406" w:rsidRPr="000465F1" w:rsidRDefault="0054433F" w:rsidP="000465F1">
    <w:pPr>
      <w:pStyle w:val="Header"/>
    </w:pPr>
    <w:r>
      <w:rPr>
        <w:noProof/>
      </w:rPr>
      <w:drawing>
        <wp:anchor distT="0" distB="0" distL="114300" distR="114300" simplePos="0" relativeHeight="251658240" behindDoc="1" locked="0" layoutInCell="0" allowOverlap="1" wp14:anchorId="35D1CCC9" wp14:editId="1ADE2B3A">
          <wp:simplePos x="0" y="0"/>
          <wp:positionH relativeFrom="margin">
            <wp:align>center</wp:align>
          </wp:positionH>
          <wp:positionV relativeFrom="margin">
            <wp:align>center</wp:align>
          </wp:positionV>
          <wp:extent cx="11822430" cy="17271365"/>
          <wp:effectExtent l="0" t="0" r="7620" b="6985"/>
          <wp:wrapNone/>
          <wp:docPr id="1039627113" name="WordPictureWatermark1034833"/>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034833"/>
                  <pic:cNvPicPr>
                    <a:picLocks noGrp="1" noRot="1" noChangeAspect="1" noResize="1" noEditPoints="1" noAdjustHandles="1" noChangeArrowheads="1" noChangeShapeType="1" noCrop="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1822430" cy="17271365"/>
                  </a:xfrm>
                  <a:prstGeom prst="rect">
                    <a:avLst/>
                  </a:prstGeom>
                  <a:noFill/>
                </pic:spPr>
              </pic:pic>
            </a:graphicData>
          </a:graphic>
          <wp14:sizeRelH relativeFrom="page">
            <wp14:pctWidth>0</wp14:pctWidth>
          </wp14:sizeRelH>
          <wp14:sizeRelV relativeFrom="page">
            <wp14:pctHeight>0</wp14:pctHeight>
          </wp14:sizeRelV>
        </wp:anchor>
      </w:drawing>
    </w:r>
    <w:r w:rsidR="00BF6406" w:rsidRPr="000465F1">
      <w:t>Australian Human Rights Commission</w:t>
    </w:r>
  </w:p>
  <w:p w14:paraId="02B55D74" w14:textId="77777777" w:rsidR="00B34946" w:rsidRPr="00622508" w:rsidRDefault="00BF6406" w:rsidP="00622508">
    <w:pPr>
      <w:pStyle w:val="Footer"/>
    </w:pPr>
    <w:r w:rsidRPr="001F62CC">
      <w:rPr>
        <w:rStyle w:val="HeaderDocumentTitle"/>
      </w:rPr>
      <w:t>Short title</w:t>
    </w:r>
    <w:r w:rsidRPr="00622508">
      <w:rPr>
        <w:rStyle w:val="HeaderDocumentTitle"/>
      </w:rPr>
      <w:t>, report name</w:t>
    </w:r>
    <w:r w:rsidR="001F62CC" w:rsidRPr="00622508">
      <w:rPr>
        <w:rStyle w:val="HeaderDocumentTitle"/>
      </w:rPr>
      <w:t>,</w:t>
    </w:r>
    <w:r w:rsidR="001F62CC" w:rsidRPr="00622508">
      <w:t xml:space="preserve"> </w:t>
    </w:r>
    <w:r w:rsidRPr="00622508">
      <w:t>Date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A3C08C" w14:textId="4E545DB8" w:rsidR="00B34946" w:rsidRPr="000465F1" w:rsidRDefault="0054433F" w:rsidP="000465F1">
    <w:r>
      <w:rPr>
        <w:noProof/>
      </w:rPr>
      <w:drawing>
        <wp:anchor distT="0" distB="0" distL="114300" distR="114300" simplePos="0" relativeHeight="251658241" behindDoc="1" locked="0" layoutInCell="0" allowOverlap="1" wp14:anchorId="4CAA1C47" wp14:editId="582D08B7">
          <wp:simplePos x="0" y="0"/>
          <wp:positionH relativeFrom="margin">
            <wp:align>center</wp:align>
          </wp:positionH>
          <wp:positionV relativeFrom="margin">
            <wp:align>center</wp:align>
          </wp:positionV>
          <wp:extent cx="11822430" cy="17271365"/>
          <wp:effectExtent l="0" t="0" r="7620" b="6985"/>
          <wp:wrapNone/>
          <wp:docPr id="1039627114" name="WordPictureWatermark1034834"/>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034834"/>
                  <pic:cNvPicPr>
                    <a:picLocks noGrp="1" noRot="1" noChangeAspect="1" noResize="1" noEditPoints="1" noAdjustHandles="1" noChangeArrowheads="1" noChangeShapeType="1" noCrop="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1822430" cy="17271365"/>
                  </a:xfrm>
                  <a:prstGeom prst="rect">
                    <a:avLst/>
                  </a:prstGeom>
                  <a:noFill/>
                </pic:spPr>
              </pic:pic>
            </a:graphicData>
          </a:graphic>
          <wp14:sizeRelH relativeFrom="page">
            <wp14:pctWidth>0</wp14:pctWidth>
          </wp14:sizeRelH>
          <wp14:sizeRelV relativeFrom="page">
            <wp14:pctHeight>0</wp14:pctHeight>
          </wp14:sizeRelV>
        </wp:anchor>
      </w:drawing>
    </w:r>
    <w:r w:rsidR="00B34946" w:rsidRPr="000465F1">
      <w:t>Australian Human Rights Commission</w:t>
    </w:r>
  </w:p>
  <w:p w14:paraId="061E8E1B" w14:textId="77777777" w:rsidR="00B34946" w:rsidRPr="000465F1" w:rsidRDefault="00B34946" w:rsidP="000465F1">
    <w:pPr>
      <w:pStyle w:val="Footer"/>
    </w:pPr>
    <w:r w:rsidRPr="000465F1">
      <w:t>Short document title, Short description – Date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131D72" w14:textId="0B724B27" w:rsidR="00CC2AA0" w:rsidRDefault="00CC2AA0" w:rsidP="002012F7">
    <w:pPr>
      <w:pStyle w:val="Header"/>
    </w:pPr>
  </w:p>
  <w:p w14:paraId="2D5D7063" w14:textId="77777777" w:rsidR="008B3899" w:rsidRDefault="008B3899" w:rsidP="002012F7">
    <w:pPr>
      <w:pStyle w:val="Header"/>
    </w:pPr>
  </w:p>
  <w:p w14:paraId="74AD54DD" w14:textId="77777777" w:rsidR="00596537" w:rsidRDefault="0059653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1967A5" w14:textId="77777777" w:rsidR="00434B43" w:rsidRPr="008A356A" w:rsidRDefault="00434B43" w:rsidP="008B34D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75F321" w14:textId="77777777" w:rsidR="00434B43" w:rsidRDefault="00434B43" w:rsidP="008B34D4">
    <w:pPr>
      <w:pStyle w:val="TOCHeading"/>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8CC67E" w14:textId="77777777" w:rsidR="0015239E" w:rsidRPr="000465F1" w:rsidRDefault="0015239E" w:rsidP="0015239E">
    <w:pPr>
      <w:pStyle w:val="Header"/>
    </w:pPr>
    <w:r w:rsidRPr="000465F1">
      <w:t>Australian Human Rights Commission</w:t>
    </w:r>
  </w:p>
  <w:p w14:paraId="7AA7CEDA" w14:textId="4863E356" w:rsidR="0015239E" w:rsidRDefault="006020C6" w:rsidP="0015239E">
    <w:pPr>
      <w:pStyle w:val="HeaderDocumentDate"/>
      <w:rPr>
        <w:rStyle w:val="HeaderDocumentTitle"/>
      </w:rPr>
    </w:pPr>
    <w:r>
      <w:rPr>
        <w:rStyle w:val="HeaderDocumentTitle"/>
      </w:rPr>
      <w:t>Annual Report 2021–22</w:t>
    </w:r>
  </w:p>
  <w:p w14:paraId="4C7B1F10" w14:textId="77777777" w:rsidR="0015239E" w:rsidRPr="000465F1" w:rsidRDefault="0015239E" w:rsidP="0015239E">
    <w:pPr>
      <w:pStyle w:val="HeaderDocumentDat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FD8E0C" w14:textId="39B816BB" w:rsidR="00BF6406" w:rsidRPr="000465F1" w:rsidRDefault="00BF6406" w:rsidP="00CA5D90">
    <w:pPr>
      <w:pStyle w:val="Header"/>
    </w:pPr>
    <w:r w:rsidRPr="000465F1">
      <w:t>Australian Human Rights Commission</w:t>
    </w:r>
  </w:p>
  <w:p w14:paraId="743F2EA2" w14:textId="29761E4D" w:rsidR="002F5E96" w:rsidRDefault="009E69D4" w:rsidP="002F5E96">
    <w:pPr>
      <w:pStyle w:val="HeaderDocumentDate"/>
    </w:pPr>
    <w:r>
      <w:rPr>
        <w:rStyle w:val="HeaderDocumentTitle"/>
      </w:rPr>
      <w:t>Annual Report</w:t>
    </w:r>
    <w:r w:rsidR="002F5E96">
      <w:t xml:space="preserve"> </w:t>
    </w:r>
    <w:r w:rsidR="009B1CCE">
      <w:fldChar w:fldCharType="begin"/>
    </w:r>
    <w:r w:rsidR="009B1CCE">
      <w:instrText xml:space="preserve"> CREATEDATE  \@ "MMMM yyyy"  \* MERGEFORMAT </w:instrText>
    </w:r>
    <w:r w:rsidR="009B1CCE">
      <w:fldChar w:fldCharType="separate"/>
    </w:r>
    <w:r w:rsidR="009D64D5">
      <w:rPr>
        <w:noProof/>
      </w:rPr>
      <w:t>October 2022</w:t>
    </w:r>
    <w:r w:rsidR="009B1CCE">
      <w:fldChar w:fldCharType="end"/>
    </w:r>
  </w:p>
  <w:p w14:paraId="4A78847C" w14:textId="77777777" w:rsidR="002F5E96" w:rsidRPr="000465F1" w:rsidRDefault="002F5E96" w:rsidP="002F5E96">
    <w:pPr>
      <w:pStyle w:val="HeaderDocumentDate"/>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5D54A3" w14:textId="77777777" w:rsidR="0063009F" w:rsidRPr="000465F1" w:rsidRDefault="0063009F" w:rsidP="0063009F">
    <w:pPr>
      <w:pStyle w:val="Header"/>
    </w:pPr>
    <w:r w:rsidRPr="000465F1">
      <w:t>Australian Human Rights Commission</w:t>
    </w:r>
  </w:p>
  <w:p w14:paraId="6184DA6A" w14:textId="4505417F" w:rsidR="0063009F" w:rsidRPr="000465F1" w:rsidRDefault="00434B43" w:rsidP="0063009F">
    <w:pPr>
      <w:pStyle w:val="HeaderDocumentDate"/>
    </w:pPr>
    <w:r>
      <w:rPr>
        <w:rStyle w:val="HeaderDocumentTitle"/>
      </w:rPr>
      <w:t>Annual Report 2021–22</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4E301292"/>
    <w:lvl w:ilvl="0">
      <w:start w:val="1"/>
      <w:numFmt w:val="decimal"/>
      <w:pStyle w:val="ListNumber5"/>
      <w:lvlText w:val="%1."/>
      <w:lvlJc w:val="left"/>
      <w:pPr>
        <w:tabs>
          <w:tab w:val="num" w:pos="3259"/>
        </w:tabs>
        <w:ind w:left="3259" w:hanging="360"/>
      </w:pPr>
    </w:lvl>
  </w:abstractNum>
  <w:abstractNum w:abstractNumId="1" w15:restartNumberingAfterBreak="0">
    <w:nsid w:val="FFFFFF7D"/>
    <w:multiLevelType w:val="singleLevel"/>
    <w:tmpl w:val="6F36045A"/>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5558AC88"/>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91EC8FA0"/>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3104E1E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2C21C3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656989A"/>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F9C86F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3FEF41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2152BD6A"/>
    <w:lvl w:ilvl="0">
      <w:start w:val="1"/>
      <w:numFmt w:val="bullet"/>
      <w:pStyle w:val="ListBullet"/>
      <w:lvlText w:val=""/>
      <w:lvlJc w:val="left"/>
      <w:pPr>
        <w:tabs>
          <w:tab w:val="num" w:pos="360"/>
        </w:tabs>
        <w:ind w:left="360" w:hanging="3"/>
      </w:pPr>
      <w:rPr>
        <w:rFonts w:ascii="Symbol" w:hAnsi="Symbol" w:hint="default"/>
      </w:rPr>
    </w:lvl>
  </w:abstractNum>
  <w:abstractNum w:abstractNumId="10" w15:restartNumberingAfterBreak="0">
    <w:nsid w:val="00DC255E"/>
    <w:multiLevelType w:val="hybridMultilevel"/>
    <w:tmpl w:val="9A4256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2B87B33"/>
    <w:multiLevelType w:val="multilevel"/>
    <w:tmpl w:val="605649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4333835"/>
    <w:multiLevelType w:val="multilevel"/>
    <w:tmpl w:val="FCC0E8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5235133"/>
    <w:multiLevelType w:val="hybridMultilevel"/>
    <w:tmpl w:val="C9E61CC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0B2255DC"/>
    <w:multiLevelType w:val="hybridMultilevel"/>
    <w:tmpl w:val="394EF5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C0C5FCB"/>
    <w:multiLevelType w:val="hybridMultilevel"/>
    <w:tmpl w:val="79F62D2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0C820D86"/>
    <w:multiLevelType w:val="hybridMultilevel"/>
    <w:tmpl w:val="0E6832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0D4411F0"/>
    <w:multiLevelType w:val="multilevel"/>
    <w:tmpl w:val="A6BE6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D941D6D"/>
    <w:multiLevelType w:val="multilevel"/>
    <w:tmpl w:val="162272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109257AE"/>
    <w:multiLevelType w:val="multilevel"/>
    <w:tmpl w:val="EC8E8A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11BC7C49"/>
    <w:multiLevelType w:val="multilevel"/>
    <w:tmpl w:val="9EF0FC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152B5A32"/>
    <w:multiLevelType w:val="hybridMultilevel"/>
    <w:tmpl w:val="D2E42FE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16101181"/>
    <w:multiLevelType w:val="multilevel"/>
    <w:tmpl w:val="554827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162B13D4"/>
    <w:multiLevelType w:val="hybridMultilevel"/>
    <w:tmpl w:val="9E70BC1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4" w15:restartNumberingAfterBreak="0">
    <w:nsid w:val="17635D9D"/>
    <w:multiLevelType w:val="hybridMultilevel"/>
    <w:tmpl w:val="1DCEE2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17887A78"/>
    <w:multiLevelType w:val="hybridMultilevel"/>
    <w:tmpl w:val="42DE982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19FC027D"/>
    <w:multiLevelType w:val="multilevel"/>
    <w:tmpl w:val="6EEE3F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B596ECE"/>
    <w:multiLevelType w:val="hybridMultilevel"/>
    <w:tmpl w:val="FFFFFFFF"/>
    <w:lvl w:ilvl="0" w:tplc="25D00AD0">
      <w:start w:val="2"/>
      <w:numFmt w:val="bullet"/>
      <w:lvlText w:val="-"/>
      <w:lvlJc w:val="left"/>
      <w:pPr>
        <w:ind w:left="720" w:hanging="360"/>
      </w:pPr>
      <w:rPr>
        <w:rFonts w:ascii="Open Sans" w:eastAsiaTheme="majorEastAsia" w:hAnsi="Open Sans"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1B9B4C27"/>
    <w:multiLevelType w:val="multilevel"/>
    <w:tmpl w:val="8F624A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C466963"/>
    <w:multiLevelType w:val="hybridMultilevel"/>
    <w:tmpl w:val="6CB038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1DCB237C"/>
    <w:multiLevelType w:val="hybridMultilevel"/>
    <w:tmpl w:val="F6E2FC0A"/>
    <w:lvl w:ilvl="0" w:tplc="A32EC982">
      <w:start w:val="1"/>
      <w:numFmt w:val="decimal"/>
      <w:pStyle w:val="SubmissionNormal"/>
      <w:lvlText w:val="%1."/>
      <w:lvlJc w:val="left"/>
      <w:pPr>
        <w:tabs>
          <w:tab w:val="num" w:pos="720"/>
        </w:tabs>
        <w:ind w:left="720" w:hanging="360"/>
      </w:pPr>
      <w:rPr>
        <w:rFonts w:hint="default"/>
      </w:rPr>
    </w:lvl>
    <w:lvl w:ilvl="1" w:tplc="0C090019">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31" w15:restartNumberingAfterBreak="0">
    <w:nsid w:val="20D40AA8"/>
    <w:multiLevelType w:val="multilevel"/>
    <w:tmpl w:val="0D745C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21B71560"/>
    <w:multiLevelType w:val="multilevel"/>
    <w:tmpl w:val="0C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44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3" w15:restartNumberingAfterBreak="0">
    <w:nsid w:val="223167B8"/>
    <w:multiLevelType w:val="hybridMultilevel"/>
    <w:tmpl w:val="AB5A1D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22705F23"/>
    <w:multiLevelType w:val="hybridMultilevel"/>
    <w:tmpl w:val="372AC188"/>
    <w:lvl w:ilvl="0" w:tplc="0C090001">
      <w:start w:val="1"/>
      <w:numFmt w:val="bullet"/>
      <w:lvlText w:val=""/>
      <w:lvlJc w:val="left"/>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5" w15:restartNumberingAfterBreak="0">
    <w:nsid w:val="242F6544"/>
    <w:multiLevelType w:val="multilevel"/>
    <w:tmpl w:val="5F5A86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279C32F1"/>
    <w:multiLevelType w:val="multilevel"/>
    <w:tmpl w:val="25FC89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29D0436D"/>
    <w:multiLevelType w:val="hybridMultilevel"/>
    <w:tmpl w:val="C67065F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2A720288"/>
    <w:multiLevelType w:val="multilevel"/>
    <w:tmpl w:val="A78297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2C5B5410"/>
    <w:multiLevelType w:val="multilevel"/>
    <w:tmpl w:val="855222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2E232FA7"/>
    <w:multiLevelType w:val="multilevel"/>
    <w:tmpl w:val="B1EC28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2FB603E6"/>
    <w:multiLevelType w:val="hybridMultilevel"/>
    <w:tmpl w:val="6E38EA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3264675B"/>
    <w:multiLevelType w:val="multilevel"/>
    <w:tmpl w:val="7C8EE3D2"/>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sz w:val="36"/>
        <w:szCs w:val="36"/>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43" w15:restartNumberingAfterBreak="0">
    <w:nsid w:val="35BD48F9"/>
    <w:multiLevelType w:val="hybridMultilevel"/>
    <w:tmpl w:val="8D661D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37515204"/>
    <w:multiLevelType w:val="multilevel"/>
    <w:tmpl w:val="27F0A89A"/>
    <w:styleLink w:val="ShorterBullet"/>
    <w:lvl w:ilvl="0">
      <w:start w:val="1"/>
      <w:numFmt w:val="decimal"/>
      <w:pStyle w:val="NumberedSpacing"/>
      <w:lvlText w:val="%1."/>
      <w:lvlJc w:val="left"/>
      <w:pPr>
        <w:tabs>
          <w:tab w:val="num" w:pos="1060"/>
        </w:tabs>
        <w:ind w:left="1060" w:hanging="368"/>
      </w:pPr>
      <w:rPr>
        <w:rFonts w:ascii="Tahoma" w:hAnsi="Tahoma" w:hint="default"/>
        <w:szCs w:val="24"/>
      </w:rPr>
    </w:lvl>
    <w:lvl w:ilvl="1">
      <w:start w:val="1"/>
      <w:numFmt w:val="bullet"/>
      <w:lvlText w:val=""/>
      <w:lvlJc w:val="left"/>
      <w:pPr>
        <w:tabs>
          <w:tab w:val="num" w:pos="1401"/>
        </w:tabs>
        <w:ind w:left="1401" w:firstLine="229"/>
      </w:pPr>
      <w:rPr>
        <w:rFonts w:ascii="Symbol" w:hAnsi="Symbol" w:cs="Times New Roman" w:hint="default"/>
        <w:szCs w:val="24"/>
      </w:rPr>
    </w:lvl>
    <w:lvl w:ilvl="2">
      <w:start w:val="1"/>
      <w:numFmt w:val="lowerRoman"/>
      <w:lvlText w:val="%3."/>
      <w:lvlJc w:val="right"/>
      <w:pPr>
        <w:tabs>
          <w:tab w:val="num" w:pos="2710"/>
        </w:tabs>
        <w:ind w:left="2710" w:hanging="180"/>
      </w:pPr>
      <w:rPr>
        <w:rFonts w:hint="default"/>
      </w:rPr>
    </w:lvl>
    <w:lvl w:ilvl="3">
      <w:start w:val="1"/>
      <w:numFmt w:val="decimal"/>
      <w:lvlText w:val="%4."/>
      <w:lvlJc w:val="left"/>
      <w:pPr>
        <w:tabs>
          <w:tab w:val="num" w:pos="3430"/>
        </w:tabs>
        <w:ind w:left="3430" w:hanging="360"/>
      </w:pPr>
      <w:rPr>
        <w:rFonts w:hint="default"/>
      </w:rPr>
    </w:lvl>
    <w:lvl w:ilvl="4">
      <w:start w:val="1"/>
      <w:numFmt w:val="lowerLetter"/>
      <w:lvlText w:val="%5."/>
      <w:lvlJc w:val="left"/>
      <w:pPr>
        <w:tabs>
          <w:tab w:val="num" w:pos="4150"/>
        </w:tabs>
        <w:ind w:left="4150" w:hanging="360"/>
      </w:pPr>
      <w:rPr>
        <w:rFonts w:hint="default"/>
      </w:rPr>
    </w:lvl>
    <w:lvl w:ilvl="5">
      <w:start w:val="1"/>
      <w:numFmt w:val="lowerRoman"/>
      <w:lvlText w:val="%6."/>
      <w:lvlJc w:val="right"/>
      <w:pPr>
        <w:tabs>
          <w:tab w:val="num" w:pos="4870"/>
        </w:tabs>
        <w:ind w:left="4870" w:hanging="180"/>
      </w:pPr>
      <w:rPr>
        <w:rFonts w:hint="default"/>
      </w:rPr>
    </w:lvl>
    <w:lvl w:ilvl="6">
      <w:start w:val="1"/>
      <w:numFmt w:val="decimal"/>
      <w:lvlText w:val="%7."/>
      <w:lvlJc w:val="left"/>
      <w:pPr>
        <w:tabs>
          <w:tab w:val="num" w:pos="5590"/>
        </w:tabs>
        <w:ind w:left="5590" w:hanging="360"/>
      </w:pPr>
      <w:rPr>
        <w:rFonts w:hint="default"/>
      </w:rPr>
    </w:lvl>
    <w:lvl w:ilvl="7">
      <w:start w:val="1"/>
      <w:numFmt w:val="lowerLetter"/>
      <w:lvlText w:val="%8."/>
      <w:lvlJc w:val="left"/>
      <w:pPr>
        <w:tabs>
          <w:tab w:val="num" w:pos="6310"/>
        </w:tabs>
        <w:ind w:left="6310" w:hanging="360"/>
      </w:pPr>
      <w:rPr>
        <w:rFonts w:hint="default"/>
      </w:rPr>
    </w:lvl>
    <w:lvl w:ilvl="8">
      <w:start w:val="1"/>
      <w:numFmt w:val="lowerRoman"/>
      <w:lvlText w:val="%9."/>
      <w:lvlJc w:val="right"/>
      <w:pPr>
        <w:tabs>
          <w:tab w:val="num" w:pos="7030"/>
        </w:tabs>
        <w:ind w:left="7030" w:hanging="180"/>
      </w:pPr>
      <w:rPr>
        <w:rFonts w:hint="default"/>
      </w:rPr>
    </w:lvl>
  </w:abstractNum>
  <w:abstractNum w:abstractNumId="45" w15:restartNumberingAfterBreak="0">
    <w:nsid w:val="38D63B75"/>
    <w:multiLevelType w:val="hybridMultilevel"/>
    <w:tmpl w:val="7A50D15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6" w15:restartNumberingAfterBreak="0">
    <w:nsid w:val="3D954EC1"/>
    <w:multiLevelType w:val="multilevel"/>
    <w:tmpl w:val="EB8C03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3EC42FE8"/>
    <w:multiLevelType w:val="multilevel"/>
    <w:tmpl w:val="0C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8" w15:restartNumberingAfterBreak="0">
    <w:nsid w:val="46880C1B"/>
    <w:multiLevelType w:val="hybridMultilevel"/>
    <w:tmpl w:val="3490F8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49FF7A73"/>
    <w:multiLevelType w:val="multilevel"/>
    <w:tmpl w:val="BB869B38"/>
    <w:lvl w:ilvl="0">
      <w:start w:val="1"/>
      <w:numFmt w:val="decimal"/>
      <w:pStyle w:val="Heading1"/>
      <w:lvlText w:val="%1"/>
      <w:lvlJc w:val="left"/>
      <w:pPr>
        <w:tabs>
          <w:tab w:val="num" w:pos="851"/>
        </w:tabs>
        <w:ind w:left="851" w:hanging="851"/>
      </w:pPr>
      <w:rPr>
        <w:rFonts w:hint="default"/>
      </w:rPr>
    </w:lvl>
    <w:lvl w:ilvl="1">
      <w:start w:val="1"/>
      <w:numFmt w:val="decimal"/>
      <w:pStyle w:val="Heading2"/>
      <w:lvlText w:val="%1.%2"/>
      <w:lvlJc w:val="left"/>
      <w:pPr>
        <w:tabs>
          <w:tab w:val="num" w:pos="993"/>
        </w:tabs>
        <w:ind w:left="993" w:hanging="851"/>
      </w:pPr>
      <w:rPr>
        <w:rFonts w:hint="default"/>
        <w:b/>
        <w:bCs w:val="0"/>
        <w:color w:val="2E74B5" w:themeColor="accent1" w:themeShade="BF"/>
      </w:rPr>
    </w:lvl>
    <w:lvl w:ilvl="2">
      <w:start w:val="1"/>
      <w:numFmt w:val="lowerLetter"/>
      <w:pStyle w:val="Heading3"/>
      <w:lvlText w:val="(%3)"/>
      <w:lvlJc w:val="left"/>
      <w:pPr>
        <w:tabs>
          <w:tab w:val="num" w:pos="851"/>
        </w:tabs>
        <w:ind w:left="851" w:hanging="851"/>
      </w:pPr>
      <w:rPr>
        <w:rFonts w:hint="default"/>
      </w:rPr>
    </w:lvl>
    <w:lvl w:ilvl="3">
      <w:start w:val="1"/>
      <w:numFmt w:val="lowerRoman"/>
      <w:pStyle w:val="Heading4"/>
      <w:lvlText w:val="(%4)"/>
      <w:lvlJc w:val="left"/>
      <w:pPr>
        <w:tabs>
          <w:tab w:val="num" w:pos="851"/>
        </w:tabs>
        <w:ind w:left="851" w:hanging="851"/>
      </w:pPr>
      <w:rPr>
        <w:rFonts w:hint="default"/>
      </w:rPr>
    </w:lvl>
    <w:lvl w:ilvl="4">
      <w:start w:val="1"/>
      <w:numFmt w:val="decimal"/>
      <w:pStyle w:val="Heading5"/>
      <w:lvlText w:val="%1.%2.%3.%4.%5"/>
      <w:lvlJc w:val="left"/>
      <w:pPr>
        <w:tabs>
          <w:tab w:val="num" w:pos="0"/>
        </w:tabs>
        <w:ind w:left="1008" w:hanging="1008"/>
      </w:pPr>
      <w:rPr>
        <w:rFonts w:hint="default"/>
      </w:rPr>
    </w:lvl>
    <w:lvl w:ilvl="5">
      <w:start w:val="1"/>
      <w:numFmt w:val="decimal"/>
      <w:pStyle w:val="Heading6"/>
      <w:lvlText w:val="%1.%2.%3.%4.%5.%6"/>
      <w:lvlJc w:val="left"/>
      <w:pPr>
        <w:tabs>
          <w:tab w:val="num" w:pos="0"/>
        </w:tabs>
        <w:ind w:left="1152" w:hanging="1152"/>
      </w:pPr>
      <w:rPr>
        <w:rFonts w:hint="default"/>
      </w:rPr>
    </w:lvl>
    <w:lvl w:ilvl="6">
      <w:start w:val="1"/>
      <w:numFmt w:val="decimal"/>
      <w:pStyle w:val="Heading7"/>
      <w:lvlText w:val="%1.%2.%3.%4.%5.%6.%7"/>
      <w:lvlJc w:val="left"/>
      <w:pPr>
        <w:tabs>
          <w:tab w:val="num" w:pos="0"/>
        </w:tabs>
        <w:ind w:left="1296" w:hanging="1296"/>
      </w:pPr>
      <w:rPr>
        <w:rFonts w:hint="default"/>
      </w:rPr>
    </w:lvl>
    <w:lvl w:ilvl="7">
      <w:start w:val="1"/>
      <w:numFmt w:val="decimal"/>
      <w:pStyle w:val="Heading8"/>
      <w:lvlText w:val="%1.%2.%3.%4.%5.%6.%7.%8"/>
      <w:lvlJc w:val="left"/>
      <w:pPr>
        <w:tabs>
          <w:tab w:val="num" w:pos="0"/>
        </w:tabs>
        <w:ind w:left="1440" w:hanging="1440"/>
      </w:pPr>
      <w:rPr>
        <w:rFonts w:hint="default"/>
      </w:rPr>
    </w:lvl>
    <w:lvl w:ilvl="8">
      <w:start w:val="1"/>
      <w:numFmt w:val="decimal"/>
      <w:pStyle w:val="Heading9"/>
      <w:lvlText w:val="%1.%2.%3.%4.%5.%6.%7.%8.%9"/>
      <w:lvlJc w:val="left"/>
      <w:pPr>
        <w:tabs>
          <w:tab w:val="num" w:pos="0"/>
        </w:tabs>
        <w:ind w:left="1584" w:hanging="1584"/>
      </w:pPr>
      <w:rPr>
        <w:rFonts w:hint="default"/>
      </w:rPr>
    </w:lvl>
  </w:abstractNum>
  <w:abstractNum w:abstractNumId="50" w15:restartNumberingAfterBreak="0">
    <w:nsid w:val="4C035EA5"/>
    <w:multiLevelType w:val="hybridMultilevel"/>
    <w:tmpl w:val="586A60D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1" w15:restartNumberingAfterBreak="0">
    <w:nsid w:val="4D8820A2"/>
    <w:multiLevelType w:val="multilevel"/>
    <w:tmpl w:val="555285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4E4322A8"/>
    <w:multiLevelType w:val="multilevel"/>
    <w:tmpl w:val="0C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5040"/>
        </w:tabs>
        <w:ind w:left="4320" w:hanging="1440"/>
      </w:pPr>
    </w:lvl>
  </w:abstractNum>
  <w:abstractNum w:abstractNumId="53" w15:restartNumberingAfterBreak="0">
    <w:nsid w:val="54F870FE"/>
    <w:multiLevelType w:val="multilevel"/>
    <w:tmpl w:val="03D2FE24"/>
    <w:lvl w:ilvl="0">
      <w:start w:val="4"/>
      <w:numFmt w:val="decimal"/>
      <w:lvlText w:val="%1."/>
      <w:lvlJc w:val="left"/>
      <w:pPr>
        <w:ind w:left="1080" w:hanging="108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1080" w:hanging="1080"/>
      </w:pPr>
      <w:rPr>
        <w:rFonts w:hint="default"/>
      </w:rPr>
    </w:lvl>
    <w:lvl w:ilvl="3">
      <w:start w:val="1"/>
      <w:numFmt w:val="decimal"/>
      <w:isLgl/>
      <w:lvlText w:val="%1.%2.%3.%4"/>
      <w:lvlJc w:val="left"/>
      <w:pPr>
        <w:ind w:left="1440" w:hanging="1440"/>
      </w:pPr>
      <w:rPr>
        <w:rFonts w:hint="default"/>
      </w:rPr>
    </w:lvl>
    <w:lvl w:ilvl="4">
      <w:start w:val="1"/>
      <w:numFmt w:val="decimal"/>
      <w:isLgl/>
      <w:lvlText w:val="%1.%2.%3.%4.%5"/>
      <w:lvlJc w:val="left"/>
      <w:pPr>
        <w:ind w:left="1800" w:hanging="1800"/>
      </w:pPr>
      <w:rPr>
        <w:rFonts w:hint="default"/>
      </w:rPr>
    </w:lvl>
    <w:lvl w:ilvl="5">
      <w:start w:val="1"/>
      <w:numFmt w:val="decimal"/>
      <w:isLgl/>
      <w:lvlText w:val="%1.%2.%3.%4.%5.%6"/>
      <w:lvlJc w:val="left"/>
      <w:pPr>
        <w:ind w:left="2160" w:hanging="2160"/>
      </w:pPr>
      <w:rPr>
        <w:rFonts w:hint="default"/>
      </w:rPr>
    </w:lvl>
    <w:lvl w:ilvl="6">
      <w:start w:val="1"/>
      <w:numFmt w:val="decimal"/>
      <w:isLgl/>
      <w:lvlText w:val="%1.%2.%3.%4.%5.%6.%7"/>
      <w:lvlJc w:val="left"/>
      <w:pPr>
        <w:ind w:left="2520" w:hanging="2520"/>
      </w:pPr>
      <w:rPr>
        <w:rFonts w:hint="default"/>
      </w:rPr>
    </w:lvl>
    <w:lvl w:ilvl="7">
      <w:start w:val="1"/>
      <w:numFmt w:val="decimal"/>
      <w:isLgl/>
      <w:lvlText w:val="%1.%2.%3.%4.%5.%6.%7.%8"/>
      <w:lvlJc w:val="left"/>
      <w:pPr>
        <w:ind w:left="2880" w:hanging="2880"/>
      </w:pPr>
      <w:rPr>
        <w:rFonts w:hint="default"/>
      </w:rPr>
    </w:lvl>
    <w:lvl w:ilvl="8">
      <w:start w:val="1"/>
      <w:numFmt w:val="decimal"/>
      <w:isLgl/>
      <w:lvlText w:val="%1.%2.%3.%4.%5.%6.%7.%8.%9"/>
      <w:lvlJc w:val="left"/>
      <w:pPr>
        <w:ind w:left="3240" w:hanging="3240"/>
      </w:pPr>
      <w:rPr>
        <w:rFonts w:hint="default"/>
      </w:rPr>
    </w:lvl>
  </w:abstractNum>
  <w:abstractNum w:abstractNumId="54" w15:restartNumberingAfterBreak="0">
    <w:nsid w:val="559D2279"/>
    <w:multiLevelType w:val="multilevel"/>
    <w:tmpl w:val="801646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55A90526"/>
    <w:multiLevelType w:val="hybridMultilevel"/>
    <w:tmpl w:val="84820E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6" w15:restartNumberingAfterBreak="0">
    <w:nsid w:val="562048C4"/>
    <w:multiLevelType w:val="hybridMultilevel"/>
    <w:tmpl w:val="97FAB8F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57366F81"/>
    <w:multiLevelType w:val="multilevel"/>
    <w:tmpl w:val="BB6E1C92"/>
    <w:lvl w:ilvl="0">
      <w:start w:val="7"/>
      <w:numFmt w:val="decimal"/>
      <w:lvlText w:val="%1"/>
      <w:lvlJc w:val="left"/>
      <w:pPr>
        <w:ind w:left="516" w:hanging="516"/>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800" w:hanging="1800"/>
      </w:pPr>
      <w:rPr>
        <w:rFonts w:hint="default"/>
      </w:rPr>
    </w:lvl>
    <w:lvl w:ilvl="5">
      <w:start w:val="1"/>
      <w:numFmt w:val="decimal"/>
      <w:lvlText w:val="%1.%2.%3.%4.%5.%6"/>
      <w:lvlJc w:val="left"/>
      <w:pPr>
        <w:ind w:left="2160" w:hanging="2160"/>
      </w:pPr>
      <w:rPr>
        <w:rFonts w:hint="default"/>
      </w:rPr>
    </w:lvl>
    <w:lvl w:ilvl="6">
      <w:start w:val="1"/>
      <w:numFmt w:val="decimal"/>
      <w:lvlText w:val="%1.%2.%3.%4.%5.%6.%7"/>
      <w:lvlJc w:val="left"/>
      <w:pPr>
        <w:ind w:left="2520" w:hanging="2520"/>
      </w:pPr>
      <w:rPr>
        <w:rFonts w:hint="default"/>
      </w:rPr>
    </w:lvl>
    <w:lvl w:ilvl="7">
      <w:start w:val="1"/>
      <w:numFmt w:val="decimal"/>
      <w:lvlText w:val="%1.%2.%3.%4.%5.%6.%7.%8"/>
      <w:lvlJc w:val="left"/>
      <w:pPr>
        <w:ind w:left="2880" w:hanging="2880"/>
      </w:pPr>
      <w:rPr>
        <w:rFonts w:hint="default"/>
      </w:rPr>
    </w:lvl>
    <w:lvl w:ilvl="8">
      <w:start w:val="1"/>
      <w:numFmt w:val="decimal"/>
      <w:lvlText w:val="%1.%2.%3.%4.%5.%6.%7.%8.%9"/>
      <w:lvlJc w:val="left"/>
      <w:pPr>
        <w:ind w:left="3240" w:hanging="3240"/>
      </w:pPr>
      <w:rPr>
        <w:rFonts w:hint="default"/>
      </w:rPr>
    </w:lvl>
  </w:abstractNum>
  <w:abstractNum w:abstractNumId="58" w15:restartNumberingAfterBreak="0">
    <w:nsid w:val="5A6B02CA"/>
    <w:multiLevelType w:val="multilevel"/>
    <w:tmpl w:val="754448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5A8B54F6"/>
    <w:multiLevelType w:val="multilevel"/>
    <w:tmpl w:val="33C8C7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612C280F"/>
    <w:multiLevelType w:val="multilevel"/>
    <w:tmpl w:val="072461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647E0B11"/>
    <w:multiLevelType w:val="multilevel"/>
    <w:tmpl w:val="676E50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66300D60"/>
    <w:multiLevelType w:val="hybridMultilevel"/>
    <w:tmpl w:val="7F0C5A0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3" w15:restartNumberingAfterBreak="0">
    <w:nsid w:val="66B92022"/>
    <w:multiLevelType w:val="multilevel"/>
    <w:tmpl w:val="E1F4C8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67236A6C"/>
    <w:multiLevelType w:val="multilevel"/>
    <w:tmpl w:val="0C9058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686A041E"/>
    <w:multiLevelType w:val="hybridMultilevel"/>
    <w:tmpl w:val="31F297B4"/>
    <w:lvl w:ilvl="0" w:tplc="76F61EF8">
      <w:start w:val="1"/>
      <w:numFmt w:val="bullet"/>
      <w:lvlText w:val="•"/>
      <w:lvlJc w:val="left"/>
      <w:pPr>
        <w:ind w:left="34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lvl w:ilvl="1" w:tplc="928C83BA">
      <w:start w:val="1"/>
      <w:numFmt w:val="bullet"/>
      <w:lvlText w:val="o"/>
      <w:lvlJc w:val="left"/>
      <w:pPr>
        <w:ind w:left="128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lvl w:ilvl="2" w:tplc="E244F2DC">
      <w:start w:val="1"/>
      <w:numFmt w:val="bullet"/>
      <w:lvlText w:val="▪"/>
      <w:lvlJc w:val="left"/>
      <w:pPr>
        <w:ind w:left="200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lvl w:ilvl="3" w:tplc="7F241D24">
      <w:start w:val="1"/>
      <w:numFmt w:val="bullet"/>
      <w:lvlText w:val="•"/>
      <w:lvlJc w:val="left"/>
      <w:pPr>
        <w:ind w:left="272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lvl w:ilvl="4" w:tplc="3C54B332">
      <w:start w:val="1"/>
      <w:numFmt w:val="bullet"/>
      <w:lvlText w:val="o"/>
      <w:lvlJc w:val="left"/>
      <w:pPr>
        <w:ind w:left="344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lvl w:ilvl="5" w:tplc="21F0747A">
      <w:start w:val="1"/>
      <w:numFmt w:val="bullet"/>
      <w:lvlText w:val="▪"/>
      <w:lvlJc w:val="left"/>
      <w:pPr>
        <w:ind w:left="416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lvl w:ilvl="6" w:tplc="F216BA48">
      <w:start w:val="1"/>
      <w:numFmt w:val="bullet"/>
      <w:lvlText w:val="•"/>
      <w:lvlJc w:val="left"/>
      <w:pPr>
        <w:ind w:left="488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lvl w:ilvl="7" w:tplc="CC267ACA">
      <w:start w:val="1"/>
      <w:numFmt w:val="bullet"/>
      <w:lvlText w:val="o"/>
      <w:lvlJc w:val="left"/>
      <w:pPr>
        <w:ind w:left="560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lvl w:ilvl="8" w:tplc="0BDEBC02">
      <w:start w:val="1"/>
      <w:numFmt w:val="bullet"/>
      <w:lvlText w:val="▪"/>
      <w:lvlJc w:val="left"/>
      <w:pPr>
        <w:ind w:left="6320"/>
      </w:pPr>
      <w:rPr>
        <w:rFonts w:ascii="Open Sans" w:eastAsia="Open Sans" w:hAnsi="Open Sans" w:cs="Open Sans"/>
        <w:b/>
        <w:bCs/>
        <w:i w:val="0"/>
        <w:strike w:val="0"/>
        <w:dstrike w:val="0"/>
        <w:color w:val="373356"/>
        <w:sz w:val="17"/>
        <w:szCs w:val="17"/>
        <w:u w:val="none" w:color="000000"/>
        <w:bdr w:val="none" w:sz="0" w:space="0" w:color="auto"/>
        <w:shd w:val="clear" w:color="auto" w:fill="auto"/>
        <w:vertAlign w:val="baseline"/>
      </w:rPr>
    </w:lvl>
  </w:abstractNum>
  <w:abstractNum w:abstractNumId="66" w15:restartNumberingAfterBreak="0">
    <w:nsid w:val="696E7E28"/>
    <w:multiLevelType w:val="multilevel"/>
    <w:tmpl w:val="1A9A01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69DF5B12"/>
    <w:multiLevelType w:val="multilevel"/>
    <w:tmpl w:val="349C95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6A4472B8"/>
    <w:multiLevelType w:val="multilevel"/>
    <w:tmpl w:val="8F147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6BB07EB5"/>
    <w:multiLevelType w:val="multilevel"/>
    <w:tmpl w:val="8BD6F8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6BBC53F4"/>
    <w:multiLevelType w:val="multilevel"/>
    <w:tmpl w:val="179C12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6C1F2115"/>
    <w:multiLevelType w:val="hybridMultilevel"/>
    <w:tmpl w:val="BEDA2FC8"/>
    <w:lvl w:ilvl="0" w:tplc="DF044AE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2" w15:restartNumberingAfterBreak="0">
    <w:nsid w:val="6CF1353C"/>
    <w:multiLevelType w:val="hybridMultilevel"/>
    <w:tmpl w:val="607E1E02"/>
    <w:lvl w:ilvl="0" w:tplc="FE6AC712">
      <w:start w:val="1"/>
      <w:numFmt w:val="decimal"/>
      <w:pStyle w:val="ListNumberedlvl1"/>
      <w:lvlText w:val="%1."/>
      <w:lvlJc w:val="left"/>
      <w:pPr>
        <w:ind w:left="360" w:hanging="360"/>
      </w:pPr>
      <w:rPr>
        <w:rFonts w:hint="default"/>
      </w:rPr>
    </w:lvl>
    <w:lvl w:ilvl="1" w:tplc="3A2880FA">
      <w:start w:val="1"/>
      <w:numFmt w:val="lowerLetter"/>
      <w:pStyle w:val="ListNumberedlvl2"/>
      <w:lvlText w:val="%2."/>
      <w:lvlJc w:val="left"/>
      <w:pPr>
        <w:ind w:left="1080" w:hanging="360"/>
      </w:pPr>
    </w:lvl>
    <w:lvl w:ilvl="2" w:tplc="37844A7E">
      <w:start w:val="1"/>
      <w:numFmt w:val="lowerRoman"/>
      <w:pStyle w:val="ListNumberedlvl3"/>
      <w:lvlText w:val="%3."/>
      <w:lvlJc w:val="right"/>
      <w:pPr>
        <w:ind w:left="1800" w:hanging="180"/>
      </w:pPr>
    </w:lvl>
    <w:lvl w:ilvl="3" w:tplc="87264702">
      <w:start w:val="1"/>
      <w:numFmt w:val="decimal"/>
      <w:pStyle w:val="ListNumberedlvl4"/>
      <w:lvlText w:val="%4."/>
      <w:lvlJc w:val="left"/>
      <w:pPr>
        <w:ind w:left="2520" w:hanging="360"/>
      </w:pPr>
    </w:lvl>
    <w:lvl w:ilvl="4" w:tplc="C7DE4C48">
      <w:start w:val="1"/>
      <w:numFmt w:val="lowerLetter"/>
      <w:pStyle w:val="ListNumberedlvl5"/>
      <w:lvlText w:val="%5."/>
      <w:lvlJc w:val="left"/>
      <w:pPr>
        <w:ind w:left="3240" w:hanging="360"/>
      </w:pPr>
    </w:lvl>
    <w:lvl w:ilvl="5" w:tplc="571AF820">
      <w:start w:val="1"/>
      <w:numFmt w:val="lowerRoman"/>
      <w:pStyle w:val="ListNumberedlvl6"/>
      <w:lvlText w:val="%6."/>
      <w:lvlJc w:val="right"/>
      <w:pPr>
        <w:ind w:left="3960" w:hanging="180"/>
      </w:pPr>
    </w:lvl>
    <w:lvl w:ilvl="6" w:tplc="E7568C1E">
      <w:start w:val="1"/>
      <w:numFmt w:val="decimal"/>
      <w:pStyle w:val="ListNumberedlvl7"/>
      <w:lvlText w:val="%7."/>
      <w:lvlJc w:val="left"/>
      <w:pPr>
        <w:ind w:left="4680" w:hanging="360"/>
      </w:pPr>
    </w:lvl>
    <w:lvl w:ilvl="7" w:tplc="CF44FDAA">
      <w:start w:val="1"/>
      <w:numFmt w:val="lowerLetter"/>
      <w:pStyle w:val="ListNumberedlvl8"/>
      <w:lvlText w:val="%8."/>
      <w:lvlJc w:val="left"/>
      <w:pPr>
        <w:ind w:left="5400" w:hanging="360"/>
      </w:pPr>
    </w:lvl>
    <w:lvl w:ilvl="8" w:tplc="B8BA5F62">
      <w:start w:val="1"/>
      <w:numFmt w:val="lowerRoman"/>
      <w:pStyle w:val="ListNumberedlvl9"/>
      <w:lvlText w:val="%9."/>
      <w:lvlJc w:val="right"/>
      <w:pPr>
        <w:ind w:left="6120" w:hanging="180"/>
      </w:pPr>
    </w:lvl>
  </w:abstractNum>
  <w:abstractNum w:abstractNumId="73" w15:restartNumberingAfterBreak="0">
    <w:nsid w:val="6E185104"/>
    <w:multiLevelType w:val="multilevel"/>
    <w:tmpl w:val="BFEC7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70A24A24"/>
    <w:multiLevelType w:val="hybridMultilevel"/>
    <w:tmpl w:val="18BAD99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5" w15:restartNumberingAfterBreak="0">
    <w:nsid w:val="712B5457"/>
    <w:multiLevelType w:val="multilevel"/>
    <w:tmpl w:val="B20263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71B57F94"/>
    <w:multiLevelType w:val="multilevel"/>
    <w:tmpl w:val="7A3CBA84"/>
    <w:lvl w:ilvl="0">
      <w:start w:val="1"/>
      <w:numFmt w:val="bullet"/>
      <w:lvlText w:val=""/>
      <w:lvlJc w:val="left"/>
      <w:pPr>
        <w:tabs>
          <w:tab w:val="num" w:pos="720"/>
        </w:tabs>
        <w:ind w:left="720" w:hanging="360"/>
      </w:pPr>
      <w:rPr>
        <w:rFonts w:ascii="Symbol" w:hAnsi="Symbol" w:hint="default"/>
        <w:sz w:val="20"/>
      </w:rPr>
    </w:lvl>
    <w:lvl w:ilvl="1">
      <w:numFmt w:val="bullet"/>
      <w:lvlText w:val="•"/>
      <w:lvlJc w:val="left"/>
      <w:pPr>
        <w:ind w:left="1800" w:hanging="720"/>
      </w:pPr>
      <w:rPr>
        <w:rFonts w:ascii="Open Sans" w:eastAsia="Calibri" w:hAnsi="Open Sans" w:cs="Open Sans" w:hint="default"/>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71C55DFF"/>
    <w:multiLevelType w:val="multilevel"/>
    <w:tmpl w:val="9300DA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72E91B08"/>
    <w:multiLevelType w:val="hybridMultilevel"/>
    <w:tmpl w:val="9676ACF4"/>
    <w:lvl w:ilvl="0" w:tplc="0C090001">
      <w:start w:val="1"/>
      <w:numFmt w:val="bullet"/>
      <w:lvlText w:val=""/>
      <w:lvlJc w:val="left"/>
      <w:pPr>
        <w:ind w:left="555" w:hanging="360"/>
      </w:pPr>
      <w:rPr>
        <w:rFonts w:ascii="Symbol" w:hAnsi="Symbol" w:hint="default"/>
      </w:rPr>
    </w:lvl>
    <w:lvl w:ilvl="1" w:tplc="0C090003" w:tentative="1">
      <w:start w:val="1"/>
      <w:numFmt w:val="bullet"/>
      <w:lvlText w:val="o"/>
      <w:lvlJc w:val="left"/>
      <w:pPr>
        <w:ind w:left="1275" w:hanging="360"/>
      </w:pPr>
      <w:rPr>
        <w:rFonts w:ascii="Courier New" w:hAnsi="Courier New" w:cs="Courier New" w:hint="default"/>
      </w:rPr>
    </w:lvl>
    <w:lvl w:ilvl="2" w:tplc="0C090005" w:tentative="1">
      <w:start w:val="1"/>
      <w:numFmt w:val="bullet"/>
      <w:lvlText w:val=""/>
      <w:lvlJc w:val="left"/>
      <w:pPr>
        <w:ind w:left="1995" w:hanging="360"/>
      </w:pPr>
      <w:rPr>
        <w:rFonts w:ascii="Wingdings" w:hAnsi="Wingdings" w:hint="default"/>
      </w:rPr>
    </w:lvl>
    <w:lvl w:ilvl="3" w:tplc="0C090001" w:tentative="1">
      <w:start w:val="1"/>
      <w:numFmt w:val="bullet"/>
      <w:lvlText w:val=""/>
      <w:lvlJc w:val="left"/>
      <w:pPr>
        <w:ind w:left="2715" w:hanging="360"/>
      </w:pPr>
      <w:rPr>
        <w:rFonts w:ascii="Symbol" w:hAnsi="Symbol" w:hint="default"/>
      </w:rPr>
    </w:lvl>
    <w:lvl w:ilvl="4" w:tplc="0C090003" w:tentative="1">
      <w:start w:val="1"/>
      <w:numFmt w:val="bullet"/>
      <w:lvlText w:val="o"/>
      <w:lvlJc w:val="left"/>
      <w:pPr>
        <w:ind w:left="3435" w:hanging="360"/>
      </w:pPr>
      <w:rPr>
        <w:rFonts w:ascii="Courier New" w:hAnsi="Courier New" w:cs="Courier New" w:hint="default"/>
      </w:rPr>
    </w:lvl>
    <w:lvl w:ilvl="5" w:tplc="0C090005" w:tentative="1">
      <w:start w:val="1"/>
      <w:numFmt w:val="bullet"/>
      <w:lvlText w:val=""/>
      <w:lvlJc w:val="left"/>
      <w:pPr>
        <w:ind w:left="4155" w:hanging="360"/>
      </w:pPr>
      <w:rPr>
        <w:rFonts w:ascii="Wingdings" w:hAnsi="Wingdings" w:hint="default"/>
      </w:rPr>
    </w:lvl>
    <w:lvl w:ilvl="6" w:tplc="0C090001" w:tentative="1">
      <w:start w:val="1"/>
      <w:numFmt w:val="bullet"/>
      <w:lvlText w:val=""/>
      <w:lvlJc w:val="left"/>
      <w:pPr>
        <w:ind w:left="4875" w:hanging="360"/>
      </w:pPr>
      <w:rPr>
        <w:rFonts w:ascii="Symbol" w:hAnsi="Symbol" w:hint="default"/>
      </w:rPr>
    </w:lvl>
    <w:lvl w:ilvl="7" w:tplc="0C090003" w:tentative="1">
      <w:start w:val="1"/>
      <w:numFmt w:val="bullet"/>
      <w:lvlText w:val="o"/>
      <w:lvlJc w:val="left"/>
      <w:pPr>
        <w:ind w:left="5595" w:hanging="360"/>
      </w:pPr>
      <w:rPr>
        <w:rFonts w:ascii="Courier New" w:hAnsi="Courier New" w:cs="Courier New" w:hint="default"/>
      </w:rPr>
    </w:lvl>
    <w:lvl w:ilvl="8" w:tplc="0C090005" w:tentative="1">
      <w:start w:val="1"/>
      <w:numFmt w:val="bullet"/>
      <w:lvlText w:val=""/>
      <w:lvlJc w:val="left"/>
      <w:pPr>
        <w:ind w:left="6315" w:hanging="360"/>
      </w:pPr>
      <w:rPr>
        <w:rFonts w:ascii="Wingdings" w:hAnsi="Wingdings" w:hint="default"/>
      </w:rPr>
    </w:lvl>
  </w:abstractNum>
  <w:abstractNum w:abstractNumId="79" w15:restartNumberingAfterBreak="0">
    <w:nsid w:val="75313B61"/>
    <w:multiLevelType w:val="multilevel"/>
    <w:tmpl w:val="8BAA86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7533776B"/>
    <w:multiLevelType w:val="hybridMultilevel"/>
    <w:tmpl w:val="4BF44C2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1" w15:restartNumberingAfterBreak="0">
    <w:nsid w:val="75AC1FC2"/>
    <w:multiLevelType w:val="multilevel"/>
    <w:tmpl w:val="40241A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75F04EC7"/>
    <w:multiLevelType w:val="multilevel"/>
    <w:tmpl w:val="ECE815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78A47746"/>
    <w:multiLevelType w:val="multilevel"/>
    <w:tmpl w:val="F82440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7A492755"/>
    <w:multiLevelType w:val="multilevel"/>
    <w:tmpl w:val="336E4B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7BBB006D"/>
    <w:multiLevelType w:val="multilevel"/>
    <w:tmpl w:val="F75624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7BC93222"/>
    <w:multiLevelType w:val="multilevel"/>
    <w:tmpl w:val="E25699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7E263CD0"/>
    <w:multiLevelType w:val="hybridMultilevel"/>
    <w:tmpl w:val="7CB243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8" w15:restartNumberingAfterBreak="0">
    <w:nsid w:val="7FA93AF0"/>
    <w:multiLevelType w:val="multilevel"/>
    <w:tmpl w:val="A8506F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479733411">
    <w:abstractNumId w:val="7"/>
  </w:num>
  <w:num w:numId="2" w16cid:durableId="323709785">
    <w:abstractNumId w:val="6"/>
  </w:num>
  <w:num w:numId="3" w16cid:durableId="416366518">
    <w:abstractNumId w:val="5"/>
  </w:num>
  <w:num w:numId="4" w16cid:durableId="1119641106">
    <w:abstractNumId w:val="4"/>
  </w:num>
  <w:num w:numId="5" w16cid:durableId="805586469">
    <w:abstractNumId w:val="8"/>
  </w:num>
  <w:num w:numId="6" w16cid:durableId="1463376993">
    <w:abstractNumId w:val="1"/>
  </w:num>
  <w:num w:numId="7" w16cid:durableId="1789163193">
    <w:abstractNumId w:val="0"/>
  </w:num>
  <w:num w:numId="8" w16cid:durableId="1207598182">
    <w:abstractNumId w:val="3"/>
  </w:num>
  <w:num w:numId="9" w16cid:durableId="1185167273">
    <w:abstractNumId w:val="2"/>
  </w:num>
  <w:num w:numId="10" w16cid:durableId="1001004018">
    <w:abstractNumId w:val="52"/>
  </w:num>
  <w:num w:numId="11" w16cid:durableId="1489398613">
    <w:abstractNumId w:val="47"/>
  </w:num>
  <w:num w:numId="12" w16cid:durableId="675691848">
    <w:abstractNumId w:val="32"/>
  </w:num>
  <w:num w:numId="13" w16cid:durableId="2120758087">
    <w:abstractNumId w:val="30"/>
  </w:num>
  <w:num w:numId="14" w16cid:durableId="1501114407">
    <w:abstractNumId w:val="34"/>
  </w:num>
  <w:num w:numId="15" w16cid:durableId="1573388574">
    <w:abstractNumId w:val="42"/>
  </w:num>
  <w:num w:numId="16" w16cid:durableId="1375958882">
    <w:abstractNumId w:val="44"/>
  </w:num>
  <w:num w:numId="17" w16cid:durableId="2005736442">
    <w:abstractNumId w:val="87"/>
  </w:num>
  <w:num w:numId="18" w16cid:durableId="1892956057">
    <w:abstractNumId w:val="72"/>
  </w:num>
  <w:num w:numId="19" w16cid:durableId="557401299">
    <w:abstractNumId w:val="76"/>
  </w:num>
  <w:num w:numId="20" w16cid:durableId="399252937">
    <w:abstractNumId w:val="39"/>
  </w:num>
  <w:num w:numId="21" w16cid:durableId="1890607774">
    <w:abstractNumId w:val="20"/>
  </w:num>
  <w:num w:numId="22" w16cid:durableId="509221692">
    <w:abstractNumId w:val="86"/>
  </w:num>
  <w:num w:numId="23" w16cid:durableId="1138573755">
    <w:abstractNumId w:val="56"/>
  </w:num>
  <w:num w:numId="24" w16cid:durableId="813256818">
    <w:abstractNumId w:val="74"/>
  </w:num>
  <w:num w:numId="25" w16cid:durableId="648751594">
    <w:abstractNumId w:val="9"/>
  </w:num>
  <w:num w:numId="26" w16cid:durableId="353658097">
    <w:abstractNumId w:val="43"/>
  </w:num>
  <w:num w:numId="27" w16cid:durableId="1887251179">
    <w:abstractNumId w:val="83"/>
  </w:num>
  <w:num w:numId="28" w16cid:durableId="901988597">
    <w:abstractNumId w:val="36"/>
  </w:num>
  <w:num w:numId="29" w16cid:durableId="72245285">
    <w:abstractNumId w:val="27"/>
  </w:num>
  <w:num w:numId="30" w16cid:durableId="977761501">
    <w:abstractNumId w:val="85"/>
  </w:num>
  <w:num w:numId="31" w16cid:durableId="62680078">
    <w:abstractNumId w:val="77"/>
  </w:num>
  <w:num w:numId="32" w16cid:durableId="674964374">
    <w:abstractNumId w:val="82"/>
  </w:num>
  <w:num w:numId="33" w16cid:durableId="1667979937">
    <w:abstractNumId w:val="70"/>
  </w:num>
  <w:num w:numId="34" w16cid:durableId="297148543">
    <w:abstractNumId w:val="51"/>
  </w:num>
  <w:num w:numId="35" w16cid:durableId="1414621123">
    <w:abstractNumId w:val="26"/>
  </w:num>
  <w:num w:numId="36" w16cid:durableId="2065983921">
    <w:abstractNumId w:val="17"/>
  </w:num>
  <w:num w:numId="37" w16cid:durableId="1888954606">
    <w:abstractNumId w:val="35"/>
  </w:num>
  <w:num w:numId="38" w16cid:durableId="2059739334">
    <w:abstractNumId w:val="61"/>
  </w:num>
  <w:num w:numId="39" w16cid:durableId="323169883">
    <w:abstractNumId w:val="38"/>
  </w:num>
  <w:num w:numId="40" w16cid:durableId="252133594">
    <w:abstractNumId w:val="64"/>
  </w:num>
  <w:num w:numId="41" w16cid:durableId="946425635">
    <w:abstractNumId w:val="67"/>
  </w:num>
  <w:num w:numId="42" w16cid:durableId="821584147">
    <w:abstractNumId w:val="79"/>
  </w:num>
  <w:num w:numId="43" w16cid:durableId="1375884927">
    <w:abstractNumId w:val="75"/>
  </w:num>
  <w:num w:numId="44" w16cid:durableId="183519116">
    <w:abstractNumId w:val="46"/>
  </w:num>
  <w:num w:numId="45" w16cid:durableId="479814387">
    <w:abstractNumId w:val="69"/>
  </w:num>
  <w:num w:numId="46" w16cid:durableId="1375421738">
    <w:abstractNumId w:val="63"/>
  </w:num>
  <w:num w:numId="47" w16cid:durableId="462314171">
    <w:abstractNumId w:val="59"/>
  </w:num>
  <w:num w:numId="48" w16cid:durableId="1877111101">
    <w:abstractNumId w:val="18"/>
  </w:num>
  <w:num w:numId="49" w16cid:durableId="2102873604">
    <w:abstractNumId w:val="19"/>
  </w:num>
  <w:num w:numId="50" w16cid:durableId="738944881">
    <w:abstractNumId w:val="84"/>
  </w:num>
  <w:num w:numId="51" w16cid:durableId="659965461">
    <w:abstractNumId w:val="12"/>
  </w:num>
  <w:num w:numId="52" w16cid:durableId="1277252189">
    <w:abstractNumId w:val="88"/>
  </w:num>
  <w:num w:numId="53" w16cid:durableId="2050646345">
    <w:abstractNumId w:val="60"/>
  </w:num>
  <w:num w:numId="54" w16cid:durableId="108597002">
    <w:abstractNumId w:val="28"/>
  </w:num>
  <w:num w:numId="55" w16cid:durableId="322241274">
    <w:abstractNumId w:val="54"/>
  </w:num>
  <w:num w:numId="56" w16cid:durableId="1337461737">
    <w:abstractNumId w:val="40"/>
  </w:num>
  <w:num w:numId="57" w16cid:durableId="768702591">
    <w:abstractNumId w:val="31"/>
  </w:num>
  <w:num w:numId="58" w16cid:durableId="2062631451">
    <w:abstractNumId w:val="81"/>
  </w:num>
  <w:num w:numId="59" w16cid:durableId="1047876681">
    <w:abstractNumId w:val="22"/>
  </w:num>
  <w:num w:numId="60" w16cid:durableId="791366634">
    <w:abstractNumId w:val="66"/>
  </w:num>
  <w:num w:numId="61" w16cid:durableId="88625513">
    <w:abstractNumId w:val="24"/>
  </w:num>
  <w:num w:numId="62" w16cid:durableId="490290669">
    <w:abstractNumId w:val="65"/>
  </w:num>
  <w:num w:numId="63" w16cid:durableId="708265658">
    <w:abstractNumId w:val="53"/>
  </w:num>
  <w:num w:numId="64" w16cid:durableId="216363632">
    <w:abstractNumId w:val="57"/>
  </w:num>
  <w:num w:numId="65" w16cid:durableId="646983264">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1005480144">
    <w:abstractNumId w:val="37"/>
  </w:num>
  <w:num w:numId="67" w16cid:durableId="2032760737">
    <w:abstractNumId w:val="45"/>
  </w:num>
  <w:num w:numId="68" w16cid:durableId="687101287">
    <w:abstractNumId w:val="15"/>
  </w:num>
  <w:num w:numId="69" w16cid:durableId="235287243">
    <w:abstractNumId w:val="25"/>
  </w:num>
  <w:num w:numId="70" w16cid:durableId="1361278988">
    <w:abstractNumId w:val="14"/>
  </w:num>
  <w:num w:numId="71" w16cid:durableId="797991077">
    <w:abstractNumId w:val="21"/>
  </w:num>
  <w:num w:numId="72" w16cid:durableId="644629487">
    <w:abstractNumId w:val="16"/>
  </w:num>
  <w:num w:numId="73" w16cid:durableId="1388917969">
    <w:abstractNumId w:val="29"/>
  </w:num>
  <w:num w:numId="74" w16cid:durableId="2014645255">
    <w:abstractNumId w:val="80"/>
  </w:num>
  <w:num w:numId="75" w16cid:durableId="386342047">
    <w:abstractNumId w:val="62"/>
  </w:num>
  <w:num w:numId="76" w16cid:durableId="329407127">
    <w:abstractNumId w:val="13"/>
  </w:num>
  <w:num w:numId="77" w16cid:durableId="1903835138">
    <w:abstractNumId w:val="50"/>
  </w:num>
  <w:num w:numId="78" w16cid:durableId="2097629057">
    <w:abstractNumId w:val="23"/>
  </w:num>
  <w:num w:numId="79" w16cid:durableId="1558663607">
    <w:abstractNumId w:val="78"/>
  </w:num>
  <w:num w:numId="80" w16cid:durableId="1682858529">
    <w:abstractNumId w:val="58"/>
  </w:num>
  <w:num w:numId="81" w16cid:durableId="1597594802">
    <w:abstractNumId w:val="11"/>
  </w:num>
  <w:num w:numId="82" w16cid:durableId="1533958772">
    <w:abstractNumId w:val="68"/>
  </w:num>
  <w:num w:numId="83" w16cid:durableId="1794982608">
    <w:abstractNumId w:val="73"/>
  </w:num>
  <w:num w:numId="84" w16cid:durableId="1491798887">
    <w:abstractNumId w:val="10"/>
  </w:num>
  <w:num w:numId="85" w16cid:durableId="510528236">
    <w:abstractNumId w:val="48"/>
  </w:num>
  <w:num w:numId="86" w16cid:durableId="1122575033">
    <w:abstractNumId w:val="41"/>
  </w:num>
  <w:num w:numId="87" w16cid:durableId="1289970219">
    <w:abstractNumId w:val="55"/>
  </w:num>
  <w:num w:numId="88" w16cid:durableId="1285769965">
    <w:abstractNumId w:val="33"/>
  </w:num>
  <w:num w:numId="89" w16cid:durableId="620188206">
    <w:abstractNumId w:val="71"/>
  </w:num>
  <w:numIdMacAtCleanup w:val="7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ttachedTemplate r:id="rId1"/>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stylePaneSortMethod w:val="0000"/>
  <w:documentProtection w:edit="trackedChanges" w:formatting="1" w:enforcement="0"/>
  <w:defaultTabStop w:val="720"/>
  <w:evenAndOddHeaders/>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34B43"/>
    <w:rsid w:val="00001221"/>
    <w:rsid w:val="000015EC"/>
    <w:rsid w:val="00001E10"/>
    <w:rsid w:val="00002195"/>
    <w:rsid w:val="0000277B"/>
    <w:rsid w:val="00002D6B"/>
    <w:rsid w:val="00002F91"/>
    <w:rsid w:val="000036E7"/>
    <w:rsid w:val="000037FD"/>
    <w:rsid w:val="00003EA5"/>
    <w:rsid w:val="00004E91"/>
    <w:rsid w:val="000050FD"/>
    <w:rsid w:val="000053EA"/>
    <w:rsid w:val="000054A4"/>
    <w:rsid w:val="000055D0"/>
    <w:rsid w:val="00005E02"/>
    <w:rsid w:val="000065EB"/>
    <w:rsid w:val="000070AF"/>
    <w:rsid w:val="00007C46"/>
    <w:rsid w:val="00007C89"/>
    <w:rsid w:val="00007EF5"/>
    <w:rsid w:val="00010352"/>
    <w:rsid w:val="000106AD"/>
    <w:rsid w:val="000106DA"/>
    <w:rsid w:val="00010CAF"/>
    <w:rsid w:val="00011FD6"/>
    <w:rsid w:val="0001317A"/>
    <w:rsid w:val="00013261"/>
    <w:rsid w:val="00013F96"/>
    <w:rsid w:val="00014219"/>
    <w:rsid w:val="000142FB"/>
    <w:rsid w:val="000150FB"/>
    <w:rsid w:val="00015427"/>
    <w:rsid w:val="000158ED"/>
    <w:rsid w:val="00015BA1"/>
    <w:rsid w:val="000161C2"/>
    <w:rsid w:val="00016519"/>
    <w:rsid w:val="000168A8"/>
    <w:rsid w:val="00016FFC"/>
    <w:rsid w:val="00017BF5"/>
    <w:rsid w:val="00017ED4"/>
    <w:rsid w:val="00017F0D"/>
    <w:rsid w:val="000202D5"/>
    <w:rsid w:val="000207DD"/>
    <w:rsid w:val="00021771"/>
    <w:rsid w:val="000217B6"/>
    <w:rsid w:val="00023477"/>
    <w:rsid w:val="00023F84"/>
    <w:rsid w:val="0002458A"/>
    <w:rsid w:val="0002464A"/>
    <w:rsid w:val="0002476A"/>
    <w:rsid w:val="00024A43"/>
    <w:rsid w:val="00025C80"/>
    <w:rsid w:val="0002689C"/>
    <w:rsid w:val="0002697B"/>
    <w:rsid w:val="00026B17"/>
    <w:rsid w:val="00026C0A"/>
    <w:rsid w:val="000272C4"/>
    <w:rsid w:val="000277EF"/>
    <w:rsid w:val="00030594"/>
    <w:rsid w:val="00031658"/>
    <w:rsid w:val="0003265F"/>
    <w:rsid w:val="00033966"/>
    <w:rsid w:val="00033BFF"/>
    <w:rsid w:val="00034D56"/>
    <w:rsid w:val="00035CB8"/>
    <w:rsid w:val="00036383"/>
    <w:rsid w:val="000364F2"/>
    <w:rsid w:val="00036BE4"/>
    <w:rsid w:val="0003725A"/>
    <w:rsid w:val="000374BA"/>
    <w:rsid w:val="0003777B"/>
    <w:rsid w:val="000401B6"/>
    <w:rsid w:val="00040B0F"/>
    <w:rsid w:val="00040FE1"/>
    <w:rsid w:val="00041201"/>
    <w:rsid w:val="00041BB4"/>
    <w:rsid w:val="00041C25"/>
    <w:rsid w:val="000427E2"/>
    <w:rsid w:val="00042C57"/>
    <w:rsid w:val="00042E02"/>
    <w:rsid w:val="000430B8"/>
    <w:rsid w:val="00043912"/>
    <w:rsid w:val="00045712"/>
    <w:rsid w:val="00045BC8"/>
    <w:rsid w:val="00045C4B"/>
    <w:rsid w:val="000465F1"/>
    <w:rsid w:val="00047165"/>
    <w:rsid w:val="00050B48"/>
    <w:rsid w:val="00051554"/>
    <w:rsid w:val="000519C6"/>
    <w:rsid w:val="00051CAC"/>
    <w:rsid w:val="00051E23"/>
    <w:rsid w:val="00052711"/>
    <w:rsid w:val="000536FA"/>
    <w:rsid w:val="0005424B"/>
    <w:rsid w:val="0005450A"/>
    <w:rsid w:val="000545E4"/>
    <w:rsid w:val="000548A6"/>
    <w:rsid w:val="00054C7D"/>
    <w:rsid w:val="00055385"/>
    <w:rsid w:val="000564A2"/>
    <w:rsid w:val="00057554"/>
    <w:rsid w:val="000579B1"/>
    <w:rsid w:val="00060128"/>
    <w:rsid w:val="00060175"/>
    <w:rsid w:val="00060D09"/>
    <w:rsid w:val="000616C3"/>
    <w:rsid w:val="000618C0"/>
    <w:rsid w:val="00061C6C"/>
    <w:rsid w:val="00061C82"/>
    <w:rsid w:val="0006330A"/>
    <w:rsid w:val="000635DC"/>
    <w:rsid w:val="0006434F"/>
    <w:rsid w:val="00064586"/>
    <w:rsid w:val="00065359"/>
    <w:rsid w:val="00065668"/>
    <w:rsid w:val="00066260"/>
    <w:rsid w:val="00066C68"/>
    <w:rsid w:val="000677F2"/>
    <w:rsid w:val="00070674"/>
    <w:rsid w:val="00072465"/>
    <w:rsid w:val="00072EDA"/>
    <w:rsid w:val="00073339"/>
    <w:rsid w:val="00073F30"/>
    <w:rsid w:val="00074E26"/>
    <w:rsid w:val="000757BB"/>
    <w:rsid w:val="000762DC"/>
    <w:rsid w:val="00076878"/>
    <w:rsid w:val="000773AE"/>
    <w:rsid w:val="0007756E"/>
    <w:rsid w:val="000778B8"/>
    <w:rsid w:val="000779BE"/>
    <w:rsid w:val="00077B8A"/>
    <w:rsid w:val="00077BDF"/>
    <w:rsid w:val="00080181"/>
    <w:rsid w:val="00080B93"/>
    <w:rsid w:val="00081395"/>
    <w:rsid w:val="0008188E"/>
    <w:rsid w:val="00081BF8"/>
    <w:rsid w:val="000827AC"/>
    <w:rsid w:val="0008350D"/>
    <w:rsid w:val="0008390C"/>
    <w:rsid w:val="00083988"/>
    <w:rsid w:val="00083ADF"/>
    <w:rsid w:val="000847D9"/>
    <w:rsid w:val="000848B9"/>
    <w:rsid w:val="000859EE"/>
    <w:rsid w:val="00085B68"/>
    <w:rsid w:val="00085B8A"/>
    <w:rsid w:val="00086724"/>
    <w:rsid w:val="00087535"/>
    <w:rsid w:val="00087759"/>
    <w:rsid w:val="00087E71"/>
    <w:rsid w:val="000924CB"/>
    <w:rsid w:val="00092CDB"/>
    <w:rsid w:val="0009323B"/>
    <w:rsid w:val="0009330C"/>
    <w:rsid w:val="0009354C"/>
    <w:rsid w:val="000938AA"/>
    <w:rsid w:val="00094ABF"/>
    <w:rsid w:val="000953F9"/>
    <w:rsid w:val="00095B8B"/>
    <w:rsid w:val="00095CDF"/>
    <w:rsid w:val="00096A6F"/>
    <w:rsid w:val="00096BC2"/>
    <w:rsid w:val="00096BC3"/>
    <w:rsid w:val="0009750B"/>
    <w:rsid w:val="000978A8"/>
    <w:rsid w:val="00097FF1"/>
    <w:rsid w:val="000A0907"/>
    <w:rsid w:val="000A17BC"/>
    <w:rsid w:val="000A1964"/>
    <w:rsid w:val="000A1BB6"/>
    <w:rsid w:val="000A1DB8"/>
    <w:rsid w:val="000A2C49"/>
    <w:rsid w:val="000A2D19"/>
    <w:rsid w:val="000A339A"/>
    <w:rsid w:val="000A386D"/>
    <w:rsid w:val="000A3BC3"/>
    <w:rsid w:val="000A3BD2"/>
    <w:rsid w:val="000A3D1C"/>
    <w:rsid w:val="000A40F7"/>
    <w:rsid w:val="000A42F0"/>
    <w:rsid w:val="000A48AC"/>
    <w:rsid w:val="000A4B4D"/>
    <w:rsid w:val="000A4B95"/>
    <w:rsid w:val="000A520E"/>
    <w:rsid w:val="000A66AC"/>
    <w:rsid w:val="000A719C"/>
    <w:rsid w:val="000A75D8"/>
    <w:rsid w:val="000A78D2"/>
    <w:rsid w:val="000B0603"/>
    <w:rsid w:val="000B0A5D"/>
    <w:rsid w:val="000B114B"/>
    <w:rsid w:val="000B18FB"/>
    <w:rsid w:val="000B1DF5"/>
    <w:rsid w:val="000B240B"/>
    <w:rsid w:val="000B28EC"/>
    <w:rsid w:val="000B34C3"/>
    <w:rsid w:val="000B3B40"/>
    <w:rsid w:val="000B46AF"/>
    <w:rsid w:val="000B4A6B"/>
    <w:rsid w:val="000B5B68"/>
    <w:rsid w:val="000B5FA6"/>
    <w:rsid w:val="000B66FA"/>
    <w:rsid w:val="000B6AFD"/>
    <w:rsid w:val="000B700E"/>
    <w:rsid w:val="000B7495"/>
    <w:rsid w:val="000B76FF"/>
    <w:rsid w:val="000C0BC7"/>
    <w:rsid w:val="000C121D"/>
    <w:rsid w:val="000C17B7"/>
    <w:rsid w:val="000C2ADF"/>
    <w:rsid w:val="000C3276"/>
    <w:rsid w:val="000C35D1"/>
    <w:rsid w:val="000C390B"/>
    <w:rsid w:val="000C3EC5"/>
    <w:rsid w:val="000C4FE4"/>
    <w:rsid w:val="000C53AF"/>
    <w:rsid w:val="000C5411"/>
    <w:rsid w:val="000C5608"/>
    <w:rsid w:val="000C56E8"/>
    <w:rsid w:val="000C5942"/>
    <w:rsid w:val="000C595C"/>
    <w:rsid w:val="000C59FA"/>
    <w:rsid w:val="000C5ACB"/>
    <w:rsid w:val="000C5CF2"/>
    <w:rsid w:val="000C5DA6"/>
    <w:rsid w:val="000C604A"/>
    <w:rsid w:val="000C6115"/>
    <w:rsid w:val="000C64EC"/>
    <w:rsid w:val="000C6E02"/>
    <w:rsid w:val="000C7144"/>
    <w:rsid w:val="000D0964"/>
    <w:rsid w:val="000D10E0"/>
    <w:rsid w:val="000D151A"/>
    <w:rsid w:val="000D3079"/>
    <w:rsid w:val="000D33C0"/>
    <w:rsid w:val="000D3EB1"/>
    <w:rsid w:val="000D463F"/>
    <w:rsid w:val="000D56BD"/>
    <w:rsid w:val="000D6518"/>
    <w:rsid w:val="000D68ED"/>
    <w:rsid w:val="000D6918"/>
    <w:rsid w:val="000D6927"/>
    <w:rsid w:val="000D6A34"/>
    <w:rsid w:val="000D7097"/>
    <w:rsid w:val="000D71AB"/>
    <w:rsid w:val="000D7A4D"/>
    <w:rsid w:val="000D7B6D"/>
    <w:rsid w:val="000E0047"/>
    <w:rsid w:val="000E0447"/>
    <w:rsid w:val="000E0562"/>
    <w:rsid w:val="000E0AFB"/>
    <w:rsid w:val="000E0E14"/>
    <w:rsid w:val="000E0FDE"/>
    <w:rsid w:val="000E130A"/>
    <w:rsid w:val="000E1DBD"/>
    <w:rsid w:val="000E2526"/>
    <w:rsid w:val="000E2C29"/>
    <w:rsid w:val="000E2C6E"/>
    <w:rsid w:val="000E2CAF"/>
    <w:rsid w:val="000E315D"/>
    <w:rsid w:val="000E3628"/>
    <w:rsid w:val="000E39B4"/>
    <w:rsid w:val="000E3D5F"/>
    <w:rsid w:val="000E48AF"/>
    <w:rsid w:val="000E4BFE"/>
    <w:rsid w:val="000E5097"/>
    <w:rsid w:val="000E5998"/>
    <w:rsid w:val="000E60DD"/>
    <w:rsid w:val="000E6568"/>
    <w:rsid w:val="000E6664"/>
    <w:rsid w:val="000F1883"/>
    <w:rsid w:val="000F18E8"/>
    <w:rsid w:val="000F2138"/>
    <w:rsid w:val="000F229C"/>
    <w:rsid w:val="000F238A"/>
    <w:rsid w:val="000F24D2"/>
    <w:rsid w:val="000F3440"/>
    <w:rsid w:val="000F3BCE"/>
    <w:rsid w:val="000F7252"/>
    <w:rsid w:val="000F784F"/>
    <w:rsid w:val="000F7E56"/>
    <w:rsid w:val="00100692"/>
    <w:rsid w:val="00100832"/>
    <w:rsid w:val="00100C7D"/>
    <w:rsid w:val="00101DD8"/>
    <w:rsid w:val="00101EC8"/>
    <w:rsid w:val="00101ECB"/>
    <w:rsid w:val="00103170"/>
    <w:rsid w:val="00103483"/>
    <w:rsid w:val="0010374D"/>
    <w:rsid w:val="0010381B"/>
    <w:rsid w:val="0010421B"/>
    <w:rsid w:val="001048A4"/>
    <w:rsid w:val="0010494C"/>
    <w:rsid w:val="00104A5F"/>
    <w:rsid w:val="00104BC6"/>
    <w:rsid w:val="00105415"/>
    <w:rsid w:val="00105BE8"/>
    <w:rsid w:val="00106125"/>
    <w:rsid w:val="0010648E"/>
    <w:rsid w:val="0010692B"/>
    <w:rsid w:val="0011088E"/>
    <w:rsid w:val="00110ECB"/>
    <w:rsid w:val="0011128A"/>
    <w:rsid w:val="00111C47"/>
    <w:rsid w:val="00112772"/>
    <w:rsid w:val="00112B54"/>
    <w:rsid w:val="001134C6"/>
    <w:rsid w:val="00113545"/>
    <w:rsid w:val="0011368A"/>
    <w:rsid w:val="001139F7"/>
    <w:rsid w:val="00113A65"/>
    <w:rsid w:val="00114DBF"/>
    <w:rsid w:val="0011514A"/>
    <w:rsid w:val="00115BA7"/>
    <w:rsid w:val="001161D1"/>
    <w:rsid w:val="001164C4"/>
    <w:rsid w:val="001174CA"/>
    <w:rsid w:val="001178E4"/>
    <w:rsid w:val="00117D27"/>
    <w:rsid w:val="00120113"/>
    <w:rsid w:val="001203A9"/>
    <w:rsid w:val="0012051D"/>
    <w:rsid w:val="00120834"/>
    <w:rsid w:val="0012097B"/>
    <w:rsid w:val="00120A6B"/>
    <w:rsid w:val="00120DA7"/>
    <w:rsid w:val="00120F19"/>
    <w:rsid w:val="00121282"/>
    <w:rsid w:val="00121540"/>
    <w:rsid w:val="00121639"/>
    <w:rsid w:val="00121B63"/>
    <w:rsid w:val="00122D7C"/>
    <w:rsid w:val="00122F91"/>
    <w:rsid w:val="00124217"/>
    <w:rsid w:val="00124777"/>
    <w:rsid w:val="00124DB4"/>
    <w:rsid w:val="00125005"/>
    <w:rsid w:val="00125480"/>
    <w:rsid w:val="00125A83"/>
    <w:rsid w:val="00125CC2"/>
    <w:rsid w:val="00125E7B"/>
    <w:rsid w:val="0012637A"/>
    <w:rsid w:val="0012648C"/>
    <w:rsid w:val="00126533"/>
    <w:rsid w:val="001271D5"/>
    <w:rsid w:val="0012783F"/>
    <w:rsid w:val="00127DC3"/>
    <w:rsid w:val="00130596"/>
    <w:rsid w:val="001313B2"/>
    <w:rsid w:val="001319A9"/>
    <w:rsid w:val="00132B1B"/>
    <w:rsid w:val="0013351E"/>
    <w:rsid w:val="0013363F"/>
    <w:rsid w:val="00134774"/>
    <w:rsid w:val="001354CF"/>
    <w:rsid w:val="00135B4E"/>
    <w:rsid w:val="00140274"/>
    <w:rsid w:val="001406B4"/>
    <w:rsid w:val="00140F85"/>
    <w:rsid w:val="00141E86"/>
    <w:rsid w:val="00141FAA"/>
    <w:rsid w:val="00142E5F"/>
    <w:rsid w:val="0014330D"/>
    <w:rsid w:val="00143330"/>
    <w:rsid w:val="00143E90"/>
    <w:rsid w:val="00144773"/>
    <w:rsid w:val="00144B4C"/>
    <w:rsid w:val="00144E4C"/>
    <w:rsid w:val="00145272"/>
    <w:rsid w:val="0014527E"/>
    <w:rsid w:val="00145CE8"/>
    <w:rsid w:val="00145DB5"/>
    <w:rsid w:val="00146D4E"/>
    <w:rsid w:val="00146F74"/>
    <w:rsid w:val="00147AB7"/>
    <w:rsid w:val="00147DC2"/>
    <w:rsid w:val="00151263"/>
    <w:rsid w:val="0015191A"/>
    <w:rsid w:val="00151EBD"/>
    <w:rsid w:val="0015239E"/>
    <w:rsid w:val="00152693"/>
    <w:rsid w:val="00152B80"/>
    <w:rsid w:val="00152C15"/>
    <w:rsid w:val="0015308E"/>
    <w:rsid w:val="00153F16"/>
    <w:rsid w:val="00155287"/>
    <w:rsid w:val="001554D8"/>
    <w:rsid w:val="00155C10"/>
    <w:rsid w:val="00155D0E"/>
    <w:rsid w:val="0015604F"/>
    <w:rsid w:val="00156462"/>
    <w:rsid w:val="00156B2A"/>
    <w:rsid w:val="00157967"/>
    <w:rsid w:val="00157B81"/>
    <w:rsid w:val="00160459"/>
    <w:rsid w:val="00161297"/>
    <w:rsid w:val="00161E31"/>
    <w:rsid w:val="0016266F"/>
    <w:rsid w:val="00162A8D"/>
    <w:rsid w:val="00163E55"/>
    <w:rsid w:val="00164952"/>
    <w:rsid w:val="00164DC5"/>
    <w:rsid w:val="00165E3C"/>
    <w:rsid w:val="00166F8D"/>
    <w:rsid w:val="00167702"/>
    <w:rsid w:val="0016790A"/>
    <w:rsid w:val="00167F32"/>
    <w:rsid w:val="00170191"/>
    <w:rsid w:val="00170BE7"/>
    <w:rsid w:val="00170C81"/>
    <w:rsid w:val="001712F0"/>
    <w:rsid w:val="00171561"/>
    <w:rsid w:val="001727C9"/>
    <w:rsid w:val="00172C88"/>
    <w:rsid w:val="00172F3C"/>
    <w:rsid w:val="0017319A"/>
    <w:rsid w:val="00173FB5"/>
    <w:rsid w:val="001743A3"/>
    <w:rsid w:val="001749CE"/>
    <w:rsid w:val="00174B4F"/>
    <w:rsid w:val="00174D9A"/>
    <w:rsid w:val="00174F32"/>
    <w:rsid w:val="0017510D"/>
    <w:rsid w:val="0017587F"/>
    <w:rsid w:val="001759B2"/>
    <w:rsid w:val="00175CB9"/>
    <w:rsid w:val="0017616D"/>
    <w:rsid w:val="001765BC"/>
    <w:rsid w:val="0017682D"/>
    <w:rsid w:val="0017711C"/>
    <w:rsid w:val="001773FC"/>
    <w:rsid w:val="0018034E"/>
    <w:rsid w:val="0018035B"/>
    <w:rsid w:val="001804C4"/>
    <w:rsid w:val="001804E5"/>
    <w:rsid w:val="00180CD8"/>
    <w:rsid w:val="00180F3D"/>
    <w:rsid w:val="00180FE2"/>
    <w:rsid w:val="001822BB"/>
    <w:rsid w:val="0018231B"/>
    <w:rsid w:val="001825B7"/>
    <w:rsid w:val="001826A9"/>
    <w:rsid w:val="001839D6"/>
    <w:rsid w:val="00183C38"/>
    <w:rsid w:val="0018426B"/>
    <w:rsid w:val="00184F75"/>
    <w:rsid w:val="00185119"/>
    <w:rsid w:val="00185818"/>
    <w:rsid w:val="00185C7A"/>
    <w:rsid w:val="00185EE7"/>
    <w:rsid w:val="001870A4"/>
    <w:rsid w:val="00187B24"/>
    <w:rsid w:val="00187C76"/>
    <w:rsid w:val="00191914"/>
    <w:rsid w:val="00191C43"/>
    <w:rsid w:val="00192653"/>
    <w:rsid w:val="00192C69"/>
    <w:rsid w:val="00193601"/>
    <w:rsid w:val="00194851"/>
    <w:rsid w:val="00194B34"/>
    <w:rsid w:val="00195D94"/>
    <w:rsid w:val="00195EDE"/>
    <w:rsid w:val="00195F8C"/>
    <w:rsid w:val="00196A3A"/>
    <w:rsid w:val="00196C77"/>
    <w:rsid w:val="00196CB7"/>
    <w:rsid w:val="00196E11"/>
    <w:rsid w:val="00197442"/>
    <w:rsid w:val="00197CE7"/>
    <w:rsid w:val="00197DCA"/>
    <w:rsid w:val="001A024D"/>
    <w:rsid w:val="001A0A87"/>
    <w:rsid w:val="001A0E0F"/>
    <w:rsid w:val="001A199B"/>
    <w:rsid w:val="001A1A45"/>
    <w:rsid w:val="001A210C"/>
    <w:rsid w:val="001A37B7"/>
    <w:rsid w:val="001A46C6"/>
    <w:rsid w:val="001A4A95"/>
    <w:rsid w:val="001A4BB3"/>
    <w:rsid w:val="001A4F71"/>
    <w:rsid w:val="001A4FA8"/>
    <w:rsid w:val="001A51CF"/>
    <w:rsid w:val="001A52DE"/>
    <w:rsid w:val="001A5443"/>
    <w:rsid w:val="001A56D6"/>
    <w:rsid w:val="001A56E9"/>
    <w:rsid w:val="001A6F7E"/>
    <w:rsid w:val="001B0353"/>
    <w:rsid w:val="001B0AE5"/>
    <w:rsid w:val="001B1D18"/>
    <w:rsid w:val="001B207D"/>
    <w:rsid w:val="001B2221"/>
    <w:rsid w:val="001B24C0"/>
    <w:rsid w:val="001B3F13"/>
    <w:rsid w:val="001B4258"/>
    <w:rsid w:val="001B4577"/>
    <w:rsid w:val="001B45BA"/>
    <w:rsid w:val="001B6BCE"/>
    <w:rsid w:val="001B7063"/>
    <w:rsid w:val="001B7451"/>
    <w:rsid w:val="001B7701"/>
    <w:rsid w:val="001B79F9"/>
    <w:rsid w:val="001B7C9B"/>
    <w:rsid w:val="001C0B7C"/>
    <w:rsid w:val="001C107E"/>
    <w:rsid w:val="001C10FF"/>
    <w:rsid w:val="001C183D"/>
    <w:rsid w:val="001C1F8B"/>
    <w:rsid w:val="001C211A"/>
    <w:rsid w:val="001C21B9"/>
    <w:rsid w:val="001C29EF"/>
    <w:rsid w:val="001C2B80"/>
    <w:rsid w:val="001C2EE6"/>
    <w:rsid w:val="001C31DF"/>
    <w:rsid w:val="001C3C1D"/>
    <w:rsid w:val="001C3FD7"/>
    <w:rsid w:val="001C46C5"/>
    <w:rsid w:val="001C479A"/>
    <w:rsid w:val="001C4DA1"/>
    <w:rsid w:val="001C4DF5"/>
    <w:rsid w:val="001C4F6A"/>
    <w:rsid w:val="001C502A"/>
    <w:rsid w:val="001C58AB"/>
    <w:rsid w:val="001C5E2C"/>
    <w:rsid w:val="001C5EC3"/>
    <w:rsid w:val="001C611C"/>
    <w:rsid w:val="001C7FAB"/>
    <w:rsid w:val="001D02F9"/>
    <w:rsid w:val="001D0C9A"/>
    <w:rsid w:val="001D1B04"/>
    <w:rsid w:val="001D1BB5"/>
    <w:rsid w:val="001D23C7"/>
    <w:rsid w:val="001D2A32"/>
    <w:rsid w:val="001D2F61"/>
    <w:rsid w:val="001D3916"/>
    <w:rsid w:val="001D48FF"/>
    <w:rsid w:val="001D5165"/>
    <w:rsid w:val="001D526F"/>
    <w:rsid w:val="001D5D98"/>
    <w:rsid w:val="001D5E73"/>
    <w:rsid w:val="001D6557"/>
    <w:rsid w:val="001D6C84"/>
    <w:rsid w:val="001D6D43"/>
    <w:rsid w:val="001D7A9E"/>
    <w:rsid w:val="001E0B14"/>
    <w:rsid w:val="001E0E8E"/>
    <w:rsid w:val="001E20EC"/>
    <w:rsid w:val="001E34BA"/>
    <w:rsid w:val="001E37C8"/>
    <w:rsid w:val="001E391F"/>
    <w:rsid w:val="001E3DCC"/>
    <w:rsid w:val="001E4306"/>
    <w:rsid w:val="001E5438"/>
    <w:rsid w:val="001E5676"/>
    <w:rsid w:val="001E64CF"/>
    <w:rsid w:val="001E6FB5"/>
    <w:rsid w:val="001F0BFF"/>
    <w:rsid w:val="001F111D"/>
    <w:rsid w:val="001F1A05"/>
    <w:rsid w:val="001F2BBB"/>
    <w:rsid w:val="001F2D29"/>
    <w:rsid w:val="001F5109"/>
    <w:rsid w:val="001F52FD"/>
    <w:rsid w:val="001F5570"/>
    <w:rsid w:val="001F5DF9"/>
    <w:rsid w:val="001F62CC"/>
    <w:rsid w:val="001F670E"/>
    <w:rsid w:val="001F776A"/>
    <w:rsid w:val="001F79DA"/>
    <w:rsid w:val="001F7C86"/>
    <w:rsid w:val="002000E4"/>
    <w:rsid w:val="00200677"/>
    <w:rsid w:val="00201243"/>
    <w:rsid w:val="002012F4"/>
    <w:rsid w:val="002012F7"/>
    <w:rsid w:val="00201D07"/>
    <w:rsid w:val="002027F6"/>
    <w:rsid w:val="0020364F"/>
    <w:rsid w:val="002048D4"/>
    <w:rsid w:val="00204AF3"/>
    <w:rsid w:val="00205109"/>
    <w:rsid w:val="00205849"/>
    <w:rsid w:val="00205E5B"/>
    <w:rsid w:val="002065D7"/>
    <w:rsid w:val="0020687D"/>
    <w:rsid w:val="002068EB"/>
    <w:rsid w:val="00207C92"/>
    <w:rsid w:val="00210106"/>
    <w:rsid w:val="00210562"/>
    <w:rsid w:val="00211445"/>
    <w:rsid w:val="00211B86"/>
    <w:rsid w:val="00211BCC"/>
    <w:rsid w:val="00211D81"/>
    <w:rsid w:val="00211E83"/>
    <w:rsid w:val="00212211"/>
    <w:rsid w:val="00212239"/>
    <w:rsid w:val="00212791"/>
    <w:rsid w:val="00212A9A"/>
    <w:rsid w:val="00212DCB"/>
    <w:rsid w:val="00213C51"/>
    <w:rsid w:val="00215B32"/>
    <w:rsid w:val="00215F77"/>
    <w:rsid w:val="0021608C"/>
    <w:rsid w:val="002169EB"/>
    <w:rsid w:val="00216A3A"/>
    <w:rsid w:val="00216BBC"/>
    <w:rsid w:val="002178E9"/>
    <w:rsid w:val="0021798E"/>
    <w:rsid w:val="002206ED"/>
    <w:rsid w:val="0022092C"/>
    <w:rsid w:val="00220934"/>
    <w:rsid w:val="00221ADD"/>
    <w:rsid w:val="00221E6B"/>
    <w:rsid w:val="00222001"/>
    <w:rsid w:val="00222B20"/>
    <w:rsid w:val="00222B30"/>
    <w:rsid w:val="002242CD"/>
    <w:rsid w:val="00224BE8"/>
    <w:rsid w:val="00224E48"/>
    <w:rsid w:val="002251CC"/>
    <w:rsid w:val="0022620C"/>
    <w:rsid w:val="002263E7"/>
    <w:rsid w:val="002264C7"/>
    <w:rsid w:val="0022659D"/>
    <w:rsid w:val="00227DF7"/>
    <w:rsid w:val="00230662"/>
    <w:rsid w:val="00230CBC"/>
    <w:rsid w:val="00231D1A"/>
    <w:rsid w:val="00231ED1"/>
    <w:rsid w:val="002325C4"/>
    <w:rsid w:val="002329AE"/>
    <w:rsid w:val="00232A66"/>
    <w:rsid w:val="00232A85"/>
    <w:rsid w:val="00233028"/>
    <w:rsid w:val="002347DF"/>
    <w:rsid w:val="0023534E"/>
    <w:rsid w:val="00235675"/>
    <w:rsid w:val="0023591A"/>
    <w:rsid w:val="00236398"/>
    <w:rsid w:val="002367EA"/>
    <w:rsid w:val="002375A2"/>
    <w:rsid w:val="002402F2"/>
    <w:rsid w:val="00241221"/>
    <w:rsid w:val="00241523"/>
    <w:rsid w:val="00241B34"/>
    <w:rsid w:val="00242624"/>
    <w:rsid w:val="00242DAE"/>
    <w:rsid w:val="002434E2"/>
    <w:rsid w:val="002437BB"/>
    <w:rsid w:val="002439BD"/>
    <w:rsid w:val="00243FCE"/>
    <w:rsid w:val="00244244"/>
    <w:rsid w:val="002443B1"/>
    <w:rsid w:val="002448F5"/>
    <w:rsid w:val="00244A28"/>
    <w:rsid w:val="0024501C"/>
    <w:rsid w:val="0024557E"/>
    <w:rsid w:val="00245A60"/>
    <w:rsid w:val="00246D0D"/>
    <w:rsid w:val="00246F24"/>
    <w:rsid w:val="0024708F"/>
    <w:rsid w:val="002470AF"/>
    <w:rsid w:val="002471FD"/>
    <w:rsid w:val="00247477"/>
    <w:rsid w:val="00247888"/>
    <w:rsid w:val="002510E8"/>
    <w:rsid w:val="00252AA5"/>
    <w:rsid w:val="00252C49"/>
    <w:rsid w:val="0025375E"/>
    <w:rsid w:val="00253D18"/>
    <w:rsid w:val="00253DAC"/>
    <w:rsid w:val="00253FDE"/>
    <w:rsid w:val="002546C9"/>
    <w:rsid w:val="00254B89"/>
    <w:rsid w:val="00254B95"/>
    <w:rsid w:val="00254D12"/>
    <w:rsid w:val="00254D60"/>
    <w:rsid w:val="00255664"/>
    <w:rsid w:val="00255997"/>
    <w:rsid w:val="00255AEA"/>
    <w:rsid w:val="0025630C"/>
    <w:rsid w:val="002563BA"/>
    <w:rsid w:val="0025766E"/>
    <w:rsid w:val="002605FE"/>
    <w:rsid w:val="00260842"/>
    <w:rsid w:val="00260AFB"/>
    <w:rsid w:val="00260F37"/>
    <w:rsid w:val="00261276"/>
    <w:rsid w:val="00261279"/>
    <w:rsid w:val="00261C5C"/>
    <w:rsid w:val="00261EAC"/>
    <w:rsid w:val="00262C31"/>
    <w:rsid w:val="0026325C"/>
    <w:rsid w:val="002632EA"/>
    <w:rsid w:val="00263945"/>
    <w:rsid w:val="00263D36"/>
    <w:rsid w:val="0026456D"/>
    <w:rsid w:val="00264A5A"/>
    <w:rsid w:val="00265BA0"/>
    <w:rsid w:val="00265DBF"/>
    <w:rsid w:val="002661E8"/>
    <w:rsid w:val="00267532"/>
    <w:rsid w:val="00267B46"/>
    <w:rsid w:val="00270E63"/>
    <w:rsid w:val="00271360"/>
    <w:rsid w:val="00271ECF"/>
    <w:rsid w:val="002733F3"/>
    <w:rsid w:val="00273AC8"/>
    <w:rsid w:val="00273B62"/>
    <w:rsid w:val="00273E51"/>
    <w:rsid w:val="00273FFC"/>
    <w:rsid w:val="002745C6"/>
    <w:rsid w:val="00274E22"/>
    <w:rsid w:val="0027532E"/>
    <w:rsid w:val="0027710A"/>
    <w:rsid w:val="00277D9D"/>
    <w:rsid w:val="00277F62"/>
    <w:rsid w:val="00280EDD"/>
    <w:rsid w:val="00280F92"/>
    <w:rsid w:val="002811ED"/>
    <w:rsid w:val="00281564"/>
    <w:rsid w:val="00281B12"/>
    <w:rsid w:val="00281EFC"/>
    <w:rsid w:val="00281F58"/>
    <w:rsid w:val="002825B6"/>
    <w:rsid w:val="0028267B"/>
    <w:rsid w:val="002829F6"/>
    <w:rsid w:val="00282AF8"/>
    <w:rsid w:val="0028301F"/>
    <w:rsid w:val="00283412"/>
    <w:rsid w:val="00284BB0"/>
    <w:rsid w:val="0028506A"/>
    <w:rsid w:val="002850B0"/>
    <w:rsid w:val="00285514"/>
    <w:rsid w:val="00285557"/>
    <w:rsid w:val="0028568E"/>
    <w:rsid w:val="002857C5"/>
    <w:rsid w:val="002863D7"/>
    <w:rsid w:val="002866DF"/>
    <w:rsid w:val="00286E46"/>
    <w:rsid w:val="002873B4"/>
    <w:rsid w:val="0028778A"/>
    <w:rsid w:val="002877CA"/>
    <w:rsid w:val="00287815"/>
    <w:rsid w:val="00287AC7"/>
    <w:rsid w:val="00287E38"/>
    <w:rsid w:val="00290069"/>
    <w:rsid w:val="00291230"/>
    <w:rsid w:val="00291B24"/>
    <w:rsid w:val="00292176"/>
    <w:rsid w:val="00292591"/>
    <w:rsid w:val="00292AB5"/>
    <w:rsid w:val="00292EBC"/>
    <w:rsid w:val="0029303B"/>
    <w:rsid w:val="00293803"/>
    <w:rsid w:val="00293876"/>
    <w:rsid w:val="00294EED"/>
    <w:rsid w:val="00295099"/>
    <w:rsid w:val="00295FEF"/>
    <w:rsid w:val="00296BFE"/>
    <w:rsid w:val="00296C31"/>
    <w:rsid w:val="00297267"/>
    <w:rsid w:val="00297889"/>
    <w:rsid w:val="002A14F4"/>
    <w:rsid w:val="002A1E47"/>
    <w:rsid w:val="002A21DA"/>
    <w:rsid w:val="002A231B"/>
    <w:rsid w:val="002A24FB"/>
    <w:rsid w:val="002A43C2"/>
    <w:rsid w:val="002A4B56"/>
    <w:rsid w:val="002A5378"/>
    <w:rsid w:val="002A5CED"/>
    <w:rsid w:val="002A6403"/>
    <w:rsid w:val="002A67AA"/>
    <w:rsid w:val="002A6861"/>
    <w:rsid w:val="002A7372"/>
    <w:rsid w:val="002A7586"/>
    <w:rsid w:val="002A7C59"/>
    <w:rsid w:val="002A7D87"/>
    <w:rsid w:val="002B0395"/>
    <w:rsid w:val="002B0453"/>
    <w:rsid w:val="002B0A64"/>
    <w:rsid w:val="002B1B65"/>
    <w:rsid w:val="002B33AB"/>
    <w:rsid w:val="002B3A6D"/>
    <w:rsid w:val="002B4410"/>
    <w:rsid w:val="002B4AB0"/>
    <w:rsid w:val="002B50F6"/>
    <w:rsid w:val="002B531C"/>
    <w:rsid w:val="002B7ADD"/>
    <w:rsid w:val="002C02DB"/>
    <w:rsid w:val="002C037C"/>
    <w:rsid w:val="002C0F0B"/>
    <w:rsid w:val="002C1866"/>
    <w:rsid w:val="002C1C69"/>
    <w:rsid w:val="002C1DBF"/>
    <w:rsid w:val="002C2C14"/>
    <w:rsid w:val="002C3F4A"/>
    <w:rsid w:val="002C54D6"/>
    <w:rsid w:val="002C5943"/>
    <w:rsid w:val="002C5ECC"/>
    <w:rsid w:val="002D0640"/>
    <w:rsid w:val="002D1E73"/>
    <w:rsid w:val="002D2322"/>
    <w:rsid w:val="002D2566"/>
    <w:rsid w:val="002D27BA"/>
    <w:rsid w:val="002D2A46"/>
    <w:rsid w:val="002D30A4"/>
    <w:rsid w:val="002D50A9"/>
    <w:rsid w:val="002D5324"/>
    <w:rsid w:val="002D5498"/>
    <w:rsid w:val="002D55E2"/>
    <w:rsid w:val="002D5F28"/>
    <w:rsid w:val="002D6DFE"/>
    <w:rsid w:val="002D7327"/>
    <w:rsid w:val="002D7756"/>
    <w:rsid w:val="002D777F"/>
    <w:rsid w:val="002D7C37"/>
    <w:rsid w:val="002E2379"/>
    <w:rsid w:val="002E2B59"/>
    <w:rsid w:val="002E39C8"/>
    <w:rsid w:val="002E3C1C"/>
    <w:rsid w:val="002E3D40"/>
    <w:rsid w:val="002E426D"/>
    <w:rsid w:val="002E460D"/>
    <w:rsid w:val="002E4BE5"/>
    <w:rsid w:val="002E5000"/>
    <w:rsid w:val="002E525D"/>
    <w:rsid w:val="002E5A1B"/>
    <w:rsid w:val="002E66D4"/>
    <w:rsid w:val="002E71A0"/>
    <w:rsid w:val="002F00D5"/>
    <w:rsid w:val="002F03B8"/>
    <w:rsid w:val="002F0DB2"/>
    <w:rsid w:val="002F143C"/>
    <w:rsid w:val="002F255A"/>
    <w:rsid w:val="002F315C"/>
    <w:rsid w:val="002F33F0"/>
    <w:rsid w:val="002F3D83"/>
    <w:rsid w:val="002F431B"/>
    <w:rsid w:val="002F4741"/>
    <w:rsid w:val="002F4CE1"/>
    <w:rsid w:val="002F5107"/>
    <w:rsid w:val="002F57B1"/>
    <w:rsid w:val="002F5C61"/>
    <w:rsid w:val="002F5E96"/>
    <w:rsid w:val="002F6478"/>
    <w:rsid w:val="002F67CB"/>
    <w:rsid w:val="002F7010"/>
    <w:rsid w:val="003003A9"/>
    <w:rsid w:val="0030053D"/>
    <w:rsid w:val="00300AF4"/>
    <w:rsid w:val="00300E50"/>
    <w:rsid w:val="00300F22"/>
    <w:rsid w:val="00300F56"/>
    <w:rsid w:val="00302750"/>
    <w:rsid w:val="00302A1F"/>
    <w:rsid w:val="003035AF"/>
    <w:rsid w:val="00303BD3"/>
    <w:rsid w:val="0030429D"/>
    <w:rsid w:val="003042AB"/>
    <w:rsid w:val="00304441"/>
    <w:rsid w:val="00304A37"/>
    <w:rsid w:val="00305C78"/>
    <w:rsid w:val="00306A4A"/>
    <w:rsid w:val="00306A8B"/>
    <w:rsid w:val="00306C8F"/>
    <w:rsid w:val="00306DE4"/>
    <w:rsid w:val="00307679"/>
    <w:rsid w:val="003100B6"/>
    <w:rsid w:val="0031040E"/>
    <w:rsid w:val="0031077F"/>
    <w:rsid w:val="00310ED4"/>
    <w:rsid w:val="003110B4"/>
    <w:rsid w:val="00311410"/>
    <w:rsid w:val="00311B21"/>
    <w:rsid w:val="00311C06"/>
    <w:rsid w:val="003122BB"/>
    <w:rsid w:val="00312301"/>
    <w:rsid w:val="00312566"/>
    <w:rsid w:val="0031311C"/>
    <w:rsid w:val="0031327C"/>
    <w:rsid w:val="00313529"/>
    <w:rsid w:val="0031492A"/>
    <w:rsid w:val="00314D0D"/>
    <w:rsid w:val="00315059"/>
    <w:rsid w:val="0031546F"/>
    <w:rsid w:val="0031548A"/>
    <w:rsid w:val="003156F1"/>
    <w:rsid w:val="0031661A"/>
    <w:rsid w:val="00316C1A"/>
    <w:rsid w:val="00316DF2"/>
    <w:rsid w:val="0031747A"/>
    <w:rsid w:val="00317C98"/>
    <w:rsid w:val="00320008"/>
    <w:rsid w:val="0032002D"/>
    <w:rsid w:val="00321590"/>
    <w:rsid w:val="00321660"/>
    <w:rsid w:val="00321C2D"/>
    <w:rsid w:val="003220F4"/>
    <w:rsid w:val="003220F9"/>
    <w:rsid w:val="003229CE"/>
    <w:rsid w:val="00322CB0"/>
    <w:rsid w:val="00322D49"/>
    <w:rsid w:val="00323BFA"/>
    <w:rsid w:val="00323C73"/>
    <w:rsid w:val="00323E4C"/>
    <w:rsid w:val="00325B76"/>
    <w:rsid w:val="00325F2F"/>
    <w:rsid w:val="003275FB"/>
    <w:rsid w:val="00327DC2"/>
    <w:rsid w:val="00327EED"/>
    <w:rsid w:val="00330BE8"/>
    <w:rsid w:val="00331141"/>
    <w:rsid w:val="00331C5E"/>
    <w:rsid w:val="00331C76"/>
    <w:rsid w:val="00331C86"/>
    <w:rsid w:val="00331EC1"/>
    <w:rsid w:val="00333204"/>
    <w:rsid w:val="003340D6"/>
    <w:rsid w:val="00334775"/>
    <w:rsid w:val="00335794"/>
    <w:rsid w:val="00336C40"/>
    <w:rsid w:val="003372D2"/>
    <w:rsid w:val="0033771B"/>
    <w:rsid w:val="00337A0F"/>
    <w:rsid w:val="00337D65"/>
    <w:rsid w:val="003406FD"/>
    <w:rsid w:val="00340B98"/>
    <w:rsid w:val="0034130C"/>
    <w:rsid w:val="003413B0"/>
    <w:rsid w:val="003423DE"/>
    <w:rsid w:val="003423F4"/>
    <w:rsid w:val="00342B6F"/>
    <w:rsid w:val="00342D17"/>
    <w:rsid w:val="0034363D"/>
    <w:rsid w:val="0034373F"/>
    <w:rsid w:val="00343841"/>
    <w:rsid w:val="0034404F"/>
    <w:rsid w:val="003445B2"/>
    <w:rsid w:val="00344758"/>
    <w:rsid w:val="00344D98"/>
    <w:rsid w:val="003452CC"/>
    <w:rsid w:val="003452CF"/>
    <w:rsid w:val="00345340"/>
    <w:rsid w:val="003453A5"/>
    <w:rsid w:val="00345C72"/>
    <w:rsid w:val="00345DD1"/>
    <w:rsid w:val="00345E8F"/>
    <w:rsid w:val="003464F9"/>
    <w:rsid w:val="00347142"/>
    <w:rsid w:val="00347205"/>
    <w:rsid w:val="003476B9"/>
    <w:rsid w:val="00350021"/>
    <w:rsid w:val="00350D1B"/>
    <w:rsid w:val="00350F3F"/>
    <w:rsid w:val="0035173C"/>
    <w:rsid w:val="0035173F"/>
    <w:rsid w:val="00352002"/>
    <w:rsid w:val="003529C2"/>
    <w:rsid w:val="00353519"/>
    <w:rsid w:val="00353C3E"/>
    <w:rsid w:val="0035407D"/>
    <w:rsid w:val="0035525A"/>
    <w:rsid w:val="003565A8"/>
    <w:rsid w:val="003566EA"/>
    <w:rsid w:val="00356EF0"/>
    <w:rsid w:val="00357707"/>
    <w:rsid w:val="00357A64"/>
    <w:rsid w:val="003602DF"/>
    <w:rsid w:val="00360534"/>
    <w:rsid w:val="00360A26"/>
    <w:rsid w:val="00360D35"/>
    <w:rsid w:val="00360D3C"/>
    <w:rsid w:val="00361DB2"/>
    <w:rsid w:val="00362060"/>
    <w:rsid w:val="00362231"/>
    <w:rsid w:val="00362382"/>
    <w:rsid w:val="00362425"/>
    <w:rsid w:val="003625EB"/>
    <w:rsid w:val="003633ED"/>
    <w:rsid w:val="003634D7"/>
    <w:rsid w:val="00363864"/>
    <w:rsid w:val="00363AFE"/>
    <w:rsid w:val="00364100"/>
    <w:rsid w:val="00367138"/>
    <w:rsid w:val="003671C0"/>
    <w:rsid w:val="0037053C"/>
    <w:rsid w:val="00370759"/>
    <w:rsid w:val="00370D46"/>
    <w:rsid w:val="0037124E"/>
    <w:rsid w:val="00371395"/>
    <w:rsid w:val="00371698"/>
    <w:rsid w:val="003724A9"/>
    <w:rsid w:val="0037267B"/>
    <w:rsid w:val="00372C79"/>
    <w:rsid w:val="00373D70"/>
    <w:rsid w:val="00373E6F"/>
    <w:rsid w:val="00375E93"/>
    <w:rsid w:val="003760F9"/>
    <w:rsid w:val="00376D64"/>
    <w:rsid w:val="00377606"/>
    <w:rsid w:val="00377865"/>
    <w:rsid w:val="0038007C"/>
    <w:rsid w:val="003800C7"/>
    <w:rsid w:val="00380C1F"/>
    <w:rsid w:val="00380E2E"/>
    <w:rsid w:val="0038115C"/>
    <w:rsid w:val="003815CA"/>
    <w:rsid w:val="003816D7"/>
    <w:rsid w:val="003823B2"/>
    <w:rsid w:val="0038275D"/>
    <w:rsid w:val="003829E5"/>
    <w:rsid w:val="00382B8B"/>
    <w:rsid w:val="00382BE4"/>
    <w:rsid w:val="00383BB9"/>
    <w:rsid w:val="00384106"/>
    <w:rsid w:val="003846BF"/>
    <w:rsid w:val="00384757"/>
    <w:rsid w:val="00384DA8"/>
    <w:rsid w:val="00385884"/>
    <w:rsid w:val="00385C80"/>
    <w:rsid w:val="00385D86"/>
    <w:rsid w:val="003861DB"/>
    <w:rsid w:val="003871DD"/>
    <w:rsid w:val="00387A0D"/>
    <w:rsid w:val="0039033D"/>
    <w:rsid w:val="00390483"/>
    <w:rsid w:val="00390529"/>
    <w:rsid w:val="00390F64"/>
    <w:rsid w:val="0039105C"/>
    <w:rsid w:val="00391C62"/>
    <w:rsid w:val="00391F60"/>
    <w:rsid w:val="003924DD"/>
    <w:rsid w:val="003926E3"/>
    <w:rsid w:val="00392DB7"/>
    <w:rsid w:val="00394860"/>
    <w:rsid w:val="00394A89"/>
    <w:rsid w:val="00394E42"/>
    <w:rsid w:val="003957A2"/>
    <w:rsid w:val="00396312"/>
    <w:rsid w:val="003967B2"/>
    <w:rsid w:val="00396A31"/>
    <w:rsid w:val="00396F77"/>
    <w:rsid w:val="003A0BF7"/>
    <w:rsid w:val="003A0F53"/>
    <w:rsid w:val="003A1668"/>
    <w:rsid w:val="003A168E"/>
    <w:rsid w:val="003A17D7"/>
    <w:rsid w:val="003A1F29"/>
    <w:rsid w:val="003A2086"/>
    <w:rsid w:val="003A212D"/>
    <w:rsid w:val="003A22BD"/>
    <w:rsid w:val="003A3036"/>
    <w:rsid w:val="003A3246"/>
    <w:rsid w:val="003A41D5"/>
    <w:rsid w:val="003A48B7"/>
    <w:rsid w:val="003A4EFA"/>
    <w:rsid w:val="003A6185"/>
    <w:rsid w:val="003A64FB"/>
    <w:rsid w:val="003A6580"/>
    <w:rsid w:val="003A77CA"/>
    <w:rsid w:val="003A7EDC"/>
    <w:rsid w:val="003B15C2"/>
    <w:rsid w:val="003B18D9"/>
    <w:rsid w:val="003B1E1F"/>
    <w:rsid w:val="003B1E59"/>
    <w:rsid w:val="003B201E"/>
    <w:rsid w:val="003B2BB8"/>
    <w:rsid w:val="003B2C60"/>
    <w:rsid w:val="003B2FF7"/>
    <w:rsid w:val="003B3294"/>
    <w:rsid w:val="003B3549"/>
    <w:rsid w:val="003B3E65"/>
    <w:rsid w:val="003B4AA7"/>
    <w:rsid w:val="003B5CEB"/>
    <w:rsid w:val="003B64BB"/>
    <w:rsid w:val="003B6D4A"/>
    <w:rsid w:val="003B6F98"/>
    <w:rsid w:val="003B7307"/>
    <w:rsid w:val="003C0892"/>
    <w:rsid w:val="003C0DB3"/>
    <w:rsid w:val="003C106F"/>
    <w:rsid w:val="003C15DF"/>
    <w:rsid w:val="003C163F"/>
    <w:rsid w:val="003C21CC"/>
    <w:rsid w:val="003C2554"/>
    <w:rsid w:val="003C27DB"/>
    <w:rsid w:val="003C3E6B"/>
    <w:rsid w:val="003C433D"/>
    <w:rsid w:val="003C5E13"/>
    <w:rsid w:val="003C62CD"/>
    <w:rsid w:val="003C665E"/>
    <w:rsid w:val="003C77BF"/>
    <w:rsid w:val="003C7B6D"/>
    <w:rsid w:val="003C7FF4"/>
    <w:rsid w:val="003D0ED5"/>
    <w:rsid w:val="003D126D"/>
    <w:rsid w:val="003D14A2"/>
    <w:rsid w:val="003D14DF"/>
    <w:rsid w:val="003D1BA3"/>
    <w:rsid w:val="003D2F41"/>
    <w:rsid w:val="003D357F"/>
    <w:rsid w:val="003D3A20"/>
    <w:rsid w:val="003D3DE8"/>
    <w:rsid w:val="003D408C"/>
    <w:rsid w:val="003D40FA"/>
    <w:rsid w:val="003D41C4"/>
    <w:rsid w:val="003D4C3C"/>
    <w:rsid w:val="003D5E15"/>
    <w:rsid w:val="003D6D1B"/>
    <w:rsid w:val="003D6E80"/>
    <w:rsid w:val="003D75A9"/>
    <w:rsid w:val="003D7CA4"/>
    <w:rsid w:val="003D7CBC"/>
    <w:rsid w:val="003E17DC"/>
    <w:rsid w:val="003E1839"/>
    <w:rsid w:val="003E1BAE"/>
    <w:rsid w:val="003E1D0F"/>
    <w:rsid w:val="003E21B8"/>
    <w:rsid w:val="003E269A"/>
    <w:rsid w:val="003E29AA"/>
    <w:rsid w:val="003E29B1"/>
    <w:rsid w:val="003E2CEF"/>
    <w:rsid w:val="003E3817"/>
    <w:rsid w:val="003E3E9D"/>
    <w:rsid w:val="003E403A"/>
    <w:rsid w:val="003E4A1A"/>
    <w:rsid w:val="003E506A"/>
    <w:rsid w:val="003E5C4D"/>
    <w:rsid w:val="003E5DEF"/>
    <w:rsid w:val="003E6145"/>
    <w:rsid w:val="003E65F1"/>
    <w:rsid w:val="003E6A16"/>
    <w:rsid w:val="003E7DBD"/>
    <w:rsid w:val="003F0253"/>
    <w:rsid w:val="003F119A"/>
    <w:rsid w:val="003F1566"/>
    <w:rsid w:val="003F1811"/>
    <w:rsid w:val="003F2222"/>
    <w:rsid w:val="003F278B"/>
    <w:rsid w:val="003F27AF"/>
    <w:rsid w:val="003F2A9B"/>
    <w:rsid w:val="003F3887"/>
    <w:rsid w:val="003F3BA1"/>
    <w:rsid w:val="003F3CD7"/>
    <w:rsid w:val="003F3D0B"/>
    <w:rsid w:val="003F455F"/>
    <w:rsid w:val="003F4803"/>
    <w:rsid w:val="003F488B"/>
    <w:rsid w:val="003F4E0A"/>
    <w:rsid w:val="003F5BD8"/>
    <w:rsid w:val="003F5D0C"/>
    <w:rsid w:val="003F5DA2"/>
    <w:rsid w:val="003F6C40"/>
    <w:rsid w:val="003F6D7D"/>
    <w:rsid w:val="003F6EFE"/>
    <w:rsid w:val="003F7549"/>
    <w:rsid w:val="003F784A"/>
    <w:rsid w:val="003F7B0B"/>
    <w:rsid w:val="003F7B1D"/>
    <w:rsid w:val="0040050A"/>
    <w:rsid w:val="00400AF4"/>
    <w:rsid w:val="00401F80"/>
    <w:rsid w:val="00402F81"/>
    <w:rsid w:val="004038D6"/>
    <w:rsid w:val="004038DF"/>
    <w:rsid w:val="00403C0A"/>
    <w:rsid w:val="0040400C"/>
    <w:rsid w:val="004041BC"/>
    <w:rsid w:val="0040497E"/>
    <w:rsid w:val="00404BA5"/>
    <w:rsid w:val="00405B13"/>
    <w:rsid w:val="00406EE3"/>
    <w:rsid w:val="0040711F"/>
    <w:rsid w:val="004076A1"/>
    <w:rsid w:val="0041196C"/>
    <w:rsid w:val="00412594"/>
    <w:rsid w:val="00412A5C"/>
    <w:rsid w:val="00412F2E"/>
    <w:rsid w:val="00413CFD"/>
    <w:rsid w:val="00413E70"/>
    <w:rsid w:val="004141FB"/>
    <w:rsid w:val="0041437F"/>
    <w:rsid w:val="00414CC1"/>
    <w:rsid w:val="00415402"/>
    <w:rsid w:val="00416177"/>
    <w:rsid w:val="00416422"/>
    <w:rsid w:val="00417028"/>
    <w:rsid w:val="004174FC"/>
    <w:rsid w:val="004176BE"/>
    <w:rsid w:val="00417E5D"/>
    <w:rsid w:val="004200D0"/>
    <w:rsid w:val="00420F8F"/>
    <w:rsid w:val="00421850"/>
    <w:rsid w:val="004219CF"/>
    <w:rsid w:val="00421BB4"/>
    <w:rsid w:val="004221B3"/>
    <w:rsid w:val="0042237F"/>
    <w:rsid w:val="00422417"/>
    <w:rsid w:val="00422C09"/>
    <w:rsid w:val="0042398E"/>
    <w:rsid w:val="00423B30"/>
    <w:rsid w:val="00424233"/>
    <w:rsid w:val="00425EF7"/>
    <w:rsid w:val="004267FF"/>
    <w:rsid w:val="00426893"/>
    <w:rsid w:val="00426941"/>
    <w:rsid w:val="004271E4"/>
    <w:rsid w:val="00427AA3"/>
    <w:rsid w:val="004304AD"/>
    <w:rsid w:val="00430AB4"/>
    <w:rsid w:val="00430AC5"/>
    <w:rsid w:val="0043377B"/>
    <w:rsid w:val="0043481D"/>
    <w:rsid w:val="00434945"/>
    <w:rsid w:val="00434B43"/>
    <w:rsid w:val="00434FDA"/>
    <w:rsid w:val="00435869"/>
    <w:rsid w:val="0043622A"/>
    <w:rsid w:val="004368A3"/>
    <w:rsid w:val="00436B98"/>
    <w:rsid w:val="0043732C"/>
    <w:rsid w:val="004375B3"/>
    <w:rsid w:val="00437E2C"/>
    <w:rsid w:val="0044093E"/>
    <w:rsid w:val="00442C57"/>
    <w:rsid w:val="0044313C"/>
    <w:rsid w:val="00443DB0"/>
    <w:rsid w:val="0044543F"/>
    <w:rsid w:val="0044553B"/>
    <w:rsid w:val="00445BAE"/>
    <w:rsid w:val="00445BD1"/>
    <w:rsid w:val="00445CB5"/>
    <w:rsid w:val="0044694B"/>
    <w:rsid w:val="00446C44"/>
    <w:rsid w:val="00446E48"/>
    <w:rsid w:val="00447324"/>
    <w:rsid w:val="004475B0"/>
    <w:rsid w:val="004477EE"/>
    <w:rsid w:val="00447E36"/>
    <w:rsid w:val="004501EF"/>
    <w:rsid w:val="00451F4F"/>
    <w:rsid w:val="004523B7"/>
    <w:rsid w:val="0045242D"/>
    <w:rsid w:val="004527E5"/>
    <w:rsid w:val="00452B54"/>
    <w:rsid w:val="00453639"/>
    <w:rsid w:val="00454292"/>
    <w:rsid w:val="00454D24"/>
    <w:rsid w:val="00455084"/>
    <w:rsid w:val="0045640E"/>
    <w:rsid w:val="004565C4"/>
    <w:rsid w:val="00456643"/>
    <w:rsid w:val="00456E8C"/>
    <w:rsid w:val="004574F9"/>
    <w:rsid w:val="00457C18"/>
    <w:rsid w:val="00457FA9"/>
    <w:rsid w:val="00460D18"/>
    <w:rsid w:val="00460EE0"/>
    <w:rsid w:val="0046139B"/>
    <w:rsid w:val="00461877"/>
    <w:rsid w:val="0046243F"/>
    <w:rsid w:val="00463182"/>
    <w:rsid w:val="004632BF"/>
    <w:rsid w:val="00463659"/>
    <w:rsid w:val="00463759"/>
    <w:rsid w:val="0046444B"/>
    <w:rsid w:val="0046445D"/>
    <w:rsid w:val="00464ECD"/>
    <w:rsid w:val="004652AC"/>
    <w:rsid w:val="0046549D"/>
    <w:rsid w:val="004654F6"/>
    <w:rsid w:val="00465554"/>
    <w:rsid w:val="004658AC"/>
    <w:rsid w:val="00465BAD"/>
    <w:rsid w:val="00465EC6"/>
    <w:rsid w:val="00470031"/>
    <w:rsid w:val="00470167"/>
    <w:rsid w:val="00470D53"/>
    <w:rsid w:val="004712FB"/>
    <w:rsid w:val="004715BC"/>
    <w:rsid w:val="004718D5"/>
    <w:rsid w:val="004719C1"/>
    <w:rsid w:val="00471BB7"/>
    <w:rsid w:val="004720CA"/>
    <w:rsid w:val="0047234B"/>
    <w:rsid w:val="00472768"/>
    <w:rsid w:val="00472EFF"/>
    <w:rsid w:val="00473104"/>
    <w:rsid w:val="00473197"/>
    <w:rsid w:val="00473324"/>
    <w:rsid w:val="00474063"/>
    <w:rsid w:val="00474CE2"/>
    <w:rsid w:val="004753F2"/>
    <w:rsid w:val="00475A71"/>
    <w:rsid w:val="0047603A"/>
    <w:rsid w:val="004765CA"/>
    <w:rsid w:val="00476793"/>
    <w:rsid w:val="00476B2C"/>
    <w:rsid w:val="0047709E"/>
    <w:rsid w:val="004800CE"/>
    <w:rsid w:val="0048087C"/>
    <w:rsid w:val="00480CEC"/>
    <w:rsid w:val="00481B2A"/>
    <w:rsid w:val="00481F5F"/>
    <w:rsid w:val="00482091"/>
    <w:rsid w:val="00482178"/>
    <w:rsid w:val="004825F3"/>
    <w:rsid w:val="0048289A"/>
    <w:rsid w:val="00483479"/>
    <w:rsid w:val="004845D9"/>
    <w:rsid w:val="00485335"/>
    <w:rsid w:val="00485842"/>
    <w:rsid w:val="00485AAF"/>
    <w:rsid w:val="00485D76"/>
    <w:rsid w:val="00486F1E"/>
    <w:rsid w:val="00487777"/>
    <w:rsid w:val="00487ABC"/>
    <w:rsid w:val="004914FF"/>
    <w:rsid w:val="00491518"/>
    <w:rsid w:val="004915E8"/>
    <w:rsid w:val="004922A3"/>
    <w:rsid w:val="00492861"/>
    <w:rsid w:val="00492FAB"/>
    <w:rsid w:val="00493D7F"/>
    <w:rsid w:val="004940F2"/>
    <w:rsid w:val="00494818"/>
    <w:rsid w:val="00494EED"/>
    <w:rsid w:val="004950C7"/>
    <w:rsid w:val="00496526"/>
    <w:rsid w:val="00496752"/>
    <w:rsid w:val="00496AF5"/>
    <w:rsid w:val="004972DB"/>
    <w:rsid w:val="004975BD"/>
    <w:rsid w:val="004978D7"/>
    <w:rsid w:val="004A10E5"/>
    <w:rsid w:val="004A187B"/>
    <w:rsid w:val="004A2982"/>
    <w:rsid w:val="004A2D3C"/>
    <w:rsid w:val="004A2EAD"/>
    <w:rsid w:val="004A322A"/>
    <w:rsid w:val="004A4272"/>
    <w:rsid w:val="004A4654"/>
    <w:rsid w:val="004A4CEB"/>
    <w:rsid w:val="004A5109"/>
    <w:rsid w:val="004A5116"/>
    <w:rsid w:val="004A6321"/>
    <w:rsid w:val="004A729C"/>
    <w:rsid w:val="004A7B11"/>
    <w:rsid w:val="004B0A7D"/>
    <w:rsid w:val="004B1837"/>
    <w:rsid w:val="004B19F3"/>
    <w:rsid w:val="004B1B1C"/>
    <w:rsid w:val="004B24B3"/>
    <w:rsid w:val="004B3E58"/>
    <w:rsid w:val="004B46BB"/>
    <w:rsid w:val="004B5064"/>
    <w:rsid w:val="004B51D7"/>
    <w:rsid w:val="004B532C"/>
    <w:rsid w:val="004B551A"/>
    <w:rsid w:val="004B5A45"/>
    <w:rsid w:val="004B64AC"/>
    <w:rsid w:val="004B66EB"/>
    <w:rsid w:val="004B6DB0"/>
    <w:rsid w:val="004B75C1"/>
    <w:rsid w:val="004C0126"/>
    <w:rsid w:val="004C0952"/>
    <w:rsid w:val="004C0F58"/>
    <w:rsid w:val="004C1BE9"/>
    <w:rsid w:val="004C2483"/>
    <w:rsid w:val="004C288B"/>
    <w:rsid w:val="004C2C76"/>
    <w:rsid w:val="004C32BA"/>
    <w:rsid w:val="004C33F2"/>
    <w:rsid w:val="004C3AEE"/>
    <w:rsid w:val="004C3D70"/>
    <w:rsid w:val="004C4AF9"/>
    <w:rsid w:val="004C4C79"/>
    <w:rsid w:val="004C5279"/>
    <w:rsid w:val="004C5FB9"/>
    <w:rsid w:val="004C6045"/>
    <w:rsid w:val="004C6A11"/>
    <w:rsid w:val="004C7412"/>
    <w:rsid w:val="004C7779"/>
    <w:rsid w:val="004C7F7D"/>
    <w:rsid w:val="004D03CA"/>
    <w:rsid w:val="004D04BF"/>
    <w:rsid w:val="004D071F"/>
    <w:rsid w:val="004D0D39"/>
    <w:rsid w:val="004D1198"/>
    <w:rsid w:val="004D1647"/>
    <w:rsid w:val="004D168C"/>
    <w:rsid w:val="004D4335"/>
    <w:rsid w:val="004D4B87"/>
    <w:rsid w:val="004D5686"/>
    <w:rsid w:val="004D5742"/>
    <w:rsid w:val="004D61AE"/>
    <w:rsid w:val="004D6342"/>
    <w:rsid w:val="004D6560"/>
    <w:rsid w:val="004D7B05"/>
    <w:rsid w:val="004D7D04"/>
    <w:rsid w:val="004E023C"/>
    <w:rsid w:val="004E0DFF"/>
    <w:rsid w:val="004E11CD"/>
    <w:rsid w:val="004E19FB"/>
    <w:rsid w:val="004E24B4"/>
    <w:rsid w:val="004E255F"/>
    <w:rsid w:val="004E25F4"/>
    <w:rsid w:val="004E2850"/>
    <w:rsid w:val="004E2DDD"/>
    <w:rsid w:val="004E345C"/>
    <w:rsid w:val="004E3B01"/>
    <w:rsid w:val="004E3DEA"/>
    <w:rsid w:val="004E4281"/>
    <w:rsid w:val="004E4910"/>
    <w:rsid w:val="004E4C28"/>
    <w:rsid w:val="004E4FFC"/>
    <w:rsid w:val="004E573D"/>
    <w:rsid w:val="004E5CF8"/>
    <w:rsid w:val="004E624E"/>
    <w:rsid w:val="004E7091"/>
    <w:rsid w:val="004E738D"/>
    <w:rsid w:val="004E765D"/>
    <w:rsid w:val="004E7B75"/>
    <w:rsid w:val="004F0067"/>
    <w:rsid w:val="004F0544"/>
    <w:rsid w:val="004F08DC"/>
    <w:rsid w:val="004F0BA0"/>
    <w:rsid w:val="004F13A6"/>
    <w:rsid w:val="004F1C7C"/>
    <w:rsid w:val="004F2A1E"/>
    <w:rsid w:val="004F31B8"/>
    <w:rsid w:val="004F3D01"/>
    <w:rsid w:val="004F3E2A"/>
    <w:rsid w:val="004F4290"/>
    <w:rsid w:val="004F544E"/>
    <w:rsid w:val="004F653F"/>
    <w:rsid w:val="004F654A"/>
    <w:rsid w:val="004F7225"/>
    <w:rsid w:val="004F7544"/>
    <w:rsid w:val="004F7603"/>
    <w:rsid w:val="005001C7"/>
    <w:rsid w:val="0050119D"/>
    <w:rsid w:val="00501FFB"/>
    <w:rsid w:val="0050245B"/>
    <w:rsid w:val="005039CD"/>
    <w:rsid w:val="00504025"/>
    <w:rsid w:val="005044B0"/>
    <w:rsid w:val="0050474E"/>
    <w:rsid w:val="00505DC2"/>
    <w:rsid w:val="005063F8"/>
    <w:rsid w:val="0050695A"/>
    <w:rsid w:val="00507452"/>
    <w:rsid w:val="005100C7"/>
    <w:rsid w:val="00510390"/>
    <w:rsid w:val="005106CC"/>
    <w:rsid w:val="005123F0"/>
    <w:rsid w:val="00512FF8"/>
    <w:rsid w:val="005131C8"/>
    <w:rsid w:val="00513540"/>
    <w:rsid w:val="00513941"/>
    <w:rsid w:val="0051410A"/>
    <w:rsid w:val="005146DC"/>
    <w:rsid w:val="00514A09"/>
    <w:rsid w:val="00514A17"/>
    <w:rsid w:val="00514CDD"/>
    <w:rsid w:val="0051662F"/>
    <w:rsid w:val="00516AC8"/>
    <w:rsid w:val="00516EC0"/>
    <w:rsid w:val="005172B7"/>
    <w:rsid w:val="0051732C"/>
    <w:rsid w:val="00517EB5"/>
    <w:rsid w:val="00520472"/>
    <w:rsid w:val="00520A68"/>
    <w:rsid w:val="00520DE2"/>
    <w:rsid w:val="0052155B"/>
    <w:rsid w:val="0052205C"/>
    <w:rsid w:val="005229A0"/>
    <w:rsid w:val="00522EBC"/>
    <w:rsid w:val="00522FDF"/>
    <w:rsid w:val="00523092"/>
    <w:rsid w:val="005235D0"/>
    <w:rsid w:val="00523AD7"/>
    <w:rsid w:val="00523D9D"/>
    <w:rsid w:val="0052615E"/>
    <w:rsid w:val="005262B4"/>
    <w:rsid w:val="005262F0"/>
    <w:rsid w:val="00526423"/>
    <w:rsid w:val="00526AFA"/>
    <w:rsid w:val="00526E6F"/>
    <w:rsid w:val="00526F9E"/>
    <w:rsid w:val="00527581"/>
    <w:rsid w:val="00527984"/>
    <w:rsid w:val="00527AC1"/>
    <w:rsid w:val="0053051D"/>
    <w:rsid w:val="00530BB3"/>
    <w:rsid w:val="00531EED"/>
    <w:rsid w:val="00533484"/>
    <w:rsid w:val="005334AC"/>
    <w:rsid w:val="00534820"/>
    <w:rsid w:val="0053485C"/>
    <w:rsid w:val="00534D45"/>
    <w:rsid w:val="00534F83"/>
    <w:rsid w:val="005352BF"/>
    <w:rsid w:val="00535DFF"/>
    <w:rsid w:val="00536AEE"/>
    <w:rsid w:val="00536D84"/>
    <w:rsid w:val="00537555"/>
    <w:rsid w:val="00537FC5"/>
    <w:rsid w:val="00540178"/>
    <w:rsid w:val="00540397"/>
    <w:rsid w:val="005414B9"/>
    <w:rsid w:val="005423A0"/>
    <w:rsid w:val="00542D14"/>
    <w:rsid w:val="0054317C"/>
    <w:rsid w:val="00543C83"/>
    <w:rsid w:val="0054433F"/>
    <w:rsid w:val="00544812"/>
    <w:rsid w:val="005449C3"/>
    <w:rsid w:val="00544A46"/>
    <w:rsid w:val="00545FA3"/>
    <w:rsid w:val="0054734B"/>
    <w:rsid w:val="00547554"/>
    <w:rsid w:val="0054762C"/>
    <w:rsid w:val="0054778A"/>
    <w:rsid w:val="00550272"/>
    <w:rsid w:val="00550895"/>
    <w:rsid w:val="00550F24"/>
    <w:rsid w:val="00554194"/>
    <w:rsid w:val="005543F3"/>
    <w:rsid w:val="00555E4F"/>
    <w:rsid w:val="00556577"/>
    <w:rsid w:val="00556FC5"/>
    <w:rsid w:val="00557234"/>
    <w:rsid w:val="005572A3"/>
    <w:rsid w:val="00557377"/>
    <w:rsid w:val="00557618"/>
    <w:rsid w:val="00557DAB"/>
    <w:rsid w:val="00560BDC"/>
    <w:rsid w:val="00560F16"/>
    <w:rsid w:val="00561019"/>
    <w:rsid w:val="0056193F"/>
    <w:rsid w:val="00561E29"/>
    <w:rsid w:val="0056209B"/>
    <w:rsid w:val="00562B39"/>
    <w:rsid w:val="005637C6"/>
    <w:rsid w:val="00564208"/>
    <w:rsid w:val="00565D18"/>
    <w:rsid w:val="00565FB2"/>
    <w:rsid w:val="00570450"/>
    <w:rsid w:val="005709D3"/>
    <w:rsid w:val="00570FB0"/>
    <w:rsid w:val="005715DD"/>
    <w:rsid w:val="00571AF3"/>
    <w:rsid w:val="00571CEB"/>
    <w:rsid w:val="00571F99"/>
    <w:rsid w:val="0057206E"/>
    <w:rsid w:val="00572FF2"/>
    <w:rsid w:val="00573C5D"/>
    <w:rsid w:val="00573CCC"/>
    <w:rsid w:val="005744B6"/>
    <w:rsid w:val="005746FB"/>
    <w:rsid w:val="00574D66"/>
    <w:rsid w:val="00574EFB"/>
    <w:rsid w:val="0057624B"/>
    <w:rsid w:val="0057674D"/>
    <w:rsid w:val="00576BB1"/>
    <w:rsid w:val="00576CF3"/>
    <w:rsid w:val="00577475"/>
    <w:rsid w:val="00577AFA"/>
    <w:rsid w:val="00580778"/>
    <w:rsid w:val="00580BEA"/>
    <w:rsid w:val="00581389"/>
    <w:rsid w:val="005817C3"/>
    <w:rsid w:val="00581D75"/>
    <w:rsid w:val="00581D9A"/>
    <w:rsid w:val="00582B65"/>
    <w:rsid w:val="0058321F"/>
    <w:rsid w:val="0058337E"/>
    <w:rsid w:val="005834C1"/>
    <w:rsid w:val="00583696"/>
    <w:rsid w:val="00583A61"/>
    <w:rsid w:val="0058471B"/>
    <w:rsid w:val="00584CC9"/>
    <w:rsid w:val="00585266"/>
    <w:rsid w:val="0058618E"/>
    <w:rsid w:val="005861FE"/>
    <w:rsid w:val="005905C2"/>
    <w:rsid w:val="00590832"/>
    <w:rsid w:val="005908FC"/>
    <w:rsid w:val="005909E0"/>
    <w:rsid w:val="00591537"/>
    <w:rsid w:val="00591951"/>
    <w:rsid w:val="00591B20"/>
    <w:rsid w:val="00592351"/>
    <w:rsid w:val="0059240F"/>
    <w:rsid w:val="00592999"/>
    <w:rsid w:val="00592F8E"/>
    <w:rsid w:val="005931DF"/>
    <w:rsid w:val="0059429F"/>
    <w:rsid w:val="00594457"/>
    <w:rsid w:val="00594692"/>
    <w:rsid w:val="00595E7D"/>
    <w:rsid w:val="00595ECC"/>
    <w:rsid w:val="00596537"/>
    <w:rsid w:val="0059664F"/>
    <w:rsid w:val="00596745"/>
    <w:rsid w:val="00596B2A"/>
    <w:rsid w:val="00596E2D"/>
    <w:rsid w:val="005A0488"/>
    <w:rsid w:val="005A0964"/>
    <w:rsid w:val="005A096D"/>
    <w:rsid w:val="005A09AD"/>
    <w:rsid w:val="005A14A8"/>
    <w:rsid w:val="005A1976"/>
    <w:rsid w:val="005A1F31"/>
    <w:rsid w:val="005A2696"/>
    <w:rsid w:val="005A2B7B"/>
    <w:rsid w:val="005A2CCA"/>
    <w:rsid w:val="005A3266"/>
    <w:rsid w:val="005A3353"/>
    <w:rsid w:val="005A6258"/>
    <w:rsid w:val="005A6878"/>
    <w:rsid w:val="005A68D9"/>
    <w:rsid w:val="005A6B0C"/>
    <w:rsid w:val="005A6DAE"/>
    <w:rsid w:val="005A73B8"/>
    <w:rsid w:val="005A75B6"/>
    <w:rsid w:val="005A7DFF"/>
    <w:rsid w:val="005B016A"/>
    <w:rsid w:val="005B029B"/>
    <w:rsid w:val="005B0BA2"/>
    <w:rsid w:val="005B1365"/>
    <w:rsid w:val="005B193F"/>
    <w:rsid w:val="005B1FAE"/>
    <w:rsid w:val="005B23FF"/>
    <w:rsid w:val="005B2B60"/>
    <w:rsid w:val="005B36F6"/>
    <w:rsid w:val="005B380A"/>
    <w:rsid w:val="005B3CFE"/>
    <w:rsid w:val="005B3DF7"/>
    <w:rsid w:val="005B3E1D"/>
    <w:rsid w:val="005B44A1"/>
    <w:rsid w:val="005B47F5"/>
    <w:rsid w:val="005B4A2D"/>
    <w:rsid w:val="005B4C61"/>
    <w:rsid w:val="005B52E7"/>
    <w:rsid w:val="005B534C"/>
    <w:rsid w:val="005B5537"/>
    <w:rsid w:val="005B5B4B"/>
    <w:rsid w:val="005B6DA3"/>
    <w:rsid w:val="005B7133"/>
    <w:rsid w:val="005B7930"/>
    <w:rsid w:val="005B798A"/>
    <w:rsid w:val="005C057B"/>
    <w:rsid w:val="005C07E8"/>
    <w:rsid w:val="005C0E6B"/>
    <w:rsid w:val="005C13CF"/>
    <w:rsid w:val="005C1CB4"/>
    <w:rsid w:val="005C20DA"/>
    <w:rsid w:val="005C2ECF"/>
    <w:rsid w:val="005C3C6F"/>
    <w:rsid w:val="005C474B"/>
    <w:rsid w:val="005C4F15"/>
    <w:rsid w:val="005C5D41"/>
    <w:rsid w:val="005C6C37"/>
    <w:rsid w:val="005C76C0"/>
    <w:rsid w:val="005D01D3"/>
    <w:rsid w:val="005D0D09"/>
    <w:rsid w:val="005D1089"/>
    <w:rsid w:val="005D1D8C"/>
    <w:rsid w:val="005D1F34"/>
    <w:rsid w:val="005D2207"/>
    <w:rsid w:val="005D2EFD"/>
    <w:rsid w:val="005D383D"/>
    <w:rsid w:val="005D3928"/>
    <w:rsid w:val="005D3FA1"/>
    <w:rsid w:val="005D4448"/>
    <w:rsid w:val="005D48ED"/>
    <w:rsid w:val="005D4CEE"/>
    <w:rsid w:val="005D4E43"/>
    <w:rsid w:val="005D5C5B"/>
    <w:rsid w:val="005D63FD"/>
    <w:rsid w:val="005D7A96"/>
    <w:rsid w:val="005D7EEC"/>
    <w:rsid w:val="005D7FEE"/>
    <w:rsid w:val="005E0139"/>
    <w:rsid w:val="005E1885"/>
    <w:rsid w:val="005E1A9A"/>
    <w:rsid w:val="005E1E06"/>
    <w:rsid w:val="005E1F0F"/>
    <w:rsid w:val="005E2218"/>
    <w:rsid w:val="005E2298"/>
    <w:rsid w:val="005E26A0"/>
    <w:rsid w:val="005E377B"/>
    <w:rsid w:val="005E441B"/>
    <w:rsid w:val="005E4E6C"/>
    <w:rsid w:val="005E528C"/>
    <w:rsid w:val="005E5BF2"/>
    <w:rsid w:val="005E5E48"/>
    <w:rsid w:val="005E5FB2"/>
    <w:rsid w:val="005E64D6"/>
    <w:rsid w:val="005E679A"/>
    <w:rsid w:val="005E7476"/>
    <w:rsid w:val="005E7C53"/>
    <w:rsid w:val="005F0259"/>
    <w:rsid w:val="005F03A9"/>
    <w:rsid w:val="005F04B7"/>
    <w:rsid w:val="005F0A8A"/>
    <w:rsid w:val="005F11E8"/>
    <w:rsid w:val="005F14C3"/>
    <w:rsid w:val="005F3A89"/>
    <w:rsid w:val="005F3ADD"/>
    <w:rsid w:val="005F3E5B"/>
    <w:rsid w:val="005F44FB"/>
    <w:rsid w:val="005F5A41"/>
    <w:rsid w:val="005F5E65"/>
    <w:rsid w:val="005F642B"/>
    <w:rsid w:val="005F6674"/>
    <w:rsid w:val="005F68E8"/>
    <w:rsid w:val="005F6C91"/>
    <w:rsid w:val="005F6D8E"/>
    <w:rsid w:val="0060013E"/>
    <w:rsid w:val="006009F9"/>
    <w:rsid w:val="00600EAC"/>
    <w:rsid w:val="006020C6"/>
    <w:rsid w:val="00602BF5"/>
    <w:rsid w:val="006040B7"/>
    <w:rsid w:val="00604C42"/>
    <w:rsid w:val="00605282"/>
    <w:rsid w:val="006056EA"/>
    <w:rsid w:val="00605C74"/>
    <w:rsid w:val="00606192"/>
    <w:rsid w:val="00606305"/>
    <w:rsid w:val="0060723A"/>
    <w:rsid w:val="0060732A"/>
    <w:rsid w:val="00607718"/>
    <w:rsid w:val="006078E8"/>
    <w:rsid w:val="00607F08"/>
    <w:rsid w:val="00610654"/>
    <w:rsid w:val="00610A98"/>
    <w:rsid w:val="006112E7"/>
    <w:rsid w:val="00611335"/>
    <w:rsid w:val="00611495"/>
    <w:rsid w:val="00611DE9"/>
    <w:rsid w:val="00612D16"/>
    <w:rsid w:val="00612F0A"/>
    <w:rsid w:val="006145EB"/>
    <w:rsid w:val="00614653"/>
    <w:rsid w:val="006147B9"/>
    <w:rsid w:val="0061614B"/>
    <w:rsid w:val="00616868"/>
    <w:rsid w:val="00616A82"/>
    <w:rsid w:val="00616F88"/>
    <w:rsid w:val="006173EA"/>
    <w:rsid w:val="0061775F"/>
    <w:rsid w:val="00617D3C"/>
    <w:rsid w:val="00617FAF"/>
    <w:rsid w:val="00620131"/>
    <w:rsid w:val="00621711"/>
    <w:rsid w:val="006217E0"/>
    <w:rsid w:val="006218E2"/>
    <w:rsid w:val="00621EA3"/>
    <w:rsid w:val="0062232B"/>
    <w:rsid w:val="00622508"/>
    <w:rsid w:val="0062286F"/>
    <w:rsid w:val="00622C1D"/>
    <w:rsid w:val="006237E8"/>
    <w:rsid w:val="00623BF3"/>
    <w:rsid w:val="00624351"/>
    <w:rsid w:val="00624E07"/>
    <w:rsid w:val="0062515C"/>
    <w:rsid w:val="0062618A"/>
    <w:rsid w:val="0062633A"/>
    <w:rsid w:val="00627D88"/>
    <w:rsid w:val="0063009F"/>
    <w:rsid w:val="006300A9"/>
    <w:rsid w:val="0063099C"/>
    <w:rsid w:val="00630AAF"/>
    <w:rsid w:val="00630C41"/>
    <w:rsid w:val="006313A0"/>
    <w:rsid w:val="00631FEB"/>
    <w:rsid w:val="0063265D"/>
    <w:rsid w:val="00632981"/>
    <w:rsid w:val="006331A0"/>
    <w:rsid w:val="00634CF6"/>
    <w:rsid w:val="006355B0"/>
    <w:rsid w:val="006355FB"/>
    <w:rsid w:val="006356C5"/>
    <w:rsid w:val="006367D6"/>
    <w:rsid w:val="00637297"/>
    <w:rsid w:val="006372A8"/>
    <w:rsid w:val="0063731B"/>
    <w:rsid w:val="00637C84"/>
    <w:rsid w:val="0064045D"/>
    <w:rsid w:val="006406AC"/>
    <w:rsid w:val="00640AAA"/>
    <w:rsid w:val="006419E9"/>
    <w:rsid w:val="00642251"/>
    <w:rsid w:val="00642C11"/>
    <w:rsid w:val="00642C7B"/>
    <w:rsid w:val="006438B6"/>
    <w:rsid w:val="00643C50"/>
    <w:rsid w:val="0064403F"/>
    <w:rsid w:val="0064473B"/>
    <w:rsid w:val="0064582A"/>
    <w:rsid w:val="0064583A"/>
    <w:rsid w:val="00645D94"/>
    <w:rsid w:val="00645E01"/>
    <w:rsid w:val="0064611B"/>
    <w:rsid w:val="00646288"/>
    <w:rsid w:val="0064628C"/>
    <w:rsid w:val="006466CA"/>
    <w:rsid w:val="006472CA"/>
    <w:rsid w:val="006472EB"/>
    <w:rsid w:val="006501A3"/>
    <w:rsid w:val="006503F2"/>
    <w:rsid w:val="00650E26"/>
    <w:rsid w:val="00651304"/>
    <w:rsid w:val="00651BDE"/>
    <w:rsid w:val="00652424"/>
    <w:rsid w:val="00652821"/>
    <w:rsid w:val="006528EF"/>
    <w:rsid w:val="0065455D"/>
    <w:rsid w:val="00654793"/>
    <w:rsid w:val="00654BEC"/>
    <w:rsid w:val="0065528E"/>
    <w:rsid w:val="00655E57"/>
    <w:rsid w:val="006562A5"/>
    <w:rsid w:val="006563E2"/>
    <w:rsid w:val="00656995"/>
    <w:rsid w:val="006571DF"/>
    <w:rsid w:val="006574C0"/>
    <w:rsid w:val="00657ED1"/>
    <w:rsid w:val="00657FE7"/>
    <w:rsid w:val="0066066A"/>
    <w:rsid w:val="00660E31"/>
    <w:rsid w:val="00661082"/>
    <w:rsid w:val="00661129"/>
    <w:rsid w:val="00661218"/>
    <w:rsid w:val="00662841"/>
    <w:rsid w:val="00662A79"/>
    <w:rsid w:val="0066304B"/>
    <w:rsid w:val="006634AB"/>
    <w:rsid w:val="0066384B"/>
    <w:rsid w:val="006643F4"/>
    <w:rsid w:val="00664966"/>
    <w:rsid w:val="00664AC5"/>
    <w:rsid w:val="00664FD2"/>
    <w:rsid w:val="006657C7"/>
    <w:rsid w:val="00666E19"/>
    <w:rsid w:val="006677D3"/>
    <w:rsid w:val="0067134B"/>
    <w:rsid w:val="00672362"/>
    <w:rsid w:val="00672625"/>
    <w:rsid w:val="0067297E"/>
    <w:rsid w:val="006733DB"/>
    <w:rsid w:val="00673D2B"/>
    <w:rsid w:val="00675D3D"/>
    <w:rsid w:val="00676A27"/>
    <w:rsid w:val="006777C2"/>
    <w:rsid w:val="0067787A"/>
    <w:rsid w:val="006778EA"/>
    <w:rsid w:val="00677983"/>
    <w:rsid w:val="006800E9"/>
    <w:rsid w:val="00680159"/>
    <w:rsid w:val="006808FE"/>
    <w:rsid w:val="00680E10"/>
    <w:rsid w:val="00680FC8"/>
    <w:rsid w:val="006811F0"/>
    <w:rsid w:val="00681862"/>
    <w:rsid w:val="00681D4C"/>
    <w:rsid w:val="00681E27"/>
    <w:rsid w:val="00682425"/>
    <w:rsid w:val="00682E37"/>
    <w:rsid w:val="00683520"/>
    <w:rsid w:val="0068436B"/>
    <w:rsid w:val="006848BC"/>
    <w:rsid w:val="00685A4E"/>
    <w:rsid w:val="00685F4A"/>
    <w:rsid w:val="006863ED"/>
    <w:rsid w:val="006865C9"/>
    <w:rsid w:val="00686935"/>
    <w:rsid w:val="00686A63"/>
    <w:rsid w:val="00686FF6"/>
    <w:rsid w:val="00687559"/>
    <w:rsid w:val="00687CF1"/>
    <w:rsid w:val="00690590"/>
    <w:rsid w:val="006907E0"/>
    <w:rsid w:val="00690B51"/>
    <w:rsid w:val="00690F4B"/>
    <w:rsid w:val="00691851"/>
    <w:rsid w:val="00691C03"/>
    <w:rsid w:val="00691F4D"/>
    <w:rsid w:val="00692377"/>
    <w:rsid w:val="006928E9"/>
    <w:rsid w:val="00693549"/>
    <w:rsid w:val="0069398F"/>
    <w:rsid w:val="00693B9E"/>
    <w:rsid w:val="00694F9B"/>
    <w:rsid w:val="006957E5"/>
    <w:rsid w:val="006959C2"/>
    <w:rsid w:val="00695F1B"/>
    <w:rsid w:val="00696AB3"/>
    <w:rsid w:val="00697473"/>
    <w:rsid w:val="006A00E6"/>
    <w:rsid w:val="006A0615"/>
    <w:rsid w:val="006A0718"/>
    <w:rsid w:val="006A0AB6"/>
    <w:rsid w:val="006A0AFE"/>
    <w:rsid w:val="006A0B8B"/>
    <w:rsid w:val="006A17BD"/>
    <w:rsid w:val="006A2067"/>
    <w:rsid w:val="006A2401"/>
    <w:rsid w:val="006A25E3"/>
    <w:rsid w:val="006A2A00"/>
    <w:rsid w:val="006A2D2E"/>
    <w:rsid w:val="006A2D43"/>
    <w:rsid w:val="006A330B"/>
    <w:rsid w:val="006A34F5"/>
    <w:rsid w:val="006A38AA"/>
    <w:rsid w:val="006A45BF"/>
    <w:rsid w:val="006A4908"/>
    <w:rsid w:val="006A5E9A"/>
    <w:rsid w:val="006A630E"/>
    <w:rsid w:val="006A6640"/>
    <w:rsid w:val="006A673D"/>
    <w:rsid w:val="006A6B6F"/>
    <w:rsid w:val="006A6BB3"/>
    <w:rsid w:val="006A7AAF"/>
    <w:rsid w:val="006B0126"/>
    <w:rsid w:val="006B0375"/>
    <w:rsid w:val="006B1233"/>
    <w:rsid w:val="006B1C30"/>
    <w:rsid w:val="006B2677"/>
    <w:rsid w:val="006B269B"/>
    <w:rsid w:val="006B367D"/>
    <w:rsid w:val="006B37F0"/>
    <w:rsid w:val="006B38A6"/>
    <w:rsid w:val="006B3AF9"/>
    <w:rsid w:val="006B3DE1"/>
    <w:rsid w:val="006B4447"/>
    <w:rsid w:val="006B5B2D"/>
    <w:rsid w:val="006B6821"/>
    <w:rsid w:val="006B7A35"/>
    <w:rsid w:val="006B7B45"/>
    <w:rsid w:val="006C0078"/>
    <w:rsid w:val="006C051C"/>
    <w:rsid w:val="006C0642"/>
    <w:rsid w:val="006C0B21"/>
    <w:rsid w:val="006C0FB9"/>
    <w:rsid w:val="006C2073"/>
    <w:rsid w:val="006C2CE6"/>
    <w:rsid w:val="006C2FC6"/>
    <w:rsid w:val="006C300F"/>
    <w:rsid w:val="006C31A8"/>
    <w:rsid w:val="006C3C38"/>
    <w:rsid w:val="006C52C1"/>
    <w:rsid w:val="006C54B4"/>
    <w:rsid w:val="006C58BA"/>
    <w:rsid w:val="006C6793"/>
    <w:rsid w:val="006C7E13"/>
    <w:rsid w:val="006D00BC"/>
    <w:rsid w:val="006D0407"/>
    <w:rsid w:val="006D0DA4"/>
    <w:rsid w:val="006D1ED7"/>
    <w:rsid w:val="006D231F"/>
    <w:rsid w:val="006D2ADF"/>
    <w:rsid w:val="006D44AD"/>
    <w:rsid w:val="006D4611"/>
    <w:rsid w:val="006D4F0F"/>
    <w:rsid w:val="006D51F4"/>
    <w:rsid w:val="006D5435"/>
    <w:rsid w:val="006D5511"/>
    <w:rsid w:val="006D5B1C"/>
    <w:rsid w:val="006D5EE5"/>
    <w:rsid w:val="006D6325"/>
    <w:rsid w:val="006D63F4"/>
    <w:rsid w:val="006D67FA"/>
    <w:rsid w:val="006D7166"/>
    <w:rsid w:val="006E02B4"/>
    <w:rsid w:val="006E06B0"/>
    <w:rsid w:val="006E12C2"/>
    <w:rsid w:val="006E1723"/>
    <w:rsid w:val="006E289F"/>
    <w:rsid w:val="006E2ABD"/>
    <w:rsid w:val="006E2B79"/>
    <w:rsid w:val="006E2C4D"/>
    <w:rsid w:val="006E3354"/>
    <w:rsid w:val="006E3561"/>
    <w:rsid w:val="006E39D2"/>
    <w:rsid w:val="006E3B1A"/>
    <w:rsid w:val="006E3B4D"/>
    <w:rsid w:val="006E3EA7"/>
    <w:rsid w:val="006E448C"/>
    <w:rsid w:val="006E58E3"/>
    <w:rsid w:val="006E5934"/>
    <w:rsid w:val="006E5AA9"/>
    <w:rsid w:val="006E5F7E"/>
    <w:rsid w:val="006E60A4"/>
    <w:rsid w:val="006E6B4E"/>
    <w:rsid w:val="006E6D3B"/>
    <w:rsid w:val="006E71EF"/>
    <w:rsid w:val="006F18BE"/>
    <w:rsid w:val="006F1D5E"/>
    <w:rsid w:val="006F24F7"/>
    <w:rsid w:val="006F2CE7"/>
    <w:rsid w:val="006F310A"/>
    <w:rsid w:val="006F36CE"/>
    <w:rsid w:val="006F3753"/>
    <w:rsid w:val="006F48AB"/>
    <w:rsid w:val="006F4F3D"/>
    <w:rsid w:val="006F737A"/>
    <w:rsid w:val="006F7AB4"/>
    <w:rsid w:val="00700259"/>
    <w:rsid w:val="00700586"/>
    <w:rsid w:val="00701AC6"/>
    <w:rsid w:val="00701B96"/>
    <w:rsid w:val="007022A0"/>
    <w:rsid w:val="00703023"/>
    <w:rsid w:val="007030B3"/>
    <w:rsid w:val="0070318C"/>
    <w:rsid w:val="00703454"/>
    <w:rsid w:val="00703621"/>
    <w:rsid w:val="00703EED"/>
    <w:rsid w:val="00704C0D"/>
    <w:rsid w:val="00705560"/>
    <w:rsid w:val="0070565C"/>
    <w:rsid w:val="007059F8"/>
    <w:rsid w:val="00707C0B"/>
    <w:rsid w:val="00707E5D"/>
    <w:rsid w:val="007105FD"/>
    <w:rsid w:val="0071076C"/>
    <w:rsid w:val="00710BE8"/>
    <w:rsid w:val="00710F38"/>
    <w:rsid w:val="007114E2"/>
    <w:rsid w:val="0071255E"/>
    <w:rsid w:val="00712F0D"/>
    <w:rsid w:val="007139D2"/>
    <w:rsid w:val="00713DEF"/>
    <w:rsid w:val="00713FFB"/>
    <w:rsid w:val="0071422D"/>
    <w:rsid w:val="00714FF5"/>
    <w:rsid w:val="00715B3D"/>
    <w:rsid w:val="00715C5D"/>
    <w:rsid w:val="00717797"/>
    <w:rsid w:val="00717A0C"/>
    <w:rsid w:val="00717C07"/>
    <w:rsid w:val="00717CBF"/>
    <w:rsid w:val="00720735"/>
    <w:rsid w:val="00720D8C"/>
    <w:rsid w:val="00721944"/>
    <w:rsid w:val="00721A3D"/>
    <w:rsid w:val="00721CF7"/>
    <w:rsid w:val="00722E6A"/>
    <w:rsid w:val="00722FBA"/>
    <w:rsid w:val="00722FDF"/>
    <w:rsid w:val="0072324B"/>
    <w:rsid w:val="007232D0"/>
    <w:rsid w:val="00723755"/>
    <w:rsid w:val="00723812"/>
    <w:rsid w:val="007239DB"/>
    <w:rsid w:val="00724650"/>
    <w:rsid w:val="007247D4"/>
    <w:rsid w:val="007249A4"/>
    <w:rsid w:val="00724EE5"/>
    <w:rsid w:val="00724F3E"/>
    <w:rsid w:val="00725D07"/>
    <w:rsid w:val="00726025"/>
    <w:rsid w:val="0072673B"/>
    <w:rsid w:val="00727305"/>
    <w:rsid w:val="007274A4"/>
    <w:rsid w:val="00727838"/>
    <w:rsid w:val="007279D5"/>
    <w:rsid w:val="007301C9"/>
    <w:rsid w:val="00730BAE"/>
    <w:rsid w:val="00730BD2"/>
    <w:rsid w:val="007314B9"/>
    <w:rsid w:val="00731DCF"/>
    <w:rsid w:val="00731DD3"/>
    <w:rsid w:val="007324C0"/>
    <w:rsid w:val="00733307"/>
    <w:rsid w:val="007338CD"/>
    <w:rsid w:val="00734064"/>
    <w:rsid w:val="007341DD"/>
    <w:rsid w:val="007346E3"/>
    <w:rsid w:val="00734E1B"/>
    <w:rsid w:val="00734F12"/>
    <w:rsid w:val="00735B51"/>
    <w:rsid w:val="00735ED3"/>
    <w:rsid w:val="00736483"/>
    <w:rsid w:val="00737106"/>
    <w:rsid w:val="007408A4"/>
    <w:rsid w:val="007409FE"/>
    <w:rsid w:val="00741767"/>
    <w:rsid w:val="00741915"/>
    <w:rsid w:val="00742303"/>
    <w:rsid w:val="007425F6"/>
    <w:rsid w:val="00742E0B"/>
    <w:rsid w:val="007439E3"/>
    <w:rsid w:val="00743A26"/>
    <w:rsid w:val="0074440F"/>
    <w:rsid w:val="00744966"/>
    <w:rsid w:val="007449CB"/>
    <w:rsid w:val="00744A22"/>
    <w:rsid w:val="007453D8"/>
    <w:rsid w:val="00745A8D"/>
    <w:rsid w:val="00745DEF"/>
    <w:rsid w:val="00745F59"/>
    <w:rsid w:val="007472A8"/>
    <w:rsid w:val="00747B27"/>
    <w:rsid w:val="00750822"/>
    <w:rsid w:val="00750FEC"/>
    <w:rsid w:val="00751AC1"/>
    <w:rsid w:val="00751D77"/>
    <w:rsid w:val="007521C9"/>
    <w:rsid w:val="007522A7"/>
    <w:rsid w:val="0075383E"/>
    <w:rsid w:val="00753C05"/>
    <w:rsid w:val="007540BF"/>
    <w:rsid w:val="00754C94"/>
    <w:rsid w:val="0075550A"/>
    <w:rsid w:val="00755554"/>
    <w:rsid w:val="007555E0"/>
    <w:rsid w:val="00755CD7"/>
    <w:rsid w:val="0076128E"/>
    <w:rsid w:val="00761792"/>
    <w:rsid w:val="00761C28"/>
    <w:rsid w:val="00761ECD"/>
    <w:rsid w:val="0076226E"/>
    <w:rsid w:val="007622B7"/>
    <w:rsid w:val="007633AE"/>
    <w:rsid w:val="007633F0"/>
    <w:rsid w:val="00763552"/>
    <w:rsid w:val="007637A8"/>
    <w:rsid w:val="00764212"/>
    <w:rsid w:val="0076447F"/>
    <w:rsid w:val="00764A38"/>
    <w:rsid w:val="00764F47"/>
    <w:rsid w:val="00765B58"/>
    <w:rsid w:val="00766559"/>
    <w:rsid w:val="00766DBC"/>
    <w:rsid w:val="00767536"/>
    <w:rsid w:val="00767E95"/>
    <w:rsid w:val="00770C18"/>
    <w:rsid w:val="00770DCB"/>
    <w:rsid w:val="00771293"/>
    <w:rsid w:val="00771D2D"/>
    <w:rsid w:val="00772282"/>
    <w:rsid w:val="00772B04"/>
    <w:rsid w:val="007732ED"/>
    <w:rsid w:val="00773AAE"/>
    <w:rsid w:val="00773F93"/>
    <w:rsid w:val="007740A7"/>
    <w:rsid w:val="00774332"/>
    <w:rsid w:val="007744AF"/>
    <w:rsid w:val="0077490A"/>
    <w:rsid w:val="00775485"/>
    <w:rsid w:val="0077559E"/>
    <w:rsid w:val="0077563C"/>
    <w:rsid w:val="00777466"/>
    <w:rsid w:val="007775C7"/>
    <w:rsid w:val="007778C3"/>
    <w:rsid w:val="00777BB9"/>
    <w:rsid w:val="00777BF3"/>
    <w:rsid w:val="00777DC8"/>
    <w:rsid w:val="0078054B"/>
    <w:rsid w:val="00780689"/>
    <w:rsid w:val="0078083D"/>
    <w:rsid w:val="007816C9"/>
    <w:rsid w:val="007817FB"/>
    <w:rsid w:val="00781B51"/>
    <w:rsid w:val="00781F5C"/>
    <w:rsid w:val="0078227E"/>
    <w:rsid w:val="00783532"/>
    <w:rsid w:val="007846B5"/>
    <w:rsid w:val="00786AE4"/>
    <w:rsid w:val="00787187"/>
    <w:rsid w:val="0078748B"/>
    <w:rsid w:val="0078765B"/>
    <w:rsid w:val="0078776A"/>
    <w:rsid w:val="00787BB3"/>
    <w:rsid w:val="00787DE9"/>
    <w:rsid w:val="00787FDA"/>
    <w:rsid w:val="0079238C"/>
    <w:rsid w:val="00792448"/>
    <w:rsid w:val="007929E8"/>
    <w:rsid w:val="00792CE7"/>
    <w:rsid w:val="00793D44"/>
    <w:rsid w:val="00795611"/>
    <w:rsid w:val="00795C72"/>
    <w:rsid w:val="0079614C"/>
    <w:rsid w:val="00796A63"/>
    <w:rsid w:val="00796FC6"/>
    <w:rsid w:val="007A08B3"/>
    <w:rsid w:val="007A0DBE"/>
    <w:rsid w:val="007A12CA"/>
    <w:rsid w:val="007A178E"/>
    <w:rsid w:val="007A2AC4"/>
    <w:rsid w:val="007A2C5D"/>
    <w:rsid w:val="007A30C9"/>
    <w:rsid w:val="007A37AE"/>
    <w:rsid w:val="007A37B4"/>
    <w:rsid w:val="007A38E8"/>
    <w:rsid w:val="007A46AE"/>
    <w:rsid w:val="007A5745"/>
    <w:rsid w:val="007A58BF"/>
    <w:rsid w:val="007A5B67"/>
    <w:rsid w:val="007A6994"/>
    <w:rsid w:val="007A736C"/>
    <w:rsid w:val="007A7956"/>
    <w:rsid w:val="007A7CC1"/>
    <w:rsid w:val="007A7F7A"/>
    <w:rsid w:val="007B044C"/>
    <w:rsid w:val="007B06EA"/>
    <w:rsid w:val="007B18E3"/>
    <w:rsid w:val="007B20B5"/>
    <w:rsid w:val="007B25B9"/>
    <w:rsid w:val="007B3710"/>
    <w:rsid w:val="007B3A25"/>
    <w:rsid w:val="007B3BD6"/>
    <w:rsid w:val="007B40CF"/>
    <w:rsid w:val="007B4FE4"/>
    <w:rsid w:val="007B5020"/>
    <w:rsid w:val="007B52BD"/>
    <w:rsid w:val="007B5749"/>
    <w:rsid w:val="007B6B23"/>
    <w:rsid w:val="007B734E"/>
    <w:rsid w:val="007B7472"/>
    <w:rsid w:val="007C02F7"/>
    <w:rsid w:val="007C0E5D"/>
    <w:rsid w:val="007C1239"/>
    <w:rsid w:val="007C1A87"/>
    <w:rsid w:val="007C2691"/>
    <w:rsid w:val="007C32AB"/>
    <w:rsid w:val="007C3862"/>
    <w:rsid w:val="007C4CEB"/>
    <w:rsid w:val="007C51B0"/>
    <w:rsid w:val="007C523C"/>
    <w:rsid w:val="007C567D"/>
    <w:rsid w:val="007C5CF6"/>
    <w:rsid w:val="007C63AF"/>
    <w:rsid w:val="007C6E52"/>
    <w:rsid w:val="007C7274"/>
    <w:rsid w:val="007C72DC"/>
    <w:rsid w:val="007D04E4"/>
    <w:rsid w:val="007D0AAD"/>
    <w:rsid w:val="007D0ED3"/>
    <w:rsid w:val="007D1A3C"/>
    <w:rsid w:val="007D1AEC"/>
    <w:rsid w:val="007D1C5A"/>
    <w:rsid w:val="007D2857"/>
    <w:rsid w:val="007D2CEF"/>
    <w:rsid w:val="007D2E5A"/>
    <w:rsid w:val="007D2ECB"/>
    <w:rsid w:val="007D2F00"/>
    <w:rsid w:val="007D2F3E"/>
    <w:rsid w:val="007D3128"/>
    <w:rsid w:val="007D3332"/>
    <w:rsid w:val="007D3610"/>
    <w:rsid w:val="007D366C"/>
    <w:rsid w:val="007D3AC6"/>
    <w:rsid w:val="007D3BCD"/>
    <w:rsid w:val="007D3F9B"/>
    <w:rsid w:val="007D40E1"/>
    <w:rsid w:val="007D4151"/>
    <w:rsid w:val="007D4979"/>
    <w:rsid w:val="007D4AAE"/>
    <w:rsid w:val="007D4FD1"/>
    <w:rsid w:val="007D51A5"/>
    <w:rsid w:val="007D52FA"/>
    <w:rsid w:val="007D530D"/>
    <w:rsid w:val="007D5681"/>
    <w:rsid w:val="007D5BEF"/>
    <w:rsid w:val="007D5D82"/>
    <w:rsid w:val="007D737A"/>
    <w:rsid w:val="007D7B96"/>
    <w:rsid w:val="007E02A6"/>
    <w:rsid w:val="007E115A"/>
    <w:rsid w:val="007E12EF"/>
    <w:rsid w:val="007E2533"/>
    <w:rsid w:val="007E282B"/>
    <w:rsid w:val="007E4681"/>
    <w:rsid w:val="007E5362"/>
    <w:rsid w:val="007E5B88"/>
    <w:rsid w:val="007E619A"/>
    <w:rsid w:val="007E63B4"/>
    <w:rsid w:val="007E744D"/>
    <w:rsid w:val="007E7DBA"/>
    <w:rsid w:val="007E7FE5"/>
    <w:rsid w:val="007F008F"/>
    <w:rsid w:val="007F05ED"/>
    <w:rsid w:val="007F0C95"/>
    <w:rsid w:val="007F0D0B"/>
    <w:rsid w:val="007F0F52"/>
    <w:rsid w:val="007F1383"/>
    <w:rsid w:val="007F3877"/>
    <w:rsid w:val="007F39CC"/>
    <w:rsid w:val="007F39D3"/>
    <w:rsid w:val="007F4468"/>
    <w:rsid w:val="007F4480"/>
    <w:rsid w:val="007F493D"/>
    <w:rsid w:val="007F5298"/>
    <w:rsid w:val="007F5833"/>
    <w:rsid w:val="007F5AFF"/>
    <w:rsid w:val="007F5E3F"/>
    <w:rsid w:val="007F5EFC"/>
    <w:rsid w:val="007F7860"/>
    <w:rsid w:val="007F79B8"/>
    <w:rsid w:val="007F7EFD"/>
    <w:rsid w:val="008007A8"/>
    <w:rsid w:val="00800C0E"/>
    <w:rsid w:val="00800EF8"/>
    <w:rsid w:val="0080298B"/>
    <w:rsid w:val="00802EE1"/>
    <w:rsid w:val="008042D9"/>
    <w:rsid w:val="008045B9"/>
    <w:rsid w:val="00804A52"/>
    <w:rsid w:val="00804CED"/>
    <w:rsid w:val="00805F93"/>
    <w:rsid w:val="00806311"/>
    <w:rsid w:val="00807530"/>
    <w:rsid w:val="00810FC7"/>
    <w:rsid w:val="008149BD"/>
    <w:rsid w:val="00814FC0"/>
    <w:rsid w:val="008154D2"/>
    <w:rsid w:val="008156FF"/>
    <w:rsid w:val="00815B82"/>
    <w:rsid w:val="00816288"/>
    <w:rsid w:val="008166A3"/>
    <w:rsid w:val="00816856"/>
    <w:rsid w:val="008172E0"/>
    <w:rsid w:val="00817534"/>
    <w:rsid w:val="00817BA6"/>
    <w:rsid w:val="00817C73"/>
    <w:rsid w:val="00820301"/>
    <w:rsid w:val="00820567"/>
    <w:rsid w:val="008208EB"/>
    <w:rsid w:val="00820C0B"/>
    <w:rsid w:val="00820F2E"/>
    <w:rsid w:val="00821DB1"/>
    <w:rsid w:val="00822039"/>
    <w:rsid w:val="0082249E"/>
    <w:rsid w:val="00822D31"/>
    <w:rsid w:val="00822E47"/>
    <w:rsid w:val="00823005"/>
    <w:rsid w:val="00823095"/>
    <w:rsid w:val="00823E61"/>
    <w:rsid w:val="008252C5"/>
    <w:rsid w:val="00826127"/>
    <w:rsid w:val="0082615D"/>
    <w:rsid w:val="00826602"/>
    <w:rsid w:val="00826BA8"/>
    <w:rsid w:val="00826E24"/>
    <w:rsid w:val="00830132"/>
    <w:rsid w:val="00830D8B"/>
    <w:rsid w:val="00831183"/>
    <w:rsid w:val="0083189B"/>
    <w:rsid w:val="008318BD"/>
    <w:rsid w:val="00831D2F"/>
    <w:rsid w:val="008320B1"/>
    <w:rsid w:val="008322AB"/>
    <w:rsid w:val="00833718"/>
    <w:rsid w:val="00833C69"/>
    <w:rsid w:val="00833DB2"/>
    <w:rsid w:val="00833FF6"/>
    <w:rsid w:val="008345E5"/>
    <w:rsid w:val="008357B5"/>
    <w:rsid w:val="00836709"/>
    <w:rsid w:val="008400F0"/>
    <w:rsid w:val="008401D9"/>
    <w:rsid w:val="008403D4"/>
    <w:rsid w:val="0084054A"/>
    <w:rsid w:val="00840C8D"/>
    <w:rsid w:val="00841906"/>
    <w:rsid w:val="00842588"/>
    <w:rsid w:val="008426FF"/>
    <w:rsid w:val="00842BE7"/>
    <w:rsid w:val="00842D56"/>
    <w:rsid w:val="00842E05"/>
    <w:rsid w:val="00843F48"/>
    <w:rsid w:val="00844064"/>
    <w:rsid w:val="00844174"/>
    <w:rsid w:val="008449B9"/>
    <w:rsid w:val="0084589D"/>
    <w:rsid w:val="00847191"/>
    <w:rsid w:val="00847193"/>
    <w:rsid w:val="00847B6B"/>
    <w:rsid w:val="0085035C"/>
    <w:rsid w:val="008510C9"/>
    <w:rsid w:val="008516EB"/>
    <w:rsid w:val="008516FA"/>
    <w:rsid w:val="00851705"/>
    <w:rsid w:val="00851737"/>
    <w:rsid w:val="008518FD"/>
    <w:rsid w:val="0085190F"/>
    <w:rsid w:val="008521E2"/>
    <w:rsid w:val="008529EB"/>
    <w:rsid w:val="008532C8"/>
    <w:rsid w:val="008536FF"/>
    <w:rsid w:val="0085448D"/>
    <w:rsid w:val="00854AD2"/>
    <w:rsid w:val="00854AE0"/>
    <w:rsid w:val="00854E3B"/>
    <w:rsid w:val="00855A66"/>
    <w:rsid w:val="00855D4E"/>
    <w:rsid w:val="00856BD8"/>
    <w:rsid w:val="00856D15"/>
    <w:rsid w:val="008575AD"/>
    <w:rsid w:val="00857949"/>
    <w:rsid w:val="008579F0"/>
    <w:rsid w:val="00857AD4"/>
    <w:rsid w:val="00857D4D"/>
    <w:rsid w:val="0086021E"/>
    <w:rsid w:val="008609A4"/>
    <w:rsid w:val="008616A5"/>
    <w:rsid w:val="00861AE4"/>
    <w:rsid w:val="0086254F"/>
    <w:rsid w:val="0086258C"/>
    <w:rsid w:val="00863571"/>
    <w:rsid w:val="00863883"/>
    <w:rsid w:val="00863A19"/>
    <w:rsid w:val="00864F46"/>
    <w:rsid w:val="0086580D"/>
    <w:rsid w:val="00865B8E"/>
    <w:rsid w:val="0087054A"/>
    <w:rsid w:val="00870F8B"/>
    <w:rsid w:val="0087159F"/>
    <w:rsid w:val="00871CEB"/>
    <w:rsid w:val="008724DE"/>
    <w:rsid w:val="0087263C"/>
    <w:rsid w:val="00872DE2"/>
    <w:rsid w:val="00873EEB"/>
    <w:rsid w:val="00874495"/>
    <w:rsid w:val="0087479F"/>
    <w:rsid w:val="00874ABE"/>
    <w:rsid w:val="00874C7F"/>
    <w:rsid w:val="0087508A"/>
    <w:rsid w:val="008752D0"/>
    <w:rsid w:val="008758D9"/>
    <w:rsid w:val="0087627B"/>
    <w:rsid w:val="0087635D"/>
    <w:rsid w:val="008779A3"/>
    <w:rsid w:val="0088010A"/>
    <w:rsid w:val="008805FF"/>
    <w:rsid w:val="008808E9"/>
    <w:rsid w:val="00881403"/>
    <w:rsid w:val="00881520"/>
    <w:rsid w:val="00881540"/>
    <w:rsid w:val="008817F5"/>
    <w:rsid w:val="008818D4"/>
    <w:rsid w:val="00882660"/>
    <w:rsid w:val="00882B0A"/>
    <w:rsid w:val="00882E80"/>
    <w:rsid w:val="00882E95"/>
    <w:rsid w:val="00883806"/>
    <w:rsid w:val="00883E2A"/>
    <w:rsid w:val="0088433F"/>
    <w:rsid w:val="00884DBF"/>
    <w:rsid w:val="00885F15"/>
    <w:rsid w:val="008872D1"/>
    <w:rsid w:val="00887FAF"/>
    <w:rsid w:val="00887FD4"/>
    <w:rsid w:val="008900E7"/>
    <w:rsid w:val="0089039E"/>
    <w:rsid w:val="0089040E"/>
    <w:rsid w:val="00890FE4"/>
    <w:rsid w:val="00891032"/>
    <w:rsid w:val="00892939"/>
    <w:rsid w:val="00892B81"/>
    <w:rsid w:val="00892CBB"/>
    <w:rsid w:val="00893B0A"/>
    <w:rsid w:val="00894492"/>
    <w:rsid w:val="0089465C"/>
    <w:rsid w:val="008947A4"/>
    <w:rsid w:val="00895176"/>
    <w:rsid w:val="00895EF6"/>
    <w:rsid w:val="0089682C"/>
    <w:rsid w:val="0089776F"/>
    <w:rsid w:val="008A00D9"/>
    <w:rsid w:val="008A1228"/>
    <w:rsid w:val="008A28FD"/>
    <w:rsid w:val="008A2D14"/>
    <w:rsid w:val="008A3B97"/>
    <w:rsid w:val="008A3D57"/>
    <w:rsid w:val="008A471F"/>
    <w:rsid w:val="008A4778"/>
    <w:rsid w:val="008A4DC2"/>
    <w:rsid w:val="008A507C"/>
    <w:rsid w:val="008A60DF"/>
    <w:rsid w:val="008A6A55"/>
    <w:rsid w:val="008A707D"/>
    <w:rsid w:val="008A70F6"/>
    <w:rsid w:val="008A7305"/>
    <w:rsid w:val="008A769F"/>
    <w:rsid w:val="008A7775"/>
    <w:rsid w:val="008B05FC"/>
    <w:rsid w:val="008B07D8"/>
    <w:rsid w:val="008B0A5D"/>
    <w:rsid w:val="008B22B6"/>
    <w:rsid w:val="008B23BC"/>
    <w:rsid w:val="008B29D5"/>
    <w:rsid w:val="008B2D51"/>
    <w:rsid w:val="008B34D4"/>
    <w:rsid w:val="008B35CF"/>
    <w:rsid w:val="008B3899"/>
    <w:rsid w:val="008B393C"/>
    <w:rsid w:val="008B3FC5"/>
    <w:rsid w:val="008B5298"/>
    <w:rsid w:val="008B6193"/>
    <w:rsid w:val="008B647A"/>
    <w:rsid w:val="008B6874"/>
    <w:rsid w:val="008B699C"/>
    <w:rsid w:val="008B7159"/>
    <w:rsid w:val="008B7B90"/>
    <w:rsid w:val="008B7CEE"/>
    <w:rsid w:val="008B7EF5"/>
    <w:rsid w:val="008C0769"/>
    <w:rsid w:val="008C0C93"/>
    <w:rsid w:val="008C1151"/>
    <w:rsid w:val="008C15A5"/>
    <w:rsid w:val="008C1D9C"/>
    <w:rsid w:val="008C2281"/>
    <w:rsid w:val="008C244E"/>
    <w:rsid w:val="008C2A10"/>
    <w:rsid w:val="008C3A02"/>
    <w:rsid w:val="008C3A21"/>
    <w:rsid w:val="008C55A1"/>
    <w:rsid w:val="008C5B9A"/>
    <w:rsid w:val="008C636A"/>
    <w:rsid w:val="008C65FB"/>
    <w:rsid w:val="008C6DC1"/>
    <w:rsid w:val="008C6F84"/>
    <w:rsid w:val="008C7C2D"/>
    <w:rsid w:val="008C7F46"/>
    <w:rsid w:val="008D0DC4"/>
    <w:rsid w:val="008D17C6"/>
    <w:rsid w:val="008D1CD0"/>
    <w:rsid w:val="008D2975"/>
    <w:rsid w:val="008D31B1"/>
    <w:rsid w:val="008D33CC"/>
    <w:rsid w:val="008D3EAC"/>
    <w:rsid w:val="008D47E3"/>
    <w:rsid w:val="008D5586"/>
    <w:rsid w:val="008D57CE"/>
    <w:rsid w:val="008D580D"/>
    <w:rsid w:val="008D6333"/>
    <w:rsid w:val="008D6D8C"/>
    <w:rsid w:val="008D7B8A"/>
    <w:rsid w:val="008E0234"/>
    <w:rsid w:val="008E118B"/>
    <w:rsid w:val="008E2FE3"/>
    <w:rsid w:val="008E328C"/>
    <w:rsid w:val="008E3681"/>
    <w:rsid w:val="008E3A12"/>
    <w:rsid w:val="008E3D60"/>
    <w:rsid w:val="008E3F4C"/>
    <w:rsid w:val="008E4B20"/>
    <w:rsid w:val="008E50A4"/>
    <w:rsid w:val="008E51B2"/>
    <w:rsid w:val="008E551F"/>
    <w:rsid w:val="008E5627"/>
    <w:rsid w:val="008E57FF"/>
    <w:rsid w:val="008E65A9"/>
    <w:rsid w:val="008E6B92"/>
    <w:rsid w:val="008E78F0"/>
    <w:rsid w:val="008E7C42"/>
    <w:rsid w:val="008F062E"/>
    <w:rsid w:val="008F079B"/>
    <w:rsid w:val="008F084A"/>
    <w:rsid w:val="008F18C1"/>
    <w:rsid w:val="008F206A"/>
    <w:rsid w:val="008F2275"/>
    <w:rsid w:val="008F2341"/>
    <w:rsid w:val="008F24EC"/>
    <w:rsid w:val="008F3F93"/>
    <w:rsid w:val="008F4B96"/>
    <w:rsid w:val="008F4B9F"/>
    <w:rsid w:val="008F6181"/>
    <w:rsid w:val="008F660B"/>
    <w:rsid w:val="008F6679"/>
    <w:rsid w:val="008F6CA4"/>
    <w:rsid w:val="008F6F7F"/>
    <w:rsid w:val="008F79A1"/>
    <w:rsid w:val="008F7D30"/>
    <w:rsid w:val="00900859"/>
    <w:rsid w:val="009009B7"/>
    <w:rsid w:val="00900B5B"/>
    <w:rsid w:val="00900BF1"/>
    <w:rsid w:val="009014B2"/>
    <w:rsid w:val="0090165F"/>
    <w:rsid w:val="00901B82"/>
    <w:rsid w:val="009021C8"/>
    <w:rsid w:val="00902612"/>
    <w:rsid w:val="00902856"/>
    <w:rsid w:val="009033E3"/>
    <w:rsid w:val="00903A82"/>
    <w:rsid w:val="00904A68"/>
    <w:rsid w:val="00905BFF"/>
    <w:rsid w:val="00905F81"/>
    <w:rsid w:val="0090689A"/>
    <w:rsid w:val="00907489"/>
    <w:rsid w:val="009077B6"/>
    <w:rsid w:val="009079D0"/>
    <w:rsid w:val="009102BD"/>
    <w:rsid w:val="009112B3"/>
    <w:rsid w:val="00911DB8"/>
    <w:rsid w:val="00912B09"/>
    <w:rsid w:val="00912B64"/>
    <w:rsid w:val="00913157"/>
    <w:rsid w:val="00913542"/>
    <w:rsid w:val="0091568B"/>
    <w:rsid w:val="00915BB5"/>
    <w:rsid w:val="00915F47"/>
    <w:rsid w:val="009160C6"/>
    <w:rsid w:val="00916199"/>
    <w:rsid w:val="0091696F"/>
    <w:rsid w:val="00916A2B"/>
    <w:rsid w:val="00916F2E"/>
    <w:rsid w:val="0091791D"/>
    <w:rsid w:val="0092012C"/>
    <w:rsid w:val="00920881"/>
    <w:rsid w:val="0092093F"/>
    <w:rsid w:val="009209FB"/>
    <w:rsid w:val="00920B08"/>
    <w:rsid w:val="0092125B"/>
    <w:rsid w:val="00921290"/>
    <w:rsid w:val="00921423"/>
    <w:rsid w:val="00921455"/>
    <w:rsid w:val="009218BC"/>
    <w:rsid w:val="00921A0E"/>
    <w:rsid w:val="00921F2C"/>
    <w:rsid w:val="00922785"/>
    <w:rsid w:val="00922B90"/>
    <w:rsid w:val="00923BE0"/>
    <w:rsid w:val="00924053"/>
    <w:rsid w:val="00925DA2"/>
    <w:rsid w:val="00926384"/>
    <w:rsid w:val="00926820"/>
    <w:rsid w:val="009275E0"/>
    <w:rsid w:val="0093044E"/>
    <w:rsid w:val="00930D5B"/>
    <w:rsid w:val="00930E82"/>
    <w:rsid w:val="0093285C"/>
    <w:rsid w:val="00932FCA"/>
    <w:rsid w:val="009330DC"/>
    <w:rsid w:val="009332FD"/>
    <w:rsid w:val="009333E8"/>
    <w:rsid w:val="009336F9"/>
    <w:rsid w:val="00933B37"/>
    <w:rsid w:val="00933CED"/>
    <w:rsid w:val="00933F66"/>
    <w:rsid w:val="009340BB"/>
    <w:rsid w:val="009357A9"/>
    <w:rsid w:val="00935D72"/>
    <w:rsid w:val="009364F5"/>
    <w:rsid w:val="009368EC"/>
    <w:rsid w:val="00936A73"/>
    <w:rsid w:val="00936AAA"/>
    <w:rsid w:val="00940FD6"/>
    <w:rsid w:val="009413A5"/>
    <w:rsid w:val="00941652"/>
    <w:rsid w:val="00942F98"/>
    <w:rsid w:val="009432CF"/>
    <w:rsid w:val="00943930"/>
    <w:rsid w:val="00943960"/>
    <w:rsid w:val="00944493"/>
    <w:rsid w:val="0094456F"/>
    <w:rsid w:val="009446A0"/>
    <w:rsid w:val="00944A19"/>
    <w:rsid w:val="00944B74"/>
    <w:rsid w:val="00944DEB"/>
    <w:rsid w:val="0094511C"/>
    <w:rsid w:val="009459FB"/>
    <w:rsid w:val="00946905"/>
    <w:rsid w:val="00946BCD"/>
    <w:rsid w:val="00947BD7"/>
    <w:rsid w:val="00950BB5"/>
    <w:rsid w:val="009510E0"/>
    <w:rsid w:val="00951EDD"/>
    <w:rsid w:val="009527E7"/>
    <w:rsid w:val="00952C4F"/>
    <w:rsid w:val="00953ADC"/>
    <w:rsid w:val="009545B0"/>
    <w:rsid w:val="00956978"/>
    <w:rsid w:val="00956ECD"/>
    <w:rsid w:val="00957351"/>
    <w:rsid w:val="00957BAF"/>
    <w:rsid w:val="00960436"/>
    <w:rsid w:val="00961956"/>
    <w:rsid w:val="00961FAB"/>
    <w:rsid w:val="009626B0"/>
    <w:rsid w:val="00962820"/>
    <w:rsid w:val="00963463"/>
    <w:rsid w:val="00963DBD"/>
    <w:rsid w:val="00963DD8"/>
    <w:rsid w:val="00964696"/>
    <w:rsid w:val="00964D1F"/>
    <w:rsid w:val="00965B8F"/>
    <w:rsid w:val="009660BC"/>
    <w:rsid w:val="00966B47"/>
    <w:rsid w:val="00966C2F"/>
    <w:rsid w:val="0096742A"/>
    <w:rsid w:val="00967F79"/>
    <w:rsid w:val="0097002C"/>
    <w:rsid w:val="00971CFB"/>
    <w:rsid w:val="00972CFA"/>
    <w:rsid w:val="00973218"/>
    <w:rsid w:val="009736C3"/>
    <w:rsid w:val="00974DA6"/>
    <w:rsid w:val="0097512B"/>
    <w:rsid w:val="0097513E"/>
    <w:rsid w:val="0097537B"/>
    <w:rsid w:val="00975E88"/>
    <w:rsid w:val="0097628F"/>
    <w:rsid w:val="009768F8"/>
    <w:rsid w:val="00976935"/>
    <w:rsid w:val="00977BA0"/>
    <w:rsid w:val="0098072F"/>
    <w:rsid w:val="00980B6F"/>
    <w:rsid w:val="00981555"/>
    <w:rsid w:val="0098180D"/>
    <w:rsid w:val="00982404"/>
    <w:rsid w:val="0098278D"/>
    <w:rsid w:val="009830AE"/>
    <w:rsid w:val="00983854"/>
    <w:rsid w:val="009840CC"/>
    <w:rsid w:val="009846B0"/>
    <w:rsid w:val="00985175"/>
    <w:rsid w:val="00985398"/>
    <w:rsid w:val="00985A81"/>
    <w:rsid w:val="009870FA"/>
    <w:rsid w:val="00987482"/>
    <w:rsid w:val="00987E50"/>
    <w:rsid w:val="0099048D"/>
    <w:rsid w:val="009909D3"/>
    <w:rsid w:val="00990B81"/>
    <w:rsid w:val="00991957"/>
    <w:rsid w:val="00992278"/>
    <w:rsid w:val="00992F13"/>
    <w:rsid w:val="009936DC"/>
    <w:rsid w:val="0099403C"/>
    <w:rsid w:val="00994763"/>
    <w:rsid w:val="00996630"/>
    <w:rsid w:val="00997050"/>
    <w:rsid w:val="009971E5"/>
    <w:rsid w:val="009A0143"/>
    <w:rsid w:val="009A054F"/>
    <w:rsid w:val="009A0556"/>
    <w:rsid w:val="009A0928"/>
    <w:rsid w:val="009A09B1"/>
    <w:rsid w:val="009A0F0D"/>
    <w:rsid w:val="009A0F3C"/>
    <w:rsid w:val="009A1259"/>
    <w:rsid w:val="009A13D0"/>
    <w:rsid w:val="009A2815"/>
    <w:rsid w:val="009A37CE"/>
    <w:rsid w:val="009A4207"/>
    <w:rsid w:val="009A4479"/>
    <w:rsid w:val="009A4592"/>
    <w:rsid w:val="009A4F79"/>
    <w:rsid w:val="009A5302"/>
    <w:rsid w:val="009A582A"/>
    <w:rsid w:val="009A5AFB"/>
    <w:rsid w:val="009A5C8D"/>
    <w:rsid w:val="009A5ED1"/>
    <w:rsid w:val="009A6933"/>
    <w:rsid w:val="009A6ECA"/>
    <w:rsid w:val="009A711B"/>
    <w:rsid w:val="009A7584"/>
    <w:rsid w:val="009A7FCC"/>
    <w:rsid w:val="009B023C"/>
    <w:rsid w:val="009B02A9"/>
    <w:rsid w:val="009B11DE"/>
    <w:rsid w:val="009B129E"/>
    <w:rsid w:val="009B1B22"/>
    <w:rsid w:val="009B1BCA"/>
    <w:rsid w:val="009B1CCE"/>
    <w:rsid w:val="009B203D"/>
    <w:rsid w:val="009B22CC"/>
    <w:rsid w:val="009B2722"/>
    <w:rsid w:val="009B2877"/>
    <w:rsid w:val="009B3315"/>
    <w:rsid w:val="009B3AC7"/>
    <w:rsid w:val="009B3CA1"/>
    <w:rsid w:val="009B4790"/>
    <w:rsid w:val="009B4F5F"/>
    <w:rsid w:val="009B56C4"/>
    <w:rsid w:val="009B67A9"/>
    <w:rsid w:val="009B6A78"/>
    <w:rsid w:val="009B71C2"/>
    <w:rsid w:val="009B7404"/>
    <w:rsid w:val="009B7B39"/>
    <w:rsid w:val="009B7C3F"/>
    <w:rsid w:val="009C0020"/>
    <w:rsid w:val="009C0EC7"/>
    <w:rsid w:val="009C1642"/>
    <w:rsid w:val="009C1BA0"/>
    <w:rsid w:val="009C1C7C"/>
    <w:rsid w:val="009C1CB8"/>
    <w:rsid w:val="009C2940"/>
    <w:rsid w:val="009C2B0B"/>
    <w:rsid w:val="009C34BB"/>
    <w:rsid w:val="009C3F73"/>
    <w:rsid w:val="009C5BF2"/>
    <w:rsid w:val="009C5D22"/>
    <w:rsid w:val="009C5FCE"/>
    <w:rsid w:val="009C5FF6"/>
    <w:rsid w:val="009C6008"/>
    <w:rsid w:val="009C6637"/>
    <w:rsid w:val="009C7711"/>
    <w:rsid w:val="009C774A"/>
    <w:rsid w:val="009C7E45"/>
    <w:rsid w:val="009D0145"/>
    <w:rsid w:val="009D0E8C"/>
    <w:rsid w:val="009D21F4"/>
    <w:rsid w:val="009D220C"/>
    <w:rsid w:val="009D2397"/>
    <w:rsid w:val="009D3B1A"/>
    <w:rsid w:val="009D4C5F"/>
    <w:rsid w:val="009D4F50"/>
    <w:rsid w:val="009D578E"/>
    <w:rsid w:val="009D6233"/>
    <w:rsid w:val="009D629E"/>
    <w:rsid w:val="009D64D5"/>
    <w:rsid w:val="009D67F6"/>
    <w:rsid w:val="009D6A57"/>
    <w:rsid w:val="009D6FA4"/>
    <w:rsid w:val="009D7339"/>
    <w:rsid w:val="009E0007"/>
    <w:rsid w:val="009E00EC"/>
    <w:rsid w:val="009E08D1"/>
    <w:rsid w:val="009E09C4"/>
    <w:rsid w:val="009E0FE1"/>
    <w:rsid w:val="009E1319"/>
    <w:rsid w:val="009E136E"/>
    <w:rsid w:val="009E1476"/>
    <w:rsid w:val="009E1542"/>
    <w:rsid w:val="009E1779"/>
    <w:rsid w:val="009E1D70"/>
    <w:rsid w:val="009E234D"/>
    <w:rsid w:val="009E2C8E"/>
    <w:rsid w:val="009E3B78"/>
    <w:rsid w:val="009E3CDD"/>
    <w:rsid w:val="009E4B1C"/>
    <w:rsid w:val="009E4BA3"/>
    <w:rsid w:val="009E4BB4"/>
    <w:rsid w:val="009E4BD0"/>
    <w:rsid w:val="009E67AE"/>
    <w:rsid w:val="009E69D4"/>
    <w:rsid w:val="009E6DBB"/>
    <w:rsid w:val="009F00BC"/>
    <w:rsid w:val="009F01ED"/>
    <w:rsid w:val="009F0516"/>
    <w:rsid w:val="009F0624"/>
    <w:rsid w:val="009F0818"/>
    <w:rsid w:val="009F0947"/>
    <w:rsid w:val="009F098E"/>
    <w:rsid w:val="009F2764"/>
    <w:rsid w:val="009F2CFD"/>
    <w:rsid w:val="009F345F"/>
    <w:rsid w:val="009F364C"/>
    <w:rsid w:val="009F3753"/>
    <w:rsid w:val="009F3E24"/>
    <w:rsid w:val="009F412E"/>
    <w:rsid w:val="009F4DA9"/>
    <w:rsid w:val="009F541B"/>
    <w:rsid w:val="009F5745"/>
    <w:rsid w:val="009F5843"/>
    <w:rsid w:val="009F5996"/>
    <w:rsid w:val="009F62D4"/>
    <w:rsid w:val="009F6F5A"/>
    <w:rsid w:val="009F6FC0"/>
    <w:rsid w:val="009F703B"/>
    <w:rsid w:val="009F79BB"/>
    <w:rsid w:val="009F7FB6"/>
    <w:rsid w:val="00A00F3B"/>
    <w:rsid w:val="00A0105F"/>
    <w:rsid w:val="00A010BF"/>
    <w:rsid w:val="00A01455"/>
    <w:rsid w:val="00A01AE0"/>
    <w:rsid w:val="00A01C22"/>
    <w:rsid w:val="00A02458"/>
    <w:rsid w:val="00A02501"/>
    <w:rsid w:val="00A02687"/>
    <w:rsid w:val="00A0406E"/>
    <w:rsid w:val="00A040A6"/>
    <w:rsid w:val="00A044AB"/>
    <w:rsid w:val="00A05A58"/>
    <w:rsid w:val="00A05FA6"/>
    <w:rsid w:val="00A06B2C"/>
    <w:rsid w:val="00A06B69"/>
    <w:rsid w:val="00A0732F"/>
    <w:rsid w:val="00A077ED"/>
    <w:rsid w:val="00A07A06"/>
    <w:rsid w:val="00A07A35"/>
    <w:rsid w:val="00A11307"/>
    <w:rsid w:val="00A11C2C"/>
    <w:rsid w:val="00A11E58"/>
    <w:rsid w:val="00A11FE7"/>
    <w:rsid w:val="00A12273"/>
    <w:rsid w:val="00A122BA"/>
    <w:rsid w:val="00A12CB3"/>
    <w:rsid w:val="00A133BC"/>
    <w:rsid w:val="00A13AF3"/>
    <w:rsid w:val="00A13F32"/>
    <w:rsid w:val="00A14BB9"/>
    <w:rsid w:val="00A15696"/>
    <w:rsid w:val="00A15A38"/>
    <w:rsid w:val="00A15AFF"/>
    <w:rsid w:val="00A15BD5"/>
    <w:rsid w:val="00A15D0B"/>
    <w:rsid w:val="00A164AE"/>
    <w:rsid w:val="00A16C80"/>
    <w:rsid w:val="00A16F53"/>
    <w:rsid w:val="00A175B7"/>
    <w:rsid w:val="00A17A2A"/>
    <w:rsid w:val="00A17E46"/>
    <w:rsid w:val="00A2010D"/>
    <w:rsid w:val="00A20757"/>
    <w:rsid w:val="00A21388"/>
    <w:rsid w:val="00A219E1"/>
    <w:rsid w:val="00A220C1"/>
    <w:rsid w:val="00A22CB5"/>
    <w:rsid w:val="00A22FC8"/>
    <w:rsid w:val="00A23081"/>
    <w:rsid w:val="00A2330F"/>
    <w:rsid w:val="00A23C5C"/>
    <w:rsid w:val="00A23E2E"/>
    <w:rsid w:val="00A24B1E"/>
    <w:rsid w:val="00A25662"/>
    <w:rsid w:val="00A2569A"/>
    <w:rsid w:val="00A261AB"/>
    <w:rsid w:val="00A2661E"/>
    <w:rsid w:val="00A27146"/>
    <w:rsid w:val="00A27307"/>
    <w:rsid w:val="00A2750C"/>
    <w:rsid w:val="00A2756E"/>
    <w:rsid w:val="00A27626"/>
    <w:rsid w:val="00A27791"/>
    <w:rsid w:val="00A27ABE"/>
    <w:rsid w:val="00A27D1C"/>
    <w:rsid w:val="00A27E00"/>
    <w:rsid w:val="00A27F67"/>
    <w:rsid w:val="00A3008F"/>
    <w:rsid w:val="00A30156"/>
    <w:rsid w:val="00A305DB"/>
    <w:rsid w:val="00A30D9D"/>
    <w:rsid w:val="00A32267"/>
    <w:rsid w:val="00A32A80"/>
    <w:rsid w:val="00A32E89"/>
    <w:rsid w:val="00A3308E"/>
    <w:rsid w:val="00A335DB"/>
    <w:rsid w:val="00A33B3E"/>
    <w:rsid w:val="00A33EA3"/>
    <w:rsid w:val="00A34326"/>
    <w:rsid w:val="00A343A5"/>
    <w:rsid w:val="00A34BEC"/>
    <w:rsid w:val="00A352B1"/>
    <w:rsid w:val="00A35503"/>
    <w:rsid w:val="00A355F9"/>
    <w:rsid w:val="00A35FB3"/>
    <w:rsid w:val="00A3614A"/>
    <w:rsid w:val="00A37DBE"/>
    <w:rsid w:val="00A4068D"/>
    <w:rsid w:val="00A40EA5"/>
    <w:rsid w:val="00A41355"/>
    <w:rsid w:val="00A4279B"/>
    <w:rsid w:val="00A42E46"/>
    <w:rsid w:val="00A437B6"/>
    <w:rsid w:val="00A43B92"/>
    <w:rsid w:val="00A441BB"/>
    <w:rsid w:val="00A45A12"/>
    <w:rsid w:val="00A4619A"/>
    <w:rsid w:val="00A4643B"/>
    <w:rsid w:val="00A469EE"/>
    <w:rsid w:val="00A4718F"/>
    <w:rsid w:val="00A47A9B"/>
    <w:rsid w:val="00A50902"/>
    <w:rsid w:val="00A510EB"/>
    <w:rsid w:val="00A51843"/>
    <w:rsid w:val="00A520AC"/>
    <w:rsid w:val="00A529AD"/>
    <w:rsid w:val="00A52BA0"/>
    <w:rsid w:val="00A53F1C"/>
    <w:rsid w:val="00A53FAA"/>
    <w:rsid w:val="00A54251"/>
    <w:rsid w:val="00A555C2"/>
    <w:rsid w:val="00A55B53"/>
    <w:rsid w:val="00A55F55"/>
    <w:rsid w:val="00A570AA"/>
    <w:rsid w:val="00A5768D"/>
    <w:rsid w:val="00A57F04"/>
    <w:rsid w:val="00A60179"/>
    <w:rsid w:val="00A6179E"/>
    <w:rsid w:val="00A61B5D"/>
    <w:rsid w:val="00A61B80"/>
    <w:rsid w:val="00A61C69"/>
    <w:rsid w:val="00A61FEB"/>
    <w:rsid w:val="00A62207"/>
    <w:rsid w:val="00A63C14"/>
    <w:rsid w:val="00A63DF8"/>
    <w:rsid w:val="00A64176"/>
    <w:rsid w:val="00A64316"/>
    <w:rsid w:val="00A647EB"/>
    <w:rsid w:val="00A6500E"/>
    <w:rsid w:val="00A65735"/>
    <w:rsid w:val="00A65B2E"/>
    <w:rsid w:val="00A66223"/>
    <w:rsid w:val="00A6750D"/>
    <w:rsid w:val="00A67600"/>
    <w:rsid w:val="00A679FD"/>
    <w:rsid w:val="00A67C2F"/>
    <w:rsid w:val="00A703FC"/>
    <w:rsid w:val="00A70985"/>
    <w:rsid w:val="00A717F8"/>
    <w:rsid w:val="00A71924"/>
    <w:rsid w:val="00A726BB"/>
    <w:rsid w:val="00A7288D"/>
    <w:rsid w:val="00A73BE9"/>
    <w:rsid w:val="00A73DFC"/>
    <w:rsid w:val="00A73FF5"/>
    <w:rsid w:val="00A74C60"/>
    <w:rsid w:val="00A74CD0"/>
    <w:rsid w:val="00A75A2D"/>
    <w:rsid w:val="00A75A61"/>
    <w:rsid w:val="00A75A9E"/>
    <w:rsid w:val="00A76D49"/>
    <w:rsid w:val="00A7781A"/>
    <w:rsid w:val="00A804D9"/>
    <w:rsid w:val="00A807B7"/>
    <w:rsid w:val="00A810B9"/>
    <w:rsid w:val="00A813D6"/>
    <w:rsid w:val="00A81B25"/>
    <w:rsid w:val="00A81E52"/>
    <w:rsid w:val="00A81FFF"/>
    <w:rsid w:val="00A82022"/>
    <w:rsid w:val="00A82EAD"/>
    <w:rsid w:val="00A83E98"/>
    <w:rsid w:val="00A83FAD"/>
    <w:rsid w:val="00A8403A"/>
    <w:rsid w:val="00A8409F"/>
    <w:rsid w:val="00A84266"/>
    <w:rsid w:val="00A842D7"/>
    <w:rsid w:val="00A846EE"/>
    <w:rsid w:val="00A8573B"/>
    <w:rsid w:val="00A858B5"/>
    <w:rsid w:val="00A86933"/>
    <w:rsid w:val="00A876F3"/>
    <w:rsid w:val="00A87DAB"/>
    <w:rsid w:val="00A900E5"/>
    <w:rsid w:val="00A901FE"/>
    <w:rsid w:val="00A907A5"/>
    <w:rsid w:val="00A91B9F"/>
    <w:rsid w:val="00A91E65"/>
    <w:rsid w:val="00A92915"/>
    <w:rsid w:val="00A92F92"/>
    <w:rsid w:val="00A92FF6"/>
    <w:rsid w:val="00A939DE"/>
    <w:rsid w:val="00A93A90"/>
    <w:rsid w:val="00A9414B"/>
    <w:rsid w:val="00A950E7"/>
    <w:rsid w:val="00A95ACE"/>
    <w:rsid w:val="00A96892"/>
    <w:rsid w:val="00A96AAE"/>
    <w:rsid w:val="00AA0FDC"/>
    <w:rsid w:val="00AA12F0"/>
    <w:rsid w:val="00AA15F0"/>
    <w:rsid w:val="00AA18B5"/>
    <w:rsid w:val="00AA2051"/>
    <w:rsid w:val="00AA2513"/>
    <w:rsid w:val="00AA3948"/>
    <w:rsid w:val="00AA3952"/>
    <w:rsid w:val="00AA4E52"/>
    <w:rsid w:val="00AA4F78"/>
    <w:rsid w:val="00AA5DA8"/>
    <w:rsid w:val="00AA62AC"/>
    <w:rsid w:val="00AA6547"/>
    <w:rsid w:val="00AA66F8"/>
    <w:rsid w:val="00AA6832"/>
    <w:rsid w:val="00AA6D43"/>
    <w:rsid w:val="00AA70C4"/>
    <w:rsid w:val="00AA749B"/>
    <w:rsid w:val="00AA7766"/>
    <w:rsid w:val="00AB0240"/>
    <w:rsid w:val="00AB029A"/>
    <w:rsid w:val="00AB0D0C"/>
    <w:rsid w:val="00AB1391"/>
    <w:rsid w:val="00AB1436"/>
    <w:rsid w:val="00AB14AC"/>
    <w:rsid w:val="00AB1EEA"/>
    <w:rsid w:val="00AB22D1"/>
    <w:rsid w:val="00AB2731"/>
    <w:rsid w:val="00AB275A"/>
    <w:rsid w:val="00AB3339"/>
    <w:rsid w:val="00AB3959"/>
    <w:rsid w:val="00AB4560"/>
    <w:rsid w:val="00AB690D"/>
    <w:rsid w:val="00AB6FDD"/>
    <w:rsid w:val="00AB74FF"/>
    <w:rsid w:val="00AB7899"/>
    <w:rsid w:val="00AB7A7E"/>
    <w:rsid w:val="00AB7C8F"/>
    <w:rsid w:val="00AC06CD"/>
    <w:rsid w:val="00AC06FB"/>
    <w:rsid w:val="00AC0949"/>
    <w:rsid w:val="00AC0E1A"/>
    <w:rsid w:val="00AC0E85"/>
    <w:rsid w:val="00AC161F"/>
    <w:rsid w:val="00AC2192"/>
    <w:rsid w:val="00AC2235"/>
    <w:rsid w:val="00AC258F"/>
    <w:rsid w:val="00AC270A"/>
    <w:rsid w:val="00AC401B"/>
    <w:rsid w:val="00AC4330"/>
    <w:rsid w:val="00AC499D"/>
    <w:rsid w:val="00AC56B5"/>
    <w:rsid w:val="00AC5881"/>
    <w:rsid w:val="00AC636D"/>
    <w:rsid w:val="00AC69AE"/>
    <w:rsid w:val="00AC6A26"/>
    <w:rsid w:val="00AC76E8"/>
    <w:rsid w:val="00AD072A"/>
    <w:rsid w:val="00AD0C81"/>
    <w:rsid w:val="00AD0E72"/>
    <w:rsid w:val="00AD1365"/>
    <w:rsid w:val="00AD1C06"/>
    <w:rsid w:val="00AD1EF7"/>
    <w:rsid w:val="00AD208D"/>
    <w:rsid w:val="00AD2373"/>
    <w:rsid w:val="00AD2563"/>
    <w:rsid w:val="00AD2DDE"/>
    <w:rsid w:val="00AD3281"/>
    <w:rsid w:val="00AD39CF"/>
    <w:rsid w:val="00AD4C69"/>
    <w:rsid w:val="00AD5F0F"/>
    <w:rsid w:val="00AD6361"/>
    <w:rsid w:val="00AD7353"/>
    <w:rsid w:val="00AD7B81"/>
    <w:rsid w:val="00AE007F"/>
    <w:rsid w:val="00AE0264"/>
    <w:rsid w:val="00AE0621"/>
    <w:rsid w:val="00AE10EA"/>
    <w:rsid w:val="00AE1B2A"/>
    <w:rsid w:val="00AE1DF3"/>
    <w:rsid w:val="00AE22AD"/>
    <w:rsid w:val="00AE2A13"/>
    <w:rsid w:val="00AE2B77"/>
    <w:rsid w:val="00AE3170"/>
    <w:rsid w:val="00AE3493"/>
    <w:rsid w:val="00AE39C4"/>
    <w:rsid w:val="00AE5D06"/>
    <w:rsid w:val="00AE6184"/>
    <w:rsid w:val="00AE630F"/>
    <w:rsid w:val="00AE63D9"/>
    <w:rsid w:val="00AE644C"/>
    <w:rsid w:val="00AE69BC"/>
    <w:rsid w:val="00AE69D2"/>
    <w:rsid w:val="00AE6B85"/>
    <w:rsid w:val="00AE6B99"/>
    <w:rsid w:val="00AE7701"/>
    <w:rsid w:val="00AE7DCB"/>
    <w:rsid w:val="00AF07BA"/>
    <w:rsid w:val="00AF0911"/>
    <w:rsid w:val="00AF1BFC"/>
    <w:rsid w:val="00AF2E80"/>
    <w:rsid w:val="00AF3D8E"/>
    <w:rsid w:val="00AF4020"/>
    <w:rsid w:val="00AF44E6"/>
    <w:rsid w:val="00AF46D8"/>
    <w:rsid w:val="00AF538C"/>
    <w:rsid w:val="00AF5628"/>
    <w:rsid w:val="00AF63CB"/>
    <w:rsid w:val="00AF6C6E"/>
    <w:rsid w:val="00AF6FC6"/>
    <w:rsid w:val="00AF765F"/>
    <w:rsid w:val="00AF7661"/>
    <w:rsid w:val="00B00AD2"/>
    <w:rsid w:val="00B00F61"/>
    <w:rsid w:val="00B011C2"/>
    <w:rsid w:val="00B0172D"/>
    <w:rsid w:val="00B01B82"/>
    <w:rsid w:val="00B01F7E"/>
    <w:rsid w:val="00B021BD"/>
    <w:rsid w:val="00B02C86"/>
    <w:rsid w:val="00B02CBA"/>
    <w:rsid w:val="00B02F39"/>
    <w:rsid w:val="00B0301D"/>
    <w:rsid w:val="00B04131"/>
    <w:rsid w:val="00B04DCB"/>
    <w:rsid w:val="00B053D4"/>
    <w:rsid w:val="00B06074"/>
    <w:rsid w:val="00B0646B"/>
    <w:rsid w:val="00B069E5"/>
    <w:rsid w:val="00B10332"/>
    <w:rsid w:val="00B10464"/>
    <w:rsid w:val="00B10810"/>
    <w:rsid w:val="00B11299"/>
    <w:rsid w:val="00B11624"/>
    <w:rsid w:val="00B11D7D"/>
    <w:rsid w:val="00B12076"/>
    <w:rsid w:val="00B122F2"/>
    <w:rsid w:val="00B124F3"/>
    <w:rsid w:val="00B133A6"/>
    <w:rsid w:val="00B1359B"/>
    <w:rsid w:val="00B13EBE"/>
    <w:rsid w:val="00B13EC3"/>
    <w:rsid w:val="00B148C4"/>
    <w:rsid w:val="00B14B01"/>
    <w:rsid w:val="00B14E12"/>
    <w:rsid w:val="00B1516F"/>
    <w:rsid w:val="00B16D34"/>
    <w:rsid w:val="00B17920"/>
    <w:rsid w:val="00B17E1F"/>
    <w:rsid w:val="00B17FBD"/>
    <w:rsid w:val="00B20163"/>
    <w:rsid w:val="00B204DC"/>
    <w:rsid w:val="00B20C70"/>
    <w:rsid w:val="00B214DA"/>
    <w:rsid w:val="00B21B75"/>
    <w:rsid w:val="00B2265D"/>
    <w:rsid w:val="00B22865"/>
    <w:rsid w:val="00B22B44"/>
    <w:rsid w:val="00B23145"/>
    <w:rsid w:val="00B237FB"/>
    <w:rsid w:val="00B238FE"/>
    <w:rsid w:val="00B23A82"/>
    <w:rsid w:val="00B24B1D"/>
    <w:rsid w:val="00B24BAD"/>
    <w:rsid w:val="00B2623F"/>
    <w:rsid w:val="00B26B08"/>
    <w:rsid w:val="00B26C33"/>
    <w:rsid w:val="00B26D02"/>
    <w:rsid w:val="00B271A5"/>
    <w:rsid w:val="00B271FE"/>
    <w:rsid w:val="00B2732D"/>
    <w:rsid w:val="00B27526"/>
    <w:rsid w:val="00B2762A"/>
    <w:rsid w:val="00B277E0"/>
    <w:rsid w:val="00B27C00"/>
    <w:rsid w:val="00B30F4F"/>
    <w:rsid w:val="00B316FA"/>
    <w:rsid w:val="00B322BC"/>
    <w:rsid w:val="00B325B1"/>
    <w:rsid w:val="00B32662"/>
    <w:rsid w:val="00B3267B"/>
    <w:rsid w:val="00B32968"/>
    <w:rsid w:val="00B32CF6"/>
    <w:rsid w:val="00B32E9C"/>
    <w:rsid w:val="00B33342"/>
    <w:rsid w:val="00B33AD4"/>
    <w:rsid w:val="00B3410A"/>
    <w:rsid w:val="00B34218"/>
    <w:rsid w:val="00B34266"/>
    <w:rsid w:val="00B3459F"/>
    <w:rsid w:val="00B34946"/>
    <w:rsid w:val="00B34C49"/>
    <w:rsid w:val="00B351BC"/>
    <w:rsid w:val="00B3526E"/>
    <w:rsid w:val="00B352FF"/>
    <w:rsid w:val="00B35BD3"/>
    <w:rsid w:val="00B35BD6"/>
    <w:rsid w:val="00B35F35"/>
    <w:rsid w:val="00B35F77"/>
    <w:rsid w:val="00B36AB6"/>
    <w:rsid w:val="00B36E75"/>
    <w:rsid w:val="00B370F4"/>
    <w:rsid w:val="00B37BBD"/>
    <w:rsid w:val="00B4008A"/>
    <w:rsid w:val="00B400D7"/>
    <w:rsid w:val="00B403FC"/>
    <w:rsid w:val="00B40E95"/>
    <w:rsid w:val="00B41636"/>
    <w:rsid w:val="00B427F4"/>
    <w:rsid w:val="00B444C4"/>
    <w:rsid w:val="00B4453B"/>
    <w:rsid w:val="00B4454C"/>
    <w:rsid w:val="00B448E5"/>
    <w:rsid w:val="00B44A98"/>
    <w:rsid w:val="00B44C8D"/>
    <w:rsid w:val="00B44DC3"/>
    <w:rsid w:val="00B45002"/>
    <w:rsid w:val="00B4505E"/>
    <w:rsid w:val="00B45193"/>
    <w:rsid w:val="00B46B07"/>
    <w:rsid w:val="00B46C58"/>
    <w:rsid w:val="00B4759D"/>
    <w:rsid w:val="00B47A74"/>
    <w:rsid w:val="00B5050B"/>
    <w:rsid w:val="00B509B8"/>
    <w:rsid w:val="00B50E6D"/>
    <w:rsid w:val="00B510E9"/>
    <w:rsid w:val="00B51251"/>
    <w:rsid w:val="00B5158B"/>
    <w:rsid w:val="00B519FD"/>
    <w:rsid w:val="00B51C17"/>
    <w:rsid w:val="00B51FBD"/>
    <w:rsid w:val="00B520BC"/>
    <w:rsid w:val="00B532C1"/>
    <w:rsid w:val="00B539CC"/>
    <w:rsid w:val="00B53CC5"/>
    <w:rsid w:val="00B5507C"/>
    <w:rsid w:val="00B55D99"/>
    <w:rsid w:val="00B56C19"/>
    <w:rsid w:val="00B56D2B"/>
    <w:rsid w:val="00B56DF5"/>
    <w:rsid w:val="00B56F46"/>
    <w:rsid w:val="00B5733A"/>
    <w:rsid w:val="00B617CB"/>
    <w:rsid w:val="00B62A2B"/>
    <w:rsid w:val="00B63D24"/>
    <w:rsid w:val="00B64525"/>
    <w:rsid w:val="00B64F6E"/>
    <w:rsid w:val="00B65290"/>
    <w:rsid w:val="00B65646"/>
    <w:rsid w:val="00B66578"/>
    <w:rsid w:val="00B66F34"/>
    <w:rsid w:val="00B66FAA"/>
    <w:rsid w:val="00B67C33"/>
    <w:rsid w:val="00B67CAE"/>
    <w:rsid w:val="00B70171"/>
    <w:rsid w:val="00B70324"/>
    <w:rsid w:val="00B70FD0"/>
    <w:rsid w:val="00B71091"/>
    <w:rsid w:val="00B7180E"/>
    <w:rsid w:val="00B71F8C"/>
    <w:rsid w:val="00B726F9"/>
    <w:rsid w:val="00B72F81"/>
    <w:rsid w:val="00B7303F"/>
    <w:rsid w:val="00B73767"/>
    <w:rsid w:val="00B73AAA"/>
    <w:rsid w:val="00B73D1B"/>
    <w:rsid w:val="00B75063"/>
    <w:rsid w:val="00B751CB"/>
    <w:rsid w:val="00B75E88"/>
    <w:rsid w:val="00B76030"/>
    <w:rsid w:val="00B76704"/>
    <w:rsid w:val="00B7680D"/>
    <w:rsid w:val="00B768CB"/>
    <w:rsid w:val="00B769D2"/>
    <w:rsid w:val="00B76B8D"/>
    <w:rsid w:val="00B76F17"/>
    <w:rsid w:val="00B778D8"/>
    <w:rsid w:val="00B77F91"/>
    <w:rsid w:val="00B80D81"/>
    <w:rsid w:val="00B810E2"/>
    <w:rsid w:val="00B8182D"/>
    <w:rsid w:val="00B81927"/>
    <w:rsid w:val="00B81DB0"/>
    <w:rsid w:val="00B821E0"/>
    <w:rsid w:val="00B8235E"/>
    <w:rsid w:val="00B829B0"/>
    <w:rsid w:val="00B84892"/>
    <w:rsid w:val="00B8559C"/>
    <w:rsid w:val="00B857D9"/>
    <w:rsid w:val="00B85BBB"/>
    <w:rsid w:val="00B85C42"/>
    <w:rsid w:val="00B85C9D"/>
    <w:rsid w:val="00B85D76"/>
    <w:rsid w:val="00B86081"/>
    <w:rsid w:val="00B87B0F"/>
    <w:rsid w:val="00B87EE2"/>
    <w:rsid w:val="00B87F47"/>
    <w:rsid w:val="00B902DE"/>
    <w:rsid w:val="00B90D93"/>
    <w:rsid w:val="00B91415"/>
    <w:rsid w:val="00B91695"/>
    <w:rsid w:val="00B924E6"/>
    <w:rsid w:val="00B92E92"/>
    <w:rsid w:val="00B931FE"/>
    <w:rsid w:val="00B9347E"/>
    <w:rsid w:val="00B934A1"/>
    <w:rsid w:val="00B9364C"/>
    <w:rsid w:val="00B94C06"/>
    <w:rsid w:val="00B94CB6"/>
    <w:rsid w:val="00B94D51"/>
    <w:rsid w:val="00B95E3F"/>
    <w:rsid w:val="00B96105"/>
    <w:rsid w:val="00B9797B"/>
    <w:rsid w:val="00B97A97"/>
    <w:rsid w:val="00B97E40"/>
    <w:rsid w:val="00B97F68"/>
    <w:rsid w:val="00BA0E09"/>
    <w:rsid w:val="00BA0FEA"/>
    <w:rsid w:val="00BA11B7"/>
    <w:rsid w:val="00BA1813"/>
    <w:rsid w:val="00BA1FBA"/>
    <w:rsid w:val="00BA262D"/>
    <w:rsid w:val="00BA2F84"/>
    <w:rsid w:val="00BA32CC"/>
    <w:rsid w:val="00BA3969"/>
    <w:rsid w:val="00BA3FAC"/>
    <w:rsid w:val="00BA41CA"/>
    <w:rsid w:val="00BA4239"/>
    <w:rsid w:val="00BA4784"/>
    <w:rsid w:val="00BA5017"/>
    <w:rsid w:val="00BA51CC"/>
    <w:rsid w:val="00BA5200"/>
    <w:rsid w:val="00BA5457"/>
    <w:rsid w:val="00BA5698"/>
    <w:rsid w:val="00BA5F17"/>
    <w:rsid w:val="00BA64FF"/>
    <w:rsid w:val="00BA66D2"/>
    <w:rsid w:val="00BA6757"/>
    <w:rsid w:val="00BA6BF8"/>
    <w:rsid w:val="00BA7F7C"/>
    <w:rsid w:val="00BB04AA"/>
    <w:rsid w:val="00BB17E8"/>
    <w:rsid w:val="00BB2E0C"/>
    <w:rsid w:val="00BB3320"/>
    <w:rsid w:val="00BB3923"/>
    <w:rsid w:val="00BB3A42"/>
    <w:rsid w:val="00BB3A8E"/>
    <w:rsid w:val="00BB55F7"/>
    <w:rsid w:val="00BB5ABB"/>
    <w:rsid w:val="00BB5BFA"/>
    <w:rsid w:val="00BB6172"/>
    <w:rsid w:val="00BB61C3"/>
    <w:rsid w:val="00BB72D9"/>
    <w:rsid w:val="00BB7735"/>
    <w:rsid w:val="00BB7D01"/>
    <w:rsid w:val="00BB7F02"/>
    <w:rsid w:val="00BC004C"/>
    <w:rsid w:val="00BC0CAA"/>
    <w:rsid w:val="00BC10A1"/>
    <w:rsid w:val="00BC1389"/>
    <w:rsid w:val="00BC13BF"/>
    <w:rsid w:val="00BC27EF"/>
    <w:rsid w:val="00BC2CB5"/>
    <w:rsid w:val="00BC3951"/>
    <w:rsid w:val="00BC3B2F"/>
    <w:rsid w:val="00BC3C68"/>
    <w:rsid w:val="00BC4302"/>
    <w:rsid w:val="00BC4796"/>
    <w:rsid w:val="00BC4931"/>
    <w:rsid w:val="00BC4E6D"/>
    <w:rsid w:val="00BC4FC8"/>
    <w:rsid w:val="00BC5231"/>
    <w:rsid w:val="00BC558C"/>
    <w:rsid w:val="00BC5922"/>
    <w:rsid w:val="00BC5A11"/>
    <w:rsid w:val="00BC5DA0"/>
    <w:rsid w:val="00BC60A6"/>
    <w:rsid w:val="00BC640C"/>
    <w:rsid w:val="00BC6626"/>
    <w:rsid w:val="00BC6CF3"/>
    <w:rsid w:val="00BC76DB"/>
    <w:rsid w:val="00BC79EB"/>
    <w:rsid w:val="00BC7DCD"/>
    <w:rsid w:val="00BD0DAD"/>
    <w:rsid w:val="00BD11BE"/>
    <w:rsid w:val="00BD1580"/>
    <w:rsid w:val="00BD1CD2"/>
    <w:rsid w:val="00BD1DE5"/>
    <w:rsid w:val="00BD2C06"/>
    <w:rsid w:val="00BD2E65"/>
    <w:rsid w:val="00BD3023"/>
    <w:rsid w:val="00BD3719"/>
    <w:rsid w:val="00BD4330"/>
    <w:rsid w:val="00BD4999"/>
    <w:rsid w:val="00BD61DF"/>
    <w:rsid w:val="00BD669C"/>
    <w:rsid w:val="00BD7007"/>
    <w:rsid w:val="00BD7FCF"/>
    <w:rsid w:val="00BE0046"/>
    <w:rsid w:val="00BE0163"/>
    <w:rsid w:val="00BE0291"/>
    <w:rsid w:val="00BE02CC"/>
    <w:rsid w:val="00BE06D9"/>
    <w:rsid w:val="00BE083C"/>
    <w:rsid w:val="00BE0963"/>
    <w:rsid w:val="00BE12AB"/>
    <w:rsid w:val="00BE1BC4"/>
    <w:rsid w:val="00BE1E31"/>
    <w:rsid w:val="00BE1F06"/>
    <w:rsid w:val="00BE27D9"/>
    <w:rsid w:val="00BE3AB9"/>
    <w:rsid w:val="00BE3BFD"/>
    <w:rsid w:val="00BE5CB5"/>
    <w:rsid w:val="00BE6C04"/>
    <w:rsid w:val="00BE7E57"/>
    <w:rsid w:val="00BF03BE"/>
    <w:rsid w:val="00BF046B"/>
    <w:rsid w:val="00BF08B9"/>
    <w:rsid w:val="00BF1F42"/>
    <w:rsid w:val="00BF2221"/>
    <w:rsid w:val="00BF255E"/>
    <w:rsid w:val="00BF3BDB"/>
    <w:rsid w:val="00BF3CC5"/>
    <w:rsid w:val="00BF4116"/>
    <w:rsid w:val="00BF4270"/>
    <w:rsid w:val="00BF5434"/>
    <w:rsid w:val="00BF5768"/>
    <w:rsid w:val="00BF61A5"/>
    <w:rsid w:val="00BF6406"/>
    <w:rsid w:val="00BF6989"/>
    <w:rsid w:val="00BF69CE"/>
    <w:rsid w:val="00BF6F98"/>
    <w:rsid w:val="00C0016A"/>
    <w:rsid w:val="00C012F9"/>
    <w:rsid w:val="00C02774"/>
    <w:rsid w:val="00C03321"/>
    <w:rsid w:val="00C03C4D"/>
    <w:rsid w:val="00C043CD"/>
    <w:rsid w:val="00C04EA7"/>
    <w:rsid w:val="00C04F71"/>
    <w:rsid w:val="00C052F2"/>
    <w:rsid w:val="00C05337"/>
    <w:rsid w:val="00C0547E"/>
    <w:rsid w:val="00C05C20"/>
    <w:rsid w:val="00C0611D"/>
    <w:rsid w:val="00C064DC"/>
    <w:rsid w:val="00C0689C"/>
    <w:rsid w:val="00C1030B"/>
    <w:rsid w:val="00C104DB"/>
    <w:rsid w:val="00C111C0"/>
    <w:rsid w:val="00C112BE"/>
    <w:rsid w:val="00C1155F"/>
    <w:rsid w:val="00C11760"/>
    <w:rsid w:val="00C11A24"/>
    <w:rsid w:val="00C11A5C"/>
    <w:rsid w:val="00C12105"/>
    <w:rsid w:val="00C1270B"/>
    <w:rsid w:val="00C13108"/>
    <w:rsid w:val="00C132CA"/>
    <w:rsid w:val="00C13B4D"/>
    <w:rsid w:val="00C13FDB"/>
    <w:rsid w:val="00C1444A"/>
    <w:rsid w:val="00C149BD"/>
    <w:rsid w:val="00C14B4D"/>
    <w:rsid w:val="00C151BA"/>
    <w:rsid w:val="00C15275"/>
    <w:rsid w:val="00C154CF"/>
    <w:rsid w:val="00C159F4"/>
    <w:rsid w:val="00C15E28"/>
    <w:rsid w:val="00C161E5"/>
    <w:rsid w:val="00C171EE"/>
    <w:rsid w:val="00C17802"/>
    <w:rsid w:val="00C17C81"/>
    <w:rsid w:val="00C17C8B"/>
    <w:rsid w:val="00C201D7"/>
    <w:rsid w:val="00C202B3"/>
    <w:rsid w:val="00C203AE"/>
    <w:rsid w:val="00C20498"/>
    <w:rsid w:val="00C20F31"/>
    <w:rsid w:val="00C210A5"/>
    <w:rsid w:val="00C21A34"/>
    <w:rsid w:val="00C21F8F"/>
    <w:rsid w:val="00C223AB"/>
    <w:rsid w:val="00C22B87"/>
    <w:rsid w:val="00C231D0"/>
    <w:rsid w:val="00C23357"/>
    <w:rsid w:val="00C237F5"/>
    <w:rsid w:val="00C23A3F"/>
    <w:rsid w:val="00C241ED"/>
    <w:rsid w:val="00C24571"/>
    <w:rsid w:val="00C249C4"/>
    <w:rsid w:val="00C24D56"/>
    <w:rsid w:val="00C25018"/>
    <w:rsid w:val="00C25BDA"/>
    <w:rsid w:val="00C25F02"/>
    <w:rsid w:val="00C2613C"/>
    <w:rsid w:val="00C274BA"/>
    <w:rsid w:val="00C27D44"/>
    <w:rsid w:val="00C30004"/>
    <w:rsid w:val="00C30FEC"/>
    <w:rsid w:val="00C31A87"/>
    <w:rsid w:val="00C321AA"/>
    <w:rsid w:val="00C33104"/>
    <w:rsid w:val="00C33165"/>
    <w:rsid w:val="00C33190"/>
    <w:rsid w:val="00C332D4"/>
    <w:rsid w:val="00C34009"/>
    <w:rsid w:val="00C34375"/>
    <w:rsid w:val="00C343AB"/>
    <w:rsid w:val="00C34CFA"/>
    <w:rsid w:val="00C35DF0"/>
    <w:rsid w:val="00C36020"/>
    <w:rsid w:val="00C364BB"/>
    <w:rsid w:val="00C36DAD"/>
    <w:rsid w:val="00C400E3"/>
    <w:rsid w:val="00C4026F"/>
    <w:rsid w:val="00C40947"/>
    <w:rsid w:val="00C414AA"/>
    <w:rsid w:val="00C416F5"/>
    <w:rsid w:val="00C41D52"/>
    <w:rsid w:val="00C42280"/>
    <w:rsid w:val="00C430AA"/>
    <w:rsid w:val="00C432AE"/>
    <w:rsid w:val="00C43F9C"/>
    <w:rsid w:val="00C43FD2"/>
    <w:rsid w:val="00C44656"/>
    <w:rsid w:val="00C447E0"/>
    <w:rsid w:val="00C44BDC"/>
    <w:rsid w:val="00C45AA7"/>
    <w:rsid w:val="00C467CF"/>
    <w:rsid w:val="00C471D1"/>
    <w:rsid w:val="00C47AD3"/>
    <w:rsid w:val="00C501CB"/>
    <w:rsid w:val="00C50824"/>
    <w:rsid w:val="00C51011"/>
    <w:rsid w:val="00C51060"/>
    <w:rsid w:val="00C51497"/>
    <w:rsid w:val="00C51D6C"/>
    <w:rsid w:val="00C520AC"/>
    <w:rsid w:val="00C525B2"/>
    <w:rsid w:val="00C53F4B"/>
    <w:rsid w:val="00C53FB9"/>
    <w:rsid w:val="00C54152"/>
    <w:rsid w:val="00C548A3"/>
    <w:rsid w:val="00C550D8"/>
    <w:rsid w:val="00C560AC"/>
    <w:rsid w:val="00C56906"/>
    <w:rsid w:val="00C575C5"/>
    <w:rsid w:val="00C5781C"/>
    <w:rsid w:val="00C57886"/>
    <w:rsid w:val="00C60343"/>
    <w:rsid w:val="00C60619"/>
    <w:rsid w:val="00C60A19"/>
    <w:rsid w:val="00C61030"/>
    <w:rsid w:val="00C615D2"/>
    <w:rsid w:val="00C61BE1"/>
    <w:rsid w:val="00C61D91"/>
    <w:rsid w:val="00C6205D"/>
    <w:rsid w:val="00C6279A"/>
    <w:rsid w:val="00C62AAB"/>
    <w:rsid w:val="00C6319D"/>
    <w:rsid w:val="00C6369C"/>
    <w:rsid w:val="00C64928"/>
    <w:rsid w:val="00C64F60"/>
    <w:rsid w:val="00C663A6"/>
    <w:rsid w:val="00C66487"/>
    <w:rsid w:val="00C66DAA"/>
    <w:rsid w:val="00C67042"/>
    <w:rsid w:val="00C676E5"/>
    <w:rsid w:val="00C67737"/>
    <w:rsid w:val="00C70C66"/>
    <w:rsid w:val="00C71030"/>
    <w:rsid w:val="00C72422"/>
    <w:rsid w:val="00C7323A"/>
    <w:rsid w:val="00C736EE"/>
    <w:rsid w:val="00C737DE"/>
    <w:rsid w:val="00C7387B"/>
    <w:rsid w:val="00C744DC"/>
    <w:rsid w:val="00C74914"/>
    <w:rsid w:val="00C75A13"/>
    <w:rsid w:val="00C75C8E"/>
    <w:rsid w:val="00C75FB2"/>
    <w:rsid w:val="00C76111"/>
    <w:rsid w:val="00C769D5"/>
    <w:rsid w:val="00C77517"/>
    <w:rsid w:val="00C81908"/>
    <w:rsid w:val="00C822F0"/>
    <w:rsid w:val="00C828ED"/>
    <w:rsid w:val="00C829B1"/>
    <w:rsid w:val="00C82AFE"/>
    <w:rsid w:val="00C82C84"/>
    <w:rsid w:val="00C82CF6"/>
    <w:rsid w:val="00C83E03"/>
    <w:rsid w:val="00C83F31"/>
    <w:rsid w:val="00C85120"/>
    <w:rsid w:val="00C852CA"/>
    <w:rsid w:val="00C854D4"/>
    <w:rsid w:val="00C85E5B"/>
    <w:rsid w:val="00C85ED8"/>
    <w:rsid w:val="00C8665B"/>
    <w:rsid w:val="00C8671B"/>
    <w:rsid w:val="00C8698A"/>
    <w:rsid w:val="00C87075"/>
    <w:rsid w:val="00C87CC4"/>
    <w:rsid w:val="00C87D64"/>
    <w:rsid w:val="00C90556"/>
    <w:rsid w:val="00C90722"/>
    <w:rsid w:val="00C90902"/>
    <w:rsid w:val="00C909C1"/>
    <w:rsid w:val="00C9161D"/>
    <w:rsid w:val="00C91690"/>
    <w:rsid w:val="00C91939"/>
    <w:rsid w:val="00C91C36"/>
    <w:rsid w:val="00C91F61"/>
    <w:rsid w:val="00C924AC"/>
    <w:rsid w:val="00C92EA3"/>
    <w:rsid w:val="00C9332D"/>
    <w:rsid w:val="00C93CC5"/>
    <w:rsid w:val="00C94506"/>
    <w:rsid w:val="00C9499B"/>
    <w:rsid w:val="00C95591"/>
    <w:rsid w:val="00C9587C"/>
    <w:rsid w:val="00C96A29"/>
    <w:rsid w:val="00C96C08"/>
    <w:rsid w:val="00C96E67"/>
    <w:rsid w:val="00C96F47"/>
    <w:rsid w:val="00C97A58"/>
    <w:rsid w:val="00C97E64"/>
    <w:rsid w:val="00CA03C5"/>
    <w:rsid w:val="00CA078C"/>
    <w:rsid w:val="00CA08E4"/>
    <w:rsid w:val="00CA09CB"/>
    <w:rsid w:val="00CA0D78"/>
    <w:rsid w:val="00CA1221"/>
    <w:rsid w:val="00CA1525"/>
    <w:rsid w:val="00CA16AB"/>
    <w:rsid w:val="00CA1716"/>
    <w:rsid w:val="00CA1D5F"/>
    <w:rsid w:val="00CA20A2"/>
    <w:rsid w:val="00CA25D8"/>
    <w:rsid w:val="00CA2FAC"/>
    <w:rsid w:val="00CA31ED"/>
    <w:rsid w:val="00CA323E"/>
    <w:rsid w:val="00CA373B"/>
    <w:rsid w:val="00CA3B1F"/>
    <w:rsid w:val="00CA3E94"/>
    <w:rsid w:val="00CA4008"/>
    <w:rsid w:val="00CA44E9"/>
    <w:rsid w:val="00CA4855"/>
    <w:rsid w:val="00CA5058"/>
    <w:rsid w:val="00CA5D3A"/>
    <w:rsid w:val="00CA5D90"/>
    <w:rsid w:val="00CA6660"/>
    <w:rsid w:val="00CA6E23"/>
    <w:rsid w:val="00CA6E87"/>
    <w:rsid w:val="00CA6EA1"/>
    <w:rsid w:val="00CA77DB"/>
    <w:rsid w:val="00CB0184"/>
    <w:rsid w:val="00CB03B8"/>
    <w:rsid w:val="00CB0578"/>
    <w:rsid w:val="00CB14B1"/>
    <w:rsid w:val="00CB24FE"/>
    <w:rsid w:val="00CB36CB"/>
    <w:rsid w:val="00CB374F"/>
    <w:rsid w:val="00CB41FC"/>
    <w:rsid w:val="00CB5816"/>
    <w:rsid w:val="00CB5A62"/>
    <w:rsid w:val="00CB5FE5"/>
    <w:rsid w:val="00CB6233"/>
    <w:rsid w:val="00CB651E"/>
    <w:rsid w:val="00CB6B5B"/>
    <w:rsid w:val="00CB6BCF"/>
    <w:rsid w:val="00CB7959"/>
    <w:rsid w:val="00CC0BA5"/>
    <w:rsid w:val="00CC0DDB"/>
    <w:rsid w:val="00CC23E3"/>
    <w:rsid w:val="00CC2AA0"/>
    <w:rsid w:val="00CC3321"/>
    <w:rsid w:val="00CC34EA"/>
    <w:rsid w:val="00CC3724"/>
    <w:rsid w:val="00CC44E9"/>
    <w:rsid w:val="00CC4C8C"/>
    <w:rsid w:val="00CC53AE"/>
    <w:rsid w:val="00CC622B"/>
    <w:rsid w:val="00CC66F2"/>
    <w:rsid w:val="00CC6D54"/>
    <w:rsid w:val="00CC6FA9"/>
    <w:rsid w:val="00CC7AF0"/>
    <w:rsid w:val="00CC7B97"/>
    <w:rsid w:val="00CD052E"/>
    <w:rsid w:val="00CD0D70"/>
    <w:rsid w:val="00CD25A1"/>
    <w:rsid w:val="00CD349B"/>
    <w:rsid w:val="00CD34F4"/>
    <w:rsid w:val="00CD384E"/>
    <w:rsid w:val="00CD40C1"/>
    <w:rsid w:val="00CD4EB4"/>
    <w:rsid w:val="00CD58FD"/>
    <w:rsid w:val="00CD59A7"/>
    <w:rsid w:val="00CD65B1"/>
    <w:rsid w:val="00CD695F"/>
    <w:rsid w:val="00CD69B7"/>
    <w:rsid w:val="00CD6D0C"/>
    <w:rsid w:val="00CD71BD"/>
    <w:rsid w:val="00CE01E4"/>
    <w:rsid w:val="00CE02BD"/>
    <w:rsid w:val="00CE1CA9"/>
    <w:rsid w:val="00CE2089"/>
    <w:rsid w:val="00CE21C7"/>
    <w:rsid w:val="00CE23EF"/>
    <w:rsid w:val="00CE2402"/>
    <w:rsid w:val="00CE27C8"/>
    <w:rsid w:val="00CE2809"/>
    <w:rsid w:val="00CE2CD2"/>
    <w:rsid w:val="00CE3356"/>
    <w:rsid w:val="00CE35FB"/>
    <w:rsid w:val="00CE409F"/>
    <w:rsid w:val="00CE4311"/>
    <w:rsid w:val="00CE444B"/>
    <w:rsid w:val="00CE4921"/>
    <w:rsid w:val="00CE4FE1"/>
    <w:rsid w:val="00CE51E6"/>
    <w:rsid w:val="00CE72DD"/>
    <w:rsid w:val="00CE7629"/>
    <w:rsid w:val="00CE7926"/>
    <w:rsid w:val="00CE7CF2"/>
    <w:rsid w:val="00CE7FFD"/>
    <w:rsid w:val="00CF06F8"/>
    <w:rsid w:val="00CF0A00"/>
    <w:rsid w:val="00CF16F4"/>
    <w:rsid w:val="00CF1AC4"/>
    <w:rsid w:val="00CF292E"/>
    <w:rsid w:val="00CF2CE6"/>
    <w:rsid w:val="00CF3172"/>
    <w:rsid w:val="00CF3874"/>
    <w:rsid w:val="00CF44EC"/>
    <w:rsid w:val="00CF4B0F"/>
    <w:rsid w:val="00CF5170"/>
    <w:rsid w:val="00CF59EC"/>
    <w:rsid w:val="00CF74DD"/>
    <w:rsid w:val="00CF750F"/>
    <w:rsid w:val="00CF78B5"/>
    <w:rsid w:val="00CF7FEE"/>
    <w:rsid w:val="00D005EA"/>
    <w:rsid w:val="00D006DE"/>
    <w:rsid w:val="00D00BFA"/>
    <w:rsid w:val="00D014BF"/>
    <w:rsid w:val="00D01AE7"/>
    <w:rsid w:val="00D02957"/>
    <w:rsid w:val="00D02EDE"/>
    <w:rsid w:val="00D03307"/>
    <w:rsid w:val="00D04A4D"/>
    <w:rsid w:val="00D05122"/>
    <w:rsid w:val="00D053C0"/>
    <w:rsid w:val="00D0626C"/>
    <w:rsid w:val="00D064FE"/>
    <w:rsid w:val="00D067D0"/>
    <w:rsid w:val="00D07159"/>
    <w:rsid w:val="00D120ED"/>
    <w:rsid w:val="00D123BA"/>
    <w:rsid w:val="00D12B02"/>
    <w:rsid w:val="00D1315E"/>
    <w:rsid w:val="00D13389"/>
    <w:rsid w:val="00D13F03"/>
    <w:rsid w:val="00D1466F"/>
    <w:rsid w:val="00D1497F"/>
    <w:rsid w:val="00D14A88"/>
    <w:rsid w:val="00D14B71"/>
    <w:rsid w:val="00D150D2"/>
    <w:rsid w:val="00D161FC"/>
    <w:rsid w:val="00D1729D"/>
    <w:rsid w:val="00D1750A"/>
    <w:rsid w:val="00D17F7D"/>
    <w:rsid w:val="00D20841"/>
    <w:rsid w:val="00D20A84"/>
    <w:rsid w:val="00D20E12"/>
    <w:rsid w:val="00D213FE"/>
    <w:rsid w:val="00D21479"/>
    <w:rsid w:val="00D2165F"/>
    <w:rsid w:val="00D21A40"/>
    <w:rsid w:val="00D225EB"/>
    <w:rsid w:val="00D2344B"/>
    <w:rsid w:val="00D23BB1"/>
    <w:rsid w:val="00D24967"/>
    <w:rsid w:val="00D25A56"/>
    <w:rsid w:val="00D25AAB"/>
    <w:rsid w:val="00D26774"/>
    <w:rsid w:val="00D26ED9"/>
    <w:rsid w:val="00D30145"/>
    <w:rsid w:val="00D3066A"/>
    <w:rsid w:val="00D31A67"/>
    <w:rsid w:val="00D31F96"/>
    <w:rsid w:val="00D320FF"/>
    <w:rsid w:val="00D32391"/>
    <w:rsid w:val="00D32833"/>
    <w:rsid w:val="00D32A61"/>
    <w:rsid w:val="00D343FA"/>
    <w:rsid w:val="00D345E4"/>
    <w:rsid w:val="00D34AED"/>
    <w:rsid w:val="00D35D7E"/>
    <w:rsid w:val="00D363CA"/>
    <w:rsid w:val="00D3646B"/>
    <w:rsid w:val="00D36996"/>
    <w:rsid w:val="00D371CB"/>
    <w:rsid w:val="00D378D0"/>
    <w:rsid w:val="00D407B6"/>
    <w:rsid w:val="00D40FF5"/>
    <w:rsid w:val="00D418FF"/>
    <w:rsid w:val="00D41BA2"/>
    <w:rsid w:val="00D420FE"/>
    <w:rsid w:val="00D42180"/>
    <w:rsid w:val="00D4245C"/>
    <w:rsid w:val="00D434FF"/>
    <w:rsid w:val="00D436CE"/>
    <w:rsid w:val="00D43770"/>
    <w:rsid w:val="00D437EF"/>
    <w:rsid w:val="00D4401A"/>
    <w:rsid w:val="00D442A4"/>
    <w:rsid w:val="00D4431F"/>
    <w:rsid w:val="00D448F9"/>
    <w:rsid w:val="00D448FF"/>
    <w:rsid w:val="00D44E8D"/>
    <w:rsid w:val="00D457CD"/>
    <w:rsid w:val="00D45A71"/>
    <w:rsid w:val="00D45ECF"/>
    <w:rsid w:val="00D46391"/>
    <w:rsid w:val="00D46D40"/>
    <w:rsid w:val="00D476C3"/>
    <w:rsid w:val="00D5089D"/>
    <w:rsid w:val="00D51ACB"/>
    <w:rsid w:val="00D51D35"/>
    <w:rsid w:val="00D52BFB"/>
    <w:rsid w:val="00D52CAC"/>
    <w:rsid w:val="00D52D07"/>
    <w:rsid w:val="00D52EB8"/>
    <w:rsid w:val="00D53448"/>
    <w:rsid w:val="00D53947"/>
    <w:rsid w:val="00D53CBA"/>
    <w:rsid w:val="00D54072"/>
    <w:rsid w:val="00D55328"/>
    <w:rsid w:val="00D55CF4"/>
    <w:rsid w:val="00D563A0"/>
    <w:rsid w:val="00D576B6"/>
    <w:rsid w:val="00D57CF7"/>
    <w:rsid w:val="00D60170"/>
    <w:rsid w:val="00D609FD"/>
    <w:rsid w:val="00D60E9D"/>
    <w:rsid w:val="00D613F2"/>
    <w:rsid w:val="00D61855"/>
    <w:rsid w:val="00D6214A"/>
    <w:rsid w:val="00D6239E"/>
    <w:rsid w:val="00D629AA"/>
    <w:rsid w:val="00D62DB8"/>
    <w:rsid w:val="00D633B0"/>
    <w:rsid w:val="00D63BC7"/>
    <w:rsid w:val="00D63EF8"/>
    <w:rsid w:val="00D64C61"/>
    <w:rsid w:val="00D65C76"/>
    <w:rsid w:val="00D66686"/>
    <w:rsid w:val="00D669E0"/>
    <w:rsid w:val="00D670A9"/>
    <w:rsid w:val="00D67649"/>
    <w:rsid w:val="00D70524"/>
    <w:rsid w:val="00D70757"/>
    <w:rsid w:val="00D70A3B"/>
    <w:rsid w:val="00D710C5"/>
    <w:rsid w:val="00D714F6"/>
    <w:rsid w:val="00D71AF9"/>
    <w:rsid w:val="00D71B7C"/>
    <w:rsid w:val="00D71EA6"/>
    <w:rsid w:val="00D726B5"/>
    <w:rsid w:val="00D72797"/>
    <w:rsid w:val="00D72E8F"/>
    <w:rsid w:val="00D72F84"/>
    <w:rsid w:val="00D731F4"/>
    <w:rsid w:val="00D734C7"/>
    <w:rsid w:val="00D74351"/>
    <w:rsid w:val="00D744B2"/>
    <w:rsid w:val="00D74747"/>
    <w:rsid w:val="00D74865"/>
    <w:rsid w:val="00D749F9"/>
    <w:rsid w:val="00D74DBC"/>
    <w:rsid w:val="00D7542B"/>
    <w:rsid w:val="00D7585B"/>
    <w:rsid w:val="00D75EBF"/>
    <w:rsid w:val="00D7631D"/>
    <w:rsid w:val="00D763B8"/>
    <w:rsid w:val="00D76519"/>
    <w:rsid w:val="00D76D2E"/>
    <w:rsid w:val="00D7717E"/>
    <w:rsid w:val="00D77375"/>
    <w:rsid w:val="00D778F0"/>
    <w:rsid w:val="00D77C0B"/>
    <w:rsid w:val="00D80329"/>
    <w:rsid w:val="00D807D5"/>
    <w:rsid w:val="00D80D34"/>
    <w:rsid w:val="00D80EA1"/>
    <w:rsid w:val="00D81AE3"/>
    <w:rsid w:val="00D81DF9"/>
    <w:rsid w:val="00D81FDD"/>
    <w:rsid w:val="00D82C8D"/>
    <w:rsid w:val="00D83409"/>
    <w:rsid w:val="00D8351F"/>
    <w:rsid w:val="00D835FC"/>
    <w:rsid w:val="00D83B87"/>
    <w:rsid w:val="00D84607"/>
    <w:rsid w:val="00D848CC"/>
    <w:rsid w:val="00D85217"/>
    <w:rsid w:val="00D85417"/>
    <w:rsid w:val="00D85F74"/>
    <w:rsid w:val="00D86071"/>
    <w:rsid w:val="00D866BE"/>
    <w:rsid w:val="00D874D3"/>
    <w:rsid w:val="00D90BEF"/>
    <w:rsid w:val="00D90EBB"/>
    <w:rsid w:val="00D90FE7"/>
    <w:rsid w:val="00D9100F"/>
    <w:rsid w:val="00D91AF4"/>
    <w:rsid w:val="00D91C64"/>
    <w:rsid w:val="00D92579"/>
    <w:rsid w:val="00D92831"/>
    <w:rsid w:val="00D92D1D"/>
    <w:rsid w:val="00D937E3"/>
    <w:rsid w:val="00D93E33"/>
    <w:rsid w:val="00D94202"/>
    <w:rsid w:val="00D9514C"/>
    <w:rsid w:val="00D964A5"/>
    <w:rsid w:val="00D97662"/>
    <w:rsid w:val="00D97D6F"/>
    <w:rsid w:val="00DA0162"/>
    <w:rsid w:val="00DA0E7A"/>
    <w:rsid w:val="00DA1822"/>
    <w:rsid w:val="00DA1A42"/>
    <w:rsid w:val="00DA1D32"/>
    <w:rsid w:val="00DA1DD6"/>
    <w:rsid w:val="00DA287E"/>
    <w:rsid w:val="00DA2F73"/>
    <w:rsid w:val="00DA35EE"/>
    <w:rsid w:val="00DA3E6F"/>
    <w:rsid w:val="00DA4398"/>
    <w:rsid w:val="00DA46D0"/>
    <w:rsid w:val="00DA4D74"/>
    <w:rsid w:val="00DA5C74"/>
    <w:rsid w:val="00DA5C8F"/>
    <w:rsid w:val="00DA617F"/>
    <w:rsid w:val="00DA6B90"/>
    <w:rsid w:val="00DA7278"/>
    <w:rsid w:val="00DA7A55"/>
    <w:rsid w:val="00DB0303"/>
    <w:rsid w:val="00DB13AC"/>
    <w:rsid w:val="00DB21D8"/>
    <w:rsid w:val="00DB29D2"/>
    <w:rsid w:val="00DB35E3"/>
    <w:rsid w:val="00DB3D11"/>
    <w:rsid w:val="00DB4FA8"/>
    <w:rsid w:val="00DB500B"/>
    <w:rsid w:val="00DB55E3"/>
    <w:rsid w:val="00DB67B0"/>
    <w:rsid w:val="00DB6E94"/>
    <w:rsid w:val="00DB6EB2"/>
    <w:rsid w:val="00DC00A5"/>
    <w:rsid w:val="00DC03C2"/>
    <w:rsid w:val="00DC0DD5"/>
    <w:rsid w:val="00DC0E86"/>
    <w:rsid w:val="00DC1419"/>
    <w:rsid w:val="00DC145F"/>
    <w:rsid w:val="00DC22B9"/>
    <w:rsid w:val="00DC307B"/>
    <w:rsid w:val="00DC3223"/>
    <w:rsid w:val="00DC343B"/>
    <w:rsid w:val="00DC3A43"/>
    <w:rsid w:val="00DC3F7B"/>
    <w:rsid w:val="00DC462F"/>
    <w:rsid w:val="00DC497A"/>
    <w:rsid w:val="00DC499A"/>
    <w:rsid w:val="00DC4CE5"/>
    <w:rsid w:val="00DC5DA6"/>
    <w:rsid w:val="00DC60D8"/>
    <w:rsid w:val="00DC6183"/>
    <w:rsid w:val="00DC65A3"/>
    <w:rsid w:val="00DC683D"/>
    <w:rsid w:val="00DC6980"/>
    <w:rsid w:val="00DC69DF"/>
    <w:rsid w:val="00DC6C67"/>
    <w:rsid w:val="00DC6F1B"/>
    <w:rsid w:val="00DC771F"/>
    <w:rsid w:val="00DC7FDB"/>
    <w:rsid w:val="00DD03C5"/>
    <w:rsid w:val="00DD2059"/>
    <w:rsid w:val="00DD2D8A"/>
    <w:rsid w:val="00DD33BA"/>
    <w:rsid w:val="00DD381D"/>
    <w:rsid w:val="00DD3C55"/>
    <w:rsid w:val="00DD4D76"/>
    <w:rsid w:val="00DD5788"/>
    <w:rsid w:val="00DD62CE"/>
    <w:rsid w:val="00DD6A21"/>
    <w:rsid w:val="00DD6A80"/>
    <w:rsid w:val="00DD6B55"/>
    <w:rsid w:val="00DD7216"/>
    <w:rsid w:val="00DD7633"/>
    <w:rsid w:val="00DD7EA1"/>
    <w:rsid w:val="00DD7EE9"/>
    <w:rsid w:val="00DE051D"/>
    <w:rsid w:val="00DE0C1C"/>
    <w:rsid w:val="00DE18A7"/>
    <w:rsid w:val="00DE1995"/>
    <w:rsid w:val="00DE1E69"/>
    <w:rsid w:val="00DE28D7"/>
    <w:rsid w:val="00DE294B"/>
    <w:rsid w:val="00DE2A25"/>
    <w:rsid w:val="00DE2CD6"/>
    <w:rsid w:val="00DE2EFB"/>
    <w:rsid w:val="00DE311A"/>
    <w:rsid w:val="00DE3186"/>
    <w:rsid w:val="00DE3B56"/>
    <w:rsid w:val="00DE40DF"/>
    <w:rsid w:val="00DE40F6"/>
    <w:rsid w:val="00DE4BC8"/>
    <w:rsid w:val="00DE5F3B"/>
    <w:rsid w:val="00DE60CA"/>
    <w:rsid w:val="00DF01B6"/>
    <w:rsid w:val="00DF0731"/>
    <w:rsid w:val="00DF07B8"/>
    <w:rsid w:val="00DF0EC9"/>
    <w:rsid w:val="00DF12A6"/>
    <w:rsid w:val="00DF1859"/>
    <w:rsid w:val="00DF18B1"/>
    <w:rsid w:val="00DF27F4"/>
    <w:rsid w:val="00DF2B26"/>
    <w:rsid w:val="00DF2FDE"/>
    <w:rsid w:val="00DF36CA"/>
    <w:rsid w:val="00DF381D"/>
    <w:rsid w:val="00DF3A62"/>
    <w:rsid w:val="00DF3C72"/>
    <w:rsid w:val="00DF3D74"/>
    <w:rsid w:val="00DF419D"/>
    <w:rsid w:val="00DF47EE"/>
    <w:rsid w:val="00DF4930"/>
    <w:rsid w:val="00DF4A13"/>
    <w:rsid w:val="00DF542A"/>
    <w:rsid w:val="00DF5DD8"/>
    <w:rsid w:val="00DF67FB"/>
    <w:rsid w:val="00DF75FC"/>
    <w:rsid w:val="00DF7791"/>
    <w:rsid w:val="00DF794A"/>
    <w:rsid w:val="00E00569"/>
    <w:rsid w:val="00E00596"/>
    <w:rsid w:val="00E00697"/>
    <w:rsid w:val="00E00F8B"/>
    <w:rsid w:val="00E016CE"/>
    <w:rsid w:val="00E01930"/>
    <w:rsid w:val="00E01AB2"/>
    <w:rsid w:val="00E01EAA"/>
    <w:rsid w:val="00E02517"/>
    <w:rsid w:val="00E02C22"/>
    <w:rsid w:val="00E02FD5"/>
    <w:rsid w:val="00E03571"/>
    <w:rsid w:val="00E03651"/>
    <w:rsid w:val="00E0463B"/>
    <w:rsid w:val="00E05079"/>
    <w:rsid w:val="00E06294"/>
    <w:rsid w:val="00E06AD7"/>
    <w:rsid w:val="00E06CB6"/>
    <w:rsid w:val="00E07FD5"/>
    <w:rsid w:val="00E10C55"/>
    <w:rsid w:val="00E10E03"/>
    <w:rsid w:val="00E10E6B"/>
    <w:rsid w:val="00E1147A"/>
    <w:rsid w:val="00E1160F"/>
    <w:rsid w:val="00E11A1D"/>
    <w:rsid w:val="00E127E5"/>
    <w:rsid w:val="00E12CB3"/>
    <w:rsid w:val="00E130CF"/>
    <w:rsid w:val="00E132E7"/>
    <w:rsid w:val="00E13B6E"/>
    <w:rsid w:val="00E13C8A"/>
    <w:rsid w:val="00E13E8C"/>
    <w:rsid w:val="00E143C8"/>
    <w:rsid w:val="00E14833"/>
    <w:rsid w:val="00E14AE5"/>
    <w:rsid w:val="00E14B06"/>
    <w:rsid w:val="00E15DE0"/>
    <w:rsid w:val="00E160AD"/>
    <w:rsid w:val="00E163C8"/>
    <w:rsid w:val="00E1675F"/>
    <w:rsid w:val="00E16EB1"/>
    <w:rsid w:val="00E16F25"/>
    <w:rsid w:val="00E17D14"/>
    <w:rsid w:val="00E2039E"/>
    <w:rsid w:val="00E20A4B"/>
    <w:rsid w:val="00E216F4"/>
    <w:rsid w:val="00E21FF9"/>
    <w:rsid w:val="00E22CB1"/>
    <w:rsid w:val="00E2307B"/>
    <w:rsid w:val="00E2324A"/>
    <w:rsid w:val="00E236B3"/>
    <w:rsid w:val="00E236BB"/>
    <w:rsid w:val="00E23A27"/>
    <w:rsid w:val="00E23B4C"/>
    <w:rsid w:val="00E23DB3"/>
    <w:rsid w:val="00E24440"/>
    <w:rsid w:val="00E24931"/>
    <w:rsid w:val="00E24982"/>
    <w:rsid w:val="00E24A67"/>
    <w:rsid w:val="00E24B2F"/>
    <w:rsid w:val="00E24FA3"/>
    <w:rsid w:val="00E25317"/>
    <w:rsid w:val="00E25DFC"/>
    <w:rsid w:val="00E25E76"/>
    <w:rsid w:val="00E25FB3"/>
    <w:rsid w:val="00E260EA"/>
    <w:rsid w:val="00E262D0"/>
    <w:rsid w:val="00E265EB"/>
    <w:rsid w:val="00E26B28"/>
    <w:rsid w:val="00E2778E"/>
    <w:rsid w:val="00E30540"/>
    <w:rsid w:val="00E30AD9"/>
    <w:rsid w:val="00E30F42"/>
    <w:rsid w:val="00E31465"/>
    <w:rsid w:val="00E31542"/>
    <w:rsid w:val="00E3188D"/>
    <w:rsid w:val="00E32411"/>
    <w:rsid w:val="00E326AB"/>
    <w:rsid w:val="00E328CD"/>
    <w:rsid w:val="00E32B89"/>
    <w:rsid w:val="00E3304E"/>
    <w:rsid w:val="00E33160"/>
    <w:rsid w:val="00E33EFF"/>
    <w:rsid w:val="00E344E7"/>
    <w:rsid w:val="00E34597"/>
    <w:rsid w:val="00E34837"/>
    <w:rsid w:val="00E3489E"/>
    <w:rsid w:val="00E3534B"/>
    <w:rsid w:val="00E3546C"/>
    <w:rsid w:val="00E35CE2"/>
    <w:rsid w:val="00E35D5C"/>
    <w:rsid w:val="00E362F0"/>
    <w:rsid w:val="00E36B95"/>
    <w:rsid w:val="00E377B6"/>
    <w:rsid w:val="00E37C41"/>
    <w:rsid w:val="00E4003F"/>
    <w:rsid w:val="00E40FD6"/>
    <w:rsid w:val="00E41692"/>
    <w:rsid w:val="00E41EC1"/>
    <w:rsid w:val="00E43587"/>
    <w:rsid w:val="00E43CE5"/>
    <w:rsid w:val="00E43D94"/>
    <w:rsid w:val="00E43EF2"/>
    <w:rsid w:val="00E44049"/>
    <w:rsid w:val="00E44322"/>
    <w:rsid w:val="00E44345"/>
    <w:rsid w:val="00E44DF3"/>
    <w:rsid w:val="00E452F5"/>
    <w:rsid w:val="00E458F6"/>
    <w:rsid w:val="00E45954"/>
    <w:rsid w:val="00E45BE3"/>
    <w:rsid w:val="00E466F0"/>
    <w:rsid w:val="00E46704"/>
    <w:rsid w:val="00E46C42"/>
    <w:rsid w:val="00E471A4"/>
    <w:rsid w:val="00E47AAF"/>
    <w:rsid w:val="00E5072B"/>
    <w:rsid w:val="00E512F1"/>
    <w:rsid w:val="00E53546"/>
    <w:rsid w:val="00E543B9"/>
    <w:rsid w:val="00E54F2A"/>
    <w:rsid w:val="00E55947"/>
    <w:rsid w:val="00E55F24"/>
    <w:rsid w:val="00E56F09"/>
    <w:rsid w:val="00E56FA3"/>
    <w:rsid w:val="00E57400"/>
    <w:rsid w:val="00E6061C"/>
    <w:rsid w:val="00E61108"/>
    <w:rsid w:val="00E6136C"/>
    <w:rsid w:val="00E61461"/>
    <w:rsid w:val="00E61982"/>
    <w:rsid w:val="00E6281E"/>
    <w:rsid w:val="00E6319E"/>
    <w:rsid w:val="00E633C7"/>
    <w:rsid w:val="00E63664"/>
    <w:rsid w:val="00E638DD"/>
    <w:rsid w:val="00E64357"/>
    <w:rsid w:val="00E646BA"/>
    <w:rsid w:val="00E64DEA"/>
    <w:rsid w:val="00E65237"/>
    <w:rsid w:val="00E65B04"/>
    <w:rsid w:val="00E66680"/>
    <w:rsid w:val="00E66917"/>
    <w:rsid w:val="00E66AF8"/>
    <w:rsid w:val="00E673C5"/>
    <w:rsid w:val="00E67A35"/>
    <w:rsid w:val="00E70741"/>
    <w:rsid w:val="00E70D99"/>
    <w:rsid w:val="00E71183"/>
    <w:rsid w:val="00E72015"/>
    <w:rsid w:val="00E72471"/>
    <w:rsid w:val="00E72E04"/>
    <w:rsid w:val="00E72EFC"/>
    <w:rsid w:val="00E74C20"/>
    <w:rsid w:val="00E750AB"/>
    <w:rsid w:val="00E778EF"/>
    <w:rsid w:val="00E77B78"/>
    <w:rsid w:val="00E77CEB"/>
    <w:rsid w:val="00E77F19"/>
    <w:rsid w:val="00E80071"/>
    <w:rsid w:val="00E80273"/>
    <w:rsid w:val="00E8028C"/>
    <w:rsid w:val="00E806EB"/>
    <w:rsid w:val="00E807ED"/>
    <w:rsid w:val="00E80B4F"/>
    <w:rsid w:val="00E80E36"/>
    <w:rsid w:val="00E8166F"/>
    <w:rsid w:val="00E81A96"/>
    <w:rsid w:val="00E8257A"/>
    <w:rsid w:val="00E8346D"/>
    <w:rsid w:val="00E8359C"/>
    <w:rsid w:val="00E8403E"/>
    <w:rsid w:val="00E843AE"/>
    <w:rsid w:val="00E84511"/>
    <w:rsid w:val="00E8452A"/>
    <w:rsid w:val="00E85098"/>
    <w:rsid w:val="00E85293"/>
    <w:rsid w:val="00E8591A"/>
    <w:rsid w:val="00E85B7C"/>
    <w:rsid w:val="00E8676B"/>
    <w:rsid w:val="00E86C2C"/>
    <w:rsid w:val="00E86F00"/>
    <w:rsid w:val="00E8759F"/>
    <w:rsid w:val="00E90560"/>
    <w:rsid w:val="00E9188A"/>
    <w:rsid w:val="00E918F1"/>
    <w:rsid w:val="00E91B9E"/>
    <w:rsid w:val="00E920F6"/>
    <w:rsid w:val="00E92406"/>
    <w:rsid w:val="00E9277A"/>
    <w:rsid w:val="00E92852"/>
    <w:rsid w:val="00E94602"/>
    <w:rsid w:val="00E94AD6"/>
    <w:rsid w:val="00E954FE"/>
    <w:rsid w:val="00E95B11"/>
    <w:rsid w:val="00E95BBB"/>
    <w:rsid w:val="00E96CAB"/>
    <w:rsid w:val="00E97130"/>
    <w:rsid w:val="00E97242"/>
    <w:rsid w:val="00E97A51"/>
    <w:rsid w:val="00EA0214"/>
    <w:rsid w:val="00EA0CE7"/>
    <w:rsid w:val="00EA0D4A"/>
    <w:rsid w:val="00EA1B3E"/>
    <w:rsid w:val="00EA2C7F"/>
    <w:rsid w:val="00EA353F"/>
    <w:rsid w:val="00EA44D9"/>
    <w:rsid w:val="00EA49BF"/>
    <w:rsid w:val="00EA5CA0"/>
    <w:rsid w:val="00EA636F"/>
    <w:rsid w:val="00EA6845"/>
    <w:rsid w:val="00EA75F0"/>
    <w:rsid w:val="00EA7FBE"/>
    <w:rsid w:val="00EB041C"/>
    <w:rsid w:val="00EB0C98"/>
    <w:rsid w:val="00EB0E93"/>
    <w:rsid w:val="00EB196C"/>
    <w:rsid w:val="00EB2377"/>
    <w:rsid w:val="00EB25A3"/>
    <w:rsid w:val="00EB3009"/>
    <w:rsid w:val="00EB32AC"/>
    <w:rsid w:val="00EB356D"/>
    <w:rsid w:val="00EB3762"/>
    <w:rsid w:val="00EB3AEB"/>
    <w:rsid w:val="00EB477F"/>
    <w:rsid w:val="00EB4C89"/>
    <w:rsid w:val="00EB54E0"/>
    <w:rsid w:val="00EB56A8"/>
    <w:rsid w:val="00EB626D"/>
    <w:rsid w:val="00EB6587"/>
    <w:rsid w:val="00EB6A76"/>
    <w:rsid w:val="00EB7201"/>
    <w:rsid w:val="00EC04C9"/>
    <w:rsid w:val="00EC0FEC"/>
    <w:rsid w:val="00EC1AF6"/>
    <w:rsid w:val="00EC2C81"/>
    <w:rsid w:val="00EC31B4"/>
    <w:rsid w:val="00EC3821"/>
    <w:rsid w:val="00EC48BC"/>
    <w:rsid w:val="00EC4A51"/>
    <w:rsid w:val="00EC4F36"/>
    <w:rsid w:val="00EC4FB5"/>
    <w:rsid w:val="00EC5356"/>
    <w:rsid w:val="00EC5860"/>
    <w:rsid w:val="00EC5ABE"/>
    <w:rsid w:val="00EC5FF7"/>
    <w:rsid w:val="00EC6A93"/>
    <w:rsid w:val="00EC753D"/>
    <w:rsid w:val="00EC7EE6"/>
    <w:rsid w:val="00ED0D53"/>
    <w:rsid w:val="00ED1C32"/>
    <w:rsid w:val="00ED229C"/>
    <w:rsid w:val="00ED2A34"/>
    <w:rsid w:val="00ED2E41"/>
    <w:rsid w:val="00ED3474"/>
    <w:rsid w:val="00ED3577"/>
    <w:rsid w:val="00ED4AE7"/>
    <w:rsid w:val="00ED6D0D"/>
    <w:rsid w:val="00ED71C2"/>
    <w:rsid w:val="00ED7651"/>
    <w:rsid w:val="00ED79C5"/>
    <w:rsid w:val="00EE0838"/>
    <w:rsid w:val="00EE0CC2"/>
    <w:rsid w:val="00EE10D8"/>
    <w:rsid w:val="00EE1F3A"/>
    <w:rsid w:val="00EE2D32"/>
    <w:rsid w:val="00EE329A"/>
    <w:rsid w:val="00EE373A"/>
    <w:rsid w:val="00EE3C85"/>
    <w:rsid w:val="00EE3CE7"/>
    <w:rsid w:val="00EE3FBB"/>
    <w:rsid w:val="00EE4239"/>
    <w:rsid w:val="00EE45B6"/>
    <w:rsid w:val="00EE4B06"/>
    <w:rsid w:val="00EE552F"/>
    <w:rsid w:val="00EE5818"/>
    <w:rsid w:val="00EE67F9"/>
    <w:rsid w:val="00EE68B5"/>
    <w:rsid w:val="00EE738A"/>
    <w:rsid w:val="00EE7402"/>
    <w:rsid w:val="00EE775E"/>
    <w:rsid w:val="00EF0AE4"/>
    <w:rsid w:val="00EF0BB5"/>
    <w:rsid w:val="00EF0FFE"/>
    <w:rsid w:val="00EF13C0"/>
    <w:rsid w:val="00EF155E"/>
    <w:rsid w:val="00EF1CC1"/>
    <w:rsid w:val="00EF1FFB"/>
    <w:rsid w:val="00EF2719"/>
    <w:rsid w:val="00EF2E06"/>
    <w:rsid w:val="00EF3B3A"/>
    <w:rsid w:val="00EF3E5F"/>
    <w:rsid w:val="00EF3FCD"/>
    <w:rsid w:val="00EF429A"/>
    <w:rsid w:val="00EF748B"/>
    <w:rsid w:val="00EF7832"/>
    <w:rsid w:val="00EF7874"/>
    <w:rsid w:val="00EF7E78"/>
    <w:rsid w:val="00F00898"/>
    <w:rsid w:val="00F01454"/>
    <w:rsid w:val="00F017C4"/>
    <w:rsid w:val="00F01AD6"/>
    <w:rsid w:val="00F02C83"/>
    <w:rsid w:val="00F02E8D"/>
    <w:rsid w:val="00F03137"/>
    <w:rsid w:val="00F03318"/>
    <w:rsid w:val="00F039B5"/>
    <w:rsid w:val="00F03C5E"/>
    <w:rsid w:val="00F042DC"/>
    <w:rsid w:val="00F0482A"/>
    <w:rsid w:val="00F06C89"/>
    <w:rsid w:val="00F073D8"/>
    <w:rsid w:val="00F0799D"/>
    <w:rsid w:val="00F079C1"/>
    <w:rsid w:val="00F107A0"/>
    <w:rsid w:val="00F107E6"/>
    <w:rsid w:val="00F11919"/>
    <w:rsid w:val="00F127A8"/>
    <w:rsid w:val="00F128D7"/>
    <w:rsid w:val="00F1384F"/>
    <w:rsid w:val="00F13CCB"/>
    <w:rsid w:val="00F13CFC"/>
    <w:rsid w:val="00F14107"/>
    <w:rsid w:val="00F14C6D"/>
    <w:rsid w:val="00F15084"/>
    <w:rsid w:val="00F15254"/>
    <w:rsid w:val="00F15386"/>
    <w:rsid w:val="00F158CD"/>
    <w:rsid w:val="00F1711B"/>
    <w:rsid w:val="00F17B4D"/>
    <w:rsid w:val="00F20485"/>
    <w:rsid w:val="00F2055C"/>
    <w:rsid w:val="00F2085E"/>
    <w:rsid w:val="00F20D01"/>
    <w:rsid w:val="00F2134E"/>
    <w:rsid w:val="00F21448"/>
    <w:rsid w:val="00F21D87"/>
    <w:rsid w:val="00F220A5"/>
    <w:rsid w:val="00F2223B"/>
    <w:rsid w:val="00F22FF6"/>
    <w:rsid w:val="00F238C9"/>
    <w:rsid w:val="00F242EA"/>
    <w:rsid w:val="00F24A65"/>
    <w:rsid w:val="00F2517D"/>
    <w:rsid w:val="00F254B6"/>
    <w:rsid w:val="00F25D91"/>
    <w:rsid w:val="00F26C9B"/>
    <w:rsid w:val="00F30065"/>
    <w:rsid w:val="00F304ED"/>
    <w:rsid w:val="00F314B8"/>
    <w:rsid w:val="00F31696"/>
    <w:rsid w:val="00F3196B"/>
    <w:rsid w:val="00F34362"/>
    <w:rsid w:val="00F34BC9"/>
    <w:rsid w:val="00F34D6D"/>
    <w:rsid w:val="00F35077"/>
    <w:rsid w:val="00F3536F"/>
    <w:rsid w:val="00F358E8"/>
    <w:rsid w:val="00F35C8A"/>
    <w:rsid w:val="00F36443"/>
    <w:rsid w:val="00F364B0"/>
    <w:rsid w:val="00F36731"/>
    <w:rsid w:val="00F371DB"/>
    <w:rsid w:val="00F379F5"/>
    <w:rsid w:val="00F37F39"/>
    <w:rsid w:val="00F4063D"/>
    <w:rsid w:val="00F41AF5"/>
    <w:rsid w:val="00F42013"/>
    <w:rsid w:val="00F42143"/>
    <w:rsid w:val="00F42B6A"/>
    <w:rsid w:val="00F42CC9"/>
    <w:rsid w:val="00F43F9A"/>
    <w:rsid w:val="00F44214"/>
    <w:rsid w:val="00F44694"/>
    <w:rsid w:val="00F44F11"/>
    <w:rsid w:val="00F45428"/>
    <w:rsid w:val="00F46488"/>
    <w:rsid w:val="00F46AAC"/>
    <w:rsid w:val="00F47193"/>
    <w:rsid w:val="00F47795"/>
    <w:rsid w:val="00F479A5"/>
    <w:rsid w:val="00F47A6E"/>
    <w:rsid w:val="00F50A89"/>
    <w:rsid w:val="00F50FB1"/>
    <w:rsid w:val="00F513AE"/>
    <w:rsid w:val="00F51899"/>
    <w:rsid w:val="00F51B9C"/>
    <w:rsid w:val="00F51C2B"/>
    <w:rsid w:val="00F523FF"/>
    <w:rsid w:val="00F52456"/>
    <w:rsid w:val="00F52C33"/>
    <w:rsid w:val="00F52C63"/>
    <w:rsid w:val="00F53A9D"/>
    <w:rsid w:val="00F54AB6"/>
    <w:rsid w:val="00F55F20"/>
    <w:rsid w:val="00F56307"/>
    <w:rsid w:val="00F566A1"/>
    <w:rsid w:val="00F569ED"/>
    <w:rsid w:val="00F571B4"/>
    <w:rsid w:val="00F573CF"/>
    <w:rsid w:val="00F57455"/>
    <w:rsid w:val="00F57958"/>
    <w:rsid w:val="00F60B9F"/>
    <w:rsid w:val="00F6173B"/>
    <w:rsid w:val="00F625FE"/>
    <w:rsid w:val="00F627A3"/>
    <w:rsid w:val="00F62BAC"/>
    <w:rsid w:val="00F6330F"/>
    <w:rsid w:val="00F63C94"/>
    <w:rsid w:val="00F643ED"/>
    <w:rsid w:val="00F6466E"/>
    <w:rsid w:val="00F66029"/>
    <w:rsid w:val="00F67741"/>
    <w:rsid w:val="00F71B59"/>
    <w:rsid w:val="00F721FD"/>
    <w:rsid w:val="00F73528"/>
    <w:rsid w:val="00F73BBF"/>
    <w:rsid w:val="00F743FD"/>
    <w:rsid w:val="00F7470E"/>
    <w:rsid w:val="00F74981"/>
    <w:rsid w:val="00F74D41"/>
    <w:rsid w:val="00F756E2"/>
    <w:rsid w:val="00F75A9E"/>
    <w:rsid w:val="00F75BF3"/>
    <w:rsid w:val="00F76485"/>
    <w:rsid w:val="00F7648A"/>
    <w:rsid w:val="00F76502"/>
    <w:rsid w:val="00F76689"/>
    <w:rsid w:val="00F77B68"/>
    <w:rsid w:val="00F77BFD"/>
    <w:rsid w:val="00F80BAF"/>
    <w:rsid w:val="00F80E0E"/>
    <w:rsid w:val="00F8101B"/>
    <w:rsid w:val="00F81645"/>
    <w:rsid w:val="00F81924"/>
    <w:rsid w:val="00F82E6D"/>
    <w:rsid w:val="00F8302E"/>
    <w:rsid w:val="00F838B3"/>
    <w:rsid w:val="00F83CB1"/>
    <w:rsid w:val="00F84154"/>
    <w:rsid w:val="00F855B0"/>
    <w:rsid w:val="00F85B50"/>
    <w:rsid w:val="00F86C38"/>
    <w:rsid w:val="00F86DAB"/>
    <w:rsid w:val="00F872FE"/>
    <w:rsid w:val="00F87B7D"/>
    <w:rsid w:val="00F87CA3"/>
    <w:rsid w:val="00F87E1D"/>
    <w:rsid w:val="00F902A2"/>
    <w:rsid w:val="00F904CD"/>
    <w:rsid w:val="00F91044"/>
    <w:rsid w:val="00F910C1"/>
    <w:rsid w:val="00F911A3"/>
    <w:rsid w:val="00F915A6"/>
    <w:rsid w:val="00F91E4B"/>
    <w:rsid w:val="00F92093"/>
    <w:rsid w:val="00F9265E"/>
    <w:rsid w:val="00F92A0B"/>
    <w:rsid w:val="00F934EF"/>
    <w:rsid w:val="00F93FDE"/>
    <w:rsid w:val="00F942E3"/>
    <w:rsid w:val="00F951B9"/>
    <w:rsid w:val="00F95519"/>
    <w:rsid w:val="00F955E7"/>
    <w:rsid w:val="00F956AC"/>
    <w:rsid w:val="00F956DD"/>
    <w:rsid w:val="00F959F3"/>
    <w:rsid w:val="00F96024"/>
    <w:rsid w:val="00F96378"/>
    <w:rsid w:val="00F966FC"/>
    <w:rsid w:val="00F96740"/>
    <w:rsid w:val="00F97C68"/>
    <w:rsid w:val="00FA035B"/>
    <w:rsid w:val="00FA073E"/>
    <w:rsid w:val="00FA0C4F"/>
    <w:rsid w:val="00FA0EA8"/>
    <w:rsid w:val="00FA0EE7"/>
    <w:rsid w:val="00FA11DC"/>
    <w:rsid w:val="00FA22A8"/>
    <w:rsid w:val="00FA3702"/>
    <w:rsid w:val="00FA374C"/>
    <w:rsid w:val="00FA3B3F"/>
    <w:rsid w:val="00FA4916"/>
    <w:rsid w:val="00FA5F0C"/>
    <w:rsid w:val="00FA6863"/>
    <w:rsid w:val="00FA6CF1"/>
    <w:rsid w:val="00FA718A"/>
    <w:rsid w:val="00FA71EA"/>
    <w:rsid w:val="00FA7E5C"/>
    <w:rsid w:val="00FB15B5"/>
    <w:rsid w:val="00FB193D"/>
    <w:rsid w:val="00FB2613"/>
    <w:rsid w:val="00FB2823"/>
    <w:rsid w:val="00FB2DAC"/>
    <w:rsid w:val="00FB3422"/>
    <w:rsid w:val="00FB347E"/>
    <w:rsid w:val="00FB354B"/>
    <w:rsid w:val="00FB3E04"/>
    <w:rsid w:val="00FB416A"/>
    <w:rsid w:val="00FB4E9D"/>
    <w:rsid w:val="00FB4FBC"/>
    <w:rsid w:val="00FB52AB"/>
    <w:rsid w:val="00FB54FC"/>
    <w:rsid w:val="00FB6B3C"/>
    <w:rsid w:val="00FC0091"/>
    <w:rsid w:val="00FC03CF"/>
    <w:rsid w:val="00FC07A2"/>
    <w:rsid w:val="00FC0981"/>
    <w:rsid w:val="00FC1739"/>
    <w:rsid w:val="00FC196B"/>
    <w:rsid w:val="00FC1D7C"/>
    <w:rsid w:val="00FC2181"/>
    <w:rsid w:val="00FC2194"/>
    <w:rsid w:val="00FC252F"/>
    <w:rsid w:val="00FC2AA7"/>
    <w:rsid w:val="00FC2BF7"/>
    <w:rsid w:val="00FC2C53"/>
    <w:rsid w:val="00FC380B"/>
    <w:rsid w:val="00FC3FF7"/>
    <w:rsid w:val="00FC4583"/>
    <w:rsid w:val="00FC4789"/>
    <w:rsid w:val="00FC53C7"/>
    <w:rsid w:val="00FC5721"/>
    <w:rsid w:val="00FC575C"/>
    <w:rsid w:val="00FC6AFC"/>
    <w:rsid w:val="00FC706C"/>
    <w:rsid w:val="00FC7A6F"/>
    <w:rsid w:val="00FD01B5"/>
    <w:rsid w:val="00FD0564"/>
    <w:rsid w:val="00FD0581"/>
    <w:rsid w:val="00FD0809"/>
    <w:rsid w:val="00FD08F8"/>
    <w:rsid w:val="00FD15DA"/>
    <w:rsid w:val="00FD1898"/>
    <w:rsid w:val="00FD1D3F"/>
    <w:rsid w:val="00FD20AF"/>
    <w:rsid w:val="00FD2BF8"/>
    <w:rsid w:val="00FD3E1B"/>
    <w:rsid w:val="00FD4360"/>
    <w:rsid w:val="00FD44AD"/>
    <w:rsid w:val="00FD44C1"/>
    <w:rsid w:val="00FD4AC3"/>
    <w:rsid w:val="00FD501B"/>
    <w:rsid w:val="00FD575D"/>
    <w:rsid w:val="00FD5BF0"/>
    <w:rsid w:val="00FD5F1E"/>
    <w:rsid w:val="00FD7022"/>
    <w:rsid w:val="00FD76FE"/>
    <w:rsid w:val="00FE04A0"/>
    <w:rsid w:val="00FE054A"/>
    <w:rsid w:val="00FE0F2C"/>
    <w:rsid w:val="00FE125A"/>
    <w:rsid w:val="00FE13A6"/>
    <w:rsid w:val="00FE1CB1"/>
    <w:rsid w:val="00FE1E68"/>
    <w:rsid w:val="00FE227D"/>
    <w:rsid w:val="00FE247A"/>
    <w:rsid w:val="00FE254A"/>
    <w:rsid w:val="00FE3405"/>
    <w:rsid w:val="00FE3945"/>
    <w:rsid w:val="00FE4A87"/>
    <w:rsid w:val="00FE5391"/>
    <w:rsid w:val="00FE5BC5"/>
    <w:rsid w:val="00FE5DF3"/>
    <w:rsid w:val="00FE61BF"/>
    <w:rsid w:val="00FE643C"/>
    <w:rsid w:val="00FE6A3B"/>
    <w:rsid w:val="00FE6A53"/>
    <w:rsid w:val="00FE6E81"/>
    <w:rsid w:val="00FE7626"/>
    <w:rsid w:val="00FE7F39"/>
    <w:rsid w:val="00FE7F54"/>
    <w:rsid w:val="00FF0465"/>
    <w:rsid w:val="00FF0D0E"/>
    <w:rsid w:val="00FF159D"/>
    <w:rsid w:val="00FF1FCC"/>
    <w:rsid w:val="00FF2949"/>
    <w:rsid w:val="00FF35A9"/>
    <w:rsid w:val="00FF385E"/>
    <w:rsid w:val="00FF3F7C"/>
    <w:rsid w:val="00FF433A"/>
    <w:rsid w:val="00FF451B"/>
    <w:rsid w:val="00FF4BA0"/>
    <w:rsid w:val="00FF4EB9"/>
    <w:rsid w:val="00FF51A6"/>
    <w:rsid w:val="00FF5347"/>
    <w:rsid w:val="00FF5A2A"/>
    <w:rsid w:val="00FF64B9"/>
    <w:rsid w:val="00FF6811"/>
    <w:rsid w:val="00FF7418"/>
    <w:rsid w:val="00FF7822"/>
    <w:rsid w:val="011749DA"/>
    <w:rsid w:val="01B8E245"/>
    <w:rsid w:val="01BAC394"/>
    <w:rsid w:val="01C9B7F2"/>
    <w:rsid w:val="028536D9"/>
    <w:rsid w:val="02BDFB1F"/>
    <w:rsid w:val="02EB2D73"/>
    <w:rsid w:val="030EF442"/>
    <w:rsid w:val="035B9131"/>
    <w:rsid w:val="041911D6"/>
    <w:rsid w:val="0530DD6F"/>
    <w:rsid w:val="0589E8AC"/>
    <w:rsid w:val="058D94AC"/>
    <w:rsid w:val="05D9713A"/>
    <w:rsid w:val="05F2C9C7"/>
    <w:rsid w:val="06DCF7BF"/>
    <w:rsid w:val="06EDF79A"/>
    <w:rsid w:val="072111EC"/>
    <w:rsid w:val="077E8B9D"/>
    <w:rsid w:val="084C6AEF"/>
    <w:rsid w:val="086B01D7"/>
    <w:rsid w:val="08E56101"/>
    <w:rsid w:val="09215071"/>
    <w:rsid w:val="0A0756FF"/>
    <w:rsid w:val="0BCFEA33"/>
    <w:rsid w:val="0C028034"/>
    <w:rsid w:val="0C42E39C"/>
    <w:rsid w:val="0C78323C"/>
    <w:rsid w:val="0D274E7F"/>
    <w:rsid w:val="0D47FFA5"/>
    <w:rsid w:val="0E12CA4B"/>
    <w:rsid w:val="0E178529"/>
    <w:rsid w:val="0E741B5D"/>
    <w:rsid w:val="0EC6F324"/>
    <w:rsid w:val="0FE3494E"/>
    <w:rsid w:val="11584CE0"/>
    <w:rsid w:val="11BE345B"/>
    <w:rsid w:val="1240F4CF"/>
    <w:rsid w:val="12BA9ECB"/>
    <w:rsid w:val="12D39EAF"/>
    <w:rsid w:val="132D2965"/>
    <w:rsid w:val="13E5660A"/>
    <w:rsid w:val="1490494D"/>
    <w:rsid w:val="14CE19F4"/>
    <w:rsid w:val="1509EE55"/>
    <w:rsid w:val="15150376"/>
    <w:rsid w:val="15B63243"/>
    <w:rsid w:val="15F4ED66"/>
    <w:rsid w:val="1611C7B8"/>
    <w:rsid w:val="167514E2"/>
    <w:rsid w:val="16A05643"/>
    <w:rsid w:val="16EA9988"/>
    <w:rsid w:val="17201CA2"/>
    <w:rsid w:val="176D912F"/>
    <w:rsid w:val="1795D4FB"/>
    <w:rsid w:val="179F59DF"/>
    <w:rsid w:val="1801402E"/>
    <w:rsid w:val="18206A7D"/>
    <w:rsid w:val="182579FD"/>
    <w:rsid w:val="182633CD"/>
    <w:rsid w:val="182B3DF3"/>
    <w:rsid w:val="1832EBD3"/>
    <w:rsid w:val="183B09FB"/>
    <w:rsid w:val="183D25B6"/>
    <w:rsid w:val="18901860"/>
    <w:rsid w:val="189AD2C5"/>
    <w:rsid w:val="19304824"/>
    <w:rsid w:val="1A2F55A1"/>
    <w:rsid w:val="1A5D68FD"/>
    <w:rsid w:val="1A650290"/>
    <w:rsid w:val="1ACD75BD"/>
    <w:rsid w:val="1AE6056E"/>
    <w:rsid w:val="1B03C1B2"/>
    <w:rsid w:val="1BF42BFA"/>
    <w:rsid w:val="1C29464E"/>
    <w:rsid w:val="1C81D045"/>
    <w:rsid w:val="1CC3541B"/>
    <w:rsid w:val="1D5691EB"/>
    <w:rsid w:val="1D5D0911"/>
    <w:rsid w:val="1DA28834"/>
    <w:rsid w:val="1DEBDADD"/>
    <w:rsid w:val="1E05167F"/>
    <w:rsid w:val="1E9FA97B"/>
    <w:rsid w:val="1EA108AC"/>
    <w:rsid w:val="205E263A"/>
    <w:rsid w:val="208644EE"/>
    <w:rsid w:val="22034942"/>
    <w:rsid w:val="22171B45"/>
    <w:rsid w:val="22ECEFF8"/>
    <w:rsid w:val="23E6191D"/>
    <w:rsid w:val="245C261A"/>
    <w:rsid w:val="249E7039"/>
    <w:rsid w:val="261BAC57"/>
    <w:rsid w:val="2633EC73"/>
    <w:rsid w:val="26EEE769"/>
    <w:rsid w:val="27B77CB8"/>
    <w:rsid w:val="28081E36"/>
    <w:rsid w:val="28D8EAB0"/>
    <w:rsid w:val="28F0D76E"/>
    <w:rsid w:val="296750B8"/>
    <w:rsid w:val="2A6A556F"/>
    <w:rsid w:val="2A9AC4A1"/>
    <w:rsid w:val="2AA5BAFA"/>
    <w:rsid w:val="2BFCA446"/>
    <w:rsid w:val="2D6B3F55"/>
    <w:rsid w:val="2DAF63AE"/>
    <w:rsid w:val="2DBB5D32"/>
    <w:rsid w:val="2E9C0719"/>
    <w:rsid w:val="2EE0D069"/>
    <w:rsid w:val="3020C981"/>
    <w:rsid w:val="30C215F9"/>
    <w:rsid w:val="3118E401"/>
    <w:rsid w:val="318B545B"/>
    <w:rsid w:val="319F412F"/>
    <w:rsid w:val="31A68194"/>
    <w:rsid w:val="31FA2572"/>
    <w:rsid w:val="322D75A1"/>
    <w:rsid w:val="32820F9F"/>
    <w:rsid w:val="334E99AE"/>
    <w:rsid w:val="334F7AEB"/>
    <w:rsid w:val="3384ED60"/>
    <w:rsid w:val="33AA2A53"/>
    <w:rsid w:val="3401EF24"/>
    <w:rsid w:val="34314A73"/>
    <w:rsid w:val="3462D8A5"/>
    <w:rsid w:val="3577119B"/>
    <w:rsid w:val="35F4BA16"/>
    <w:rsid w:val="365FAD9F"/>
    <w:rsid w:val="370C6AB7"/>
    <w:rsid w:val="370E8A1F"/>
    <w:rsid w:val="3750F628"/>
    <w:rsid w:val="37A8F432"/>
    <w:rsid w:val="37E46AFF"/>
    <w:rsid w:val="3898F260"/>
    <w:rsid w:val="38B0DA16"/>
    <w:rsid w:val="38E35790"/>
    <w:rsid w:val="38E3AA61"/>
    <w:rsid w:val="38E3DDA7"/>
    <w:rsid w:val="39B9A2B5"/>
    <w:rsid w:val="3A387D2E"/>
    <w:rsid w:val="3A794BBB"/>
    <w:rsid w:val="3BD457E7"/>
    <w:rsid w:val="3BD656DF"/>
    <w:rsid w:val="3C05B0FD"/>
    <w:rsid w:val="3C08AF7B"/>
    <w:rsid w:val="3C4D5FE5"/>
    <w:rsid w:val="3C8FD6CE"/>
    <w:rsid w:val="3CDAAF8F"/>
    <w:rsid w:val="3D36145E"/>
    <w:rsid w:val="3D37E43C"/>
    <w:rsid w:val="3D55FDAD"/>
    <w:rsid w:val="3D8A8A2D"/>
    <w:rsid w:val="3F0B023C"/>
    <w:rsid w:val="3F4A40C5"/>
    <w:rsid w:val="3F5017B4"/>
    <w:rsid w:val="3FC77790"/>
    <w:rsid w:val="3FD4F0C2"/>
    <w:rsid w:val="409F77D8"/>
    <w:rsid w:val="41320FE8"/>
    <w:rsid w:val="41657A40"/>
    <w:rsid w:val="417224E8"/>
    <w:rsid w:val="41A7E9E1"/>
    <w:rsid w:val="41EA9BA8"/>
    <w:rsid w:val="42B43672"/>
    <w:rsid w:val="42F8BE4F"/>
    <w:rsid w:val="43A87BAB"/>
    <w:rsid w:val="43F89229"/>
    <w:rsid w:val="449AE8B3"/>
    <w:rsid w:val="44AF4C77"/>
    <w:rsid w:val="453A5340"/>
    <w:rsid w:val="4655D4C3"/>
    <w:rsid w:val="468E85A8"/>
    <w:rsid w:val="4759014A"/>
    <w:rsid w:val="47834133"/>
    <w:rsid w:val="478EB623"/>
    <w:rsid w:val="47C9FE9B"/>
    <w:rsid w:val="486693EC"/>
    <w:rsid w:val="48F6A2EE"/>
    <w:rsid w:val="49774656"/>
    <w:rsid w:val="4A4EAB50"/>
    <w:rsid w:val="4A5698D6"/>
    <w:rsid w:val="4A63F0D0"/>
    <w:rsid w:val="4AF1253E"/>
    <w:rsid w:val="4B5DBFA5"/>
    <w:rsid w:val="4B850251"/>
    <w:rsid w:val="4C9224E5"/>
    <w:rsid w:val="4D074AEF"/>
    <w:rsid w:val="4D34181A"/>
    <w:rsid w:val="4DAA4443"/>
    <w:rsid w:val="4DB93DCD"/>
    <w:rsid w:val="4E1280F8"/>
    <w:rsid w:val="4E48E627"/>
    <w:rsid w:val="4E67B1A5"/>
    <w:rsid w:val="4EBE5531"/>
    <w:rsid w:val="4EE16BA7"/>
    <w:rsid w:val="4FCD23B2"/>
    <w:rsid w:val="5037C724"/>
    <w:rsid w:val="50C21AA5"/>
    <w:rsid w:val="50D15E4D"/>
    <w:rsid w:val="51649180"/>
    <w:rsid w:val="518C0FF1"/>
    <w:rsid w:val="51903638"/>
    <w:rsid w:val="51937EAF"/>
    <w:rsid w:val="525387CE"/>
    <w:rsid w:val="52FD993B"/>
    <w:rsid w:val="53A78FE9"/>
    <w:rsid w:val="53BBC174"/>
    <w:rsid w:val="53BC72BF"/>
    <w:rsid w:val="54099578"/>
    <w:rsid w:val="5464CA01"/>
    <w:rsid w:val="54A8FEB0"/>
    <w:rsid w:val="54AF8B12"/>
    <w:rsid w:val="55866761"/>
    <w:rsid w:val="55C150F8"/>
    <w:rsid w:val="560B004E"/>
    <w:rsid w:val="5610FE4D"/>
    <w:rsid w:val="56650923"/>
    <w:rsid w:val="56DB022B"/>
    <w:rsid w:val="56DE5EE7"/>
    <w:rsid w:val="57256C8D"/>
    <w:rsid w:val="579A7E43"/>
    <w:rsid w:val="58917C09"/>
    <w:rsid w:val="58B7C3E2"/>
    <w:rsid w:val="58CAB7A5"/>
    <w:rsid w:val="58E7E9B4"/>
    <w:rsid w:val="59A3994F"/>
    <w:rsid w:val="59E0A45E"/>
    <w:rsid w:val="5A463B0A"/>
    <w:rsid w:val="5A4F0854"/>
    <w:rsid w:val="5AA4391D"/>
    <w:rsid w:val="5B72ECCC"/>
    <w:rsid w:val="5BD925F8"/>
    <w:rsid w:val="5BE88A1D"/>
    <w:rsid w:val="5BEED727"/>
    <w:rsid w:val="5C5A5721"/>
    <w:rsid w:val="5C5E906F"/>
    <w:rsid w:val="5CE32797"/>
    <w:rsid w:val="5CEF3660"/>
    <w:rsid w:val="5D6FB466"/>
    <w:rsid w:val="5DC198C2"/>
    <w:rsid w:val="5EFE9A5C"/>
    <w:rsid w:val="5F5FB292"/>
    <w:rsid w:val="5F8B0ACB"/>
    <w:rsid w:val="604DE123"/>
    <w:rsid w:val="60819A96"/>
    <w:rsid w:val="60827E29"/>
    <w:rsid w:val="61281394"/>
    <w:rsid w:val="62079E72"/>
    <w:rsid w:val="6274B2E9"/>
    <w:rsid w:val="62BB9684"/>
    <w:rsid w:val="63AEACCE"/>
    <w:rsid w:val="64680651"/>
    <w:rsid w:val="64A91435"/>
    <w:rsid w:val="64AB091C"/>
    <w:rsid w:val="650B4586"/>
    <w:rsid w:val="6541A917"/>
    <w:rsid w:val="6583776D"/>
    <w:rsid w:val="66C45E11"/>
    <w:rsid w:val="66DD8BB0"/>
    <w:rsid w:val="67633E6B"/>
    <w:rsid w:val="677DCCD0"/>
    <w:rsid w:val="6793685D"/>
    <w:rsid w:val="67A3BCBA"/>
    <w:rsid w:val="68109BBE"/>
    <w:rsid w:val="6825DA3E"/>
    <w:rsid w:val="68EEBDDA"/>
    <w:rsid w:val="69426EA3"/>
    <w:rsid w:val="694BFE61"/>
    <w:rsid w:val="698A9335"/>
    <w:rsid w:val="69C06C84"/>
    <w:rsid w:val="6AB15182"/>
    <w:rsid w:val="6AE97A41"/>
    <w:rsid w:val="6B226D96"/>
    <w:rsid w:val="6B4FD696"/>
    <w:rsid w:val="6B659004"/>
    <w:rsid w:val="6B676485"/>
    <w:rsid w:val="6BCDD54D"/>
    <w:rsid w:val="6C27D81C"/>
    <w:rsid w:val="6CDDBD46"/>
    <w:rsid w:val="6CEBA6F7"/>
    <w:rsid w:val="6CF94B61"/>
    <w:rsid w:val="6D04CE45"/>
    <w:rsid w:val="6EC7B246"/>
    <w:rsid w:val="6F5EBE5D"/>
    <w:rsid w:val="6F953552"/>
    <w:rsid w:val="7007DB9C"/>
    <w:rsid w:val="7015F99D"/>
    <w:rsid w:val="70810701"/>
    <w:rsid w:val="719C595C"/>
    <w:rsid w:val="7213C57C"/>
    <w:rsid w:val="72A0BED7"/>
    <w:rsid w:val="72CBD435"/>
    <w:rsid w:val="744E0E9D"/>
    <w:rsid w:val="7451848F"/>
    <w:rsid w:val="74E7AF47"/>
    <w:rsid w:val="74E995AB"/>
    <w:rsid w:val="74EEE4BE"/>
    <w:rsid w:val="754852FD"/>
    <w:rsid w:val="7578E28F"/>
    <w:rsid w:val="75F6F59B"/>
    <w:rsid w:val="7667E792"/>
    <w:rsid w:val="7687054A"/>
    <w:rsid w:val="76CAA4CF"/>
    <w:rsid w:val="76E926A1"/>
    <w:rsid w:val="773C1EDD"/>
    <w:rsid w:val="783956EB"/>
    <w:rsid w:val="79018B11"/>
    <w:rsid w:val="79F5C52C"/>
    <w:rsid w:val="7A4F46ED"/>
    <w:rsid w:val="7A596AFC"/>
    <w:rsid w:val="7A723845"/>
    <w:rsid w:val="7AD01FFD"/>
    <w:rsid w:val="7C604241"/>
    <w:rsid w:val="7D384178"/>
    <w:rsid w:val="7DBA9D92"/>
    <w:rsid w:val="7DBE8716"/>
    <w:rsid w:val="7FA08FAC"/>
    <w:rsid w:val="7FA7846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F4723D6"/>
  <w15:chartTrackingRefBased/>
  <w15:docId w15:val="{A799F9AD-569E-4337-AF33-42BB82DDB1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1" w:defUIPriority="0" w:defSemiHidden="0" w:defUnhideWhenUsed="0" w:defQFormat="0" w:count="376">
    <w:lsdException w:name="Normal" w:locked="0" w:qFormat="1"/>
    <w:lsdException w:name="heading 1" w:locked="0" w:qFormat="1"/>
    <w:lsdException w:name="heading 2" w:locked="0" w:qFormat="1"/>
    <w:lsdException w:name="heading 3" w:locked="0" w:qFormat="1"/>
    <w:lsdException w:name="heading 4" w:locked="0"/>
    <w:lsdException w:name="heading 5" w:locked="0"/>
    <w:lsdException w:name="heading 6" w:locked="0"/>
    <w:lsdException w:name="heading 7" w:locked="0"/>
    <w:lsdException w:name="heading 8" w:locked="0"/>
    <w:lsdException w:name="heading 9" w:locked="0"/>
    <w:lsdException w:name="toc 1" w:locked="0" w:uiPriority="39"/>
    <w:lsdException w:name="toc 2" w:locked="0" w:uiPriority="39"/>
    <w:lsdException w:name="toc 3" w:locked="0" w:uiPriority="39"/>
    <w:lsdException w:name="toc 4" w:locked="0" w:uiPriority="39"/>
    <w:lsdException w:name="footnote text" w:uiPriority="99"/>
    <w:lsdException w:name="annotation text" w:uiPriority="99"/>
    <w:lsdException w:name="header" w:locked="0" w:uiPriority="99" w:qFormat="1"/>
    <w:lsdException w:name="footer" w:locked="0" w:uiPriority="99"/>
    <w:lsdException w:name="caption" w:semiHidden="1" w:unhideWhenUsed="1" w:qFormat="1"/>
    <w:lsdException w:name="footnote reference" w:uiPriority="99"/>
    <w:lsdException w:name="annotation reference" w:uiPriority="99"/>
    <w:lsdException w:name="endnote reference" w:locked="0" w:qFormat="1"/>
    <w:lsdException w:name="endnote text" w:locked="0" w:qFormat="1"/>
    <w:lsdException w:name="List Bullet" w:uiPriority="99" w:qFormat="1"/>
    <w:lsdException w:name="List Number" w:uiPriority="99" w:qFormat="1"/>
    <w:lsdException w:name="Default Paragraph Font" w:locked="0"/>
    <w:lsdException w:name="List Continue 4" w:locked="0"/>
    <w:lsdException w:name="Subtitle" w:qFormat="1"/>
    <w:lsdException w:name="Hyperlink" w:locked="0" w:uiPriority="99"/>
    <w:lsdException w:name="Strong" w:locked="0"/>
    <w:lsdException w:name="HTML Top of Form" w:locked="0"/>
    <w:lsdException w:name="HTML Bottom of Form" w:locked="0"/>
    <w:lsdException w:name="Normal (Web)" w:uiPriority="99"/>
    <w:lsdException w:name="HTML Keyboard"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locked="0" w:semiHidden="1" w:uiPriority="99"/>
    <w:lsdException w:name="No Spacing" w:locked="0"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locked="0" w:uiPriority="34"/>
    <w:lsdException w:name="Quote" w:locked="0" w:uiPriority="29"/>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lsdException w:name="Bibliography" w:locked="0" w:semiHidden="1" w:uiPriority="37" w:unhideWhenUsed="1"/>
    <w:lsdException w:name="TOC Heading" w:locked="0" w:semiHidden="1" w:uiPriority="39" w:unhideWhenUsed="1"/>
    <w:lsdException w:name="Plain Table 1" w:locked="0"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
    <w:name w:val="Normal"/>
    <w:qFormat/>
    <w:rsid w:val="00E53546"/>
    <w:pPr>
      <w:spacing w:before="240" w:after="240"/>
    </w:pPr>
    <w:rPr>
      <w:rFonts w:ascii="Open Sans" w:eastAsia="MS Mincho" w:hAnsi="Open Sans"/>
      <w:sz w:val="24"/>
      <w:szCs w:val="24"/>
    </w:rPr>
  </w:style>
  <w:style w:type="paragraph" w:styleId="Heading1">
    <w:name w:val="heading 1"/>
    <w:basedOn w:val="Normal"/>
    <w:next w:val="Normal"/>
    <w:link w:val="Heading1Char"/>
    <w:qFormat/>
    <w:rsid w:val="005C2ECF"/>
    <w:pPr>
      <w:keepNext/>
      <w:keepLines/>
      <w:numPr>
        <w:numId w:val="65"/>
      </w:numPr>
      <w:spacing w:before="360"/>
      <w:outlineLvl w:val="0"/>
    </w:pPr>
    <w:rPr>
      <w:b/>
      <w:bCs/>
      <w:sz w:val="36"/>
      <w:szCs w:val="28"/>
    </w:rPr>
  </w:style>
  <w:style w:type="paragraph" w:styleId="Heading2">
    <w:name w:val="heading 2"/>
    <w:basedOn w:val="Heading1"/>
    <w:next w:val="Normal"/>
    <w:link w:val="Heading2Char"/>
    <w:qFormat/>
    <w:rsid w:val="005C2ECF"/>
    <w:pPr>
      <w:numPr>
        <w:ilvl w:val="1"/>
      </w:numPr>
      <w:outlineLvl w:val="1"/>
    </w:pPr>
    <w:rPr>
      <w:bCs w:val="0"/>
      <w:sz w:val="28"/>
      <w:szCs w:val="26"/>
    </w:rPr>
  </w:style>
  <w:style w:type="paragraph" w:styleId="Heading3">
    <w:name w:val="heading 3"/>
    <w:basedOn w:val="Heading2"/>
    <w:next w:val="Normal"/>
    <w:link w:val="Heading3Char"/>
    <w:qFormat/>
    <w:rsid w:val="008007A8"/>
    <w:pPr>
      <w:numPr>
        <w:ilvl w:val="2"/>
      </w:numPr>
      <w:outlineLvl w:val="2"/>
    </w:pPr>
    <w:rPr>
      <w:b w:val="0"/>
      <w:bCs/>
      <w:sz w:val="24"/>
    </w:rPr>
  </w:style>
  <w:style w:type="paragraph" w:styleId="Heading4">
    <w:name w:val="heading 4"/>
    <w:basedOn w:val="Heading3"/>
    <w:next w:val="Normal"/>
    <w:link w:val="Heading4Char"/>
    <w:locked/>
    <w:rsid w:val="008007A8"/>
    <w:pPr>
      <w:numPr>
        <w:ilvl w:val="3"/>
      </w:numPr>
      <w:outlineLvl w:val="3"/>
    </w:pPr>
    <w:rPr>
      <w:bCs w:val="0"/>
      <w:i/>
      <w:iCs/>
    </w:rPr>
  </w:style>
  <w:style w:type="paragraph" w:styleId="Heading5">
    <w:name w:val="heading 5"/>
    <w:basedOn w:val="Normal"/>
    <w:next w:val="Normal"/>
    <w:link w:val="Heading5Char"/>
    <w:locked/>
    <w:rsid w:val="005C2ECF"/>
    <w:pPr>
      <w:keepNext/>
      <w:keepLines/>
      <w:numPr>
        <w:ilvl w:val="4"/>
        <w:numId w:val="65"/>
      </w:numPr>
      <w:spacing w:before="200"/>
      <w:outlineLvl w:val="4"/>
    </w:pPr>
  </w:style>
  <w:style w:type="paragraph" w:styleId="Heading6">
    <w:name w:val="heading 6"/>
    <w:basedOn w:val="Normal"/>
    <w:next w:val="Normal"/>
    <w:link w:val="Heading6Char"/>
    <w:locked/>
    <w:rsid w:val="005C2ECF"/>
    <w:pPr>
      <w:keepNext/>
      <w:keepLines/>
      <w:numPr>
        <w:ilvl w:val="5"/>
        <w:numId w:val="65"/>
      </w:numPr>
      <w:spacing w:before="200"/>
      <w:outlineLvl w:val="5"/>
    </w:pPr>
    <w:rPr>
      <w:i/>
      <w:iCs/>
    </w:rPr>
  </w:style>
  <w:style w:type="paragraph" w:styleId="Heading7">
    <w:name w:val="heading 7"/>
    <w:basedOn w:val="Normal"/>
    <w:next w:val="Normal"/>
    <w:link w:val="Heading7Char"/>
    <w:locked/>
    <w:rsid w:val="005C2ECF"/>
    <w:pPr>
      <w:keepNext/>
      <w:keepLines/>
      <w:numPr>
        <w:ilvl w:val="6"/>
        <w:numId w:val="65"/>
      </w:numPr>
      <w:spacing w:before="200"/>
      <w:outlineLvl w:val="6"/>
    </w:pPr>
    <w:rPr>
      <w:i/>
      <w:iCs/>
    </w:rPr>
  </w:style>
  <w:style w:type="paragraph" w:styleId="Heading8">
    <w:name w:val="heading 8"/>
    <w:basedOn w:val="Normal"/>
    <w:next w:val="Normal"/>
    <w:link w:val="Heading8Char"/>
    <w:locked/>
    <w:rsid w:val="005C2ECF"/>
    <w:pPr>
      <w:keepNext/>
      <w:keepLines/>
      <w:numPr>
        <w:ilvl w:val="7"/>
        <w:numId w:val="65"/>
      </w:numPr>
      <w:spacing w:before="200"/>
      <w:outlineLvl w:val="7"/>
    </w:pPr>
    <w:rPr>
      <w:sz w:val="20"/>
      <w:szCs w:val="20"/>
    </w:rPr>
  </w:style>
  <w:style w:type="paragraph" w:styleId="Heading9">
    <w:name w:val="heading 9"/>
    <w:basedOn w:val="Normal"/>
    <w:next w:val="Normal"/>
    <w:link w:val="Heading9Char"/>
    <w:locked/>
    <w:rsid w:val="005C2ECF"/>
    <w:pPr>
      <w:keepNext/>
      <w:keepLines/>
      <w:numPr>
        <w:ilvl w:val="8"/>
        <w:numId w:val="65"/>
      </w:numPr>
      <w:spacing w:before="200"/>
      <w:outlineLvl w:val="8"/>
    </w:pPr>
    <w:rPr>
      <w:i/>
      <w:iCs/>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5C2ECF"/>
    <w:rPr>
      <w:rFonts w:ascii="Open Sans" w:eastAsia="MS Mincho" w:hAnsi="Open Sans"/>
      <w:b/>
      <w:bCs/>
      <w:sz w:val="36"/>
      <w:szCs w:val="28"/>
    </w:rPr>
  </w:style>
  <w:style w:type="character" w:customStyle="1" w:styleId="Heading2Char">
    <w:name w:val="Heading 2 Char"/>
    <w:link w:val="Heading2"/>
    <w:rsid w:val="005C2ECF"/>
    <w:rPr>
      <w:rFonts w:ascii="Open Sans" w:eastAsia="MS Mincho" w:hAnsi="Open Sans"/>
      <w:b/>
      <w:sz w:val="28"/>
      <w:szCs w:val="26"/>
    </w:rPr>
  </w:style>
  <w:style w:type="character" w:customStyle="1" w:styleId="Heading3Char">
    <w:name w:val="Heading 3 Char"/>
    <w:link w:val="Heading3"/>
    <w:rsid w:val="008007A8"/>
    <w:rPr>
      <w:rFonts w:ascii="Open Sans" w:eastAsia="MS Mincho" w:hAnsi="Open Sans"/>
      <w:bCs/>
      <w:sz w:val="24"/>
      <w:szCs w:val="26"/>
    </w:rPr>
  </w:style>
  <w:style w:type="character" w:customStyle="1" w:styleId="Heading4Char">
    <w:name w:val="Heading 4 Char"/>
    <w:link w:val="Heading4"/>
    <w:rsid w:val="008007A8"/>
    <w:rPr>
      <w:rFonts w:ascii="Open Sans" w:eastAsia="MS Mincho" w:hAnsi="Open Sans"/>
      <w:i/>
      <w:iCs/>
      <w:sz w:val="24"/>
      <w:szCs w:val="26"/>
    </w:rPr>
  </w:style>
  <w:style w:type="character" w:styleId="Strong">
    <w:name w:val="Strong"/>
    <w:locked/>
    <w:rsid w:val="00471BB7"/>
    <w:rPr>
      <w:rFonts w:ascii="Open Sans" w:hAnsi="Open Sans"/>
      <w:b/>
      <w:bCs/>
    </w:rPr>
  </w:style>
  <w:style w:type="character" w:customStyle="1" w:styleId="Heading5Char">
    <w:name w:val="Heading 5 Char"/>
    <w:link w:val="Heading5"/>
    <w:rsid w:val="005C2ECF"/>
    <w:rPr>
      <w:rFonts w:ascii="Open Sans" w:eastAsia="MS Mincho" w:hAnsi="Open Sans"/>
      <w:sz w:val="24"/>
      <w:szCs w:val="24"/>
    </w:rPr>
  </w:style>
  <w:style w:type="character" w:customStyle="1" w:styleId="Heading6Char">
    <w:name w:val="Heading 6 Char"/>
    <w:link w:val="Heading6"/>
    <w:rsid w:val="005C2ECF"/>
    <w:rPr>
      <w:rFonts w:ascii="Open Sans" w:eastAsia="MS Mincho" w:hAnsi="Open Sans"/>
      <w:i/>
      <w:iCs/>
      <w:sz w:val="24"/>
      <w:szCs w:val="24"/>
    </w:rPr>
  </w:style>
  <w:style w:type="character" w:customStyle="1" w:styleId="Heading7Char">
    <w:name w:val="Heading 7 Char"/>
    <w:link w:val="Heading7"/>
    <w:rsid w:val="005C2ECF"/>
    <w:rPr>
      <w:rFonts w:ascii="Open Sans" w:eastAsia="MS Mincho" w:hAnsi="Open Sans"/>
      <w:i/>
      <w:iCs/>
      <w:sz w:val="24"/>
      <w:szCs w:val="24"/>
    </w:rPr>
  </w:style>
  <w:style w:type="character" w:customStyle="1" w:styleId="Heading8Char">
    <w:name w:val="Heading 8 Char"/>
    <w:link w:val="Heading8"/>
    <w:rsid w:val="005C2ECF"/>
    <w:rPr>
      <w:rFonts w:ascii="Open Sans" w:eastAsia="MS Mincho" w:hAnsi="Open Sans"/>
    </w:rPr>
  </w:style>
  <w:style w:type="character" w:customStyle="1" w:styleId="Heading9Char">
    <w:name w:val="Heading 9 Char"/>
    <w:link w:val="Heading9"/>
    <w:rsid w:val="005C2ECF"/>
    <w:rPr>
      <w:rFonts w:ascii="Open Sans" w:eastAsia="MS Mincho" w:hAnsi="Open Sans"/>
      <w:i/>
      <w:iCs/>
    </w:rPr>
  </w:style>
  <w:style w:type="paragraph" w:styleId="Header">
    <w:name w:val="header"/>
    <w:basedOn w:val="Normal"/>
    <w:link w:val="HeaderChar"/>
    <w:uiPriority w:val="99"/>
    <w:qFormat/>
    <w:rsid w:val="00CA5D90"/>
    <w:pPr>
      <w:tabs>
        <w:tab w:val="center" w:pos="4513"/>
        <w:tab w:val="right" w:pos="9026"/>
      </w:tabs>
      <w:spacing w:after="0"/>
      <w:jc w:val="right"/>
    </w:pPr>
    <w:rPr>
      <w:sz w:val="22"/>
    </w:rPr>
  </w:style>
  <w:style w:type="character" w:customStyle="1" w:styleId="HeaderChar">
    <w:name w:val="Header Char"/>
    <w:link w:val="Header"/>
    <w:uiPriority w:val="99"/>
    <w:rsid w:val="0016266F"/>
    <w:rPr>
      <w:rFonts w:ascii="Open Sans" w:eastAsia="MS Mincho" w:hAnsi="Open Sans"/>
      <w:sz w:val="22"/>
      <w:szCs w:val="24"/>
    </w:rPr>
  </w:style>
  <w:style w:type="paragraph" w:styleId="Footer">
    <w:name w:val="footer"/>
    <w:basedOn w:val="Normal"/>
    <w:link w:val="FooterChar"/>
    <w:uiPriority w:val="99"/>
    <w:rsid w:val="0063009F"/>
    <w:pPr>
      <w:tabs>
        <w:tab w:val="right" w:pos="2835"/>
        <w:tab w:val="right" w:pos="5670"/>
      </w:tabs>
      <w:spacing w:before="0" w:after="0"/>
      <w:ind w:left="-868"/>
    </w:pPr>
    <w:rPr>
      <w:sz w:val="18"/>
    </w:rPr>
  </w:style>
  <w:style w:type="character" w:customStyle="1" w:styleId="FooterChar">
    <w:name w:val="Footer Char"/>
    <w:link w:val="Footer"/>
    <w:uiPriority w:val="99"/>
    <w:rsid w:val="0063009F"/>
    <w:rPr>
      <w:rFonts w:ascii="Open Sans" w:eastAsia="MS Mincho" w:hAnsi="Open Sans"/>
      <w:sz w:val="18"/>
      <w:szCs w:val="24"/>
    </w:rPr>
  </w:style>
  <w:style w:type="paragraph" w:styleId="TOC3">
    <w:name w:val="toc 3"/>
    <w:basedOn w:val="Normal"/>
    <w:next w:val="Normal"/>
    <w:uiPriority w:val="39"/>
    <w:semiHidden/>
    <w:locked/>
    <w:rsid w:val="00A92F92"/>
    <w:pPr>
      <w:tabs>
        <w:tab w:val="left" w:pos="1202"/>
        <w:tab w:val="right" w:leader="dot" w:pos="9060"/>
      </w:tabs>
      <w:spacing w:before="0" w:after="0"/>
      <w:ind w:left="1202" w:hanging="720"/>
    </w:pPr>
    <w:rPr>
      <w:rFonts w:cs="Arial"/>
      <w:i/>
      <w:noProof/>
    </w:rPr>
  </w:style>
  <w:style w:type="character" w:styleId="PlaceholderText">
    <w:name w:val="Placeholder Text"/>
    <w:uiPriority w:val="99"/>
    <w:semiHidden/>
    <w:rsid w:val="00471BB7"/>
    <w:rPr>
      <w:rFonts w:ascii="Open Sans" w:hAnsi="Open Sans"/>
      <w:color w:val="auto"/>
      <w:sz w:val="24"/>
    </w:rPr>
  </w:style>
  <w:style w:type="paragraph" w:styleId="ListContinue4">
    <w:name w:val="List Continue 4"/>
    <w:basedOn w:val="Normal"/>
    <w:semiHidden/>
    <w:locked/>
    <w:rsid w:val="005C2ECF"/>
    <w:pPr>
      <w:spacing w:after="120"/>
      <w:ind w:left="1132"/>
    </w:pPr>
  </w:style>
  <w:style w:type="numbering" w:styleId="111111">
    <w:name w:val="Outline List 2"/>
    <w:basedOn w:val="NoList"/>
    <w:semiHidden/>
    <w:locked/>
    <w:rsid w:val="00E45954"/>
    <w:pPr>
      <w:numPr>
        <w:numId w:val="10"/>
      </w:numPr>
    </w:pPr>
  </w:style>
  <w:style w:type="paragraph" w:styleId="TOC1">
    <w:name w:val="toc 1"/>
    <w:basedOn w:val="Normal"/>
    <w:next w:val="Normal"/>
    <w:uiPriority w:val="39"/>
    <w:rsid w:val="000B5B68"/>
    <w:pPr>
      <w:tabs>
        <w:tab w:val="right" w:leader="dot" w:pos="9060"/>
      </w:tabs>
      <w:spacing w:after="0"/>
      <w:ind w:left="720" w:hanging="720"/>
    </w:pPr>
    <w:rPr>
      <w:b/>
      <w:noProof/>
    </w:rPr>
  </w:style>
  <w:style w:type="paragraph" w:styleId="TOC2">
    <w:name w:val="toc 2"/>
    <w:basedOn w:val="Normal"/>
    <w:next w:val="Normal"/>
    <w:uiPriority w:val="39"/>
    <w:locked/>
    <w:rsid w:val="00A92F92"/>
    <w:pPr>
      <w:tabs>
        <w:tab w:val="right" w:leader="dot" w:pos="9060"/>
      </w:tabs>
      <w:spacing w:before="0" w:after="0"/>
      <w:ind w:left="958" w:hanging="720"/>
    </w:pPr>
    <w:rPr>
      <w:b/>
      <w:i/>
      <w:noProof/>
    </w:rPr>
  </w:style>
  <w:style w:type="paragraph" w:styleId="TOC4">
    <w:name w:val="toc 4"/>
    <w:basedOn w:val="Normal"/>
    <w:next w:val="Normal"/>
    <w:uiPriority w:val="39"/>
    <w:semiHidden/>
    <w:locked/>
    <w:rsid w:val="00814FC0"/>
    <w:pPr>
      <w:tabs>
        <w:tab w:val="left" w:pos="1440"/>
        <w:tab w:val="right" w:leader="dot" w:pos="9060"/>
      </w:tabs>
      <w:spacing w:before="0" w:after="0"/>
      <w:ind w:left="1440" w:hanging="720"/>
    </w:pPr>
    <w:rPr>
      <w:noProof/>
    </w:rPr>
  </w:style>
  <w:style w:type="character" w:styleId="Hyperlink">
    <w:name w:val="Hyperlink"/>
    <w:uiPriority w:val="99"/>
    <w:unhideWhenUsed/>
    <w:rsid w:val="00471BB7"/>
    <w:rPr>
      <w:rFonts w:ascii="Open Sans" w:hAnsi="Open Sans"/>
      <w:color w:val="0000FF"/>
      <w:u w:val="single"/>
    </w:rPr>
  </w:style>
  <w:style w:type="paragraph" w:styleId="TOCHeading">
    <w:name w:val="TOC Heading"/>
    <w:basedOn w:val="Normal"/>
    <w:next w:val="Normal"/>
    <w:uiPriority w:val="39"/>
    <w:rsid w:val="00471BB7"/>
    <w:pPr>
      <w:spacing w:before="0" w:after="360"/>
    </w:pPr>
    <w:rPr>
      <w:b/>
      <w:lang w:val="en-US" w:eastAsia="en-US"/>
    </w:rPr>
  </w:style>
  <w:style w:type="paragraph" w:styleId="EndnoteText">
    <w:name w:val="endnote text"/>
    <w:basedOn w:val="Normal"/>
    <w:link w:val="EndnoteTextChar1"/>
    <w:qFormat/>
    <w:rsid w:val="0002476A"/>
    <w:pPr>
      <w:spacing w:before="0" w:after="0"/>
      <w:ind w:left="142" w:hanging="142"/>
    </w:pPr>
    <w:rPr>
      <w:sz w:val="20"/>
      <w:szCs w:val="20"/>
    </w:rPr>
  </w:style>
  <w:style w:type="character" w:customStyle="1" w:styleId="EndnoteTextChar1">
    <w:name w:val="Endnote Text Char1"/>
    <w:link w:val="EndnoteText"/>
    <w:rsid w:val="00E55F24"/>
    <w:rPr>
      <w:rFonts w:ascii="Open Sans" w:eastAsia="MS Mincho" w:hAnsi="Open Sans"/>
    </w:rPr>
  </w:style>
  <w:style w:type="character" w:styleId="EndnoteReference">
    <w:name w:val="endnote reference"/>
    <w:qFormat/>
    <w:rsid w:val="00045C4B"/>
    <w:rPr>
      <w:rFonts w:ascii="Open Sans" w:hAnsi="Open Sans"/>
      <w:sz w:val="20"/>
      <w:vertAlign w:val="superscript"/>
    </w:rPr>
  </w:style>
  <w:style w:type="numbering" w:styleId="1ai">
    <w:name w:val="Outline List 1"/>
    <w:basedOn w:val="NoList"/>
    <w:semiHidden/>
    <w:locked/>
    <w:rsid w:val="00E45954"/>
    <w:pPr>
      <w:numPr>
        <w:numId w:val="11"/>
      </w:numPr>
    </w:pPr>
  </w:style>
  <w:style w:type="numbering" w:styleId="ArticleSection">
    <w:name w:val="Outline List 3"/>
    <w:basedOn w:val="NoList"/>
    <w:semiHidden/>
    <w:locked/>
    <w:rsid w:val="00E45954"/>
    <w:pPr>
      <w:numPr>
        <w:numId w:val="12"/>
      </w:numPr>
    </w:pPr>
  </w:style>
  <w:style w:type="paragraph" w:styleId="BlockText">
    <w:name w:val="Block Text"/>
    <w:basedOn w:val="Normal"/>
    <w:semiHidden/>
    <w:rsid w:val="00045C4B"/>
    <w:pPr>
      <w:spacing w:after="120"/>
      <w:ind w:left="1440" w:right="1440"/>
    </w:pPr>
  </w:style>
  <w:style w:type="paragraph" w:styleId="BodyText">
    <w:name w:val="Body Text"/>
    <w:basedOn w:val="Normal"/>
    <w:semiHidden/>
    <w:rsid w:val="00045C4B"/>
    <w:pPr>
      <w:spacing w:after="120"/>
    </w:pPr>
  </w:style>
  <w:style w:type="paragraph" w:styleId="BodyText2">
    <w:name w:val="Body Text 2"/>
    <w:basedOn w:val="Normal"/>
    <w:semiHidden/>
    <w:rsid w:val="00045C4B"/>
    <w:pPr>
      <w:spacing w:after="120" w:line="480" w:lineRule="auto"/>
    </w:pPr>
  </w:style>
  <w:style w:type="paragraph" w:styleId="BodyText3">
    <w:name w:val="Body Text 3"/>
    <w:basedOn w:val="Normal"/>
    <w:semiHidden/>
    <w:rsid w:val="00045C4B"/>
    <w:pPr>
      <w:spacing w:after="120"/>
    </w:pPr>
    <w:rPr>
      <w:sz w:val="16"/>
      <w:szCs w:val="16"/>
    </w:rPr>
  </w:style>
  <w:style w:type="paragraph" w:styleId="BodyTextFirstIndent">
    <w:name w:val="Body Text First Indent"/>
    <w:basedOn w:val="BodyText"/>
    <w:semiHidden/>
    <w:rsid w:val="00E45954"/>
    <w:pPr>
      <w:ind w:firstLine="210"/>
    </w:pPr>
  </w:style>
  <w:style w:type="paragraph" w:styleId="BodyTextIndent">
    <w:name w:val="Body Text Indent"/>
    <w:basedOn w:val="Normal"/>
    <w:semiHidden/>
    <w:rsid w:val="00045C4B"/>
    <w:pPr>
      <w:spacing w:after="120"/>
      <w:ind w:left="283"/>
    </w:pPr>
  </w:style>
  <w:style w:type="paragraph" w:styleId="BodyTextFirstIndent2">
    <w:name w:val="Body Text First Indent 2"/>
    <w:basedOn w:val="BodyTextIndent"/>
    <w:semiHidden/>
    <w:rsid w:val="00045C4B"/>
    <w:pPr>
      <w:ind w:firstLine="210"/>
    </w:pPr>
  </w:style>
  <w:style w:type="paragraph" w:styleId="BodyTextIndent2">
    <w:name w:val="Body Text Indent 2"/>
    <w:basedOn w:val="Normal"/>
    <w:semiHidden/>
    <w:rsid w:val="00045C4B"/>
    <w:pPr>
      <w:spacing w:after="120" w:line="480" w:lineRule="auto"/>
      <w:ind w:left="283"/>
    </w:pPr>
  </w:style>
  <w:style w:type="paragraph" w:styleId="BodyTextIndent3">
    <w:name w:val="Body Text Indent 3"/>
    <w:basedOn w:val="Normal"/>
    <w:semiHidden/>
    <w:rsid w:val="00045C4B"/>
    <w:pPr>
      <w:spacing w:after="120"/>
      <w:ind w:left="283"/>
    </w:pPr>
    <w:rPr>
      <w:sz w:val="16"/>
      <w:szCs w:val="16"/>
    </w:rPr>
  </w:style>
  <w:style w:type="paragraph" w:styleId="Closing">
    <w:name w:val="Closing"/>
    <w:basedOn w:val="Normal"/>
    <w:semiHidden/>
    <w:rsid w:val="00045C4B"/>
    <w:pPr>
      <w:ind w:left="4252"/>
    </w:pPr>
  </w:style>
  <w:style w:type="paragraph" w:styleId="Date">
    <w:name w:val="Date"/>
    <w:basedOn w:val="Normal"/>
    <w:next w:val="Normal"/>
    <w:semiHidden/>
    <w:rsid w:val="005C2ECF"/>
    <w:pPr>
      <w:spacing w:before="120" w:after="120"/>
      <w:jc w:val="right"/>
    </w:pPr>
  </w:style>
  <w:style w:type="paragraph" w:styleId="E-mailSignature">
    <w:name w:val="E-mail Signature"/>
    <w:basedOn w:val="Normal"/>
    <w:semiHidden/>
    <w:rsid w:val="00045C4B"/>
  </w:style>
  <w:style w:type="character" w:styleId="Emphasis">
    <w:name w:val="Emphasis"/>
    <w:rsid w:val="00045C4B"/>
    <w:rPr>
      <w:rFonts w:ascii="Open Sans" w:hAnsi="Open Sans"/>
      <w:i w:val="0"/>
      <w:iCs/>
    </w:rPr>
  </w:style>
  <w:style w:type="paragraph" w:styleId="EnvelopeAddress">
    <w:name w:val="envelope address"/>
    <w:basedOn w:val="Normal"/>
    <w:semiHidden/>
    <w:rsid w:val="00045C4B"/>
    <w:pPr>
      <w:framePr w:w="7920" w:h="1980" w:hRule="exact" w:hSpace="180" w:wrap="auto" w:hAnchor="page" w:xAlign="center" w:yAlign="bottom"/>
      <w:spacing w:before="0" w:after="0"/>
      <w:ind w:left="2880"/>
    </w:pPr>
    <w:rPr>
      <w:rFonts w:cs="Arial"/>
    </w:rPr>
  </w:style>
  <w:style w:type="paragraph" w:styleId="EnvelopeReturn">
    <w:name w:val="envelope return"/>
    <w:basedOn w:val="Normal"/>
    <w:semiHidden/>
    <w:rsid w:val="00045C4B"/>
    <w:rPr>
      <w:rFonts w:cs="Arial"/>
      <w:sz w:val="20"/>
      <w:szCs w:val="20"/>
    </w:rPr>
  </w:style>
  <w:style w:type="character" w:styleId="HTMLAcronym">
    <w:name w:val="HTML Acronym"/>
    <w:semiHidden/>
    <w:rsid w:val="005C2ECF"/>
    <w:rPr>
      <w:rFonts w:ascii="Open Sans" w:hAnsi="Open Sans"/>
    </w:rPr>
  </w:style>
  <w:style w:type="paragraph" w:styleId="HTMLAddress">
    <w:name w:val="HTML Address"/>
    <w:basedOn w:val="Normal"/>
    <w:semiHidden/>
    <w:rsid w:val="005C2ECF"/>
    <w:rPr>
      <w:i/>
      <w:iCs/>
    </w:rPr>
  </w:style>
  <w:style w:type="character" w:styleId="HTMLCite">
    <w:name w:val="HTML Cite"/>
    <w:semiHidden/>
    <w:rsid w:val="005C2ECF"/>
    <w:rPr>
      <w:rFonts w:ascii="Open Sans" w:hAnsi="Open Sans"/>
      <w:i/>
      <w:iCs/>
    </w:rPr>
  </w:style>
  <w:style w:type="character" w:styleId="HTMLCode">
    <w:name w:val="HTML Code"/>
    <w:semiHidden/>
    <w:rsid w:val="005C2ECF"/>
    <w:rPr>
      <w:rFonts w:ascii="Open Sans" w:hAnsi="Open Sans" w:cs="Courier New"/>
      <w:sz w:val="20"/>
      <w:szCs w:val="20"/>
    </w:rPr>
  </w:style>
  <w:style w:type="character" w:styleId="HTMLDefinition">
    <w:name w:val="HTML Definition"/>
    <w:semiHidden/>
    <w:rsid w:val="005C2ECF"/>
    <w:rPr>
      <w:rFonts w:ascii="Open Sans" w:hAnsi="Open Sans"/>
      <w:i/>
      <w:iCs/>
    </w:rPr>
  </w:style>
  <w:style w:type="character" w:styleId="HTMLKeyboard">
    <w:name w:val="HTML Keyboard"/>
    <w:semiHidden/>
    <w:rsid w:val="005C2ECF"/>
    <w:rPr>
      <w:rFonts w:ascii="Open Sans" w:hAnsi="Open Sans" w:cs="Courier New"/>
      <w:sz w:val="20"/>
      <w:szCs w:val="20"/>
    </w:rPr>
  </w:style>
  <w:style w:type="paragraph" w:styleId="HTMLPreformatted">
    <w:name w:val="HTML Preformatted"/>
    <w:basedOn w:val="Normal"/>
    <w:semiHidden/>
    <w:rsid w:val="005C2ECF"/>
    <w:rPr>
      <w:rFonts w:cs="Courier New"/>
      <w:sz w:val="20"/>
      <w:szCs w:val="20"/>
    </w:rPr>
  </w:style>
  <w:style w:type="character" w:styleId="HTMLSample">
    <w:name w:val="HTML Sample"/>
    <w:semiHidden/>
    <w:rsid w:val="005C2ECF"/>
    <w:rPr>
      <w:rFonts w:ascii="Open Sans" w:hAnsi="Open Sans" w:cs="Courier New"/>
    </w:rPr>
  </w:style>
  <w:style w:type="character" w:styleId="HTMLTypewriter">
    <w:name w:val="HTML Typewriter"/>
    <w:semiHidden/>
    <w:rsid w:val="005C2ECF"/>
    <w:rPr>
      <w:rFonts w:ascii="Open Sans" w:hAnsi="Open Sans" w:cs="Courier New"/>
      <w:sz w:val="20"/>
      <w:szCs w:val="20"/>
    </w:rPr>
  </w:style>
  <w:style w:type="character" w:styleId="HTMLVariable">
    <w:name w:val="HTML Variable"/>
    <w:semiHidden/>
    <w:rsid w:val="005C2ECF"/>
    <w:rPr>
      <w:rFonts w:ascii="Open Sans" w:hAnsi="Open Sans"/>
      <w:i/>
      <w:iCs/>
    </w:rPr>
  </w:style>
  <w:style w:type="character" w:styleId="LineNumber">
    <w:name w:val="line number"/>
    <w:semiHidden/>
    <w:rsid w:val="005C2ECF"/>
    <w:rPr>
      <w:rFonts w:ascii="Open Sans" w:hAnsi="Open Sans"/>
    </w:rPr>
  </w:style>
  <w:style w:type="paragraph" w:styleId="List">
    <w:name w:val="List"/>
    <w:basedOn w:val="Normal"/>
    <w:semiHidden/>
    <w:locked/>
    <w:rsid w:val="005C2ECF"/>
    <w:pPr>
      <w:ind w:left="283" w:hanging="283"/>
    </w:pPr>
  </w:style>
  <w:style w:type="paragraph" w:styleId="List2">
    <w:name w:val="List 2"/>
    <w:basedOn w:val="Normal"/>
    <w:semiHidden/>
    <w:locked/>
    <w:rsid w:val="005C2ECF"/>
    <w:pPr>
      <w:ind w:left="566" w:hanging="283"/>
    </w:pPr>
  </w:style>
  <w:style w:type="paragraph" w:styleId="List3">
    <w:name w:val="List 3"/>
    <w:basedOn w:val="Normal"/>
    <w:semiHidden/>
    <w:locked/>
    <w:rsid w:val="005C2ECF"/>
    <w:pPr>
      <w:ind w:left="849" w:hanging="283"/>
    </w:pPr>
  </w:style>
  <w:style w:type="paragraph" w:styleId="List4">
    <w:name w:val="List 4"/>
    <w:basedOn w:val="Normal"/>
    <w:semiHidden/>
    <w:locked/>
    <w:rsid w:val="005C2ECF"/>
    <w:pPr>
      <w:ind w:left="1132" w:hanging="283"/>
    </w:pPr>
  </w:style>
  <w:style w:type="paragraph" w:styleId="List5">
    <w:name w:val="List 5"/>
    <w:basedOn w:val="Normal"/>
    <w:semiHidden/>
    <w:locked/>
    <w:rsid w:val="005C2ECF"/>
    <w:pPr>
      <w:ind w:left="1415" w:hanging="283"/>
    </w:pPr>
  </w:style>
  <w:style w:type="paragraph" w:styleId="ListBullet">
    <w:name w:val="List Bullet"/>
    <w:basedOn w:val="ListNumber"/>
    <w:uiPriority w:val="99"/>
    <w:qFormat/>
    <w:rsid w:val="002C5943"/>
    <w:pPr>
      <w:numPr>
        <w:numId w:val="25"/>
      </w:numPr>
    </w:pPr>
  </w:style>
  <w:style w:type="paragraph" w:styleId="ListBullet2">
    <w:name w:val="List Bullet 2"/>
    <w:basedOn w:val="Normal"/>
    <w:semiHidden/>
    <w:locked/>
    <w:rsid w:val="005C2ECF"/>
    <w:pPr>
      <w:numPr>
        <w:numId w:val="1"/>
      </w:numPr>
    </w:pPr>
  </w:style>
  <w:style w:type="paragraph" w:styleId="ListBullet3">
    <w:name w:val="List Bullet 3"/>
    <w:basedOn w:val="Normal"/>
    <w:semiHidden/>
    <w:locked/>
    <w:rsid w:val="005C2ECF"/>
    <w:pPr>
      <w:numPr>
        <w:numId w:val="2"/>
      </w:numPr>
    </w:pPr>
  </w:style>
  <w:style w:type="paragraph" w:styleId="ListBullet4">
    <w:name w:val="List Bullet 4"/>
    <w:basedOn w:val="Normal"/>
    <w:semiHidden/>
    <w:locked/>
    <w:rsid w:val="005C2ECF"/>
    <w:pPr>
      <w:numPr>
        <w:numId w:val="3"/>
      </w:numPr>
    </w:pPr>
  </w:style>
  <w:style w:type="paragraph" w:styleId="ListBullet5">
    <w:name w:val="List Bullet 5"/>
    <w:basedOn w:val="Normal"/>
    <w:semiHidden/>
    <w:locked/>
    <w:rsid w:val="005C2ECF"/>
    <w:pPr>
      <w:numPr>
        <w:numId w:val="4"/>
      </w:numPr>
    </w:pPr>
  </w:style>
  <w:style w:type="paragraph" w:styleId="ListContinue">
    <w:name w:val="List Continue"/>
    <w:basedOn w:val="Normal"/>
    <w:semiHidden/>
    <w:locked/>
    <w:rsid w:val="005C2ECF"/>
    <w:pPr>
      <w:spacing w:after="120"/>
      <w:ind w:left="283"/>
    </w:pPr>
  </w:style>
  <w:style w:type="paragraph" w:styleId="ListContinue2">
    <w:name w:val="List Continue 2"/>
    <w:basedOn w:val="Normal"/>
    <w:semiHidden/>
    <w:locked/>
    <w:rsid w:val="005C2ECF"/>
    <w:pPr>
      <w:spacing w:after="120"/>
      <w:ind w:left="566"/>
    </w:pPr>
  </w:style>
  <w:style w:type="paragraph" w:styleId="ListContinue3">
    <w:name w:val="List Continue 3"/>
    <w:basedOn w:val="Normal"/>
    <w:semiHidden/>
    <w:locked/>
    <w:rsid w:val="005C2ECF"/>
    <w:pPr>
      <w:spacing w:after="120"/>
      <w:ind w:left="849"/>
    </w:pPr>
  </w:style>
  <w:style w:type="paragraph" w:styleId="ListContinue5">
    <w:name w:val="List Continue 5"/>
    <w:basedOn w:val="Normal"/>
    <w:semiHidden/>
    <w:locked/>
    <w:rsid w:val="005C2ECF"/>
    <w:pPr>
      <w:spacing w:after="120"/>
      <w:ind w:left="1415"/>
    </w:pPr>
  </w:style>
  <w:style w:type="paragraph" w:styleId="ListNumber">
    <w:name w:val="List Number"/>
    <w:basedOn w:val="Normal"/>
    <w:uiPriority w:val="99"/>
    <w:qFormat/>
    <w:rsid w:val="002C5943"/>
    <w:pPr>
      <w:numPr>
        <w:numId w:val="5"/>
      </w:numPr>
      <w:tabs>
        <w:tab w:val="left" w:pos="1134"/>
      </w:tabs>
      <w:spacing w:before="120" w:after="120"/>
      <w:contextualSpacing/>
    </w:pPr>
  </w:style>
  <w:style w:type="paragraph" w:styleId="ListNumber2">
    <w:name w:val="List Number 2"/>
    <w:basedOn w:val="Normal"/>
    <w:semiHidden/>
    <w:locked/>
    <w:rsid w:val="005C2ECF"/>
    <w:pPr>
      <w:numPr>
        <w:numId w:val="8"/>
      </w:numPr>
    </w:pPr>
  </w:style>
  <w:style w:type="paragraph" w:styleId="ListNumber3">
    <w:name w:val="List Number 3"/>
    <w:basedOn w:val="Normal"/>
    <w:semiHidden/>
    <w:locked/>
    <w:rsid w:val="005C2ECF"/>
    <w:pPr>
      <w:numPr>
        <w:numId w:val="9"/>
      </w:numPr>
    </w:pPr>
  </w:style>
  <w:style w:type="paragraph" w:styleId="ListNumber4">
    <w:name w:val="List Number 4"/>
    <w:basedOn w:val="Normal"/>
    <w:semiHidden/>
    <w:locked/>
    <w:rsid w:val="005C2ECF"/>
    <w:pPr>
      <w:numPr>
        <w:numId w:val="6"/>
      </w:numPr>
    </w:pPr>
  </w:style>
  <w:style w:type="paragraph" w:styleId="ListNumber5">
    <w:name w:val="List Number 5"/>
    <w:basedOn w:val="Normal"/>
    <w:semiHidden/>
    <w:locked/>
    <w:rsid w:val="005C2ECF"/>
    <w:pPr>
      <w:numPr>
        <w:numId w:val="7"/>
      </w:numPr>
    </w:pPr>
  </w:style>
  <w:style w:type="paragraph" w:styleId="MessageHeader">
    <w:name w:val="Message Header"/>
    <w:basedOn w:val="Normal"/>
    <w:semiHidden/>
    <w:locked/>
    <w:rsid w:val="005C2ECF"/>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paragraph" w:styleId="NormalWeb">
    <w:name w:val="Normal (Web)"/>
    <w:basedOn w:val="Normal"/>
    <w:uiPriority w:val="99"/>
    <w:rsid w:val="005C2ECF"/>
  </w:style>
  <w:style w:type="paragraph" w:styleId="NormalIndent">
    <w:name w:val="Normal Indent"/>
    <w:basedOn w:val="Normal"/>
    <w:semiHidden/>
    <w:rsid w:val="005C2ECF"/>
    <w:pPr>
      <w:ind w:left="720"/>
    </w:pPr>
  </w:style>
  <w:style w:type="paragraph" w:styleId="NoteHeading">
    <w:name w:val="Note Heading"/>
    <w:basedOn w:val="Normal"/>
    <w:next w:val="Normal"/>
    <w:semiHidden/>
    <w:rsid w:val="00E45954"/>
  </w:style>
  <w:style w:type="character" w:styleId="PageNumber">
    <w:name w:val="page number"/>
    <w:semiHidden/>
    <w:rsid w:val="00471BB7"/>
    <w:rPr>
      <w:rFonts w:ascii="Open Sans" w:hAnsi="Open Sans"/>
      <w:sz w:val="24"/>
    </w:rPr>
  </w:style>
  <w:style w:type="paragraph" w:styleId="PlainText">
    <w:name w:val="Plain Text"/>
    <w:basedOn w:val="Normal"/>
    <w:semiHidden/>
    <w:rsid w:val="00471BB7"/>
    <w:rPr>
      <w:rFonts w:cs="Courier New"/>
      <w:szCs w:val="20"/>
    </w:rPr>
  </w:style>
  <w:style w:type="paragraph" w:styleId="Salutation">
    <w:name w:val="Salutation"/>
    <w:basedOn w:val="Normal"/>
    <w:next w:val="Normal"/>
    <w:semiHidden/>
    <w:locked/>
    <w:rsid w:val="00471BB7"/>
  </w:style>
  <w:style w:type="paragraph" w:styleId="Signature">
    <w:name w:val="Signature"/>
    <w:basedOn w:val="Normal"/>
    <w:semiHidden/>
    <w:locked/>
    <w:rsid w:val="00E45954"/>
    <w:pPr>
      <w:ind w:left="4252"/>
    </w:pPr>
  </w:style>
  <w:style w:type="paragraph" w:styleId="Subtitle">
    <w:name w:val="Subtitle"/>
    <w:basedOn w:val="Normal"/>
    <w:link w:val="SubtitleChar"/>
    <w:qFormat/>
    <w:rsid w:val="00817C73"/>
    <w:pPr>
      <w:jc w:val="right"/>
      <w:outlineLvl w:val="1"/>
    </w:pPr>
    <w:rPr>
      <w:rFonts w:cs="Arial"/>
      <w:color w:val="237BBC"/>
      <w:sz w:val="28"/>
    </w:rPr>
  </w:style>
  <w:style w:type="table" w:styleId="Table3Deffects1">
    <w:name w:val="Table 3D effects 1"/>
    <w:basedOn w:val="TableNormal"/>
    <w:semiHidden/>
    <w:locked/>
    <w:rsid w:val="00E45954"/>
    <w:pPr>
      <w:spacing w:after="24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locked/>
    <w:rsid w:val="00E45954"/>
    <w:pPr>
      <w:spacing w:after="24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locked/>
    <w:rsid w:val="00E45954"/>
    <w:pPr>
      <w:spacing w:after="24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locked/>
    <w:rsid w:val="00E45954"/>
    <w:pPr>
      <w:spacing w:after="24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locked/>
    <w:rsid w:val="00E45954"/>
    <w:pPr>
      <w:spacing w:after="24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locked/>
    <w:rsid w:val="00E45954"/>
    <w:pPr>
      <w:spacing w:after="24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locked/>
    <w:rsid w:val="00E45954"/>
    <w:pPr>
      <w:spacing w:after="24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locked/>
    <w:rsid w:val="00E45954"/>
    <w:pPr>
      <w:spacing w:after="24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locked/>
    <w:rsid w:val="00E45954"/>
    <w:pPr>
      <w:spacing w:after="24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locked/>
    <w:rsid w:val="00E45954"/>
    <w:pPr>
      <w:spacing w:after="24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locked/>
    <w:rsid w:val="00E45954"/>
    <w:pPr>
      <w:spacing w:after="24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locked/>
    <w:rsid w:val="00E45954"/>
    <w:pPr>
      <w:spacing w:after="24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locked/>
    <w:rsid w:val="00E45954"/>
    <w:pPr>
      <w:spacing w:after="24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locked/>
    <w:rsid w:val="00E45954"/>
    <w:pPr>
      <w:spacing w:after="24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locked/>
    <w:rsid w:val="00E45954"/>
    <w:pPr>
      <w:spacing w:after="24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locked/>
    <w:rsid w:val="00E45954"/>
    <w:pPr>
      <w:spacing w:after="24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locked/>
    <w:rsid w:val="00E45954"/>
    <w:pPr>
      <w:spacing w:after="24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39"/>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locked/>
    <w:rsid w:val="00E45954"/>
    <w:pPr>
      <w:spacing w:after="24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locked/>
    <w:rsid w:val="00E45954"/>
    <w:pPr>
      <w:spacing w:after="24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locked/>
    <w:rsid w:val="00E45954"/>
    <w:pPr>
      <w:spacing w:after="24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locked/>
    <w:rsid w:val="00E45954"/>
    <w:pPr>
      <w:spacing w:after="24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locked/>
    <w:rsid w:val="00E45954"/>
    <w:pPr>
      <w:spacing w:after="24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locked/>
    <w:rsid w:val="00E45954"/>
    <w:pPr>
      <w:spacing w:after="24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locked/>
    <w:rsid w:val="00E45954"/>
    <w:pPr>
      <w:spacing w:after="24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locked/>
    <w:rsid w:val="00E45954"/>
    <w:pPr>
      <w:spacing w:after="24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locked/>
    <w:rsid w:val="00E45954"/>
    <w:pPr>
      <w:spacing w:after="24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locked/>
    <w:rsid w:val="00E45954"/>
    <w:pPr>
      <w:spacing w:after="24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locked/>
    <w:rsid w:val="00E45954"/>
    <w:pPr>
      <w:spacing w:after="24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locked/>
    <w:rsid w:val="00E45954"/>
    <w:pPr>
      <w:spacing w:after="24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locked/>
    <w:rsid w:val="00E45954"/>
    <w:pPr>
      <w:spacing w:after="24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locked/>
    <w:rsid w:val="00E45954"/>
    <w:pPr>
      <w:spacing w:after="24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locked/>
    <w:rsid w:val="00E45954"/>
    <w:pPr>
      <w:spacing w:after="24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locked/>
    <w:rsid w:val="00E45954"/>
    <w:pPr>
      <w:spacing w:after="24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rsid w:val="00E45954"/>
    <w:pPr>
      <w:spacing w:after="60"/>
      <w:jc w:val="center"/>
      <w:outlineLvl w:val="0"/>
    </w:pPr>
    <w:rPr>
      <w:rFonts w:cs="Arial"/>
      <w:b/>
      <w:bCs/>
      <w:kern w:val="28"/>
      <w:sz w:val="32"/>
      <w:szCs w:val="32"/>
    </w:rPr>
  </w:style>
  <w:style w:type="character" w:styleId="FollowedHyperlink">
    <w:name w:val="FollowedHyperlink"/>
    <w:semiHidden/>
    <w:rsid w:val="00045C4B"/>
    <w:rPr>
      <w:rFonts w:ascii="Open Sans" w:hAnsi="Open Sans"/>
      <w:color w:val="800080"/>
      <w:u w:val="single"/>
    </w:rPr>
  </w:style>
  <w:style w:type="paragraph" w:customStyle="1" w:styleId="MainTitle">
    <w:name w:val="Main Title"/>
    <w:next w:val="Subtitle"/>
    <w:qFormat/>
    <w:rsid w:val="00A355F9"/>
    <w:pPr>
      <w:spacing w:before="240" w:after="240" w:line="740" w:lineRule="exact"/>
      <w:contextualSpacing/>
      <w:jc w:val="right"/>
    </w:pPr>
    <w:rPr>
      <w:rFonts w:ascii="Open Sans" w:hAnsi="Open Sans"/>
      <w:bCs/>
      <w:color w:val="237BBC"/>
      <w:kern w:val="32"/>
      <w:sz w:val="56"/>
      <w:szCs w:val="32"/>
    </w:rPr>
  </w:style>
  <w:style w:type="paragraph" w:customStyle="1" w:styleId="HeaderFooter">
    <w:name w:val="Header &amp; Footer"/>
    <w:basedOn w:val="Normal"/>
    <w:semiHidden/>
    <w:locked/>
    <w:rsid w:val="005C2ECF"/>
    <w:pPr>
      <w:spacing w:line="200" w:lineRule="exact"/>
      <w:jc w:val="both"/>
    </w:pPr>
    <w:rPr>
      <w:rFonts w:eastAsia="Times New Roman" w:cs="ArialMT"/>
      <w:sz w:val="16"/>
      <w:lang w:eastAsia="en-US"/>
    </w:rPr>
  </w:style>
  <w:style w:type="paragraph" w:customStyle="1" w:styleId="LogoType">
    <w:name w:val="Logo Type"/>
    <w:basedOn w:val="Header"/>
    <w:semiHidden/>
    <w:locked/>
    <w:rsid w:val="005C2ECF"/>
    <w:pPr>
      <w:pBdr>
        <w:bottom w:val="single" w:sz="4" w:space="4" w:color="auto"/>
      </w:pBdr>
      <w:tabs>
        <w:tab w:val="clear" w:pos="4513"/>
        <w:tab w:val="clear" w:pos="9026"/>
        <w:tab w:val="left" w:pos="4686"/>
        <w:tab w:val="left" w:pos="7088"/>
        <w:tab w:val="left" w:pos="7242"/>
      </w:tabs>
      <w:spacing w:before="0" w:line="320" w:lineRule="exact"/>
    </w:pPr>
    <w:rPr>
      <w:rFonts w:cs="ArialMT"/>
      <w:b/>
      <w:spacing w:val="-20"/>
      <w:sz w:val="32"/>
      <w:lang w:eastAsia="en-US"/>
    </w:rPr>
  </w:style>
  <w:style w:type="paragraph" w:styleId="BalloonText">
    <w:name w:val="Balloon Text"/>
    <w:basedOn w:val="Normal"/>
    <w:link w:val="BalloonTextChar"/>
    <w:semiHidden/>
    <w:rsid w:val="00045C4B"/>
    <w:pPr>
      <w:spacing w:before="0" w:after="0"/>
    </w:pPr>
    <w:rPr>
      <w:rFonts w:cs="Tahoma"/>
      <w:sz w:val="16"/>
      <w:szCs w:val="16"/>
    </w:rPr>
  </w:style>
  <w:style w:type="character" w:customStyle="1" w:styleId="BalloonTextChar">
    <w:name w:val="Balloon Text Char"/>
    <w:link w:val="BalloonText"/>
    <w:semiHidden/>
    <w:rsid w:val="00045C4B"/>
    <w:rPr>
      <w:rFonts w:ascii="Open Sans" w:eastAsia="MS Mincho" w:hAnsi="Open Sans" w:cs="Tahoma"/>
      <w:sz w:val="16"/>
      <w:szCs w:val="16"/>
    </w:rPr>
  </w:style>
  <w:style w:type="character" w:customStyle="1" w:styleId="CharChar">
    <w:name w:val="Char Char"/>
    <w:semiHidden/>
    <w:locked/>
    <w:rsid w:val="00045C4B"/>
    <w:rPr>
      <w:rFonts w:ascii="Open Sans" w:hAnsi="Open Sans" w:cs="Arial"/>
      <w:lang w:val="en-AU" w:eastAsia="en-AU" w:bidi="ar-SA"/>
    </w:rPr>
  </w:style>
  <w:style w:type="character" w:customStyle="1" w:styleId="EndnoteTextChar">
    <w:name w:val="Endnote Text Char"/>
    <w:semiHidden/>
    <w:locked/>
    <w:rsid w:val="00045C4B"/>
    <w:rPr>
      <w:rFonts w:ascii="Open Sans" w:hAnsi="Open Sans"/>
      <w:sz w:val="20"/>
      <w:lang w:bidi="ar-SA"/>
    </w:rPr>
  </w:style>
  <w:style w:type="character" w:customStyle="1" w:styleId="SubtitleChar">
    <w:name w:val="Subtitle Char"/>
    <w:link w:val="Subtitle"/>
    <w:rsid w:val="00817C73"/>
    <w:rPr>
      <w:rFonts w:ascii="Open Sans" w:eastAsia="MS Mincho" w:hAnsi="Open Sans" w:cs="Arial"/>
      <w:color w:val="237BBC"/>
      <w:sz w:val="28"/>
      <w:szCs w:val="24"/>
    </w:rPr>
  </w:style>
  <w:style w:type="paragraph" w:customStyle="1" w:styleId="SubmissionNormal">
    <w:name w:val="Submission Normal"/>
    <w:basedOn w:val="Normal"/>
    <w:link w:val="SubmissionNormalChar"/>
    <w:locked/>
    <w:rsid w:val="00B34946"/>
    <w:pPr>
      <w:numPr>
        <w:numId w:val="13"/>
      </w:numPr>
    </w:pPr>
    <w:rPr>
      <w:rFonts w:eastAsia="Times New Roman"/>
    </w:rPr>
  </w:style>
  <w:style w:type="character" w:customStyle="1" w:styleId="SubmissionNormalChar">
    <w:name w:val="Submission Normal Char"/>
    <w:link w:val="SubmissionNormal"/>
    <w:rsid w:val="00B34946"/>
    <w:rPr>
      <w:rFonts w:ascii="Open Sans" w:hAnsi="Open Sans"/>
      <w:sz w:val="24"/>
      <w:szCs w:val="24"/>
    </w:rPr>
  </w:style>
  <w:style w:type="paragraph" w:customStyle="1" w:styleId="coveraddresses">
    <w:name w:val="cover addresses"/>
    <w:basedOn w:val="Footer"/>
    <w:locked/>
    <w:rsid w:val="005C2ECF"/>
    <w:pPr>
      <w:spacing w:after="40"/>
    </w:pPr>
    <w:rPr>
      <w:szCs w:val="16"/>
    </w:rPr>
  </w:style>
  <w:style w:type="paragraph" w:customStyle="1" w:styleId="coveraddress">
    <w:name w:val="cover address"/>
    <w:basedOn w:val="coveraddresses"/>
    <w:locked/>
    <w:rsid w:val="005C2ECF"/>
  </w:style>
  <w:style w:type="paragraph" w:styleId="Caption">
    <w:name w:val="caption"/>
    <w:basedOn w:val="Normal"/>
    <w:next w:val="Normal"/>
    <w:semiHidden/>
    <w:unhideWhenUsed/>
    <w:qFormat/>
    <w:rsid w:val="00045C4B"/>
    <w:rPr>
      <w:b/>
      <w:bCs/>
      <w:sz w:val="20"/>
      <w:szCs w:val="20"/>
    </w:rPr>
  </w:style>
  <w:style w:type="character" w:styleId="CommentReference">
    <w:name w:val="annotation reference"/>
    <w:uiPriority w:val="99"/>
    <w:rsid w:val="00045C4B"/>
    <w:rPr>
      <w:rFonts w:ascii="Open Sans" w:hAnsi="Open Sans"/>
      <w:sz w:val="16"/>
      <w:szCs w:val="16"/>
    </w:rPr>
  </w:style>
  <w:style w:type="paragraph" w:styleId="CommentText">
    <w:name w:val="annotation text"/>
    <w:basedOn w:val="Normal"/>
    <w:link w:val="CommentTextChar"/>
    <w:uiPriority w:val="99"/>
    <w:rsid w:val="00045C4B"/>
    <w:rPr>
      <w:sz w:val="20"/>
      <w:szCs w:val="20"/>
    </w:rPr>
  </w:style>
  <w:style w:type="character" w:customStyle="1" w:styleId="CommentTextChar">
    <w:name w:val="Comment Text Char"/>
    <w:link w:val="CommentText"/>
    <w:uiPriority w:val="99"/>
    <w:rsid w:val="00045C4B"/>
    <w:rPr>
      <w:rFonts w:ascii="Open Sans" w:eastAsia="MS Mincho" w:hAnsi="Open Sans"/>
    </w:rPr>
  </w:style>
  <w:style w:type="paragraph" w:styleId="CommentSubject">
    <w:name w:val="annotation subject"/>
    <w:basedOn w:val="CommentText"/>
    <w:next w:val="CommentText"/>
    <w:link w:val="CommentSubjectChar"/>
    <w:rsid w:val="00045C4B"/>
    <w:rPr>
      <w:b/>
      <w:bCs/>
    </w:rPr>
  </w:style>
  <w:style w:type="character" w:customStyle="1" w:styleId="CommentSubjectChar">
    <w:name w:val="Comment Subject Char"/>
    <w:link w:val="CommentSubject"/>
    <w:rsid w:val="00045C4B"/>
    <w:rPr>
      <w:rFonts w:ascii="Open Sans" w:eastAsia="MS Mincho" w:hAnsi="Open Sans"/>
      <w:b/>
      <w:bCs/>
    </w:rPr>
  </w:style>
  <w:style w:type="paragraph" w:styleId="DocumentMap">
    <w:name w:val="Document Map"/>
    <w:basedOn w:val="Normal"/>
    <w:link w:val="DocumentMapChar"/>
    <w:rsid w:val="00045C4B"/>
    <w:rPr>
      <w:rFonts w:cs="Segoe UI"/>
      <w:sz w:val="16"/>
      <w:szCs w:val="16"/>
    </w:rPr>
  </w:style>
  <w:style w:type="character" w:customStyle="1" w:styleId="DocumentMapChar">
    <w:name w:val="Document Map Char"/>
    <w:link w:val="DocumentMap"/>
    <w:rsid w:val="00045C4B"/>
    <w:rPr>
      <w:rFonts w:ascii="Open Sans" w:eastAsia="MS Mincho" w:hAnsi="Open Sans" w:cs="Segoe UI"/>
      <w:sz w:val="16"/>
      <w:szCs w:val="16"/>
    </w:rPr>
  </w:style>
  <w:style w:type="paragraph" w:styleId="Index1">
    <w:name w:val="index 1"/>
    <w:basedOn w:val="Normal"/>
    <w:next w:val="Normal"/>
    <w:rsid w:val="005C2ECF"/>
    <w:pPr>
      <w:ind w:left="240" w:hanging="240"/>
    </w:pPr>
  </w:style>
  <w:style w:type="paragraph" w:styleId="Index2">
    <w:name w:val="index 2"/>
    <w:basedOn w:val="Normal"/>
    <w:next w:val="Normal"/>
    <w:rsid w:val="005C2ECF"/>
    <w:pPr>
      <w:ind w:left="480" w:hanging="240"/>
    </w:pPr>
  </w:style>
  <w:style w:type="paragraph" w:styleId="Index3">
    <w:name w:val="index 3"/>
    <w:basedOn w:val="Normal"/>
    <w:next w:val="Normal"/>
    <w:rsid w:val="005C2ECF"/>
    <w:pPr>
      <w:ind w:left="720" w:hanging="240"/>
    </w:pPr>
  </w:style>
  <w:style w:type="paragraph" w:styleId="Index4">
    <w:name w:val="index 4"/>
    <w:basedOn w:val="Normal"/>
    <w:next w:val="Normal"/>
    <w:rsid w:val="005C2ECF"/>
    <w:pPr>
      <w:ind w:left="960" w:hanging="240"/>
    </w:pPr>
  </w:style>
  <w:style w:type="paragraph" w:styleId="Index5">
    <w:name w:val="index 5"/>
    <w:basedOn w:val="Normal"/>
    <w:next w:val="Normal"/>
    <w:rsid w:val="005C2ECF"/>
    <w:pPr>
      <w:ind w:left="1200" w:hanging="240"/>
    </w:pPr>
  </w:style>
  <w:style w:type="paragraph" w:styleId="Index6">
    <w:name w:val="index 6"/>
    <w:basedOn w:val="Normal"/>
    <w:next w:val="Normal"/>
    <w:rsid w:val="005C2ECF"/>
    <w:pPr>
      <w:ind w:left="1440" w:hanging="240"/>
    </w:pPr>
  </w:style>
  <w:style w:type="paragraph" w:styleId="Index7">
    <w:name w:val="index 7"/>
    <w:basedOn w:val="Normal"/>
    <w:next w:val="Normal"/>
    <w:rsid w:val="005C2ECF"/>
    <w:pPr>
      <w:ind w:left="1680" w:hanging="240"/>
    </w:pPr>
  </w:style>
  <w:style w:type="paragraph" w:styleId="Index8">
    <w:name w:val="index 8"/>
    <w:basedOn w:val="Normal"/>
    <w:next w:val="Normal"/>
    <w:rsid w:val="005C2ECF"/>
    <w:pPr>
      <w:ind w:left="1920" w:hanging="240"/>
    </w:pPr>
  </w:style>
  <w:style w:type="paragraph" w:styleId="Index9">
    <w:name w:val="index 9"/>
    <w:basedOn w:val="Normal"/>
    <w:next w:val="Normal"/>
    <w:rsid w:val="005C2ECF"/>
    <w:pPr>
      <w:ind w:left="2160" w:hanging="240"/>
    </w:pPr>
  </w:style>
  <w:style w:type="paragraph" w:styleId="IndexHeading">
    <w:name w:val="index heading"/>
    <w:basedOn w:val="Normal"/>
    <w:next w:val="Index1"/>
    <w:rsid w:val="005C2ECF"/>
    <w:rPr>
      <w:rFonts w:eastAsia="Times New Roman"/>
      <w:b/>
      <w:bCs/>
    </w:rPr>
  </w:style>
  <w:style w:type="paragraph" w:styleId="MacroText">
    <w:name w:val="macro"/>
    <w:link w:val="MacroTextChar"/>
    <w:rsid w:val="005C2ECF"/>
    <w:pPr>
      <w:tabs>
        <w:tab w:val="left" w:pos="480"/>
        <w:tab w:val="left" w:pos="960"/>
        <w:tab w:val="left" w:pos="1440"/>
        <w:tab w:val="left" w:pos="1920"/>
        <w:tab w:val="left" w:pos="2400"/>
        <w:tab w:val="left" w:pos="2880"/>
        <w:tab w:val="left" w:pos="3360"/>
        <w:tab w:val="left" w:pos="3840"/>
        <w:tab w:val="left" w:pos="4320"/>
      </w:tabs>
      <w:spacing w:before="240" w:after="240"/>
    </w:pPr>
    <w:rPr>
      <w:rFonts w:ascii="Open Sans" w:eastAsia="MS Mincho" w:hAnsi="Open Sans" w:cs="Courier New"/>
    </w:rPr>
  </w:style>
  <w:style w:type="character" w:customStyle="1" w:styleId="MacroTextChar">
    <w:name w:val="Macro Text Char"/>
    <w:link w:val="MacroText"/>
    <w:rsid w:val="005C2ECF"/>
    <w:rPr>
      <w:rFonts w:ascii="Open Sans" w:eastAsia="MS Mincho" w:hAnsi="Open Sans" w:cs="Courier New"/>
    </w:rPr>
  </w:style>
  <w:style w:type="paragraph" w:styleId="TableofAuthorities">
    <w:name w:val="table of authorities"/>
    <w:basedOn w:val="Normal"/>
    <w:next w:val="Normal"/>
    <w:locked/>
    <w:rsid w:val="00471BB7"/>
    <w:pPr>
      <w:ind w:left="240" w:hanging="240"/>
    </w:pPr>
  </w:style>
  <w:style w:type="paragraph" w:styleId="TableofFigures">
    <w:name w:val="table of figures"/>
    <w:basedOn w:val="Normal"/>
    <w:next w:val="Normal"/>
    <w:locked/>
    <w:rsid w:val="00471BB7"/>
  </w:style>
  <w:style w:type="paragraph" w:styleId="TOAHeading">
    <w:name w:val="toa heading"/>
    <w:basedOn w:val="Normal"/>
    <w:next w:val="Normal"/>
    <w:locked/>
    <w:rsid w:val="00471BB7"/>
    <w:pPr>
      <w:spacing w:before="120"/>
    </w:pPr>
    <w:rPr>
      <w:rFonts w:eastAsia="Times New Roman"/>
      <w:b/>
      <w:bCs/>
    </w:rPr>
  </w:style>
  <w:style w:type="paragraph" w:styleId="TOC5">
    <w:name w:val="toc 5"/>
    <w:basedOn w:val="Normal"/>
    <w:next w:val="Normal"/>
    <w:semiHidden/>
    <w:locked/>
    <w:rsid w:val="00471BB7"/>
    <w:pPr>
      <w:ind w:left="960"/>
    </w:pPr>
  </w:style>
  <w:style w:type="paragraph" w:styleId="TOC6">
    <w:name w:val="toc 6"/>
    <w:basedOn w:val="Normal"/>
    <w:next w:val="Normal"/>
    <w:semiHidden/>
    <w:locked/>
    <w:rsid w:val="00471BB7"/>
    <w:pPr>
      <w:ind w:left="1200"/>
    </w:pPr>
  </w:style>
  <w:style w:type="paragraph" w:styleId="TOC7">
    <w:name w:val="toc 7"/>
    <w:basedOn w:val="Normal"/>
    <w:next w:val="Normal"/>
    <w:semiHidden/>
    <w:locked/>
    <w:rsid w:val="00471BB7"/>
    <w:pPr>
      <w:ind w:left="1440"/>
    </w:pPr>
  </w:style>
  <w:style w:type="paragraph" w:styleId="TOC8">
    <w:name w:val="toc 8"/>
    <w:basedOn w:val="Normal"/>
    <w:next w:val="Normal"/>
    <w:semiHidden/>
    <w:locked/>
    <w:rsid w:val="00471BB7"/>
    <w:pPr>
      <w:ind w:left="1680"/>
    </w:pPr>
  </w:style>
  <w:style w:type="paragraph" w:styleId="TOC9">
    <w:name w:val="toc 9"/>
    <w:basedOn w:val="Normal"/>
    <w:next w:val="Normal"/>
    <w:semiHidden/>
    <w:locked/>
    <w:rsid w:val="00471BB7"/>
    <w:pPr>
      <w:ind w:left="1920"/>
    </w:pPr>
  </w:style>
  <w:style w:type="paragraph" w:styleId="NoSpacing">
    <w:name w:val="No Spacing"/>
    <w:uiPriority w:val="1"/>
    <w:rsid w:val="00471BB7"/>
    <w:rPr>
      <w:rFonts w:ascii="Open Sans" w:eastAsia="MS Mincho" w:hAnsi="Open Sans"/>
      <w:sz w:val="24"/>
      <w:szCs w:val="24"/>
    </w:rPr>
  </w:style>
  <w:style w:type="character" w:styleId="SubtleEmphasis">
    <w:name w:val="Subtle Emphasis"/>
    <w:uiPriority w:val="19"/>
    <w:locked/>
    <w:rsid w:val="00471BB7"/>
    <w:rPr>
      <w:rFonts w:ascii="Open Sans" w:hAnsi="Open Sans"/>
      <w:i w:val="0"/>
      <w:iCs/>
      <w:color w:val="auto"/>
      <w:sz w:val="24"/>
    </w:rPr>
  </w:style>
  <w:style w:type="character" w:styleId="IntenseEmphasis">
    <w:name w:val="Intense Emphasis"/>
    <w:uiPriority w:val="21"/>
    <w:locked/>
    <w:rsid w:val="00471BB7"/>
    <w:rPr>
      <w:rFonts w:ascii="Open Sans" w:hAnsi="Open Sans"/>
      <w:i w:val="0"/>
      <w:iCs/>
      <w:color w:val="auto"/>
    </w:rPr>
  </w:style>
  <w:style w:type="paragraph" w:styleId="Quote">
    <w:name w:val="Quote"/>
    <w:basedOn w:val="Normal"/>
    <w:next w:val="Normal"/>
    <w:link w:val="QuoteChar"/>
    <w:uiPriority w:val="29"/>
    <w:rsid w:val="000C5DA6"/>
    <w:pPr>
      <w:spacing w:before="200" w:after="160"/>
      <w:ind w:left="1440"/>
    </w:pPr>
    <w:rPr>
      <w:iCs/>
      <w:sz w:val="22"/>
    </w:rPr>
  </w:style>
  <w:style w:type="character" w:customStyle="1" w:styleId="QuoteChar">
    <w:name w:val="Quote Char"/>
    <w:link w:val="Quote"/>
    <w:uiPriority w:val="29"/>
    <w:rsid w:val="000C5DA6"/>
    <w:rPr>
      <w:rFonts w:ascii="Open Sans" w:eastAsia="MS Mincho" w:hAnsi="Open Sans"/>
      <w:iCs/>
      <w:sz w:val="22"/>
      <w:szCs w:val="24"/>
    </w:rPr>
  </w:style>
  <w:style w:type="paragraph" w:styleId="IntenseQuote">
    <w:name w:val="Intense Quote"/>
    <w:basedOn w:val="Normal"/>
    <w:next w:val="Normal"/>
    <w:link w:val="IntenseQuoteChar"/>
    <w:uiPriority w:val="30"/>
    <w:locked/>
    <w:rsid w:val="00471BB7"/>
    <w:pPr>
      <w:pBdr>
        <w:top w:val="single" w:sz="4" w:space="10" w:color="4472C4"/>
        <w:bottom w:val="single" w:sz="4" w:space="10" w:color="4472C4"/>
      </w:pBdr>
      <w:spacing w:before="360" w:after="360"/>
      <w:ind w:left="864" w:right="864"/>
      <w:jc w:val="center"/>
    </w:pPr>
    <w:rPr>
      <w:iCs/>
    </w:rPr>
  </w:style>
  <w:style w:type="character" w:customStyle="1" w:styleId="IntenseQuoteChar">
    <w:name w:val="Intense Quote Char"/>
    <w:link w:val="IntenseQuote"/>
    <w:uiPriority w:val="30"/>
    <w:rsid w:val="00471BB7"/>
    <w:rPr>
      <w:rFonts w:ascii="Open Sans" w:eastAsia="MS Mincho" w:hAnsi="Open Sans"/>
      <w:iCs/>
      <w:sz w:val="24"/>
      <w:szCs w:val="24"/>
    </w:rPr>
  </w:style>
  <w:style w:type="character" w:styleId="SubtleReference">
    <w:name w:val="Subtle Reference"/>
    <w:uiPriority w:val="31"/>
    <w:locked/>
    <w:rsid w:val="00471BB7"/>
    <w:rPr>
      <w:rFonts w:ascii="Open Sans" w:hAnsi="Open Sans"/>
      <w:smallCaps/>
      <w:color w:val="auto"/>
      <w:sz w:val="24"/>
    </w:rPr>
  </w:style>
  <w:style w:type="character" w:styleId="IntenseReference">
    <w:name w:val="Intense Reference"/>
    <w:uiPriority w:val="32"/>
    <w:locked/>
    <w:rsid w:val="00471BB7"/>
    <w:rPr>
      <w:rFonts w:ascii="Open Sans" w:hAnsi="Open Sans"/>
      <w:b w:val="0"/>
      <w:bCs/>
      <w:smallCaps/>
      <w:color w:val="auto"/>
      <w:spacing w:val="5"/>
      <w:sz w:val="24"/>
    </w:rPr>
  </w:style>
  <w:style w:type="character" w:styleId="BookTitle">
    <w:name w:val="Book Title"/>
    <w:aliases w:val="Text Title"/>
    <w:uiPriority w:val="33"/>
    <w:rsid w:val="00471BB7"/>
    <w:rPr>
      <w:rFonts w:ascii="Open Sans" w:hAnsi="Open Sans"/>
      <w:b w:val="0"/>
      <w:bCs/>
      <w:i/>
      <w:iCs/>
      <w:spacing w:val="5"/>
      <w:sz w:val="24"/>
    </w:rPr>
  </w:style>
  <w:style w:type="paragraph" w:styleId="ListParagraph">
    <w:name w:val="List Paragraph"/>
    <w:basedOn w:val="Normal"/>
    <w:uiPriority w:val="34"/>
    <w:locked/>
    <w:rsid w:val="00471BB7"/>
    <w:pPr>
      <w:ind w:left="720"/>
    </w:pPr>
  </w:style>
  <w:style w:type="paragraph" w:styleId="Bibliography">
    <w:name w:val="Bibliography"/>
    <w:basedOn w:val="Normal"/>
    <w:next w:val="Normal"/>
    <w:uiPriority w:val="37"/>
    <w:semiHidden/>
    <w:unhideWhenUsed/>
    <w:rsid w:val="00471BB7"/>
  </w:style>
  <w:style w:type="character" w:customStyle="1" w:styleId="Hashtag1">
    <w:name w:val="Hashtag1"/>
    <w:uiPriority w:val="99"/>
    <w:semiHidden/>
    <w:unhideWhenUsed/>
    <w:locked/>
    <w:rsid w:val="00471BB7"/>
    <w:rPr>
      <w:rFonts w:ascii="Open Sans" w:hAnsi="Open Sans"/>
      <w:color w:val="2B579A"/>
      <w:shd w:val="clear" w:color="auto" w:fill="E6E6E6"/>
    </w:rPr>
  </w:style>
  <w:style w:type="character" w:customStyle="1" w:styleId="Mention1">
    <w:name w:val="Mention1"/>
    <w:uiPriority w:val="99"/>
    <w:semiHidden/>
    <w:unhideWhenUsed/>
    <w:locked/>
    <w:rsid w:val="00471BB7"/>
    <w:rPr>
      <w:rFonts w:ascii="Open Sans" w:hAnsi="Open Sans"/>
      <w:color w:val="auto"/>
      <w:shd w:val="clear" w:color="auto" w:fill="E6E6E6"/>
    </w:rPr>
  </w:style>
  <w:style w:type="character" w:customStyle="1" w:styleId="SmartHyperlink1">
    <w:name w:val="Smart Hyperlink1"/>
    <w:uiPriority w:val="99"/>
    <w:semiHidden/>
    <w:unhideWhenUsed/>
    <w:locked/>
    <w:rsid w:val="00471BB7"/>
    <w:rPr>
      <w:rFonts w:ascii="Open Sans" w:hAnsi="Open Sans"/>
      <w:u w:val="dotted"/>
    </w:rPr>
  </w:style>
  <w:style w:type="character" w:customStyle="1" w:styleId="UnresolvedMention1">
    <w:name w:val="Unresolved Mention1"/>
    <w:uiPriority w:val="99"/>
    <w:semiHidden/>
    <w:unhideWhenUsed/>
    <w:locked/>
    <w:rsid w:val="00471BB7"/>
    <w:rPr>
      <w:rFonts w:ascii="Open Sans" w:hAnsi="Open Sans"/>
      <w:color w:val="auto"/>
      <w:shd w:val="clear" w:color="auto" w:fill="E6E6E6"/>
    </w:rPr>
  </w:style>
  <w:style w:type="character" w:customStyle="1" w:styleId="HeaderDocumentTitle">
    <w:name w:val="Header Document Title"/>
    <w:uiPriority w:val="1"/>
    <w:qFormat/>
    <w:rsid w:val="001F62CC"/>
    <w:rPr>
      <w:rFonts w:ascii="Open Sans" w:hAnsi="Open Sans"/>
      <w:b/>
      <w:noProof/>
      <w:sz w:val="18"/>
    </w:rPr>
  </w:style>
  <w:style w:type="paragraph" w:customStyle="1" w:styleId="HeaderDocumentDate">
    <w:name w:val="Header Document Date"/>
    <w:basedOn w:val="Footer"/>
    <w:qFormat/>
    <w:rsid w:val="002850B0"/>
    <w:pPr>
      <w:jc w:val="right"/>
    </w:pPr>
  </w:style>
  <w:style w:type="paragraph" w:customStyle="1" w:styleId="FooterEvenPageNumber">
    <w:name w:val="Footer Even Page Number"/>
    <w:basedOn w:val="Footer"/>
    <w:rsid w:val="00E53546"/>
  </w:style>
  <w:style w:type="paragraph" w:customStyle="1" w:styleId="FooterOddPageNumber">
    <w:name w:val="Footer Odd Page Number"/>
    <w:basedOn w:val="Footer"/>
    <w:rsid w:val="00E53546"/>
    <w:pPr>
      <w:jc w:val="right"/>
    </w:pPr>
  </w:style>
  <w:style w:type="paragraph" w:customStyle="1" w:styleId="Default">
    <w:name w:val="Default"/>
    <w:rsid w:val="00434B43"/>
    <w:pPr>
      <w:autoSpaceDE w:val="0"/>
      <w:autoSpaceDN w:val="0"/>
      <w:adjustRightInd w:val="0"/>
    </w:pPr>
    <w:rPr>
      <w:rFonts w:ascii="Open Sans" w:eastAsiaTheme="minorHAnsi" w:hAnsi="Open Sans" w:cs="Open Sans"/>
      <w:color w:val="000000"/>
      <w:sz w:val="24"/>
      <w:szCs w:val="24"/>
      <w:lang w:eastAsia="en-US"/>
    </w:rPr>
  </w:style>
  <w:style w:type="paragraph" w:customStyle="1" w:styleId="Pa1">
    <w:name w:val="Pa1"/>
    <w:basedOn w:val="Default"/>
    <w:next w:val="Default"/>
    <w:uiPriority w:val="99"/>
    <w:rsid w:val="00434B43"/>
    <w:pPr>
      <w:spacing w:line="201" w:lineRule="atLeast"/>
    </w:pPr>
    <w:rPr>
      <w:rFonts w:cs="Times New Roman"/>
      <w:color w:val="auto"/>
    </w:rPr>
  </w:style>
  <w:style w:type="character" w:customStyle="1" w:styleId="A1">
    <w:name w:val="A1"/>
    <w:uiPriority w:val="99"/>
    <w:rsid w:val="00434B43"/>
    <w:rPr>
      <w:rFonts w:cs="Open Sans"/>
      <w:color w:val="000000"/>
      <w:sz w:val="18"/>
      <w:szCs w:val="18"/>
    </w:rPr>
  </w:style>
  <w:style w:type="paragraph" w:customStyle="1" w:styleId="NumberedSpacing">
    <w:name w:val="Numbered Spacing"/>
    <w:basedOn w:val="Normal"/>
    <w:rsid w:val="00E80B4F"/>
    <w:pPr>
      <w:numPr>
        <w:numId w:val="16"/>
      </w:numPr>
      <w:tabs>
        <w:tab w:val="left" w:pos="567"/>
      </w:tabs>
      <w:spacing w:before="200" w:line="300" w:lineRule="auto"/>
    </w:pPr>
    <w:rPr>
      <w:rFonts w:ascii="Proxima Nova Lt" w:eastAsia="Times New Roman" w:hAnsi="Proxima Nova Lt"/>
      <w:color w:val="343335"/>
      <w:sz w:val="22"/>
      <w:lang w:eastAsia="en-US"/>
    </w:rPr>
  </w:style>
  <w:style w:type="numbering" w:customStyle="1" w:styleId="ShorterBullet">
    <w:name w:val="Shorter Bullet"/>
    <w:basedOn w:val="NoList"/>
    <w:rsid w:val="00E80B4F"/>
    <w:pPr>
      <w:numPr>
        <w:numId w:val="16"/>
      </w:numPr>
    </w:pPr>
  </w:style>
  <w:style w:type="paragraph" w:customStyle="1" w:styleId="paragraph">
    <w:name w:val="paragraph"/>
    <w:basedOn w:val="Normal"/>
    <w:rsid w:val="00EF1FFB"/>
    <w:pPr>
      <w:spacing w:before="100" w:beforeAutospacing="1" w:after="100" w:afterAutospacing="1"/>
    </w:pPr>
    <w:rPr>
      <w:rFonts w:ascii="Times New Roman" w:eastAsia="Times New Roman" w:hAnsi="Times New Roman"/>
    </w:rPr>
  </w:style>
  <w:style w:type="character" w:customStyle="1" w:styleId="normaltextrun">
    <w:name w:val="normaltextrun"/>
    <w:basedOn w:val="DefaultParagraphFont"/>
    <w:rsid w:val="00EF1FFB"/>
  </w:style>
  <w:style w:type="character" w:customStyle="1" w:styleId="eop">
    <w:name w:val="eop"/>
    <w:basedOn w:val="DefaultParagraphFont"/>
    <w:rsid w:val="00EF1FFB"/>
  </w:style>
  <w:style w:type="paragraph" w:customStyle="1" w:styleId="ListNumberedlvl1">
    <w:name w:val="List Numbered lvl 1"/>
    <w:basedOn w:val="Normal"/>
    <w:qFormat/>
    <w:rsid w:val="00CC6FA9"/>
    <w:pPr>
      <w:numPr>
        <w:numId w:val="18"/>
      </w:numPr>
    </w:pPr>
    <w:rPr>
      <w:rFonts w:eastAsiaTheme="majorEastAsia" w:cstheme="majorBidi"/>
      <w:sz w:val="22"/>
      <w:szCs w:val="22"/>
      <w:lang w:eastAsia="en-US"/>
    </w:rPr>
  </w:style>
  <w:style w:type="paragraph" w:customStyle="1" w:styleId="ListNumberedlvl2">
    <w:name w:val="List Numbered lvl 2"/>
    <w:basedOn w:val="Normal"/>
    <w:qFormat/>
    <w:rsid w:val="00CC6FA9"/>
    <w:pPr>
      <w:numPr>
        <w:ilvl w:val="1"/>
        <w:numId w:val="18"/>
      </w:numPr>
    </w:pPr>
    <w:rPr>
      <w:rFonts w:eastAsiaTheme="majorEastAsia" w:cstheme="majorBidi"/>
      <w:sz w:val="22"/>
      <w:szCs w:val="22"/>
      <w:lang w:eastAsia="en-US"/>
    </w:rPr>
  </w:style>
  <w:style w:type="paragraph" w:customStyle="1" w:styleId="ListNumberedlvl3">
    <w:name w:val="List Numbered lvl 3"/>
    <w:basedOn w:val="Normal"/>
    <w:qFormat/>
    <w:rsid w:val="00CC6FA9"/>
    <w:pPr>
      <w:numPr>
        <w:ilvl w:val="2"/>
        <w:numId w:val="18"/>
      </w:numPr>
    </w:pPr>
    <w:rPr>
      <w:rFonts w:eastAsiaTheme="majorEastAsia" w:cstheme="majorBidi"/>
      <w:sz w:val="22"/>
      <w:szCs w:val="22"/>
      <w:lang w:eastAsia="en-US"/>
    </w:rPr>
  </w:style>
  <w:style w:type="paragraph" w:customStyle="1" w:styleId="ListNumberedlvl4">
    <w:name w:val="List Numbered lvl 4"/>
    <w:basedOn w:val="Normal"/>
    <w:qFormat/>
    <w:rsid w:val="00CC6FA9"/>
    <w:pPr>
      <w:numPr>
        <w:ilvl w:val="3"/>
        <w:numId w:val="18"/>
      </w:numPr>
    </w:pPr>
    <w:rPr>
      <w:rFonts w:eastAsiaTheme="majorEastAsia" w:cstheme="majorBidi"/>
      <w:sz w:val="22"/>
      <w:szCs w:val="22"/>
      <w:lang w:eastAsia="en-US"/>
    </w:rPr>
  </w:style>
  <w:style w:type="paragraph" w:customStyle="1" w:styleId="ListNumberedlvl5">
    <w:name w:val="List Numbered lvl 5"/>
    <w:basedOn w:val="Normal"/>
    <w:qFormat/>
    <w:rsid w:val="00CC6FA9"/>
    <w:pPr>
      <w:numPr>
        <w:ilvl w:val="4"/>
        <w:numId w:val="18"/>
      </w:numPr>
    </w:pPr>
    <w:rPr>
      <w:rFonts w:eastAsiaTheme="majorEastAsia" w:cstheme="majorBidi"/>
      <w:sz w:val="22"/>
      <w:szCs w:val="22"/>
      <w:lang w:eastAsia="en-US"/>
    </w:rPr>
  </w:style>
  <w:style w:type="paragraph" w:customStyle="1" w:styleId="ListNumberedlvl6">
    <w:name w:val="List Numbered lvl 6"/>
    <w:basedOn w:val="Normal"/>
    <w:qFormat/>
    <w:rsid w:val="00CC6FA9"/>
    <w:pPr>
      <w:numPr>
        <w:ilvl w:val="5"/>
        <w:numId w:val="18"/>
      </w:numPr>
    </w:pPr>
    <w:rPr>
      <w:rFonts w:eastAsiaTheme="majorEastAsia" w:cstheme="majorBidi"/>
      <w:sz w:val="22"/>
      <w:szCs w:val="22"/>
      <w:lang w:eastAsia="en-US"/>
    </w:rPr>
  </w:style>
  <w:style w:type="paragraph" w:customStyle="1" w:styleId="ListNumberedlvl7">
    <w:name w:val="List Numbered lvl 7"/>
    <w:basedOn w:val="Normal"/>
    <w:qFormat/>
    <w:rsid w:val="00CC6FA9"/>
    <w:pPr>
      <w:numPr>
        <w:ilvl w:val="6"/>
        <w:numId w:val="18"/>
      </w:numPr>
    </w:pPr>
    <w:rPr>
      <w:rFonts w:eastAsiaTheme="majorEastAsia" w:cstheme="majorBidi"/>
      <w:sz w:val="22"/>
      <w:szCs w:val="22"/>
      <w:lang w:eastAsia="en-US"/>
    </w:rPr>
  </w:style>
  <w:style w:type="paragraph" w:customStyle="1" w:styleId="ListNumberedlvl8">
    <w:name w:val="List Numbered lvl 8"/>
    <w:basedOn w:val="Normal"/>
    <w:qFormat/>
    <w:rsid w:val="00CC6FA9"/>
    <w:pPr>
      <w:numPr>
        <w:ilvl w:val="7"/>
        <w:numId w:val="18"/>
      </w:numPr>
    </w:pPr>
    <w:rPr>
      <w:rFonts w:eastAsiaTheme="majorEastAsia" w:cstheme="majorBidi"/>
      <w:sz w:val="22"/>
      <w:szCs w:val="22"/>
      <w:lang w:eastAsia="en-US"/>
    </w:rPr>
  </w:style>
  <w:style w:type="paragraph" w:customStyle="1" w:styleId="ListNumberedlvl9">
    <w:name w:val="List Numbered lvl 9"/>
    <w:basedOn w:val="Normal"/>
    <w:qFormat/>
    <w:rsid w:val="00CC6FA9"/>
    <w:pPr>
      <w:numPr>
        <w:ilvl w:val="8"/>
        <w:numId w:val="18"/>
      </w:numPr>
    </w:pPr>
    <w:rPr>
      <w:rFonts w:eastAsiaTheme="majorEastAsia" w:cstheme="majorBidi"/>
      <w:sz w:val="22"/>
      <w:szCs w:val="22"/>
      <w:lang w:eastAsia="en-US"/>
    </w:rPr>
  </w:style>
  <w:style w:type="paragraph" w:styleId="FootnoteText">
    <w:name w:val="footnote text"/>
    <w:basedOn w:val="Normal"/>
    <w:link w:val="FootnoteTextChar"/>
    <w:uiPriority w:val="99"/>
    <w:unhideWhenUsed/>
    <w:locked/>
    <w:rsid w:val="00AF6FC6"/>
    <w:pPr>
      <w:spacing w:before="0" w:after="0"/>
    </w:pPr>
    <w:rPr>
      <w:rFonts w:eastAsiaTheme="majorEastAsia" w:cstheme="majorBidi"/>
      <w:sz w:val="18"/>
      <w:lang w:eastAsia="en-US"/>
    </w:rPr>
  </w:style>
  <w:style w:type="character" w:customStyle="1" w:styleId="FootnoteTextChar">
    <w:name w:val="Footnote Text Char"/>
    <w:basedOn w:val="DefaultParagraphFont"/>
    <w:link w:val="FootnoteText"/>
    <w:uiPriority w:val="99"/>
    <w:rsid w:val="00AF6FC6"/>
    <w:rPr>
      <w:rFonts w:ascii="Open Sans" w:eastAsiaTheme="majorEastAsia" w:hAnsi="Open Sans" w:cstheme="majorBidi"/>
      <w:sz w:val="18"/>
      <w:szCs w:val="24"/>
      <w:lang w:eastAsia="en-US"/>
    </w:rPr>
  </w:style>
  <w:style w:type="character" w:styleId="FootnoteReference">
    <w:name w:val="footnote reference"/>
    <w:basedOn w:val="DefaultParagraphFont"/>
    <w:uiPriority w:val="99"/>
    <w:unhideWhenUsed/>
    <w:locked/>
    <w:rsid w:val="00AF6FC6"/>
    <w:rPr>
      <w:vertAlign w:val="superscript"/>
    </w:rPr>
  </w:style>
  <w:style w:type="character" w:styleId="UnresolvedMention">
    <w:name w:val="Unresolved Mention"/>
    <w:basedOn w:val="DefaultParagraphFont"/>
    <w:uiPriority w:val="99"/>
    <w:semiHidden/>
    <w:unhideWhenUsed/>
    <w:rsid w:val="00911DB8"/>
    <w:rPr>
      <w:color w:val="605E5C"/>
      <w:shd w:val="clear" w:color="auto" w:fill="E1DFDD"/>
    </w:rPr>
  </w:style>
  <w:style w:type="character" w:customStyle="1" w:styleId="superscript">
    <w:name w:val="superscript"/>
    <w:basedOn w:val="DefaultParagraphFont"/>
    <w:rsid w:val="003A17D7"/>
  </w:style>
  <w:style w:type="paragraph" w:customStyle="1" w:styleId="TableTextPortrait">
    <w:name w:val="Table Text Portrait"/>
    <w:basedOn w:val="Normal"/>
    <w:qFormat/>
    <w:rsid w:val="003A17D7"/>
    <w:pPr>
      <w:spacing w:before="120" w:after="120" w:line="264" w:lineRule="auto"/>
    </w:pPr>
    <w:rPr>
      <w:rFonts w:eastAsiaTheme="majorEastAsia" w:cstheme="majorBidi"/>
      <w:sz w:val="20"/>
      <w:szCs w:val="22"/>
      <w:lang w:eastAsia="en-US"/>
    </w:rPr>
  </w:style>
  <w:style w:type="character" w:customStyle="1" w:styleId="tabchar">
    <w:name w:val="tabchar"/>
    <w:basedOn w:val="DefaultParagraphFont"/>
    <w:rsid w:val="003A17D7"/>
  </w:style>
  <w:style w:type="paragraph" w:styleId="Revision">
    <w:name w:val="Revision"/>
    <w:hidden/>
    <w:uiPriority w:val="99"/>
    <w:semiHidden/>
    <w:rsid w:val="003A17D7"/>
    <w:rPr>
      <w:rFonts w:ascii="Open Sans" w:eastAsia="MS Mincho" w:hAnsi="Open Sans"/>
      <w:sz w:val="24"/>
      <w:szCs w:val="24"/>
    </w:rPr>
  </w:style>
  <w:style w:type="character" w:styleId="Mention">
    <w:name w:val="Mention"/>
    <w:basedOn w:val="DefaultParagraphFont"/>
    <w:uiPriority w:val="99"/>
    <w:unhideWhenUsed/>
    <w:rsid w:val="00ED229C"/>
    <w:rPr>
      <w:color w:val="2B579A"/>
      <w:shd w:val="clear" w:color="auto" w:fill="E1DFDD"/>
    </w:rPr>
  </w:style>
  <w:style w:type="table" w:customStyle="1" w:styleId="TableGrid0">
    <w:name w:val="TableGrid"/>
    <w:rsid w:val="002C1DBF"/>
    <w:rPr>
      <w:rFonts w:ascii="Calibri" w:eastAsia="Yu Mincho" w:hAnsi="Calibri" w:cs="Arial"/>
      <w:sz w:val="22"/>
      <w:szCs w:val="22"/>
    </w:rPr>
    <w:tblPr>
      <w:tblCellMar>
        <w:top w:w="0" w:type="dxa"/>
        <w:left w:w="0" w:type="dxa"/>
        <w:bottom w:w="0" w:type="dxa"/>
        <w:right w:w="0" w:type="dxa"/>
      </w:tblCellMar>
    </w:tblPr>
  </w:style>
  <w:style w:type="table" w:customStyle="1" w:styleId="TableGrid10">
    <w:name w:val="Table Grid1"/>
    <w:basedOn w:val="TableNormal"/>
    <w:next w:val="TableGrid"/>
    <w:uiPriority w:val="39"/>
    <w:rsid w:val="00673D2B"/>
    <w:rPr>
      <w:rFonts w:ascii="Segoe UI" w:eastAsia="Calibri" w:hAnsi="Segoe UI"/>
      <w:sz w:val="18"/>
      <w:szCs w:val="22"/>
      <w:lang w:val="en-US" w:eastAsia="en-US"/>
    </w:rPr>
    <w:tblPr>
      <w:tblBorders>
        <w:bottom w:val="single" w:sz="4" w:space="0" w:color="F4DBC3"/>
        <w:insideH w:val="single" w:sz="4" w:space="0" w:color="F4DBC3"/>
      </w:tblBorders>
    </w:tblPr>
    <w:tcPr>
      <w:shd w:val="clear" w:color="auto" w:fill="auto"/>
    </w:tcPr>
    <w:tblStylePr w:type="firstRow">
      <w:rPr>
        <w:b/>
        <w:color w:val="000000"/>
      </w:rPr>
      <w:tblPr/>
      <w:tcPr>
        <w:shd w:val="clear" w:color="auto" w:fill="F4DBC3"/>
      </w:tcPr>
    </w:tblStylePr>
    <w:tblStylePr w:type="firstCol">
      <w:rPr>
        <w:color w:val="755139"/>
      </w:rPr>
    </w:tblStylePr>
  </w:style>
  <w:style w:type="character" w:customStyle="1" w:styleId="Headeryear">
    <w:name w:val="Header year"/>
    <w:basedOn w:val="DefaultParagraphFont"/>
    <w:uiPriority w:val="1"/>
    <w:qFormat/>
    <w:rsid w:val="00673D2B"/>
    <w:rPr>
      <w:b w:val="0"/>
      <w:color w:val="auto"/>
    </w:rPr>
  </w:style>
  <w:style w:type="table" w:customStyle="1" w:styleId="TableGrid20">
    <w:name w:val="Table Grid2"/>
    <w:basedOn w:val="TableNormal"/>
    <w:next w:val="TableGrid"/>
    <w:uiPriority w:val="39"/>
    <w:rsid w:val="00E80273"/>
    <w:rPr>
      <w:rFonts w:ascii="Segoe UI" w:hAnsi="Segoe UI" w:cs="Arial"/>
      <w:sz w:val="18"/>
      <w:szCs w:val="22"/>
      <w:lang w:val="en-US" w:eastAsia="en-US"/>
    </w:rPr>
    <w:tblPr>
      <w:tblBorders>
        <w:bottom w:val="single" w:sz="4" w:space="0" w:color="F4DBC3"/>
        <w:insideH w:val="single" w:sz="4" w:space="0" w:color="F4DBC3"/>
      </w:tblBorders>
    </w:tblPr>
    <w:tblStylePr w:type="firstRow">
      <w:rPr>
        <w:rFonts w:cs="Arial"/>
        <w:b/>
        <w:color w:val="000000"/>
      </w:rPr>
      <w:tblPr/>
      <w:tcPr>
        <w:shd w:val="clear" w:color="auto" w:fill="F4DBC3"/>
      </w:tcPr>
    </w:tblStylePr>
    <w:tblStylePr w:type="firstCol">
      <w:rPr>
        <w:rFonts w:cs="Arial"/>
        <w:color w:val="5B9BD5"/>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7921265">
      <w:bodyDiv w:val="1"/>
      <w:marLeft w:val="0"/>
      <w:marRight w:val="0"/>
      <w:marTop w:val="0"/>
      <w:marBottom w:val="0"/>
      <w:divBdr>
        <w:top w:val="none" w:sz="0" w:space="0" w:color="auto"/>
        <w:left w:val="none" w:sz="0" w:space="0" w:color="auto"/>
        <w:bottom w:val="none" w:sz="0" w:space="0" w:color="auto"/>
        <w:right w:val="none" w:sz="0" w:space="0" w:color="auto"/>
      </w:divBdr>
      <w:divsChild>
        <w:div w:id="52849069">
          <w:marLeft w:val="0"/>
          <w:marRight w:val="0"/>
          <w:marTop w:val="0"/>
          <w:marBottom w:val="0"/>
          <w:divBdr>
            <w:top w:val="none" w:sz="0" w:space="0" w:color="auto"/>
            <w:left w:val="none" w:sz="0" w:space="0" w:color="auto"/>
            <w:bottom w:val="none" w:sz="0" w:space="0" w:color="auto"/>
            <w:right w:val="none" w:sz="0" w:space="0" w:color="auto"/>
          </w:divBdr>
        </w:div>
        <w:div w:id="487942189">
          <w:marLeft w:val="0"/>
          <w:marRight w:val="0"/>
          <w:marTop w:val="0"/>
          <w:marBottom w:val="0"/>
          <w:divBdr>
            <w:top w:val="none" w:sz="0" w:space="0" w:color="auto"/>
            <w:left w:val="none" w:sz="0" w:space="0" w:color="auto"/>
            <w:bottom w:val="none" w:sz="0" w:space="0" w:color="auto"/>
            <w:right w:val="none" w:sz="0" w:space="0" w:color="auto"/>
          </w:divBdr>
          <w:divsChild>
            <w:div w:id="964311388">
              <w:marLeft w:val="-75"/>
              <w:marRight w:val="0"/>
              <w:marTop w:val="30"/>
              <w:marBottom w:val="30"/>
              <w:divBdr>
                <w:top w:val="none" w:sz="0" w:space="0" w:color="auto"/>
                <w:left w:val="none" w:sz="0" w:space="0" w:color="auto"/>
                <w:bottom w:val="none" w:sz="0" w:space="0" w:color="auto"/>
                <w:right w:val="none" w:sz="0" w:space="0" w:color="auto"/>
              </w:divBdr>
              <w:divsChild>
                <w:div w:id="35400760">
                  <w:marLeft w:val="0"/>
                  <w:marRight w:val="0"/>
                  <w:marTop w:val="0"/>
                  <w:marBottom w:val="0"/>
                  <w:divBdr>
                    <w:top w:val="none" w:sz="0" w:space="0" w:color="auto"/>
                    <w:left w:val="none" w:sz="0" w:space="0" w:color="auto"/>
                    <w:bottom w:val="none" w:sz="0" w:space="0" w:color="auto"/>
                    <w:right w:val="none" w:sz="0" w:space="0" w:color="auto"/>
                  </w:divBdr>
                  <w:divsChild>
                    <w:div w:id="1607930971">
                      <w:marLeft w:val="0"/>
                      <w:marRight w:val="0"/>
                      <w:marTop w:val="0"/>
                      <w:marBottom w:val="0"/>
                      <w:divBdr>
                        <w:top w:val="none" w:sz="0" w:space="0" w:color="auto"/>
                        <w:left w:val="none" w:sz="0" w:space="0" w:color="auto"/>
                        <w:bottom w:val="none" w:sz="0" w:space="0" w:color="auto"/>
                        <w:right w:val="none" w:sz="0" w:space="0" w:color="auto"/>
                      </w:divBdr>
                    </w:div>
                  </w:divsChild>
                </w:div>
                <w:div w:id="216165447">
                  <w:marLeft w:val="0"/>
                  <w:marRight w:val="0"/>
                  <w:marTop w:val="0"/>
                  <w:marBottom w:val="0"/>
                  <w:divBdr>
                    <w:top w:val="none" w:sz="0" w:space="0" w:color="auto"/>
                    <w:left w:val="none" w:sz="0" w:space="0" w:color="auto"/>
                    <w:bottom w:val="none" w:sz="0" w:space="0" w:color="auto"/>
                    <w:right w:val="none" w:sz="0" w:space="0" w:color="auto"/>
                  </w:divBdr>
                  <w:divsChild>
                    <w:div w:id="793138252">
                      <w:marLeft w:val="0"/>
                      <w:marRight w:val="0"/>
                      <w:marTop w:val="0"/>
                      <w:marBottom w:val="0"/>
                      <w:divBdr>
                        <w:top w:val="none" w:sz="0" w:space="0" w:color="auto"/>
                        <w:left w:val="none" w:sz="0" w:space="0" w:color="auto"/>
                        <w:bottom w:val="none" w:sz="0" w:space="0" w:color="auto"/>
                        <w:right w:val="none" w:sz="0" w:space="0" w:color="auto"/>
                      </w:divBdr>
                    </w:div>
                  </w:divsChild>
                </w:div>
                <w:div w:id="253709809">
                  <w:marLeft w:val="0"/>
                  <w:marRight w:val="0"/>
                  <w:marTop w:val="0"/>
                  <w:marBottom w:val="0"/>
                  <w:divBdr>
                    <w:top w:val="none" w:sz="0" w:space="0" w:color="auto"/>
                    <w:left w:val="none" w:sz="0" w:space="0" w:color="auto"/>
                    <w:bottom w:val="none" w:sz="0" w:space="0" w:color="auto"/>
                    <w:right w:val="none" w:sz="0" w:space="0" w:color="auto"/>
                  </w:divBdr>
                  <w:divsChild>
                    <w:div w:id="585264399">
                      <w:marLeft w:val="0"/>
                      <w:marRight w:val="0"/>
                      <w:marTop w:val="0"/>
                      <w:marBottom w:val="0"/>
                      <w:divBdr>
                        <w:top w:val="none" w:sz="0" w:space="0" w:color="auto"/>
                        <w:left w:val="none" w:sz="0" w:space="0" w:color="auto"/>
                        <w:bottom w:val="none" w:sz="0" w:space="0" w:color="auto"/>
                        <w:right w:val="none" w:sz="0" w:space="0" w:color="auto"/>
                      </w:divBdr>
                    </w:div>
                  </w:divsChild>
                </w:div>
                <w:div w:id="264845174">
                  <w:marLeft w:val="0"/>
                  <w:marRight w:val="0"/>
                  <w:marTop w:val="0"/>
                  <w:marBottom w:val="0"/>
                  <w:divBdr>
                    <w:top w:val="none" w:sz="0" w:space="0" w:color="auto"/>
                    <w:left w:val="none" w:sz="0" w:space="0" w:color="auto"/>
                    <w:bottom w:val="none" w:sz="0" w:space="0" w:color="auto"/>
                    <w:right w:val="none" w:sz="0" w:space="0" w:color="auto"/>
                  </w:divBdr>
                  <w:divsChild>
                    <w:div w:id="379210754">
                      <w:marLeft w:val="0"/>
                      <w:marRight w:val="0"/>
                      <w:marTop w:val="0"/>
                      <w:marBottom w:val="0"/>
                      <w:divBdr>
                        <w:top w:val="none" w:sz="0" w:space="0" w:color="auto"/>
                        <w:left w:val="none" w:sz="0" w:space="0" w:color="auto"/>
                        <w:bottom w:val="none" w:sz="0" w:space="0" w:color="auto"/>
                        <w:right w:val="none" w:sz="0" w:space="0" w:color="auto"/>
                      </w:divBdr>
                    </w:div>
                  </w:divsChild>
                </w:div>
                <w:div w:id="464277520">
                  <w:marLeft w:val="0"/>
                  <w:marRight w:val="0"/>
                  <w:marTop w:val="0"/>
                  <w:marBottom w:val="0"/>
                  <w:divBdr>
                    <w:top w:val="none" w:sz="0" w:space="0" w:color="auto"/>
                    <w:left w:val="none" w:sz="0" w:space="0" w:color="auto"/>
                    <w:bottom w:val="none" w:sz="0" w:space="0" w:color="auto"/>
                    <w:right w:val="none" w:sz="0" w:space="0" w:color="auto"/>
                  </w:divBdr>
                  <w:divsChild>
                    <w:div w:id="1884174978">
                      <w:marLeft w:val="0"/>
                      <w:marRight w:val="0"/>
                      <w:marTop w:val="0"/>
                      <w:marBottom w:val="0"/>
                      <w:divBdr>
                        <w:top w:val="none" w:sz="0" w:space="0" w:color="auto"/>
                        <w:left w:val="none" w:sz="0" w:space="0" w:color="auto"/>
                        <w:bottom w:val="none" w:sz="0" w:space="0" w:color="auto"/>
                        <w:right w:val="none" w:sz="0" w:space="0" w:color="auto"/>
                      </w:divBdr>
                    </w:div>
                  </w:divsChild>
                </w:div>
                <w:div w:id="466581889">
                  <w:marLeft w:val="0"/>
                  <w:marRight w:val="0"/>
                  <w:marTop w:val="0"/>
                  <w:marBottom w:val="0"/>
                  <w:divBdr>
                    <w:top w:val="none" w:sz="0" w:space="0" w:color="auto"/>
                    <w:left w:val="none" w:sz="0" w:space="0" w:color="auto"/>
                    <w:bottom w:val="none" w:sz="0" w:space="0" w:color="auto"/>
                    <w:right w:val="none" w:sz="0" w:space="0" w:color="auto"/>
                  </w:divBdr>
                  <w:divsChild>
                    <w:div w:id="894002767">
                      <w:marLeft w:val="0"/>
                      <w:marRight w:val="0"/>
                      <w:marTop w:val="0"/>
                      <w:marBottom w:val="0"/>
                      <w:divBdr>
                        <w:top w:val="none" w:sz="0" w:space="0" w:color="auto"/>
                        <w:left w:val="none" w:sz="0" w:space="0" w:color="auto"/>
                        <w:bottom w:val="none" w:sz="0" w:space="0" w:color="auto"/>
                        <w:right w:val="none" w:sz="0" w:space="0" w:color="auto"/>
                      </w:divBdr>
                    </w:div>
                  </w:divsChild>
                </w:div>
                <w:div w:id="981813139">
                  <w:marLeft w:val="0"/>
                  <w:marRight w:val="0"/>
                  <w:marTop w:val="0"/>
                  <w:marBottom w:val="0"/>
                  <w:divBdr>
                    <w:top w:val="none" w:sz="0" w:space="0" w:color="auto"/>
                    <w:left w:val="none" w:sz="0" w:space="0" w:color="auto"/>
                    <w:bottom w:val="none" w:sz="0" w:space="0" w:color="auto"/>
                    <w:right w:val="none" w:sz="0" w:space="0" w:color="auto"/>
                  </w:divBdr>
                  <w:divsChild>
                    <w:div w:id="930088121">
                      <w:marLeft w:val="0"/>
                      <w:marRight w:val="0"/>
                      <w:marTop w:val="0"/>
                      <w:marBottom w:val="0"/>
                      <w:divBdr>
                        <w:top w:val="none" w:sz="0" w:space="0" w:color="auto"/>
                        <w:left w:val="none" w:sz="0" w:space="0" w:color="auto"/>
                        <w:bottom w:val="none" w:sz="0" w:space="0" w:color="auto"/>
                        <w:right w:val="none" w:sz="0" w:space="0" w:color="auto"/>
                      </w:divBdr>
                    </w:div>
                  </w:divsChild>
                </w:div>
                <w:div w:id="1227690592">
                  <w:marLeft w:val="0"/>
                  <w:marRight w:val="0"/>
                  <w:marTop w:val="0"/>
                  <w:marBottom w:val="0"/>
                  <w:divBdr>
                    <w:top w:val="none" w:sz="0" w:space="0" w:color="auto"/>
                    <w:left w:val="none" w:sz="0" w:space="0" w:color="auto"/>
                    <w:bottom w:val="none" w:sz="0" w:space="0" w:color="auto"/>
                    <w:right w:val="none" w:sz="0" w:space="0" w:color="auto"/>
                  </w:divBdr>
                  <w:divsChild>
                    <w:div w:id="1066878319">
                      <w:marLeft w:val="0"/>
                      <w:marRight w:val="0"/>
                      <w:marTop w:val="0"/>
                      <w:marBottom w:val="0"/>
                      <w:divBdr>
                        <w:top w:val="none" w:sz="0" w:space="0" w:color="auto"/>
                        <w:left w:val="none" w:sz="0" w:space="0" w:color="auto"/>
                        <w:bottom w:val="none" w:sz="0" w:space="0" w:color="auto"/>
                        <w:right w:val="none" w:sz="0" w:space="0" w:color="auto"/>
                      </w:divBdr>
                    </w:div>
                  </w:divsChild>
                </w:div>
                <w:div w:id="1309240369">
                  <w:marLeft w:val="0"/>
                  <w:marRight w:val="0"/>
                  <w:marTop w:val="0"/>
                  <w:marBottom w:val="0"/>
                  <w:divBdr>
                    <w:top w:val="none" w:sz="0" w:space="0" w:color="auto"/>
                    <w:left w:val="none" w:sz="0" w:space="0" w:color="auto"/>
                    <w:bottom w:val="none" w:sz="0" w:space="0" w:color="auto"/>
                    <w:right w:val="none" w:sz="0" w:space="0" w:color="auto"/>
                  </w:divBdr>
                  <w:divsChild>
                    <w:div w:id="812478864">
                      <w:marLeft w:val="0"/>
                      <w:marRight w:val="0"/>
                      <w:marTop w:val="0"/>
                      <w:marBottom w:val="0"/>
                      <w:divBdr>
                        <w:top w:val="none" w:sz="0" w:space="0" w:color="auto"/>
                        <w:left w:val="none" w:sz="0" w:space="0" w:color="auto"/>
                        <w:bottom w:val="none" w:sz="0" w:space="0" w:color="auto"/>
                        <w:right w:val="none" w:sz="0" w:space="0" w:color="auto"/>
                      </w:divBdr>
                    </w:div>
                  </w:divsChild>
                </w:div>
                <w:div w:id="1379159820">
                  <w:marLeft w:val="0"/>
                  <w:marRight w:val="0"/>
                  <w:marTop w:val="0"/>
                  <w:marBottom w:val="0"/>
                  <w:divBdr>
                    <w:top w:val="none" w:sz="0" w:space="0" w:color="auto"/>
                    <w:left w:val="none" w:sz="0" w:space="0" w:color="auto"/>
                    <w:bottom w:val="none" w:sz="0" w:space="0" w:color="auto"/>
                    <w:right w:val="none" w:sz="0" w:space="0" w:color="auto"/>
                  </w:divBdr>
                  <w:divsChild>
                    <w:div w:id="832374963">
                      <w:marLeft w:val="0"/>
                      <w:marRight w:val="0"/>
                      <w:marTop w:val="0"/>
                      <w:marBottom w:val="0"/>
                      <w:divBdr>
                        <w:top w:val="none" w:sz="0" w:space="0" w:color="auto"/>
                        <w:left w:val="none" w:sz="0" w:space="0" w:color="auto"/>
                        <w:bottom w:val="none" w:sz="0" w:space="0" w:color="auto"/>
                        <w:right w:val="none" w:sz="0" w:space="0" w:color="auto"/>
                      </w:divBdr>
                    </w:div>
                  </w:divsChild>
                </w:div>
                <w:div w:id="1523471320">
                  <w:marLeft w:val="0"/>
                  <w:marRight w:val="0"/>
                  <w:marTop w:val="0"/>
                  <w:marBottom w:val="0"/>
                  <w:divBdr>
                    <w:top w:val="none" w:sz="0" w:space="0" w:color="auto"/>
                    <w:left w:val="none" w:sz="0" w:space="0" w:color="auto"/>
                    <w:bottom w:val="none" w:sz="0" w:space="0" w:color="auto"/>
                    <w:right w:val="none" w:sz="0" w:space="0" w:color="auto"/>
                  </w:divBdr>
                  <w:divsChild>
                    <w:div w:id="645278932">
                      <w:marLeft w:val="0"/>
                      <w:marRight w:val="0"/>
                      <w:marTop w:val="0"/>
                      <w:marBottom w:val="0"/>
                      <w:divBdr>
                        <w:top w:val="none" w:sz="0" w:space="0" w:color="auto"/>
                        <w:left w:val="none" w:sz="0" w:space="0" w:color="auto"/>
                        <w:bottom w:val="none" w:sz="0" w:space="0" w:color="auto"/>
                        <w:right w:val="none" w:sz="0" w:space="0" w:color="auto"/>
                      </w:divBdr>
                    </w:div>
                  </w:divsChild>
                </w:div>
                <w:div w:id="1562594177">
                  <w:marLeft w:val="0"/>
                  <w:marRight w:val="0"/>
                  <w:marTop w:val="0"/>
                  <w:marBottom w:val="0"/>
                  <w:divBdr>
                    <w:top w:val="none" w:sz="0" w:space="0" w:color="auto"/>
                    <w:left w:val="none" w:sz="0" w:space="0" w:color="auto"/>
                    <w:bottom w:val="none" w:sz="0" w:space="0" w:color="auto"/>
                    <w:right w:val="none" w:sz="0" w:space="0" w:color="auto"/>
                  </w:divBdr>
                  <w:divsChild>
                    <w:div w:id="1595361474">
                      <w:marLeft w:val="0"/>
                      <w:marRight w:val="0"/>
                      <w:marTop w:val="0"/>
                      <w:marBottom w:val="0"/>
                      <w:divBdr>
                        <w:top w:val="none" w:sz="0" w:space="0" w:color="auto"/>
                        <w:left w:val="none" w:sz="0" w:space="0" w:color="auto"/>
                        <w:bottom w:val="none" w:sz="0" w:space="0" w:color="auto"/>
                        <w:right w:val="none" w:sz="0" w:space="0" w:color="auto"/>
                      </w:divBdr>
                    </w:div>
                  </w:divsChild>
                </w:div>
                <w:div w:id="1569225275">
                  <w:marLeft w:val="0"/>
                  <w:marRight w:val="0"/>
                  <w:marTop w:val="0"/>
                  <w:marBottom w:val="0"/>
                  <w:divBdr>
                    <w:top w:val="none" w:sz="0" w:space="0" w:color="auto"/>
                    <w:left w:val="none" w:sz="0" w:space="0" w:color="auto"/>
                    <w:bottom w:val="none" w:sz="0" w:space="0" w:color="auto"/>
                    <w:right w:val="none" w:sz="0" w:space="0" w:color="auto"/>
                  </w:divBdr>
                  <w:divsChild>
                    <w:div w:id="1715160341">
                      <w:marLeft w:val="0"/>
                      <w:marRight w:val="0"/>
                      <w:marTop w:val="0"/>
                      <w:marBottom w:val="0"/>
                      <w:divBdr>
                        <w:top w:val="none" w:sz="0" w:space="0" w:color="auto"/>
                        <w:left w:val="none" w:sz="0" w:space="0" w:color="auto"/>
                        <w:bottom w:val="none" w:sz="0" w:space="0" w:color="auto"/>
                        <w:right w:val="none" w:sz="0" w:space="0" w:color="auto"/>
                      </w:divBdr>
                    </w:div>
                  </w:divsChild>
                </w:div>
                <w:div w:id="1820152318">
                  <w:marLeft w:val="0"/>
                  <w:marRight w:val="0"/>
                  <w:marTop w:val="0"/>
                  <w:marBottom w:val="0"/>
                  <w:divBdr>
                    <w:top w:val="none" w:sz="0" w:space="0" w:color="auto"/>
                    <w:left w:val="none" w:sz="0" w:space="0" w:color="auto"/>
                    <w:bottom w:val="none" w:sz="0" w:space="0" w:color="auto"/>
                    <w:right w:val="none" w:sz="0" w:space="0" w:color="auto"/>
                  </w:divBdr>
                  <w:divsChild>
                    <w:div w:id="5330296">
                      <w:marLeft w:val="0"/>
                      <w:marRight w:val="0"/>
                      <w:marTop w:val="0"/>
                      <w:marBottom w:val="0"/>
                      <w:divBdr>
                        <w:top w:val="none" w:sz="0" w:space="0" w:color="auto"/>
                        <w:left w:val="none" w:sz="0" w:space="0" w:color="auto"/>
                        <w:bottom w:val="none" w:sz="0" w:space="0" w:color="auto"/>
                        <w:right w:val="none" w:sz="0" w:space="0" w:color="auto"/>
                      </w:divBdr>
                    </w:div>
                  </w:divsChild>
                </w:div>
                <w:div w:id="1825780263">
                  <w:marLeft w:val="0"/>
                  <w:marRight w:val="0"/>
                  <w:marTop w:val="0"/>
                  <w:marBottom w:val="0"/>
                  <w:divBdr>
                    <w:top w:val="none" w:sz="0" w:space="0" w:color="auto"/>
                    <w:left w:val="none" w:sz="0" w:space="0" w:color="auto"/>
                    <w:bottom w:val="none" w:sz="0" w:space="0" w:color="auto"/>
                    <w:right w:val="none" w:sz="0" w:space="0" w:color="auto"/>
                  </w:divBdr>
                  <w:divsChild>
                    <w:div w:id="1983998529">
                      <w:marLeft w:val="0"/>
                      <w:marRight w:val="0"/>
                      <w:marTop w:val="0"/>
                      <w:marBottom w:val="0"/>
                      <w:divBdr>
                        <w:top w:val="none" w:sz="0" w:space="0" w:color="auto"/>
                        <w:left w:val="none" w:sz="0" w:space="0" w:color="auto"/>
                        <w:bottom w:val="none" w:sz="0" w:space="0" w:color="auto"/>
                        <w:right w:val="none" w:sz="0" w:space="0" w:color="auto"/>
                      </w:divBdr>
                    </w:div>
                  </w:divsChild>
                </w:div>
                <w:div w:id="1896889471">
                  <w:marLeft w:val="0"/>
                  <w:marRight w:val="0"/>
                  <w:marTop w:val="0"/>
                  <w:marBottom w:val="0"/>
                  <w:divBdr>
                    <w:top w:val="none" w:sz="0" w:space="0" w:color="auto"/>
                    <w:left w:val="none" w:sz="0" w:space="0" w:color="auto"/>
                    <w:bottom w:val="none" w:sz="0" w:space="0" w:color="auto"/>
                    <w:right w:val="none" w:sz="0" w:space="0" w:color="auto"/>
                  </w:divBdr>
                  <w:divsChild>
                    <w:div w:id="17650345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9568260">
          <w:marLeft w:val="0"/>
          <w:marRight w:val="0"/>
          <w:marTop w:val="0"/>
          <w:marBottom w:val="0"/>
          <w:divBdr>
            <w:top w:val="none" w:sz="0" w:space="0" w:color="auto"/>
            <w:left w:val="none" w:sz="0" w:space="0" w:color="auto"/>
            <w:bottom w:val="none" w:sz="0" w:space="0" w:color="auto"/>
            <w:right w:val="none" w:sz="0" w:space="0" w:color="auto"/>
          </w:divBdr>
        </w:div>
        <w:div w:id="2028631375">
          <w:marLeft w:val="0"/>
          <w:marRight w:val="0"/>
          <w:marTop w:val="0"/>
          <w:marBottom w:val="0"/>
          <w:divBdr>
            <w:top w:val="none" w:sz="0" w:space="0" w:color="auto"/>
            <w:left w:val="none" w:sz="0" w:space="0" w:color="auto"/>
            <w:bottom w:val="none" w:sz="0" w:space="0" w:color="auto"/>
            <w:right w:val="none" w:sz="0" w:space="0" w:color="auto"/>
          </w:divBdr>
        </w:div>
      </w:divsChild>
    </w:div>
    <w:div w:id="28191067">
      <w:bodyDiv w:val="1"/>
      <w:marLeft w:val="0"/>
      <w:marRight w:val="0"/>
      <w:marTop w:val="0"/>
      <w:marBottom w:val="0"/>
      <w:divBdr>
        <w:top w:val="none" w:sz="0" w:space="0" w:color="auto"/>
        <w:left w:val="none" w:sz="0" w:space="0" w:color="auto"/>
        <w:bottom w:val="none" w:sz="0" w:space="0" w:color="auto"/>
        <w:right w:val="none" w:sz="0" w:space="0" w:color="auto"/>
      </w:divBdr>
    </w:div>
    <w:div w:id="32309484">
      <w:bodyDiv w:val="1"/>
      <w:marLeft w:val="0"/>
      <w:marRight w:val="0"/>
      <w:marTop w:val="0"/>
      <w:marBottom w:val="0"/>
      <w:divBdr>
        <w:top w:val="none" w:sz="0" w:space="0" w:color="auto"/>
        <w:left w:val="none" w:sz="0" w:space="0" w:color="auto"/>
        <w:bottom w:val="none" w:sz="0" w:space="0" w:color="auto"/>
        <w:right w:val="none" w:sz="0" w:space="0" w:color="auto"/>
      </w:divBdr>
    </w:div>
    <w:div w:id="41489154">
      <w:bodyDiv w:val="1"/>
      <w:marLeft w:val="0"/>
      <w:marRight w:val="0"/>
      <w:marTop w:val="0"/>
      <w:marBottom w:val="0"/>
      <w:divBdr>
        <w:top w:val="none" w:sz="0" w:space="0" w:color="auto"/>
        <w:left w:val="none" w:sz="0" w:space="0" w:color="auto"/>
        <w:bottom w:val="none" w:sz="0" w:space="0" w:color="auto"/>
        <w:right w:val="none" w:sz="0" w:space="0" w:color="auto"/>
      </w:divBdr>
    </w:div>
    <w:div w:id="64231379">
      <w:bodyDiv w:val="1"/>
      <w:marLeft w:val="0"/>
      <w:marRight w:val="0"/>
      <w:marTop w:val="0"/>
      <w:marBottom w:val="0"/>
      <w:divBdr>
        <w:top w:val="none" w:sz="0" w:space="0" w:color="auto"/>
        <w:left w:val="none" w:sz="0" w:space="0" w:color="auto"/>
        <w:bottom w:val="none" w:sz="0" w:space="0" w:color="auto"/>
        <w:right w:val="none" w:sz="0" w:space="0" w:color="auto"/>
      </w:divBdr>
    </w:div>
    <w:div w:id="105974526">
      <w:bodyDiv w:val="1"/>
      <w:marLeft w:val="0"/>
      <w:marRight w:val="0"/>
      <w:marTop w:val="0"/>
      <w:marBottom w:val="0"/>
      <w:divBdr>
        <w:top w:val="none" w:sz="0" w:space="0" w:color="auto"/>
        <w:left w:val="none" w:sz="0" w:space="0" w:color="auto"/>
        <w:bottom w:val="none" w:sz="0" w:space="0" w:color="auto"/>
        <w:right w:val="none" w:sz="0" w:space="0" w:color="auto"/>
      </w:divBdr>
      <w:divsChild>
        <w:div w:id="495267603">
          <w:marLeft w:val="0"/>
          <w:marRight w:val="0"/>
          <w:marTop w:val="0"/>
          <w:marBottom w:val="0"/>
          <w:divBdr>
            <w:top w:val="none" w:sz="0" w:space="0" w:color="auto"/>
            <w:left w:val="none" w:sz="0" w:space="0" w:color="auto"/>
            <w:bottom w:val="none" w:sz="0" w:space="0" w:color="auto"/>
            <w:right w:val="none" w:sz="0" w:space="0" w:color="auto"/>
          </w:divBdr>
        </w:div>
        <w:div w:id="705250409">
          <w:marLeft w:val="0"/>
          <w:marRight w:val="0"/>
          <w:marTop w:val="0"/>
          <w:marBottom w:val="0"/>
          <w:divBdr>
            <w:top w:val="none" w:sz="0" w:space="0" w:color="auto"/>
            <w:left w:val="none" w:sz="0" w:space="0" w:color="auto"/>
            <w:bottom w:val="none" w:sz="0" w:space="0" w:color="auto"/>
            <w:right w:val="none" w:sz="0" w:space="0" w:color="auto"/>
          </w:divBdr>
          <w:divsChild>
            <w:div w:id="1884556844">
              <w:marLeft w:val="-75"/>
              <w:marRight w:val="0"/>
              <w:marTop w:val="30"/>
              <w:marBottom w:val="30"/>
              <w:divBdr>
                <w:top w:val="none" w:sz="0" w:space="0" w:color="auto"/>
                <w:left w:val="none" w:sz="0" w:space="0" w:color="auto"/>
                <w:bottom w:val="none" w:sz="0" w:space="0" w:color="auto"/>
                <w:right w:val="none" w:sz="0" w:space="0" w:color="auto"/>
              </w:divBdr>
              <w:divsChild>
                <w:div w:id="100879560">
                  <w:marLeft w:val="0"/>
                  <w:marRight w:val="0"/>
                  <w:marTop w:val="0"/>
                  <w:marBottom w:val="0"/>
                  <w:divBdr>
                    <w:top w:val="none" w:sz="0" w:space="0" w:color="auto"/>
                    <w:left w:val="none" w:sz="0" w:space="0" w:color="auto"/>
                    <w:bottom w:val="none" w:sz="0" w:space="0" w:color="auto"/>
                    <w:right w:val="none" w:sz="0" w:space="0" w:color="auto"/>
                  </w:divBdr>
                  <w:divsChild>
                    <w:div w:id="1647390493">
                      <w:marLeft w:val="0"/>
                      <w:marRight w:val="0"/>
                      <w:marTop w:val="0"/>
                      <w:marBottom w:val="0"/>
                      <w:divBdr>
                        <w:top w:val="none" w:sz="0" w:space="0" w:color="auto"/>
                        <w:left w:val="none" w:sz="0" w:space="0" w:color="auto"/>
                        <w:bottom w:val="none" w:sz="0" w:space="0" w:color="auto"/>
                        <w:right w:val="none" w:sz="0" w:space="0" w:color="auto"/>
                      </w:divBdr>
                    </w:div>
                  </w:divsChild>
                </w:div>
                <w:div w:id="134302584">
                  <w:marLeft w:val="0"/>
                  <w:marRight w:val="0"/>
                  <w:marTop w:val="0"/>
                  <w:marBottom w:val="0"/>
                  <w:divBdr>
                    <w:top w:val="none" w:sz="0" w:space="0" w:color="auto"/>
                    <w:left w:val="none" w:sz="0" w:space="0" w:color="auto"/>
                    <w:bottom w:val="none" w:sz="0" w:space="0" w:color="auto"/>
                    <w:right w:val="none" w:sz="0" w:space="0" w:color="auto"/>
                  </w:divBdr>
                  <w:divsChild>
                    <w:div w:id="1214004672">
                      <w:marLeft w:val="0"/>
                      <w:marRight w:val="0"/>
                      <w:marTop w:val="0"/>
                      <w:marBottom w:val="0"/>
                      <w:divBdr>
                        <w:top w:val="none" w:sz="0" w:space="0" w:color="auto"/>
                        <w:left w:val="none" w:sz="0" w:space="0" w:color="auto"/>
                        <w:bottom w:val="none" w:sz="0" w:space="0" w:color="auto"/>
                        <w:right w:val="none" w:sz="0" w:space="0" w:color="auto"/>
                      </w:divBdr>
                    </w:div>
                  </w:divsChild>
                </w:div>
                <w:div w:id="141891286">
                  <w:marLeft w:val="0"/>
                  <w:marRight w:val="0"/>
                  <w:marTop w:val="0"/>
                  <w:marBottom w:val="0"/>
                  <w:divBdr>
                    <w:top w:val="none" w:sz="0" w:space="0" w:color="auto"/>
                    <w:left w:val="none" w:sz="0" w:space="0" w:color="auto"/>
                    <w:bottom w:val="none" w:sz="0" w:space="0" w:color="auto"/>
                    <w:right w:val="none" w:sz="0" w:space="0" w:color="auto"/>
                  </w:divBdr>
                  <w:divsChild>
                    <w:div w:id="1838378052">
                      <w:marLeft w:val="0"/>
                      <w:marRight w:val="0"/>
                      <w:marTop w:val="0"/>
                      <w:marBottom w:val="0"/>
                      <w:divBdr>
                        <w:top w:val="none" w:sz="0" w:space="0" w:color="auto"/>
                        <w:left w:val="none" w:sz="0" w:space="0" w:color="auto"/>
                        <w:bottom w:val="none" w:sz="0" w:space="0" w:color="auto"/>
                        <w:right w:val="none" w:sz="0" w:space="0" w:color="auto"/>
                      </w:divBdr>
                    </w:div>
                  </w:divsChild>
                </w:div>
                <w:div w:id="161045700">
                  <w:marLeft w:val="0"/>
                  <w:marRight w:val="0"/>
                  <w:marTop w:val="0"/>
                  <w:marBottom w:val="0"/>
                  <w:divBdr>
                    <w:top w:val="none" w:sz="0" w:space="0" w:color="auto"/>
                    <w:left w:val="none" w:sz="0" w:space="0" w:color="auto"/>
                    <w:bottom w:val="none" w:sz="0" w:space="0" w:color="auto"/>
                    <w:right w:val="none" w:sz="0" w:space="0" w:color="auto"/>
                  </w:divBdr>
                  <w:divsChild>
                    <w:div w:id="1852839654">
                      <w:marLeft w:val="0"/>
                      <w:marRight w:val="0"/>
                      <w:marTop w:val="0"/>
                      <w:marBottom w:val="0"/>
                      <w:divBdr>
                        <w:top w:val="none" w:sz="0" w:space="0" w:color="auto"/>
                        <w:left w:val="none" w:sz="0" w:space="0" w:color="auto"/>
                        <w:bottom w:val="none" w:sz="0" w:space="0" w:color="auto"/>
                        <w:right w:val="none" w:sz="0" w:space="0" w:color="auto"/>
                      </w:divBdr>
                    </w:div>
                  </w:divsChild>
                </w:div>
                <w:div w:id="178391051">
                  <w:marLeft w:val="0"/>
                  <w:marRight w:val="0"/>
                  <w:marTop w:val="0"/>
                  <w:marBottom w:val="0"/>
                  <w:divBdr>
                    <w:top w:val="none" w:sz="0" w:space="0" w:color="auto"/>
                    <w:left w:val="none" w:sz="0" w:space="0" w:color="auto"/>
                    <w:bottom w:val="none" w:sz="0" w:space="0" w:color="auto"/>
                    <w:right w:val="none" w:sz="0" w:space="0" w:color="auto"/>
                  </w:divBdr>
                  <w:divsChild>
                    <w:div w:id="1107773318">
                      <w:marLeft w:val="0"/>
                      <w:marRight w:val="0"/>
                      <w:marTop w:val="0"/>
                      <w:marBottom w:val="0"/>
                      <w:divBdr>
                        <w:top w:val="none" w:sz="0" w:space="0" w:color="auto"/>
                        <w:left w:val="none" w:sz="0" w:space="0" w:color="auto"/>
                        <w:bottom w:val="none" w:sz="0" w:space="0" w:color="auto"/>
                        <w:right w:val="none" w:sz="0" w:space="0" w:color="auto"/>
                      </w:divBdr>
                    </w:div>
                  </w:divsChild>
                </w:div>
                <w:div w:id="206914282">
                  <w:marLeft w:val="0"/>
                  <w:marRight w:val="0"/>
                  <w:marTop w:val="0"/>
                  <w:marBottom w:val="0"/>
                  <w:divBdr>
                    <w:top w:val="none" w:sz="0" w:space="0" w:color="auto"/>
                    <w:left w:val="none" w:sz="0" w:space="0" w:color="auto"/>
                    <w:bottom w:val="none" w:sz="0" w:space="0" w:color="auto"/>
                    <w:right w:val="none" w:sz="0" w:space="0" w:color="auto"/>
                  </w:divBdr>
                  <w:divsChild>
                    <w:div w:id="1354502472">
                      <w:marLeft w:val="0"/>
                      <w:marRight w:val="0"/>
                      <w:marTop w:val="0"/>
                      <w:marBottom w:val="0"/>
                      <w:divBdr>
                        <w:top w:val="none" w:sz="0" w:space="0" w:color="auto"/>
                        <w:left w:val="none" w:sz="0" w:space="0" w:color="auto"/>
                        <w:bottom w:val="none" w:sz="0" w:space="0" w:color="auto"/>
                        <w:right w:val="none" w:sz="0" w:space="0" w:color="auto"/>
                      </w:divBdr>
                    </w:div>
                  </w:divsChild>
                </w:div>
                <w:div w:id="225266903">
                  <w:marLeft w:val="0"/>
                  <w:marRight w:val="0"/>
                  <w:marTop w:val="0"/>
                  <w:marBottom w:val="0"/>
                  <w:divBdr>
                    <w:top w:val="none" w:sz="0" w:space="0" w:color="auto"/>
                    <w:left w:val="none" w:sz="0" w:space="0" w:color="auto"/>
                    <w:bottom w:val="none" w:sz="0" w:space="0" w:color="auto"/>
                    <w:right w:val="none" w:sz="0" w:space="0" w:color="auto"/>
                  </w:divBdr>
                  <w:divsChild>
                    <w:div w:id="83651765">
                      <w:marLeft w:val="0"/>
                      <w:marRight w:val="0"/>
                      <w:marTop w:val="0"/>
                      <w:marBottom w:val="0"/>
                      <w:divBdr>
                        <w:top w:val="none" w:sz="0" w:space="0" w:color="auto"/>
                        <w:left w:val="none" w:sz="0" w:space="0" w:color="auto"/>
                        <w:bottom w:val="none" w:sz="0" w:space="0" w:color="auto"/>
                        <w:right w:val="none" w:sz="0" w:space="0" w:color="auto"/>
                      </w:divBdr>
                    </w:div>
                  </w:divsChild>
                </w:div>
                <w:div w:id="279411230">
                  <w:marLeft w:val="0"/>
                  <w:marRight w:val="0"/>
                  <w:marTop w:val="0"/>
                  <w:marBottom w:val="0"/>
                  <w:divBdr>
                    <w:top w:val="none" w:sz="0" w:space="0" w:color="auto"/>
                    <w:left w:val="none" w:sz="0" w:space="0" w:color="auto"/>
                    <w:bottom w:val="none" w:sz="0" w:space="0" w:color="auto"/>
                    <w:right w:val="none" w:sz="0" w:space="0" w:color="auto"/>
                  </w:divBdr>
                  <w:divsChild>
                    <w:div w:id="439759048">
                      <w:marLeft w:val="0"/>
                      <w:marRight w:val="0"/>
                      <w:marTop w:val="0"/>
                      <w:marBottom w:val="0"/>
                      <w:divBdr>
                        <w:top w:val="none" w:sz="0" w:space="0" w:color="auto"/>
                        <w:left w:val="none" w:sz="0" w:space="0" w:color="auto"/>
                        <w:bottom w:val="none" w:sz="0" w:space="0" w:color="auto"/>
                        <w:right w:val="none" w:sz="0" w:space="0" w:color="auto"/>
                      </w:divBdr>
                    </w:div>
                  </w:divsChild>
                </w:div>
                <w:div w:id="283124324">
                  <w:marLeft w:val="0"/>
                  <w:marRight w:val="0"/>
                  <w:marTop w:val="0"/>
                  <w:marBottom w:val="0"/>
                  <w:divBdr>
                    <w:top w:val="none" w:sz="0" w:space="0" w:color="auto"/>
                    <w:left w:val="none" w:sz="0" w:space="0" w:color="auto"/>
                    <w:bottom w:val="none" w:sz="0" w:space="0" w:color="auto"/>
                    <w:right w:val="none" w:sz="0" w:space="0" w:color="auto"/>
                  </w:divBdr>
                  <w:divsChild>
                    <w:div w:id="443035518">
                      <w:marLeft w:val="0"/>
                      <w:marRight w:val="0"/>
                      <w:marTop w:val="0"/>
                      <w:marBottom w:val="0"/>
                      <w:divBdr>
                        <w:top w:val="none" w:sz="0" w:space="0" w:color="auto"/>
                        <w:left w:val="none" w:sz="0" w:space="0" w:color="auto"/>
                        <w:bottom w:val="none" w:sz="0" w:space="0" w:color="auto"/>
                        <w:right w:val="none" w:sz="0" w:space="0" w:color="auto"/>
                      </w:divBdr>
                    </w:div>
                  </w:divsChild>
                </w:div>
                <w:div w:id="361589630">
                  <w:marLeft w:val="0"/>
                  <w:marRight w:val="0"/>
                  <w:marTop w:val="0"/>
                  <w:marBottom w:val="0"/>
                  <w:divBdr>
                    <w:top w:val="none" w:sz="0" w:space="0" w:color="auto"/>
                    <w:left w:val="none" w:sz="0" w:space="0" w:color="auto"/>
                    <w:bottom w:val="none" w:sz="0" w:space="0" w:color="auto"/>
                    <w:right w:val="none" w:sz="0" w:space="0" w:color="auto"/>
                  </w:divBdr>
                  <w:divsChild>
                    <w:div w:id="446776926">
                      <w:marLeft w:val="0"/>
                      <w:marRight w:val="0"/>
                      <w:marTop w:val="0"/>
                      <w:marBottom w:val="0"/>
                      <w:divBdr>
                        <w:top w:val="none" w:sz="0" w:space="0" w:color="auto"/>
                        <w:left w:val="none" w:sz="0" w:space="0" w:color="auto"/>
                        <w:bottom w:val="none" w:sz="0" w:space="0" w:color="auto"/>
                        <w:right w:val="none" w:sz="0" w:space="0" w:color="auto"/>
                      </w:divBdr>
                    </w:div>
                  </w:divsChild>
                </w:div>
                <w:div w:id="376584286">
                  <w:marLeft w:val="0"/>
                  <w:marRight w:val="0"/>
                  <w:marTop w:val="0"/>
                  <w:marBottom w:val="0"/>
                  <w:divBdr>
                    <w:top w:val="none" w:sz="0" w:space="0" w:color="auto"/>
                    <w:left w:val="none" w:sz="0" w:space="0" w:color="auto"/>
                    <w:bottom w:val="none" w:sz="0" w:space="0" w:color="auto"/>
                    <w:right w:val="none" w:sz="0" w:space="0" w:color="auto"/>
                  </w:divBdr>
                  <w:divsChild>
                    <w:div w:id="107702750">
                      <w:marLeft w:val="0"/>
                      <w:marRight w:val="0"/>
                      <w:marTop w:val="0"/>
                      <w:marBottom w:val="0"/>
                      <w:divBdr>
                        <w:top w:val="none" w:sz="0" w:space="0" w:color="auto"/>
                        <w:left w:val="none" w:sz="0" w:space="0" w:color="auto"/>
                        <w:bottom w:val="none" w:sz="0" w:space="0" w:color="auto"/>
                        <w:right w:val="none" w:sz="0" w:space="0" w:color="auto"/>
                      </w:divBdr>
                    </w:div>
                  </w:divsChild>
                </w:div>
                <w:div w:id="419760879">
                  <w:marLeft w:val="0"/>
                  <w:marRight w:val="0"/>
                  <w:marTop w:val="0"/>
                  <w:marBottom w:val="0"/>
                  <w:divBdr>
                    <w:top w:val="none" w:sz="0" w:space="0" w:color="auto"/>
                    <w:left w:val="none" w:sz="0" w:space="0" w:color="auto"/>
                    <w:bottom w:val="none" w:sz="0" w:space="0" w:color="auto"/>
                    <w:right w:val="none" w:sz="0" w:space="0" w:color="auto"/>
                  </w:divBdr>
                  <w:divsChild>
                    <w:div w:id="1361661011">
                      <w:marLeft w:val="0"/>
                      <w:marRight w:val="0"/>
                      <w:marTop w:val="0"/>
                      <w:marBottom w:val="0"/>
                      <w:divBdr>
                        <w:top w:val="none" w:sz="0" w:space="0" w:color="auto"/>
                        <w:left w:val="none" w:sz="0" w:space="0" w:color="auto"/>
                        <w:bottom w:val="none" w:sz="0" w:space="0" w:color="auto"/>
                        <w:right w:val="none" w:sz="0" w:space="0" w:color="auto"/>
                      </w:divBdr>
                    </w:div>
                  </w:divsChild>
                </w:div>
                <w:div w:id="456796277">
                  <w:marLeft w:val="0"/>
                  <w:marRight w:val="0"/>
                  <w:marTop w:val="0"/>
                  <w:marBottom w:val="0"/>
                  <w:divBdr>
                    <w:top w:val="none" w:sz="0" w:space="0" w:color="auto"/>
                    <w:left w:val="none" w:sz="0" w:space="0" w:color="auto"/>
                    <w:bottom w:val="none" w:sz="0" w:space="0" w:color="auto"/>
                    <w:right w:val="none" w:sz="0" w:space="0" w:color="auto"/>
                  </w:divBdr>
                  <w:divsChild>
                    <w:div w:id="1206719110">
                      <w:marLeft w:val="0"/>
                      <w:marRight w:val="0"/>
                      <w:marTop w:val="0"/>
                      <w:marBottom w:val="0"/>
                      <w:divBdr>
                        <w:top w:val="none" w:sz="0" w:space="0" w:color="auto"/>
                        <w:left w:val="none" w:sz="0" w:space="0" w:color="auto"/>
                        <w:bottom w:val="none" w:sz="0" w:space="0" w:color="auto"/>
                        <w:right w:val="none" w:sz="0" w:space="0" w:color="auto"/>
                      </w:divBdr>
                    </w:div>
                  </w:divsChild>
                </w:div>
                <w:div w:id="561986405">
                  <w:marLeft w:val="0"/>
                  <w:marRight w:val="0"/>
                  <w:marTop w:val="0"/>
                  <w:marBottom w:val="0"/>
                  <w:divBdr>
                    <w:top w:val="none" w:sz="0" w:space="0" w:color="auto"/>
                    <w:left w:val="none" w:sz="0" w:space="0" w:color="auto"/>
                    <w:bottom w:val="none" w:sz="0" w:space="0" w:color="auto"/>
                    <w:right w:val="none" w:sz="0" w:space="0" w:color="auto"/>
                  </w:divBdr>
                  <w:divsChild>
                    <w:div w:id="2012219587">
                      <w:marLeft w:val="0"/>
                      <w:marRight w:val="0"/>
                      <w:marTop w:val="0"/>
                      <w:marBottom w:val="0"/>
                      <w:divBdr>
                        <w:top w:val="none" w:sz="0" w:space="0" w:color="auto"/>
                        <w:left w:val="none" w:sz="0" w:space="0" w:color="auto"/>
                        <w:bottom w:val="none" w:sz="0" w:space="0" w:color="auto"/>
                        <w:right w:val="none" w:sz="0" w:space="0" w:color="auto"/>
                      </w:divBdr>
                    </w:div>
                  </w:divsChild>
                </w:div>
                <w:div w:id="734667682">
                  <w:marLeft w:val="0"/>
                  <w:marRight w:val="0"/>
                  <w:marTop w:val="0"/>
                  <w:marBottom w:val="0"/>
                  <w:divBdr>
                    <w:top w:val="none" w:sz="0" w:space="0" w:color="auto"/>
                    <w:left w:val="none" w:sz="0" w:space="0" w:color="auto"/>
                    <w:bottom w:val="none" w:sz="0" w:space="0" w:color="auto"/>
                    <w:right w:val="none" w:sz="0" w:space="0" w:color="auto"/>
                  </w:divBdr>
                  <w:divsChild>
                    <w:div w:id="413012327">
                      <w:marLeft w:val="0"/>
                      <w:marRight w:val="0"/>
                      <w:marTop w:val="0"/>
                      <w:marBottom w:val="0"/>
                      <w:divBdr>
                        <w:top w:val="none" w:sz="0" w:space="0" w:color="auto"/>
                        <w:left w:val="none" w:sz="0" w:space="0" w:color="auto"/>
                        <w:bottom w:val="none" w:sz="0" w:space="0" w:color="auto"/>
                        <w:right w:val="none" w:sz="0" w:space="0" w:color="auto"/>
                      </w:divBdr>
                    </w:div>
                  </w:divsChild>
                </w:div>
                <w:div w:id="768934796">
                  <w:marLeft w:val="0"/>
                  <w:marRight w:val="0"/>
                  <w:marTop w:val="0"/>
                  <w:marBottom w:val="0"/>
                  <w:divBdr>
                    <w:top w:val="none" w:sz="0" w:space="0" w:color="auto"/>
                    <w:left w:val="none" w:sz="0" w:space="0" w:color="auto"/>
                    <w:bottom w:val="none" w:sz="0" w:space="0" w:color="auto"/>
                    <w:right w:val="none" w:sz="0" w:space="0" w:color="auto"/>
                  </w:divBdr>
                  <w:divsChild>
                    <w:div w:id="509753886">
                      <w:marLeft w:val="0"/>
                      <w:marRight w:val="0"/>
                      <w:marTop w:val="0"/>
                      <w:marBottom w:val="0"/>
                      <w:divBdr>
                        <w:top w:val="none" w:sz="0" w:space="0" w:color="auto"/>
                        <w:left w:val="none" w:sz="0" w:space="0" w:color="auto"/>
                        <w:bottom w:val="none" w:sz="0" w:space="0" w:color="auto"/>
                        <w:right w:val="none" w:sz="0" w:space="0" w:color="auto"/>
                      </w:divBdr>
                    </w:div>
                  </w:divsChild>
                </w:div>
                <w:div w:id="839199923">
                  <w:marLeft w:val="0"/>
                  <w:marRight w:val="0"/>
                  <w:marTop w:val="0"/>
                  <w:marBottom w:val="0"/>
                  <w:divBdr>
                    <w:top w:val="none" w:sz="0" w:space="0" w:color="auto"/>
                    <w:left w:val="none" w:sz="0" w:space="0" w:color="auto"/>
                    <w:bottom w:val="none" w:sz="0" w:space="0" w:color="auto"/>
                    <w:right w:val="none" w:sz="0" w:space="0" w:color="auto"/>
                  </w:divBdr>
                  <w:divsChild>
                    <w:div w:id="916285225">
                      <w:marLeft w:val="0"/>
                      <w:marRight w:val="0"/>
                      <w:marTop w:val="0"/>
                      <w:marBottom w:val="0"/>
                      <w:divBdr>
                        <w:top w:val="none" w:sz="0" w:space="0" w:color="auto"/>
                        <w:left w:val="none" w:sz="0" w:space="0" w:color="auto"/>
                        <w:bottom w:val="none" w:sz="0" w:space="0" w:color="auto"/>
                        <w:right w:val="none" w:sz="0" w:space="0" w:color="auto"/>
                      </w:divBdr>
                    </w:div>
                  </w:divsChild>
                </w:div>
                <w:div w:id="843128338">
                  <w:marLeft w:val="0"/>
                  <w:marRight w:val="0"/>
                  <w:marTop w:val="0"/>
                  <w:marBottom w:val="0"/>
                  <w:divBdr>
                    <w:top w:val="none" w:sz="0" w:space="0" w:color="auto"/>
                    <w:left w:val="none" w:sz="0" w:space="0" w:color="auto"/>
                    <w:bottom w:val="none" w:sz="0" w:space="0" w:color="auto"/>
                    <w:right w:val="none" w:sz="0" w:space="0" w:color="auto"/>
                  </w:divBdr>
                  <w:divsChild>
                    <w:div w:id="334843414">
                      <w:marLeft w:val="0"/>
                      <w:marRight w:val="0"/>
                      <w:marTop w:val="0"/>
                      <w:marBottom w:val="0"/>
                      <w:divBdr>
                        <w:top w:val="none" w:sz="0" w:space="0" w:color="auto"/>
                        <w:left w:val="none" w:sz="0" w:space="0" w:color="auto"/>
                        <w:bottom w:val="none" w:sz="0" w:space="0" w:color="auto"/>
                        <w:right w:val="none" w:sz="0" w:space="0" w:color="auto"/>
                      </w:divBdr>
                    </w:div>
                  </w:divsChild>
                </w:div>
                <w:div w:id="947548762">
                  <w:marLeft w:val="0"/>
                  <w:marRight w:val="0"/>
                  <w:marTop w:val="0"/>
                  <w:marBottom w:val="0"/>
                  <w:divBdr>
                    <w:top w:val="none" w:sz="0" w:space="0" w:color="auto"/>
                    <w:left w:val="none" w:sz="0" w:space="0" w:color="auto"/>
                    <w:bottom w:val="none" w:sz="0" w:space="0" w:color="auto"/>
                    <w:right w:val="none" w:sz="0" w:space="0" w:color="auto"/>
                  </w:divBdr>
                  <w:divsChild>
                    <w:div w:id="683245048">
                      <w:marLeft w:val="0"/>
                      <w:marRight w:val="0"/>
                      <w:marTop w:val="0"/>
                      <w:marBottom w:val="0"/>
                      <w:divBdr>
                        <w:top w:val="none" w:sz="0" w:space="0" w:color="auto"/>
                        <w:left w:val="none" w:sz="0" w:space="0" w:color="auto"/>
                        <w:bottom w:val="none" w:sz="0" w:space="0" w:color="auto"/>
                        <w:right w:val="none" w:sz="0" w:space="0" w:color="auto"/>
                      </w:divBdr>
                    </w:div>
                  </w:divsChild>
                </w:div>
                <w:div w:id="971247991">
                  <w:marLeft w:val="0"/>
                  <w:marRight w:val="0"/>
                  <w:marTop w:val="0"/>
                  <w:marBottom w:val="0"/>
                  <w:divBdr>
                    <w:top w:val="none" w:sz="0" w:space="0" w:color="auto"/>
                    <w:left w:val="none" w:sz="0" w:space="0" w:color="auto"/>
                    <w:bottom w:val="none" w:sz="0" w:space="0" w:color="auto"/>
                    <w:right w:val="none" w:sz="0" w:space="0" w:color="auto"/>
                  </w:divBdr>
                  <w:divsChild>
                    <w:div w:id="70005355">
                      <w:marLeft w:val="0"/>
                      <w:marRight w:val="0"/>
                      <w:marTop w:val="0"/>
                      <w:marBottom w:val="0"/>
                      <w:divBdr>
                        <w:top w:val="none" w:sz="0" w:space="0" w:color="auto"/>
                        <w:left w:val="none" w:sz="0" w:space="0" w:color="auto"/>
                        <w:bottom w:val="none" w:sz="0" w:space="0" w:color="auto"/>
                        <w:right w:val="none" w:sz="0" w:space="0" w:color="auto"/>
                      </w:divBdr>
                    </w:div>
                  </w:divsChild>
                </w:div>
                <w:div w:id="994643680">
                  <w:marLeft w:val="0"/>
                  <w:marRight w:val="0"/>
                  <w:marTop w:val="0"/>
                  <w:marBottom w:val="0"/>
                  <w:divBdr>
                    <w:top w:val="none" w:sz="0" w:space="0" w:color="auto"/>
                    <w:left w:val="none" w:sz="0" w:space="0" w:color="auto"/>
                    <w:bottom w:val="none" w:sz="0" w:space="0" w:color="auto"/>
                    <w:right w:val="none" w:sz="0" w:space="0" w:color="auto"/>
                  </w:divBdr>
                  <w:divsChild>
                    <w:div w:id="1078479081">
                      <w:marLeft w:val="0"/>
                      <w:marRight w:val="0"/>
                      <w:marTop w:val="0"/>
                      <w:marBottom w:val="0"/>
                      <w:divBdr>
                        <w:top w:val="none" w:sz="0" w:space="0" w:color="auto"/>
                        <w:left w:val="none" w:sz="0" w:space="0" w:color="auto"/>
                        <w:bottom w:val="none" w:sz="0" w:space="0" w:color="auto"/>
                        <w:right w:val="none" w:sz="0" w:space="0" w:color="auto"/>
                      </w:divBdr>
                    </w:div>
                  </w:divsChild>
                </w:div>
                <w:div w:id="1021934468">
                  <w:marLeft w:val="0"/>
                  <w:marRight w:val="0"/>
                  <w:marTop w:val="0"/>
                  <w:marBottom w:val="0"/>
                  <w:divBdr>
                    <w:top w:val="none" w:sz="0" w:space="0" w:color="auto"/>
                    <w:left w:val="none" w:sz="0" w:space="0" w:color="auto"/>
                    <w:bottom w:val="none" w:sz="0" w:space="0" w:color="auto"/>
                    <w:right w:val="none" w:sz="0" w:space="0" w:color="auto"/>
                  </w:divBdr>
                  <w:divsChild>
                    <w:div w:id="1116143624">
                      <w:marLeft w:val="0"/>
                      <w:marRight w:val="0"/>
                      <w:marTop w:val="0"/>
                      <w:marBottom w:val="0"/>
                      <w:divBdr>
                        <w:top w:val="none" w:sz="0" w:space="0" w:color="auto"/>
                        <w:left w:val="none" w:sz="0" w:space="0" w:color="auto"/>
                        <w:bottom w:val="none" w:sz="0" w:space="0" w:color="auto"/>
                        <w:right w:val="none" w:sz="0" w:space="0" w:color="auto"/>
                      </w:divBdr>
                    </w:div>
                  </w:divsChild>
                </w:div>
                <w:div w:id="1054085514">
                  <w:marLeft w:val="0"/>
                  <w:marRight w:val="0"/>
                  <w:marTop w:val="0"/>
                  <w:marBottom w:val="0"/>
                  <w:divBdr>
                    <w:top w:val="none" w:sz="0" w:space="0" w:color="auto"/>
                    <w:left w:val="none" w:sz="0" w:space="0" w:color="auto"/>
                    <w:bottom w:val="none" w:sz="0" w:space="0" w:color="auto"/>
                    <w:right w:val="none" w:sz="0" w:space="0" w:color="auto"/>
                  </w:divBdr>
                  <w:divsChild>
                    <w:div w:id="221986683">
                      <w:marLeft w:val="0"/>
                      <w:marRight w:val="0"/>
                      <w:marTop w:val="0"/>
                      <w:marBottom w:val="0"/>
                      <w:divBdr>
                        <w:top w:val="none" w:sz="0" w:space="0" w:color="auto"/>
                        <w:left w:val="none" w:sz="0" w:space="0" w:color="auto"/>
                        <w:bottom w:val="none" w:sz="0" w:space="0" w:color="auto"/>
                        <w:right w:val="none" w:sz="0" w:space="0" w:color="auto"/>
                      </w:divBdr>
                    </w:div>
                    <w:div w:id="2027712735">
                      <w:marLeft w:val="0"/>
                      <w:marRight w:val="0"/>
                      <w:marTop w:val="0"/>
                      <w:marBottom w:val="0"/>
                      <w:divBdr>
                        <w:top w:val="none" w:sz="0" w:space="0" w:color="auto"/>
                        <w:left w:val="none" w:sz="0" w:space="0" w:color="auto"/>
                        <w:bottom w:val="none" w:sz="0" w:space="0" w:color="auto"/>
                        <w:right w:val="none" w:sz="0" w:space="0" w:color="auto"/>
                      </w:divBdr>
                    </w:div>
                  </w:divsChild>
                </w:div>
                <w:div w:id="1055197829">
                  <w:marLeft w:val="0"/>
                  <w:marRight w:val="0"/>
                  <w:marTop w:val="0"/>
                  <w:marBottom w:val="0"/>
                  <w:divBdr>
                    <w:top w:val="none" w:sz="0" w:space="0" w:color="auto"/>
                    <w:left w:val="none" w:sz="0" w:space="0" w:color="auto"/>
                    <w:bottom w:val="none" w:sz="0" w:space="0" w:color="auto"/>
                    <w:right w:val="none" w:sz="0" w:space="0" w:color="auto"/>
                  </w:divBdr>
                  <w:divsChild>
                    <w:div w:id="543644143">
                      <w:marLeft w:val="0"/>
                      <w:marRight w:val="0"/>
                      <w:marTop w:val="0"/>
                      <w:marBottom w:val="0"/>
                      <w:divBdr>
                        <w:top w:val="none" w:sz="0" w:space="0" w:color="auto"/>
                        <w:left w:val="none" w:sz="0" w:space="0" w:color="auto"/>
                        <w:bottom w:val="none" w:sz="0" w:space="0" w:color="auto"/>
                        <w:right w:val="none" w:sz="0" w:space="0" w:color="auto"/>
                      </w:divBdr>
                    </w:div>
                  </w:divsChild>
                </w:div>
                <w:div w:id="1059984426">
                  <w:marLeft w:val="0"/>
                  <w:marRight w:val="0"/>
                  <w:marTop w:val="0"/>
                  <w:marBottom w:val="0"/>
                  <w:divBdr>
                    <w:top w:val="none" w:sz="0" w:space="0" w:color="auto"/>
                    <w:left w:val="none" w:sz="0" w:space="0" w:color="auto"/>
                    <w:bottom w:val="none" w:sz="0" w:space="0" w:color="auto"/>
                    <w:right w:val="none" w:sz="0" w:space="0" w:color="auto"/>
                  </w:divBdr>
                  <w:divsChild>
                    <w:div w:id="2043285910">
                      <w:marLeft w:val="0"/>
                      <w:marRight w:val="0"/>
                      <w:marTop w:val="0"/>
                      <w:marBottom w:val="0"/>
                      <w:divBdr>
                        <w:top w:val="none" w:sz="0" w:space="0" w:color="auto"/>
                        <w:left w:val="none" w:sz="0" w:space="0" w:color="auto"/>
                        <w:bottom w:val="none" w:sz="0" w:space="0" w:color="auto"/>
                        <w:right w:val="none" w:sz="0" w:space="0" w:color="auto"/>
                      </w:divBdr>
                    </w:div>
                  </w:divsChild>
                </w:div>
                <w:div w:id="1098645517">
                  <w:marLeft w:val="0"/>
                  <w:marRight w:val="0"/>
                  <w:marTop w:val="0"/>
                  <w:marBottom w:val="0"/>
                  <w:divBdr>
                    <w:top w:val="none" w:sz="0" w:space="0" w:color="auto"/>
                    <w:left w:val="none" w:sz="0" w:space="0" w:color="auto"/>
                    <w:bottom w:val="none" w:sz="0" w:space="0" w:color="auto"/>
                    <w:right w:val="none" w:sz="0" w:space="0" w:color="auto"/>
                  </w:divBdr>
                  <w:divsChild>
                    <w:div w:id="1479690720">
                      <w:marLeft w:val="0"/>
                      <w:marRight w:val="0"/>
                      <w:marTop w:val="0"/>
                      <w:marBottom w:val="0"/>
                      <w:divBdr>
                        <w:top w:val="none" w:sz="0" w:space="0" w:color="auto"/>
                        <w:left w:val="none" w:sz="0" w:space="0" w:color="auto"/>
                        <w:bottom w:val="none" w:sz="0" w:space="0" w:color="auto"/>
                        <w:right w:val="none" w:sz="0" w:space="0" w:color="auto"/>
                      </w:divBdr>
                    </w:div>
                  </w:divsChild>
                </w:div>
                <w:div w:id="1142161685">
                  <w:marLeft w:val="0"/>
                  <w:marRight w:val="0"/>
                  <w:marTop w:val="0"/>
                  <w:marBottom w:val="0"/>
                  <w:divBdr>
                    <w:top w:val="none" w:sz="0" w:space="0" w:color="auto"/>
                    <w:left w:val="none" w:sz="0" w:space="0" w:color="auto"/>
                    <w:bottom w:val="none" w:sz="0" w:space="0" w:color="auto"/>
                    <w:right w:val="none" w:sz="0" w:space="0" w:color="auto"/>
                  </w:divBdr>
                  <w:divsChild>
                    <w:div w:id="925504422">
                      <w:marLeft w:val="0"/>
                      <w:marRight w:val="0"/>
                      <w:marTop w:val="0"/>
                      <w:marBottom w:val="0"/>
                      <w:divBdr>
                        <w:top w:val="none" w:sz="0" w:space="0" w:color="auto"/>
                        <w:left w:val="none" w:sz="0" w:space="0" w:color="auto"/>
                        <w:bottom w:val="none" w:sz="0" w:space="0" w:color="auto"/>
                        <w:right w:val="none" w:sz="0" w:space="0" w:color="auto"/>
                      </w:divBdr>
                    </w:div>
                  </w:divsChild>
                </w:div>
                <w:div w:id="1173759070">
                  <w:marLeft w:val="0"/>
                  <w:marRight w:val="0"/>
                  <w:marTop w:val="0"/>
                  <w:marBottom w:val="0"/>
                  <w:divBdr>
                    <w:top w:val="none" w:sz="0" w:space="0" w:color="auto"/>
                    <w:left w:val="none" w:sz="0" w:space="0" w:color="auto"/>
                    <w:bottom w:val="none" w:sz="0" w:space="0" w:color="auto"/>
                    <w:right w:val="none" w:sz="0" w:space="0" w:color="auto"/>
                  </w:divBdr>
                  <w:divsChild>
                    <w:div w:id="524487706">
                      <w:marLeft w:val="0"/>
                      <w:marRight w:val="0"/>
                      <w:marTop w:val="0"/>
                      <w:marBottom w:val="0"/>
                      <w:divBdr>
                        <w:top w:val="none" w:sz="0" w:space="0" w:color="auto"/>
                        <w:left w:val="none" w:sz="0" w:space="0" w:color="auto"/>
                        <w:bottom w:val="none" w:sz="0" w:space="0" w:color="auto"/>
                        <w:right w:val="none" w:sz="0" w:space="0" w:color="auto"/>
                      </w:divBdr>
                    </w:div>
                  </w:divsChild>
                </w:div>
                <w:div w:id="1209797767">
                  <w:marLeft w:val="0"/>
                  <w:marRight w:val="0"/>
                  <w:marTop w:val="0"/>
                  <w:marBottom w:val="0"/>
                  <w:divBdr>
                    <w:top w:val="none" w:sz="0" w:space="0" w:color="auto"/>
                    <w:left w:val="none" w:sz="0" w:space="0" w:color="auto"/>
                    <w:bottom w:val="none" w:sz="0" w:space="0" w:color="auto"/>
                    <w:right w:val="none" w:sz="0" w:space="0" w:color="auto"/>
                  </w:divBdr>
                  <w:divsChild>
                    <w:div w:id="614095583">
                      <w:marLeft w:val="0"/>
                      <w:marRight w:val="0"/>
                      <w:marTop w:val="0"/>
                      <w:marBottom w:val="0"/>
                      <w:divBdr>
                        <w:top w:val="none" w:sz="0" w:space="0" w:color="auto"/>
                        <w:left w:val="none" w:sz="0" w:space="0" w:color="auto"/>
                        <w:bottom w:val="none" w:sz="0" w:space="0" w:color="auto"/>
                        <w:right w:val="none" w:sz="0" w:space="0" w:color="auto"/>
                      </w:divBdr>
                    </w:div>
                  </w:divsChild>
                </w:div>
                <w:div w:id="1354768362">
                  <w:marLeft w:val="0"/>
                  <w:marRight w:val="0"/>
                  <w:marTop w:val="0"/>
                  <w:marBottom w:val="0"/>
                  <w:divBdr>
                    <w:top w:val="none" w:sz="0" w:space="0" w:color="auto"/>
                    <w:left w:val="none" w:sz="0" w:space="0" w:color="auto"/>
                    <w:bottom w:val="none" w:sz="0" w:space="0" w:color="auto"/>
                    <w:right w:val="none" w:sz="0" w:space="0" w:color="auto"/>
                  </w:divBdr>
                  <w:divsChild>
                    <w:div w:id="182743383">
                      <w:marLeft w:val="0"/>
                      <w:marRight w:val="0"/>
                      <w:marTop w:val="0"/>
                      <w:marBottom w:val="0"/>
                      <w:divBdr>
                        <w:top w:val="none" w:sz="0" w:space="0" w:color="auto"/>
                        <w:left w:val="none" w:sz="0" w:space="0" w:color="auto"/>
                        <w:bottom w:val="none" w:sz="0" w:space="0" w:color="auto"/>
                        <w:right w:val="none" w:sz="0" w:space="0" w:color="auto"/>
                      </w:divBdr>
                    </w:div>
                  </w:divsChild>
                </w:div>
                <w:div w:id="1376733467">
                  <w:marLeft w:val="0"/>
                  <w:marRight w:val="0"/>
                  <w:marTop w:val="0"/>
                  <w:marBottom w:val="0"/>
                  <w:divBdr>
                    <w:top w:val="none" w:sz="0" w:space="0" w:color="auto"/>
                    <w:left w:val="none" w:sz="0" w:space="0" w:color="auto"/>
                    <w:bottom w:val="none" w:sz="0" w:space="0" w:color="auto"/>
                    <w:right w:val="none" w:sz="0" w:space="0" w:color="auto"/>
                  </w:divBdr>
                  <w:divsChild>
                    <w:div w:id="1266890728">
                      <w:marLeft w:val="0"/>
                      <w:marRight w:val="0"/>
                      <w:marTop w:val="0"/>
                      <w:marBottom w:val="0"/>
                      <w:divBdr>
                        <w:top w:val="none" w:sz="0" w:space="0" w:color="auto"/>
                        <w:left w:val="none" w:sz="0" w:space="0" w:color="auto"/>
                        <w:bottom w:val="none" w:sz="0" w:space="0" w:color="auto"/>
                        <w:right w:val="none" w:sz="0" w:space="0" w:color="auto"/>
                      </w:divBdr>
                    </w:div>
                  </w:divsChild>
                </w:div>
                <w:div w:id="1416973800">
                  <w:marLeft w:val="0"/>
                  <w:marRight w:val="0"/>
                  <w:marTop w:val="0"/>
                  <w:marBottom w:val="0"/>
                  <w:divBdr>
                    <w:top w:val="none" w:sz="0" w:space="0" w:color="auto"/>
                    <w:left w:val="none" w:sz="0" w:space="0" w:color="auto"/>
                    <w:bottom w:val="none" w:sz="0" w:space="0" w:color="auto"/>
                    <w:right w:val="none" w:sz="0" w:space="0" w:color="auto"/>
                  </w:divBdr>
                  <w:divsChild>
                    <w:div w:id="1773745061">
                      <w:marLeft w:val="0"/>
                      <w:marRight w:val="0"/>
                      <w:marTop w:val="0"/>
                      <w:marBottom w:val="0"/>
                      <w:divBdr>
                        <w:top w:val="none" w:sz="0" w:space="0" w:color="auto"/>
                        <w:left w:val="none" w:sz="0" w:space="0" w:color="auto"/>
                        <w:bottom w:val="none" w:sz="0" w:space="0" w:color="auto"/>
                        <w:right w:val="none" w:sz="0" w:space="0" w:color="auto"/>
                      </w:divBdr>
                    </w:div>
                  </w:divsChild>
                </w:div>
                <w:div w:id="1437215369">
                  <w:marLeft w:val="0"/>
                  <w:marRight w:val="0"/>
                  <w:marTop w:val="0"/>
                  <w:marBottom w:val="0"/>
                  <w:divBdr>
                    <w:top w:val="none" w:sz="0" w:space="0" w:color="auto"/>
                    <w:left w:val="none" w:sz="0" w:space="0" w:color="auto"/>
                    <w:bottom w:val="none" w:sz="0" w:space="0" w:color="auto"/>
                    <w:right w:val="none" w:sz="0" w:space="0" w:color="auto"/>
                  </w:divBdr>
                  <w:divsChild>
                    <w:div w:id="558058613">
                      <w:marLeft w:val="0"/>
                      <w:marRight w:val="0"/>
                      <w:marTop w:val="0"/>
                      <w:marBottom w:val="0"/>
                      <w:divBdr>
                        <w:top w:val="none" w:sz="0" w:space="0" w:color="auto"/>
                        <w:left w:val="none" w:sz="0" w:space="0" w:color="auto"/>
                        <w:bottom w:val="none" w:sz="0" w:space="0" w:color="auto"/>
                        <w:right w:val="none" w:sz="0" w:space="0" w:color="auto"/>
                      </w:divBdr>
                    </w:div>
                  </w:divsChild>
                </w:div>
                <w:div w:id="1464693927">
                  <w:marLeft w:val="0"/>
                  <w:marRight w:val="0"/>
                  <w:marTop w:val="0"/>
                  <w:marBottom w:val="0"/>
                  <w:divBdr>
                    <w:top w:val="none" w:sz="0" w:space="0" w:color="auto"/>
                    <w:left w:val="none" w:sz="0" w:space="0" w:color="auto"/>
                    <w:bottom w:val="none" w:sz="0" w:space="0" w:color="auto"/>
                    <w:right w:val="none" w:sz="0" w:space="0" w:color="auto"/>
                  </w:divBdr>
                  <w:divsChild>
                    <w:div w:id="286737578">
                      <w:marLeft w:val="0"/>
                      <w:marRight w:val="0"/>
                      <w:marTop w:val="0"/>
                      <w:marBottom w:val="0"/>
                      <w:divBdr>
                        <w:top w:val="none" w:sz="0" w:space="0" w:color="auto"/>
                        <w:left w:val="none" w:sz="0" w:space="0" w:color="auto"/>
                        <w:bottom w:val="none" w:sz="0" w:space="0" w:color="auto"/>
                        <w:right w:val="none" w:sz="0" w:space="0" w:color="auto"/>
                      </w:divBdr>
                    </w:div>
                  </w:divsChild>
                </w:div>
                <w:div w:id="1743218908">
                  <w:marLeft w:val="0"/>
                  <w:marRight w:val="0"/>
                  <w:marTop w:val="0"/>
                  <w:marBottom w:val="0"/>
                  <w:divBdr>
                    <w:top w:val="none" w:sz="0" w:space="0" w:color="auto"/>
                    <w:left w:val="none" w:sz="0" w:space="0" w:color="auto"/>
                    <w:bottom w:val="none" w:sz="0" w:space="0" w:color="auto"/>
                    <w:right w:val="none" w:sz="0" w:space="0" w:color="auto"/>
                  </w:divBdr>
                  <w:divsChild>
                    <w:div w:id="9068360">
                      <w:marLeft w:val="0"/>
                      <w:marRight w:val="0"/>
                      <w:marTop w:val="0"/>
                      <w:marBottom w:val="0"/>
                      <w:divBdr>
                        <w:top w:val="none" w:sz="0" w:space="0" w:color="auto"/>
                        <w:left w:val="none" w:sz="0" w:space="0" w:color="auto"/>
                        <w:bottom w:val="none" w:sz="0" w:space="0" w:color="auto"/>
                        <w:right w:val="none" w:sz="0" w:space="0" w:color="auto"/>
                      </w:divBdr>
                    </w:div>
                  </w:divsChild>
                </w:div>
                <w:div w:id="1749963007">
                  <w:marLeft w:val="0"/>
                  <w:marRight w:val="0"/>
                  <w:marTop w:val="0"/>
                  <w:marBottom w:val="0"/>
                  <w:divBdr>
                    <w:top w:val="none" w:sz="0" w:space="0" w:color="auto"/>
                    <w:left w:val="none" w:sz="0" w:space="0" w:color="auto"/>
                    <w:bottom w:val="none" w:sz="0" w:space="0" w:color="auto"/>
                    <w:right w:val="none" w:sz="0" w:space="0" w:color="auto"/>
                  </w:divBdr>
                  <w:divsChild>
                    <w:div w:id="1936091790">
                      <w:marLeft w:val="0"/>
                      <w:marRight w:val="0"/>
                      <w:marTop w:val="0"/>
                      <w:marBottom w:val="0"/>
                      <w:divBdr>
                        <w:top w:val="none" w:sz="0" w:space="0" w:color="auto"/>
                        <w:left w:val="none" w:sz="0" w:space="0" w:color="auto"/>
                        <w:bottom w:val="none" w:sz="0" w:space="0" w:color="auto"/>
                        <w:right w:val="none" w:sz="0" w:space="0" w:color="auto"/>
                      </w:divBdr>
                    </w:div>
                  </w:divsChild>
                </w:div>
                <w:div w:id="1780448228">
                  <w:marLeft w:val="0"/>
                  <w:marRight w:val="0"/>
                  <w:marTop w:val="0"/>
                  <w:marBottom w:val="0"/>
                  <w:divBdr>
                    <w:top w:val="none" w:sz="0" w:space="0" w:color="auto"/>
                    <w:left w:val="none" w:sz="0" w:space="0" w:color="auto"/>
                    <w:bottom w:val="none" w:sz="0" w:space="0" w:color="auto"/>
                    <w:right w:val="none" w:sz="0" w:space="0" w:color="auto"/>
                  </w:divBdr>
                  <w:divsChild>
                    <w:div w:id="1816290774">
                      <w:marLeft w:val="0"/>
                      <w:marRight w:val="0"/>
                      <w:marTop w:val="0"/>
                      <w:marBottom w:val="0"/>
                      <w:divBdr>
                        <w:top w:val="none" w:sz="0" w:space="0" w:color="auto"/>
                        <w:left w:val="none" w:sz="0" w:space="0" w:color="auto"/>
                        <w:bottom w:val="none" w:sz="0" w:space="0" w:color="auto"/>
                        <w:right w:val="none" w:sz="0" w:space="0" w:color="auto"/>
                      </w:divBdr>
                    </w:div>
                  </w:divsChild>
                </w:div>
                <w:div w:id="1797216812">
                  <w:marLeft w:val="0"/>
                  <w:marRight w:val="0"/>
                  <w:marTop w:val="0"/>
                  <w:marBottom w:val="0"/>
                  <w:divBdr>
                    <w:top w:val="none" w:sz="0" w:space="0" w:color="auto"/>
                    <w:left w:val="none" w:sz="0" w:space="0" w:color="auto"/>
                    <w:bottom w:val="none" w:sz="0" w:space="0" w:color="auto"/>
                    <w:right w:val="none" w:sz="0" w:space="0" w:color="auto"/>
                  </w:divBdr>
                  <w:divsChild>
                    <w:div w:id="2001612055">
                      <w:marLeft w:val="0"/>
                      <w:marRight w:val="0"/>
                      <w:marTop w:val="0"/>
                      <w:marBottom w:val="0"/>
                      <w:divBdr>
                        <w:top w:val="none" w:sz="0" w:space="0" w:color="auto"/>
                        <w:left w:val="none" w:sz="0" w:space="0" w:color="auto"/>
                        <w:bottom w:val="none" w:sz="0" w:space="0" w:color="auto"/>
                        <w:right w:val="none" w:sz="0" w:space="0" w:color="auto"/>
                      </w:divBdr>
                    </w:div>
                  </w:divsChild>
                </w:div>
                <w:div w:id="1873881842">
                  <w:marLeft w:val="0"/>
                  <w:marRight w:val="0"/>
                  <w:marTop w:val="0"/>
                  <w:marBottom w:val="0"/>
                  <w:divBdr>
                    <w:top w:val="none" w:sz="0" w:space="0" w:color="auto"/>
                    <w:left w:val="none" w:sz="0" w:space="0" w:color="auto"/>
                    <w:bottom w:val="none" w:sz="0" w:space="0" w:color="auto"/>
                    <w:right w:val="none" w:sz="0" w:space="0" w:color="auto"/>
                  </w:divBdr>
                  <w:divsChild>
                    <w:div w:id="473378569">
                      <w:marLeft w:val="0"/>
                      <w:marRight w:val="0"/>
                      <w:marTop w:val="0"/>
                      <w:marBottom w:val="0"/>
                      <w:divBdr>
                        <w:top w:val="none" w:sz="0" w:space="0" w:color="auto"/>
                        <w:left w:val="none" w:sz="0" w:space="0" w:color="auto"/>
                        <w:bottom w:val="none" w:sz="0" w:space="0" w:color="auto"/>
                        <w:right w:val="none" w:sz="0" w:space="0" w:color="auto"/>
                      </w:divBdr>
                    </w:div>
                  </w:divsChild>
                </w:div>
                <w:div w:id="1902907744">
                  <w:marLeft w:val="0"/>
                  <w:marRight w:val="0"/>
                  <w:marTop w:val="0"/>
                  <w:marBottom w:val="0"/>
                  <w:divBdr>
                    <w:top w:val="none" w:sz="0" w:space="0" w:color="auto"/>
                    <w:left w:val="none" w:sz="0" w:space="0" w:color="auto"/>
                    <w:bottom w:val="none" w:sz="0" w:space="0" w:color="auto"/>
                    <w:right w:val="none" w:sz="0" w:space="0" w:color="auto"/>
                  </w:divBdr>
                  <w:divsChild>
                    <w:div w:id="1670938189">
                      <w:marLeft w:val="0"/>
                      <w:marRight w:val="0"/>
                      <w:marTop w:val="0"/>
                      <w:marBottom w:val="0"/>
                      <w:divBdr>
                        <w:top w:val="none" w:sz="0" w:space="0" w:color="auto"/>
                        <w:left w:val="none" w:sz="0" w:space="0" w:color="auto"/>
                        <w:bottom w:val="none" w:sz="0" w:space="0" w:color="auto"/>
                        <w:right w:val="none" w:sz="0" w:space="0" w:color="auto"/>
                      </w:divBdr>
                    </w:div>
                  </w:divsChild>
                </w:div>
                <w:div w:id="1919629716">
                  <w:marLeft w:val="0"/>
                  <w:marRight w:val="0"/>
                  <w:marTop w:val="0"/>
                  <w:marBottom w:val="0"/>
                  <w:divBdr>
                    <w:top w:val="none" w:sz="0" w:space="0" w:color="auto"/>
                    <w:left w:val="none" w:sz="0" w:space="0" w:color="auto"/>
                    <w:bottom w:val="none" w:sz="0" w:space="0" w:color="auto"/>
                    <w:right w:val="none" w:sz="0" w:space="0" w:color="auto"/>
                  </w:divBdr>
                  <w:divsChild>
                    <w:div w:id="203569382">
                      <w:marLeft w:val="0"/>
                      <w:marRight w:val="0"/>
                      <w:marTop w:val="0"/>
                      <w:marBottom w:val="0"/>
                      <w:divBdr>
                        <w:top w:val="none" w:sz="0" w:space="0" w:color="auto"/>
                        <w:left w:val="none" w:sz="0" w:space="0" w:color="auto"/>
                        <w:bottom w:val="none" w:sz="0" w:space="0" w:color="auto"/>
                        <w:right w:val="none" w:sz="0" w:space="0" w:color="auto"/>
                      </w:divBdr>
                    </w:div>
                  </w:divsChild>
                </w:div>
                <w:div w:id="1922136415">
                  <w:marLeft w:val="0"/>
                  <w:marRight w:val="0"/>
                  <w:marTop w:val="0"/>
                  <w:marBottom w:val="0"/>
                  <w:divBdr>
                    <w:top w:val="none" w:sz="0" w:space="0" w:color="auto"/>
                    <w:left w:val="none" w:sz="0" w:space="0" w:color="auto"/>
                    <w:bottom w:val="none" w:sz="0" w:space="0" w:color="auto"/>
                    <w:right w:val="none" w:sz="0" w:space="0" w:color="auto"/>
                  </w:divBdr>
                  <w:divsChild>
                    <w:div w:id="123424623">
                      <w:marLeft w:val="0"/>
                      <w:marRight w:val="0"/>
                      <w:marTop w:val="0"/>
                      <w:marBottom w:val="0"/>
                      <w:divBdr>
                        <w:top w:val="none" w:sz="0" w:space="0" w:color="auto"/>
                        <w:left w:val="none" w:sz="0" w:space="0" w:color="auto"/>
                        <w:bottom w:val="none" w:sz="0" w:space="0" w:color="auto"/>
                        <w:right w:val="none" w:sz="0" w:space="0" w:color="auto"/>
                      </w:divBdr>
                    </w:div>
                  </w:divsChild>
                </w:div>
                <w:div w:id="1956668956">
                  <w:marLeft w:val="0"/>
                  <w:marRight w:val="0"/>
                  <w:marTop w:val="0"/>
                  <w:marBottom w:val="0"/>
                  <w:divBdr>
                    <w:top w:val="none" w:sz="0" w:space="0" w:color="auto"/>
                    <w:left w:val="none" w:sz="0" w:space="0" w:color="auto"/>
                    <w:bottom w:val="none" w:sz="0" w:space="0" w:color="auto"/>
                    <w:right w:val="none" w:sz="0" w:space="0" w:color="auto"/>
                  </w:divBdr>
                  <w:divsChild>
                    <w:div w:id="976494554">
                      <w:marLeft w:val="0"/>
                      <w:marRight w:val="0"/>
                      <w:marTop w:val="0"/>
                      <w:marBottom w:val="0"/>
                      <w:divBdr>
                        <w:top w:val="none" w:sz="0" w:space="0" w:color="auto"/>
                        <w:left w:val="none" w:sz="0" w:space="0" w:color="auto"/>
                        <w:bottom w:val="none" w:sz="0" w:space="0" w:color="auto"/>
                        <w:right w:val="none" w:sz="0" w:space="0" w:color="auto"/>
                      </w:divBdr>
                    </w:div>
                  </w:divsChild>
                </w:div>
                <w:div w:id="1990553918">
                  <w:marLeft w:val="0"/>
                  <w:marRight w:val="0"/>
                  <w:marTop w:val="0"/>
                  <w:marBottom w:val="0"/>
                  <w:divBdr>
                    <w:top w:val="none" w:sz="0" w:space="0" w:color="auto"/>
                    <w:left w:val="none" w:sz="0" w:space="0" w:color="auto"/>
                    <w:bottom w:val="none" w:sz="0" w:space="0" w:color="auto"/>
                    <w:right w:val="none" w:sz="0" w:space="0" w:color="auto"/>
                  </w:divBdr>
                  <w:divsChild>
                    <w:div w:id="849949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2753652">
          <w:marLeft w:val="0"/>
          <w:marRight w:val="0"/>
          <w:marTop w:val="0"/>
          <w:marBottom w:val="0"/>
          <w:divBdr>
            <w:top w:val="none" w:sz="0" w:space="0" w:color="auto"/>
            <w:left w:val="none" w:sz="0" w:space="0" w:color="auto"/>
            <w:bottom w:val="none" w:sz="0" w:space="0" w:color="auto"/>
            <w:right w:val="none" w:sz="0" w:space="0" w:color="auto"/>
          </w:divBdr>
        </w:div>
        <w:div w:id="1895507717">
          <w:marLeft w:val="0"/>
          <w:marRight w:val="0"/>
          <w:marTop w:val="0"/>
          <w:marBottom w:val="0"/>
          <w:divBdr>
            <w:top w:val="none" w:sz="0" w:space="0" w:color="auto"/>
            <w:left w:val="none" w:sz="0" w:space="0" w:color="auto"/>
            <w:bottom w:val="none" w:sz="0" w:space="0" w:color="auto"/>
            <w:right w:val="none" w:sz="0" w:space="0" w:color="auto"/>
          </w:divBdr>
        </w:div>
      </w:divsChild>
    </w:div>
    <w:div w:id="123237179">
      <w:bodyDiv w:val="1"/>
      <w:marLeft w:val="0"/>
      <w:marRight w:val="0"/>
      <w:marTop w:val="0"/>
      <w:marBottom w:val="0"/>
      <w:divBdr>
        <w:top w:val="none" w:sz="0" w:space="0" w:color="auto"/>
        <w:left w:val="none" w:sz="0" w:space="0" w:color="auto"/>
        <w:bottom w:val="none" w:sz="0" w:space="0" w:color="auto"/>
        <w:right w:val="none" w:sz="0" w:space="0" w:color="auto"/>
      </w:divBdr>
      <w:divsChild>
        <w:div w:id="413666842">
          <w:marLeft w:val="360"/>
          <w:marRight w:val="0"/>
          <w:marTop w:val="0"/>
          <w:marBottom w:val="0"/>
          <w:divBdr>
            <w:top w:val="none" w:sz="0" w:space="0" w:color="auto"/>
            <w:left w:val="none" w:sz="0" w:space="0" w:color="auto"/>
            <w:bottom w:val="none" w:sz="0" w:space="0" w:color="auto"/>
            <w:right w:val="none" w:sz="0" w:space="0" w:color="auto"/>
          </w:divBdr>
        </w:div>
        <w:div w:id="870411759">
          <w:marLeft w:val="360"/>
          <w:marRight w:val="0"/>
          <w:marTop w:val="0"/>
          <w:marBottom w:val="0"/>
          <w:divBdr>
            <w:top w:val="none" w:sz="0" w:space="0" w:color="auto"/>
            <w:left w:val="none" w:sz="0" w:space="0" w:color="auto"/>
            <w:bottom w:val="none" w:sz="0" w:space="0" w:color="auto"/>
            <w:right w:val="none" w:sz="0" w:space="0" w:color="auto"/>
          </w:divBdr>
        </w:div>
        <w:div w:id="900215702">
          <w:marLeft w:val="360"/>
          <w:marRight w:val="0"/>
          <w:marTop w:val="0"/>
          <w:marBottom w:val="0"/>
          <w:divBdr>
            <w:top w:val="none" w:sz="0" w:space="0" w:color="auto"/>
            <w:left w:val="none" w:sz="0" w:space="0" w:color="auto"/>
            <w:bottom w:val="none" w:sz="0" w:space="0" w:color="auto"/>
            <w:right w:val="none" w:sz="0" w:space="0" w:color="auto"/>
          </w:divBdr>
        </w:div>
      </w:divsChild>
    </w:div>
    <w:div w:id="125391929">
      <w:bodyDiv w:val="1"/>
      <w:marLeft w:val="0"/>
      <w:marRight w:val="0"/>
      <w:marTop w:val="0"/>
      <w:marBottom w:val="0"/>
      <w:divBdr>
        <w:top w:val="none" w:sz="0" w:space="0" w:color="auto"/>
        <w:left w:val="none" w:sz="0" w:space="0" w:color="auto"/>
        <w:bottom w:val="none" w:sz="0" w:space="0" w:color="auto"/>
        <w:right w:val="none" w:sz="0" w:space="0" w:color="auto"/>
      </w:divBdr>
    </w:div>
    <w:div w:id="133761698">
      <w:bodyDiv w:val="1"/>
      <w:marLeft w:val="0"/>
      <w:marRight w:val="0"/>
      <w:marTop w:val="0"/>
      <w:marBottom w:val="0"/>
      <w:divBdr>
        <w:top w:val="none" w:sz="0" w:space="0" w:color="auto"/>
        <w:left w:val="none" w:sz="0" w:space="0" w:color="auto"/>
        <w:bottom w:val="none" w:sz="0" w:space="0" w:color="auto"/>
        <w:right w:val="none" w:sz="0" w:space="0" w:color="auto"/>
      </w:divBdr>
    </w:div>
    <w:div w:id="182059293">
      <w:bodyDiv w:val="1"/>
      <w:marLeft w:val="0"/>
      <w:marRight w:val="0"/>
      <w:marTop w:val="0"/>
      <w:marBottom w:val="0"/>
      <w:divBdr>
        <w:top w:val="none" w:sz="0" w:space="0" w:color="auto"/>
        <w:left w:val="none" w:sz="0" w:space="0" w:color="auto"/>
        <w:bottom w:val="none" w:sz="0" w:space="0" w:color="auto"/>
        <w:right w:val="none" w:sz="0" w:space="0" w:color="auto"/>
      </w:divBdr>
    </w:div>
    <w:div w:id="183641400">
      <w:bodyDiv w:val="1"/>
      <w:marLeft w:val="0"/>
      <w:marRight w:val="0"/>
      <w:marTop w:val="0"/>
      <w:marBottom w:val="0"/>
      <w:divBdr>
        <w:top w:val="none" w:sz="0" w:space="0" w:color="auto"/>
        <w:left w:val="none" w:sz="0" w:space="0" w:color="auto"/>
        <w:bottom w:val="none" w:sz="0" w:space="0" w:color="auto"/>
        <w:right w:val="none" w:sz="0" w:space="0" w:color="auto"/>
      </w:divBdr>
    </w:div>
    <w:div w:id="186795015">
      <w:bodyDiv w:val="1"/>
      <w:marLeft w:val="0"/>
      <w:marRight w:val="0"/>
      <w:marTop w:val="0"/>
      <w:marBottom w:val="0"/>
      <w:divBdr>
        <w:top w:val="none" w:sz="0" w:space="0" w:color="auto"/>
        <w:left w:val="none" w:sz="0" w:space="0" w:color="auto"/>
        <w:bottom w:val="none" w:sz="0" w:space="0" w:color="auto"/>
        <w:right w:val="none" w:sz="0" w:space="0" w:color="auto"/>
      </w:divBdr>
      <w:divsChild>
        <w:div w:id="347488565">
          <w:marLeft w:val="0"/>
          <w:marRight w:val="0"/>
          <w:marTop w:val="0"/>
          <w:marBottom w:val="0"/>
          <w:divBdr>
            <w:top w:val="none" w:sz="0" w:space="0" w:color="auto"/>
            <w:left w:val="none" w:sz="0" w:space="0" w:color="auto"/>
            <w:bottom w:val="none" w:sz="0" w:space="0" w:color="auto"/>
            <w:right w:val="none" w:sz="0" w:space="0" w:color="auto"/>
          </w:divBdr>
          <w:divsChild>
            <w:div w:id="821459463">
              <w:marLeft w:val="0"/>
              <w:marRight w:val="0"/>
              <w:marTop w:val="0"/>
              <w:marBottom w:val="0"/>
              <w:divBdr>
                <w:top w:val="none" w:sz="0" w:space="0" w:color="auto"/>
                <w:left w:val="none" w:sz="0" w:space="0" w:color="auto"/>
                <w:bottom w:val="none" w:sz="0" w:space="0" w:color="auto"/>
                <w:right w:val="none" w:sz="0" w:space="0" w:color="auto"/>
              </w:divBdr>
            </w:div>
          </w:divsChild>
        </w:div>
        <w:div w:id="527063063">
          <w:marLeft w:val="0"/>
          <w:marRight w:val="0"/>
          <w:marTop w:val="0"/>
          <w:marBottom w:val="0"/>
          <w:divBdr>
            <w:top w:val="none" w:sz="0" w:space="0" w:color="auto"/>
            <w:left w:val="none" w:sz="0" w:space="0" w:color="auto"/>
            <w:bottom w:val="none" w:sz="0" w:space="0" w:color="auto"/>
            <w:right w:val="none" w:sz="0" w:space="0" w:color="auto"/>
          </w:divBdr>
        </w:div>
        <w:div w:id="1367100165">
          <w:marLeft w:val="0"/>
          <w:marRight w:val="0"/>
          <w:marTop w:val="0"/>
          <w:marBottom w:val="0"/>
          <w:divBdr>
            <w:top w:val="none" w:sz="0" w:space="0" w:color="auto"/>
            <w:left w:val="none" w:sz="0" w:space="0" w:color="auto"/>
            <w:bottom w:val="none" w:sz="0" w:space="0" w:color="auto"/>
            <w:right w:val="none" w:sz="0" w:space="0" w:color="auto"/>
          </w:divBdr>
          <w:divsChild>
            <w:div w:id="107892037">
              <w:marLeft w:val="0"/>
              <w:marRight w:val="0"/>
              <w:marTop w:val="0"/>
              <w:marBottom w:val="0"/>
              <w:divBdr>
                <w:top w:val="none" w:sz="0" w:space="0" w:color="auto"/>
                <w:left w:val="none" w:sz="0" w:space="0" w:color="auto"/>
                <w:bottom w:val="none" w:sz="0" w:space="0" w:color="auto"/>
                <w:right w:val="none" w:sz="0" w:space="0" w:color="auto"/>
              </w:divBdr>
            </w:div>
            <w:div w:id="540018595">
              <w:marLeft w:val="0"/>
              <w:marRight w:val="0"/>
              <w:marTop w:val="0"/>
              <w:marBottom w:val="0"/>
              <w:divBdr>
                <w:top w:val="none" w:sz="0" w:space="0" w:color="auto"/>
                <w:left w:val="none" w:sz="0" w:space="0" w:color="auto"/>
                <w:bottom w:val="none" w:sz="0" w:space="0" w:color="auto"/>
                <w:right w:val="none" w:sz="0" w:space="0" w:color="auto"/>
              </w:divBdr>
            </w:div>
            <w:div w:id="1842962099">
              <w:marLeft w:val="0"/>
              <w:marRight w:val="0"/>
              <w:marTop w:val="0"/>
              <w:marBottom w:val="0"/>
              <w:divBdr>
                <w:top w:val="none" w:sz="0" w:space="0" w:color="auto"/>
                <w:left w:val="none" w:sz="0" w:space="0" w:color="auto"/>
                <w:bottom w:val="none" w:sz="0" w:space="0" w:color="auto"/>
                <w:right w:val="none" w:sz="0" w:space="0" w:color="auto"/>
              </w:divBdr>
            </w:div>
            <w:div w:id="21370650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837495">
      <w:bodyDiv w:val="1"/>
      <w:marLeft w:val="0"/>
      <w:marRight w:val="0"/>
      <w:marTop w:val="0"/>
      <w:marBottom w:val="0"/>
      <w:divBdr>
        <w:top w:val="none" w:sz="0" w:space="0" w:color="auto"/>
        <w:left w:val="none" w:sz="0" w:space="0" w:color="auto"/>
        <w:bottom w:val="none" w:sz="0" w:space="0" w:color="auto"/>
        <w:right w:val="none" w:sz="0" w:space="0" w:color="auto"/>
      </w:divBdr>
    </w:div>
    <w:div w:id="223566555">
      <w:bodyDiv w:val="1"/>
      <w:marLeft w:val="0"/>
      <w:marRight w:val="0"/>
      <w:marTop w:val="0"/>
      <w:marBottom w:val="0"/>
      <w:divBdr>
        <w:top w:val="none" w:sz="0" w:space="0" w:color="auto"/>
        <w:left w:val="none" w:sz="0" w:space="0" w:color="auto"/>
        <w:bottom w:val="none" w:sz="0" w:space="0" w:color="auto"/>
        <w:right w:val="none" w:sz="0" w:space="0" w:color="auto"/>
      </w:divBdr>
    </w:div>
    <w:div w:id="227617737">
      <w:bodyDiv w:val="1"/>
      <w:marLeft w:val="0"/>
      <w:marRight w:val="0"/>
      <w:marTop w:val="0"/>
      <w:marBottom w:val="0"/>
      <w:divBdr>
        <w:top w:val="none" w:sz="0" w:space="0" w:color="auto"/>
        <w:left w:val="none" w:sz="0" w:space="0" w:color="auto"/>
        <w:bottom w:val="none" w:sz="0" w:space="0" w:color="auto"/>
        <w:right w:val="none" w:sz="0" w:space="0" w:color="auto"/>
      </w:divBdr>
    </w:div>
    <w:div w:id="256669655">
      <w:bodyDiv w:val="1"/>
      <w:marLeft w:val="0"/>
      <w:marRight w:val="0"/>
      <w:marTop w:val="0"/>
      <w:marBottom w:val="0"/>
      <w:divBdr>
        <w:top w:val="none" w:sz="0" w:space="0" w:color="auto"/>
        <w:left w:val="none" w:sz="0" w:space="0" w:color="auto"/>
        <w:bottom w:val="none" w:sz="0" w:space="0" w:color="auto"/>
        <w:right w:val="none" w:sz="0" w:space="0" w:color="auto"/>
      </w:divBdr>
    </w:div>
    <w:div w:id="314604926">
      <w:bodyDiv w:val="1"/>
      <w:marLeft w:val="0"/>
      <w:marRight w:val="0"/>
      <w:marTop w:val="0"/>
      <w:marBottom w:val="0"/>
      <w:divBdr>
        <w:top w:val="none" w:sz="0" w:space="0" w:color="auto"/>
        <w:left w:val="none" w:sz="0" w:space="0" w:color="auto"/>
        <w:bottom w:val="none" w:sz="0" w:space="0" w:color="auto"/>
        <w:right w:val="none" w:sz="0" w:space="0" w:color="auto"/>
      </w:divBdr>
    </w:div>
    <w:div w:id="335885136">
      <w:bodyDiv w:val="1"/>
      <w:marLeft w:val="0"/>
      <w:marRight w:val="0"/>
      <w:marTop w:val="0"/>
      <w:marBottom w:val="0"/>
      <w:divBdr>
        <w:top w:val="none" w:sz="0" w:space="0" w:color="auto"/>
        <w:left w:val="none" w:sz="0" w:space="0" w:color="auto"/>
        <w:bottom w:val="none" w:sz="0" w:space="0" w:color="auto"/>
        <w:right w:val="none" w:sz="0" w:space="0" w:color="auto"/>
      </w:divBdr>
    </w:div>
    <w:div w:id="346105305">
      <w:bodyDiv w:val="1"/>
      <w:marLeft w:val="0"/>
      <w:marRight w:val="0"/>
      <w:marTop w:val="0"/>
      <w:marBottom w:val="0"/>
      <w:divBdr>
        <w:top w:val="none" w:sz="0" w:space="0" w:color="auto"/>
        <w:left w:val="none" w:sz="0" w:space="0" w:color="auto"/>
        <w:bottom w:val="none" w:sz="0" w:space="0" w:color="auto"/>
        <w:right w:val="none" w:sz="0" w:space="0" w:color="auto"/>
      </w:divBdr>
    </w:div>
    <w:div w:id="366835990">
      <w:bodyDiv w:val="1"/>
      <w:marLeft w:val="0"/>
      <w:marRight w:val="0"/>
      <w:marTop w:val="0"/>
      <w:marBottom w:val="0"/>
      <w:divBdr>
        <w:top w:val="none" w:sz="0" w:space="0" w:color="auto"/>
        <w:left w:val="none" w:sz="0" w:space="0" w:color="auto"/>
        <w:bottom w:val="none" w:sz="0" w:space="0" w:color="auto"/>
        <w:right w:val="none" w:sz="0" w:space="0" w:color="auto"/>
      </w:divBdr>
    </w:div>
    <w:div w:id="380713043">
      <w:bodyDiv w:val="1"/>
      <w:marLeft w:val="0"/>
      <w:marRight w:val="0"/>
      <w:marTop w:val="0"/>
      <w:marBottom w:val="0"/>
      <w:divBdr>
        <w:top w:val="none" w:sz="0" w:space="0" w:color="auto"/>
        <w:left w:val="none" w:sz="0" w:space="0" w:color="auto"/>
        <w:bottom w:val="none" w:sz="0" w:space="0" w:color="auto"/>
        <w:right w:val="none" w:sz="0" w:space="0" w:color="auto"/>
      </w:divBdr>
      <w:divsChild>
        <w:div w:id="302003146">
          <w:marLeft w:val="274"/>
          <w:marRight w:val="0"/>
          <w:marTop w:val="0"/>
          <w:marBottom w:val="0"/>
          <w:divBdr>
            <w:top w:val="none" w:sz="0" w:space="0" w:color="auto"/>
            <w:left w:val="none" w:sz="0" w:space="0" w:color="auto"/>
            <w:bottom w:val="none" w:sz="0" w:space="0" w:color="auto"/>
            <w:right w:val="none" w:sz="0" w:space="0" w:color="auto"/>
          </w:divBdr>
        </w:div>
        <w:div w:id="538393318">
          <w:marLeft w:val="274"/>
          <w:marRight w:val="0"/>
          <w:marTop w:val="0"/>
          <w:marBottom w:val="0"/>
          <w:divBdr>
            <w:top w:val="none" w:sz="0" w:space="0" w:color="auto"/>
            <w:left w:val="none" w:sz="0" w:space="0" w:color="auto"/>
            <w:bottom w:val="none" w:sz="0" w:space="0" w:color="auto"/>
            <w:right w:val="none" w:sz="0" w:space="0" w:color="auto"/>
          </w:divBdr>
        </w:div>
        <w:div w:id="787625221">
          <w:marLeft w:val="274"/>
          <w:marRight w:val="0"/>
          <w:marTop w:val="0"/>
          <w:marBottom w:val="0"/>
          <w:divBdr>
            <w:top w:val="none" w:sz="0" w:space="0" w:color="auto"/>
            <w:left w:val="none" w:sz="0" w:space="0" w:color="auto"/>
            <w:bottom w:val="none" w:sz="0" w:space="0" w:color="auto"/>
            <w:right w:val="none" w:sz="0" w:space="0" w:color="auto"/>
          </w:divBdr>
        </w:div>
        <w:div w:id="2140803598">
          <w:marLeft w:val="274"/>
          <w:marRight w:val="0"/>
          <w:marTop w:val="0"/>
          <w:marBottom w:val="0"/>
          <w:divBdr>
            <w:top w:val="none" w:sz="0" w:space="0" w:color="auto"/>
            <w:left w:val="none" w:sz="0" w:space="0" w:color="auto"/>
            <w:bottom w:val="none" w:sz="0" w:space="0" w:color="auto"/>
            <w:right w:val="none" w:sz="0" w:space="0" w:color="auto"/>
          </w:divBdr>
        </w:div>
      </w:divsChild>
    </w:div>
    <w:div w:id="382023770">
      <w:bodyDiv w:val="1"/>
      <w:marLeft w:val="0"/>
      <w:marRight w:val="0"/>
      <w:marTop w:val="0"/>
      <w:marBottom w:val="0"/>
      <w:divBdr>
        <w:top w:val="none" w:sz="0" w:space="0" w:color="auto"/>
        <w:left w:val="none" w:sz="0" w:space="0" w:color="auto"/>
        <w:bottom w:val="none" w:sz="0" w:space="0" w:color="auto"/>
        <w:right w:val="none" w:sz="0" w:space="0" w:color="auto"/>
      </w:divBdr>
    </w:div>
    <w:div w:id="383677818">
      <w:bodyDiv w:val="1"/>
      <w:marLeft w:val="0"/>
      <w:marRight w:val="0"/>
      <w:marTop w:val="0"/>
      <w:marBottom w:val="0"/>
      <w:divBdr>
        <w:top w:val="none" w:sz="0" w:space="0" w:color="auto"/>
        <w:left w:val="none" w:sz="0" w:space="0" w:color="auto"/>
        <w:bottom w:val="none" w:sz="0" w:space="0" w:color="auto"/>
        <w:right w:val="none" w:sz="0" w:space="0" w:color="auto"/>
      </w:divBdr>
    </w:div>
    <w:div w:id="395014216">
      <w:bodyDiv w:val="1"/>
      <w:marLeft w:val="0"/>
      <w:marRight w:val="0"/>
      <w:marTop w:val="0"/>
      <w:marBottom w:val="0"/>
      <w:divBdr>
        <w:top w:val="none" w:sz="0" w:space="0" w:color="auto"/>
        <w:left w:val="none" w:sz="0" w:space="0" w:color="auto"/>
        <w:bottom w:val="none" w:sz="0" w:space="0" w:color="auto"/>
        <w:right w:val="none" w:sz="0" w:space="0" w:color="auto"/>
      </w:divBdr>
    </w:div>
    <w:div w:id="395982587">
      <w:bodyDiv w:val="1"/>
      <w:marLeft w:val="0"/>
      <w:marRight w:val="0"/>
      <w:marTop w:val="0"/>
      <w:marBottom w:val="0"/>
      <w:divBdr>
        <w:top w:val="none" w:sz="0" w:space="0" w:color="auto"/>
        <w:left w:val="none" w:sz="0" w:space="0" w:color="auto"/>
        <w:bottom w:val="none" w:sz="0" w:space="0" w:color="auto"/>
        <w:right w:val="none" w:sz="0" w:space="0" w:color="auto"/>
      </w:divBdr>
    </w:div>
    <w:div w:id="415827151">
      <w:bodyDiv w:val="1"/>
      <w:marLeft w:val="0"/>
      <w:marRight w:val="0"/>
      <w:marTop w:val="0"/>
      <w:marBottom w:val="0"/>
      <w:divBdr>
        <w:top w:val="none" w:sz="0" w:space="0" w:color="auto"/>
        <w:left w:val="none" w:sz="0" w:space="0" w:color="auto"/>
        <w:bottom w:val="none" w:sz="0" w:space="0" w:color="auto"/>
        <w:right w:val="none" w:sz="0" w:space="0" w:color="auto"/>
      </w:divBdr>
    </w:div>
    <w:div w:id="425619981">
      <w:bodyDiv w:val="1"/>
      <w:marLeft w:val="0"/>
      <w:marRight w:val="0"/>
      <w:marTop w:val="0"/>
      <w:marBottom w:val="0"/>
      <w:divBdr>
        <w:top w:val="none" w:sz="0" w:space="0" w:color="auto"/>
        <w:left w:val="none" w:sz="0" w:space="0" w:color="auto"/>
        <w:bottom w:val="none" w:sz="0" w:space="0" w:color="auto"/>
        <w:right w:val="none" w:sz="0" w:space="0" w:color="auto"/>
      </w:divBdr>
      <w:divsChild>
        <w:div w:id="133379438">
          <w:marLeft w:val="0"/>
          <w:marRight w:val="0"/>
          <w:marTop w:val="0"/>
          <w:marBottom w:val="0"/>
          <w:divBdr>
            <w:top w:val="none" w:sz="0" w:space="0" w:color="auto"/>
            <w:left w:val="none" w:sz="0" w:space="0" w:color="auto"/>
            <w:bottom w:val="none" w:sz="0" w:space="0" w:color="auto"/>
            <w:right w:val="none" w:sz="0" w:space="0" w:color="auto"/>
          </w:divBdr>
        </w:div>
        <w:div w:id="402994895">
          <w:marLeft w:val="0"/>
          <w:marRight w:val="0"/>
          <w:marTop w:val="0"/>
          <w:marBottom w:val="0"/>
          <w:divBdr>
            <w:top w:val="none" w:sz="0" w:space="0" w:color="auto"/>
            <w:left w:val="none" w:sz="0" w:space="0" w:color="auto"/>
            <w:bottom w:val="none" w:sz="0" w:space="0" w:color="auto"/>
            <w:right w:val="none" w:sz="0" w:space="0" w:color="auto"/>
          </w:divBdr>
        </w:div>
        <w:div w:id="886259623">
          <w:marLeft w:val="0"/>
          <w:marRight w:val="0"/>
          <w:marTop w:val="0"/>
          <w:marBottom w:val="0"/>
          <w:divBdr>
            <w:top w:val="none" w:sz="0" w:space="0" w:color="auto"/>
            <w:left w:val="none" w:sz="0" w:space="0" w:color="auto"/>
            <w:bottom w:val="none" w:sz="0" w:space="0" w:color="auto"/>
            <w:right w:val="none" w:sz="0" w:space="0" w:color="auto"/>
          </w:divBdr>
        </w:div>
        <w:div w:id="904336657">
          <w:marLeft w:val="0"/>
          <w:marRight w:val="0"/>
          <w:marTop w:val="0"/>
          <w:marBottom w:val="0"/>
          <w:divBdr>
            <w:top w:val="none" w:sz="0" w:space="0" w:color="auto"/>
            <w:left w:val="none" w:sz="0" w:space="0" w:color="auto"/>
            <w:bottom w:val="none" w:sz="0" w:space="0" w:color="auto"/>
            <w:right w:val="none" w:sz="0" w:space="0" w:color="auto"/>
          </w:divBdr>
        </w:div>
        <w:div w:id="923686574">
          <w:marLeft w:val="0"/>
          <w:marRight w:val="0"/>
          <w:marTop w:val="0"/>
          <w:marBottom w:val="0"/>
          <w:divBdr>
            <w:top w:val="none" w:sz="0" w:space="0" w:color="auto"/>
            <w:left w:val="none" w:sz="0" w:space="0" w:color="auto"/>
            <w:bottom w:val="none" w:sz="0" w:space="0" w:color="auto"/>
            <w:right w:val="none" w:sz="0" w:space="0" w:color="auto"/>
          </w:divBdr>
        </w:div>
        <w:div w:id="1041901713">
          <w:marLeft w:val="0"/>
          <w:marRight w:val="0"/>
          <w:marTop w:val="0"/>
          <w:marBottom w:val="0"/>
          <w:divBdr>
            <w:top w:val="none" w:sz="0" w:space="0" w:color="auto"/>
            <w:left w:val="none" w:sz="0" w:space="0" w:color="auto"/>
            <w:bottom w:val="none" w:sz="0" w:space="0" w:color="auto"/>
            <w:right w:val="none" w:sz="0" w:space="0" w:color="auto"/>
          </w:divBdr>
        </w:div>
        <w:div w:id="1075971932">
          <w:marLeft w:val="0"/>
          <w:marRight w:val="0"/>
          <w:marTop w:val="0"/>
          <w:marBottom w:val="0"/>
          <w:divBdr>
            <w:top w:val="none" w:sz="0" w:space="0" w:color="auto"/>
            <w:left w:val="none" w:sz="0" w:space="0" w:color="auto"/>
            <w:bottom w:val="none" w:sz="0" w:space="0" w:color="auto"/>
            <w:right w:val="none" w:sz="0" w:space="0" w:color="auto"/>
          </w:divBdr>
        </w:div>
        <w:div w:id="1200774399">
          <w:marLeft w:val="0"/>
          <w:marRight w:val="0"/>
          <w:marTop w:val="0"/>
          <w:marBottom w:val="0"/>
          <w:divBdr>
            <w:top w:val="none" w:sz="0" w:space="0" w:color="auto"/>
            <w:left w:val="none" w:sz="0" w:space="0" w:color="auto"/>
            <w:bottom w:val="none" w:sz="0" w:space="0" w:color="auto"/>
            <w:right w:val="none" w:sz="0" w:space="0" w:color="auto"/>
          </w:divBdr>
        </w:div>
        <w:div w:id="1344940444">
          <w:marLeft w:val="0"/>
          <w:marRight w:val="0"/>
          <w:marTop w:val="0"/>
          <w:marBottom w:val="0"/>
          <w:divBdr>
            <w:top w:val="none" w:sz="0" w:space="0" w:color="auto"/>
            <w:left w:val="none" w:sz="0" w:space="0" w:color="auto"/>
            <w:bottom w:val="none" w:sz="0" w:space="0" w:color="auto"/>
            <w:right w:val="none" w:sz="0" w:space="0" w:color="auto"/>
          </w:divBdr>
        </w:div>
        <w:div w:id="1512911650">
          <w:marLeft w:val="0"/>
          <w:marRight w:val="0"/>
          <w:marTop w:val="0"/>
          <w:marBottom w:val="0"/>
          <w:divBdr>
            <w:top w:val="none" w:sz="0" w:space="0" w:color="auto"/>
            <w:left w:val="none" w:sz="0" w:space="0" w:color="auto"/>
            <w:bottom w:val="none" w:sz="0" w:space="0" w:color="auto"/>
            <w:right w:val="none" w:sz="0" w:space="0" w:color="auto"/>
          </w:divBdr>
        </w:div>
        <w:div w:id="1606576806">
          <w:marLeft w:val="0"/>
          <w:marRight w:val="0"/>
          <w:marTop w:val="0"/>
          <w:marBottom w:val="0"/>
          <w:divBdr>
            <w:top w:val="none" w:sz="0" w:space="0" w:color="auto"/>
            <w:left w:val="none" w:sz="0" w:space="0" w:color="auto"/>
            <w:bottom w:val="none" w:sz="0" w:space="0" w:color="auto"/>
            <w:right w:val="none" w:sz="0" w:space="0" w:color="auto"/>
          </w:divBdr>
        </w:div>
        <w:div w:id="1731925752">
          <w:marLeft w:val="0"/>
          <w:marRight w:val="0"/>
          <w:marTop w:val="0"/>
          <w:marBottom w:val="0"/>
          <w:divBdr>
            <w:top w:val="none" w:sz="0" w:space="0" w:color="auto"/>
            <w:left w:val="none" w:sz="0" w:space="0" w:color="auto"/>
            <w:bottom w:val="none" w:sz="0" w:space="0" w:color="auto"/>
            <w:right w:val="none" w:sz="0" w:space="0" w:color="auto"/>
          </w:divBdr>
        </w:div>
        <w:div w:id="2015259063">
          <w:marLeft w:val="0"/>
          <w:marRight w:val="0"/>
          <w:marTop w:val="0"/>
          <w:marBottom w:val="0"/>
          <w:divBdr>
            <w:top w:val="none" w:sz="0" w:space="0" w:color="auto"/>
            <w:left w:val="none" w:sz="0" w:space="0" w:color="auto"/>
            <w:bottom w:val="none" w:sz="0" w:space="0" w:color="auto"/>
            <w:right w:val="none" w:sz="0" w:space="0" w:color="auto"/>
          </w:divBdr>
        </w:div>
      </w:divsChild>
    </w:div>
    <w:div w:id="426536941">
      <w:bodyDiv w:val="1"/>
      <w:marLeft w:val="0"/>
      <w:marRight w:val="0"/>
      <w:marTop w:val="0"/>
      <w:marBottom w:val="0"/>
      <w:divBdr>
        <w:top w:val="none" w:sz="0" w:space="0" w:color="auto"/>
        <w:left w:val="none" w:sz="0" w:space="0" w:color="auto"/>
        <w:bottom w:val="none" w:sz="0" w:space="0" w:color="auto"/>
        <w:right w:val="none" w:sz="0" w:space="0" w:color="auto"/>
      </w:divBdr>
    </w:div>
    <w:div w:id="437262954">
      <w:bodyDiv w:val="1"/>
      <w:marLeft w:val="0"/>
      <w:marRight w:val="0"/>
      <w:marTop w:val="0"/>
      <w:marBottom w:val="0"/>
      <w:divBdr>
        <w:top w:val="none" w:sz="0" w:space="0" w:color="auto"/>
        <w:left w:val="none" w:sz="0" w:space="0" w:color="auto"/>
        <w:bottom w:val="none" w:sz="0" w:space="0" w:color="auto"/>
        <w:right w:val="none" w:sz="0" w:space="0" w:color="auto"/>
      </w:divBdr>
    </w:div>
    <w:div w:id="440801327">
      <w:bodyDiv w:val="1"/>
      <w:marLeft w:val="0"/>
      <w:marRight w:val="0"/>
      <w:marTop w:val="0"/>
      <w:marBottom w:val="0"/>
      <w:divBdr>
        <w:top w:val="none" w:sz="0" w:space="0" w:color="auto"/>
        <w:left w:val="none" w:sz="0" w:space="0" w:color="auto"/>
        <w:bottom w:val="none" w:sz="0" w:space="0" w:color="auto"/>
        <w:right w:val="none" w:sz="0" w:space="0" w:color="auto"/>
      </w:divBdr>
    </w:div>
    <w:div w:id="441417490">
      <w:bodyDiv w:val="1"/>
      <w:marLeft w:val="0"/>
      <w:marRight w:val="0"/>
      <w:marTop w:val="0"/>
      <w:marBottom w:val="0"/>
      <w:divBdr>
        <w:top w:val="none" w:sz="0" w:space="0" w:color="auto"/>
        <w:left w:val="none" w:sz="0" w:space="0" w:color="auto"/>
        <w:bottom w:val="none" w:sz="0" w:space="0" w:color="auto"/>
        <w:right w:val="none" w:sz="0" w:space="0" w:color="auto"/>
      </w:divBdr>
      <w:divsChild>
        <w:div w:id="421099379">
          <w:marLeft w:val="0"/>
          <w:marRight w:val="0"/>
          <w:marTop w:val="0"/>
          <w:marBottom w:val="0"/>
          <w:divBdr>
            <w:top w:val="none" w:sz="0" w:space="0" w:color="auto"/>
            <w:left w:val="none" w:sz="0" w:space="0" w:color="auto"/>
            <w:bottom w:val="none" w:sz="0" w:space="0" w:color="auto"/>
            <w:right w:val="none" w:sz="0" w:space="0" w:color="auto"/>
          </w:divBdr>
        </w:div>
      </w:divsChild>
    </w:div>
    <w:div w:id="478811377">
      <w:bodyDiv w:val="1"/>
      <w:marLeft w:val="0"/>
      <w:marRight w:val="0"/>
      <w:marTop w:val="0"/>
      <w:marBottom w:val="0"/>
      <w:divBdr>
        <w:top w:val="none" w:sz="0" w:space="0" w:color="auto"/>
        <w:left w:val="none" w:sz="0" w:space="0" w:color="auto"/>
        <w:bottom w:val="none" w:sz="0" w:space="0" w:color="auto"/>
        <w:right w:val="none" w:sz="0" w:space="0" w:color="auto"/>
      </w:divBdr>
    </w:div>
    <w:div w:id="485437803">
      <w:bodyDiv w:val="1"/>
      <w:marLeft w:val="0"/>
      <w:marRight w:val="0"/>
      <w:marTop w:val="0"/>
      <w:marBottom w:val="0"/>
      <w:divBdr>
        <w:top w:val="none" w:sz="0" w:space="0" w:color="auto"/>
        <w:left w:val="none" w:sz="0" w:space="0" w:color="auto"/>
        <w:bottom w:val="none" w:sz="0" w:space="0" w:color="auto"/>
        <w:right w:val="none" w:sz="0" w:space="0" w:color="auto"/>
      </w:divBdr>
    </w:div>
    <w:div w:id="496919641">
      <w:bodyDiv w:val="1"/>
      <w:marLeft w:val="0"/>
      <w:marRight w:val="0"/>
      <w:marTop w:val="0"/>
      <w:marBottom w:val="0"/>
      <w:divBdr>
        <w:top w:val="none" w:sz="0" w:space="0" w:color="auto"/>
        <w:left w:val="none" w:sz="0" w:space="0" w:color="auto"/>
        <w:bottom w:val="none" w:sz="0" w:space="0" w:color="auto"/>
        <w:right w:val="none" w:sz="0" w:space="0" w:color="auto"/>
      </w:divBdr>
      <w:divsChild>
        <w:div w:id="1723871213">
          <w:marLeft w:val="0"/>
          <w:marRight w:val="0"/>
          <w:marTop w:val="0"/>
          <w:marBottom w:val="0"/>
          <w:divBdr>
            <w:top w:val="none" w:sz="0" w:space="0" w:color="auto"/>
            <w:left w:val="none" w:sz="0" w:space="0" w:color="auto"/>
            <w:bottom w:val="none" w:sz="0" w:space="0" w:color="auto"/>
            <w:right w:val="none" w:sz="0" w:space="0" w:color="auto"/>
          </w:divBdr>
        </w:div>
      </w:divsChild>
    </w:div>
    <w:div w:id="522672374">
      <w:bodyDiv w:val="1"/>
      <w:marLeft w:val="0"/>
      <w:marRight w:val="0"/>
      <w:marTop w:val="0"/>
      <w:marBottom w:val="0"/>
      <w:divBdr>
        <w:top w:val="none" w:sz="0" w:space="0" w:color="auto"/>
        <w:left w:val="none" w:sz="0" w:space="0" w:color="auto"/>
        <w:bottom w:val="none" w:sz="0" w:space="0" w:color="auto"/>
        <w:right w:val="none" w:sz="0" w:space="0" w:color="auto"/>
      </w:divBdr>
    </w:div>
    <w:div w:id="542668352">
      <w:bodyDiv w:val="1"/>
      <w:marLeft w:val="0"/>
      <w:marRight w:val="0"/>
      <w:marTop w:val="0"/>
      <w:marBottom w:val="0"/>
      <w:divBdr>
        <w:top w:val="none" w:sz="0" w:space="0" w:color="auto"/>
        <w:left w:val="none" w:sz="0" w:space="0" w:color="auto"/>
        <w:bottom w:val="none" w:sz="0" w:space="0" w:color="auto"/>
        <w:right w:val="none" w:sz="0" w:space="0" w:color="auto"/>
      </w:divBdr>
    </w:div>
    <w:div w:id="555047862">
      <w:bodyDiv w:val="1"/>
      <w:marLeft w:val="0"/>
      <w:marRight w:val="0"/>
      <w:marTop w:val="0"/>
      <w:marBottom w:val="0"/>
      <w:divBdr>
        <w:top w:val="none" w:sz="0" w:space="0" w:color="auto"/>
        <w:left w:val="none" w:sz="0" w:space="0" w:color="auto"/>
        <w:bottom w:val="none" w:sz="0" w:space="0" w:color="auto"/>
        <w:right w:val="none" w:sz="0" w:space="0" w:color="auto"/>
      </w:divBdr>
    </w:div>
    <w:div w:id="565800562">
      <w:bodyDiv w:val="1"/>
      <w:marLeft w:val="0"/>
      <w:marRight w:val="0"/>
      <w:marTop w:val="0"/>
      <w:marBottom w:val="0"/>
      <w:divBdr>
        <w:top w:val="none" w:sz="0" w:space="0" w:color="auto"/>
        <w:left w:val="none" w:sz="0" w:space="0" w:color="auto"/>
        <w:bottom w:val="none" w:sz="0" w:space="0" w:color="auto"/>
        <w:right w:val="none" w:sz="0" w:space="0" w:color="auto"/>
      </w:divBdr>
    </w:div>
    <w:div w:id="580065644">
      <w:bodyDiv w:val="1"/>
      <w:marLeft w:val="0"/>
      <w:marRight w:val="0"/>
      <w:marTop w:val="0"/>
      <w:marBottom w:val="0"/>
      <w:divBdr>
        <w:top w:val="none" w:sz="0" w:space="0" w:color="auto"/>
        <w:left w:val="none" w:sz="0" w:space="0" w:color="auto"/>
        <w:bottom w:val="none" w:sz="0" w:space="0" w:color="auto"/>
        <w:right w:val="none" w:sz="0" w:space="0" w:color="auto"/>
      </w:divBdr>
    </w:div>
    <w:div w:id="580676101">
      <w:bodyDiv w:val="1"/>
      <w:marLeft w:val="0"/>
      <w:marRight w:val="0"/>
      <w:marTop w:val="0"/>
      <w:marBottom w:val="0"/>
      <w:divBdr>
        <w:top w:val="none" w:sz="0" w:space="0" w:color="auto"/>
        <w:left w:val="none" w:sz="0" w:space="0" w:color="auto"/>
        <w:bottom w:val="none" w:sz="0" w:space="0" w:color="auto"/>
        <w:right w:val="none" w:sz="0" w:space="0" w:color="auto"/>
      </w:divBdr>
    </w:div>
    <w:div w:id="600140353">
      <w:bodyDiv w:val="1"/>
      <w:marLeft w:val="0"/>
      <w:marRight w:val="0"/>
      <w:marTop w:val="0"/>
      <w:marBottom w:val="0"/>
      <w:divBdr>
        <w:top w:val="none" w:sz="0" w:space="0" w:color="auto"/>
        <w:left w:val="none" w:sz="0" w:space="0" w:color="auto"/>
        <w:bottom w:val="none" w:sz="0" w:space="0" w:color="auto"/>
        <w:right w:val="none" w:sz="0" w:space="0" w:color="auto"/>
      </w:divBdr>
    </w:div>
    <w:div w:id="615066155">
      <w:bodyDiv w:val="1"/>
      <w:marLeft w:val="0"/>
      <w:marRight w:val="0"/>
      <w:marTop w:val="0"/>
      <w:marBottom w:val="0"/>
      <w:divBdr>
        <w:top w:val="none" w:sz="0" w:space="0" w:color="auto"/>
        <w:left w:val="none" w:sz="0" w:space="0" w:color="auto"/>
        <w:bottom w:val="none" w:sz="0" w:space="0" w:color="auto"/>
        <w:right w:val="none" w:sz="0" w:space="0" w:color="auto"/>
      </w:divBdr>
      <w:divsChild>
        <w:div w:id="754598010">
          <w:marLeft w:val="0"/>
          <w:marRight w:val="0"/>
          <w:marTop w:val="0"/>
          <w:marBottom w:val="0"/>
          <w:divBdr>
            <w:top w:val="none" w:sz="0" w:space="0" w:color="auto"/>
            <w:left w:val="none" w:sz="0" w:space="0" w:color="auto"/>
            <w:bottom w:val="none" w:sz="0" w:space="0" w:color="auto"/>
            <w:right w:val="none" w:sz="0" w:space="0" w:color="auto"/>
          </w:divBdr>
        </w:div>
        <w:div w:id="866480400">
          <w:marLeft w:val="0"/>
          <w:marRight w:val="0"/>
          <w:marTop w:val="0"/>
          <w:marBottom w:val="0"/>
          <w:divBdr>
            <w:top w:val="none" w:sz="0" w:space="0" w:color="auto"/>
            <w:left w:val="none" w:sz="0" w:space="0" w:color="auto"/>
            <w:bottom w:val="none" w:sz="0" w:space="0" w:color="auto"/>
            <w:right w:val="none" w:sz="0" w:space="0" w:color="auto"/>
          </w:divBdr>
          <w:divsChild>
            <w:div w:id="579288396">
              <w:marLeft w:val="-75"/>
              <w:marRight w:val="0"/>
              <w:marTop w:val="30"/>
              <w:marBottom w:val="30"/>
              <w:divBdr>
                <w:top w:val="none" w:sz="0" w:space="0" w:color="auto"/>
                <w:left w:val="none" w:sz="0" w:space="0" w:color="auto"/>
                <w:bottom w:val="none" w:sz="0" w:space="0" w:color="auto"/>
                <w:right w:val="none" w:sz="0" w:space="0" w:color="auto"/>
              </w:divBdr>
              <w:divsChild>
                <w:div w:id="355545169">
                  <w:marLeft w:val="0"/>
                  <w:marRight w:val="0"/>
                  <w:marTop w:val="0"/>
                  <w:marBottom w:val="0"/>
                  <w:divBdr>
                    <w:top w:val="none" w:sz="0" w:space="0" w:color="auto"/>
                    <w:left w:val="none" w:sz="0" w:space="0" w:color="auto"/>
                    <w:bottom w:val="none" w:sz="0" w:space="0" w:color="auto"/>
                    <w:right w:val="none" w:sz="0" w:space="0" w:color="auto"/>
                  </w:divBdr>
                  <w:divsChild>
                    <w:div w:id="1215240901">
                      <w:marLeft w:val="0"/>
                      <w:marRight w:val="0"/>
                      <w:marTop w:val="0"/>
                      <w:marBottom w:val="0"/>
                      <w:divBdr>
                        <w:top w:val="none" w:sz="0" w:space="0" w:color="auto"/>
                        <w:left w:val="none" w:sz="0" w:space="0" w:color="auto"/>
                        <w:bottom w:val="none" w:sz="0" w:space="0" w:color="auto"/>
                        <w:right w:val="none" w:sz="0" w:space="0" w:color="auto"/>
                      </w:divBdr>
                    </w:div>
                  </w:divsChild>
                </w:div>
                <w:div w:id="448282954">
                  <w:marLeft w:val="0"/>
                  <w:marRight w:val="0"/>
                  <w:marTop w:val="0"/>
                  <w:marBottom w:val="0"/>
                  <w:divBdr>
                    <w:top w:val="none" w:sz="0" w:space="0" w:color="auto"/>
                    <w:left w:val="none" w:sz="0" w:space="0" w:color="auto"/>
                    <w:bottom w:val="none" w:sz="0" w:space="0" w:color="auto"/>
                    <w:right w:val="none" w:sz="0" w:space="0" w:color="auto"/>
                  </w:divBdr>
                  <w:divsChild>
                    <w:div w:id="104466089">
                      <w:marLeft w:val="0"/>
                      <w:marRight w:val="0"/>
                      <w:marTop w:val="0"/>
                      <w:marBottom w:val="0"/>
                      <w:divBdr>
                        <w:top w:val="none" w:sz="0" w:space="0" w:color="auto"/>
                        <w:left w:val="none" w:sz="0" w:space="0" w:color="auto"/>
                        <w:bottom w:val="none" w:sz="0" w:space="0" w:color="auto"/>
                        <w:right w:val="none" w:sz="0" w:space="0" w:color="auto"/>
                      </w:divBdr>
                    </w:div>
                  </w:divsChild>
                </w:div>
                <w:div w:id="540442396">
                  <w:marLeft w:val="0"/>
                  <w:marRight w:val="0"/>
                  <w:marTop w:val="0"/>
                  <w:marBottom w:val="0"/>
                  <w:divBdr>
                    <w:top w:val="none" w:sz="0" w:space="0" w:color="auto"/>
                    <w:left w:val="none" w:sz="0" w:space="0" w:color="auto"/>
                    <w:bottom w:val="none" w:sz="0" w:space="0" w:color="auto"/>
                    <w:right w:val="none" w:sz="0" w:space="0" w:color="auto"/>
                  </w:divBdr>
                  <w:divsChild>
                    <w:div w:id="683169772">
                      <w:marLeft w:val="0"/>
                      <w:marRight w:val="0"/>
                      <w:marTop w:val="0"/>
                      <w:marBottom w:val="0"/>
                      <w:divBdr>
                        <w:top w:val="none" w:sz="0" w:space="0" w:color="auto"/>
                        <w:left w:val="none" w:sz="0" w:space="0" w:color="auto"/>
                        <w:bottom w:val="none" w:sz="0" w:space="0" w:color="auto"/>
                        <w:right w:val="none" w:sz="0" w:space="0" w:color="auto"/>
                      </w:divBdr>
                    </w:div>
                  </w:divsChild>
                </w:div>
                <w:div w:id="547188146">
                  <w:marLeft w:val="0"/>
                  <w:marRight w:val="0"/>
                  <w:marTop w:val="0"/>
                  <w:marBottom w:val="0"/>
                  <w:divBdr>
                    <w:top w:val="none" w:sz="0" w:space="0" w:color="auto"/>
                    <w:left w:val="none" w:sz="0" w:space="0" w:color="auto"/>
                    <w:bottom w:val="none" w:sz="0" w:space="0" w:color="auto"/>
                    <w:right w:val="none" w:sz="0" w:space="0" w:color="auto"/>
                  </w:divBdr>
                  <w:divsChild>
                    <w:div w:id="40330718">
                      <w:marLeft w:val="0"/>
                      <w:marRight w:val="0"/>
                      <w:marTop w:val="0"/>
                      <w:marBottom w:val="0"/>
                      <w:divBdr>
                        <w:top w:val="none" w:sz="0" w:space="0" w:color="auto"/>
                        <w:left w:val="none" w:sz="0" w:space="0" w:color="auto"/>
                        <w:bottom w:val="none" w:sz="0" w:space="0" w:color="auto"/>
                        <w:right w:val="none" w:sz="0" w:space="0" w:color="auto"/>
                      </w:divBdr>
                    </w:div>
                  </w:divsChild>
                </w:div>
                <w:div w:id="559561371">
                  <w:marLeft w:val="0"/>
                  <w:marRight w:val="0"/>
                  <w:marTop w:val="0"/>
                  <w:marBottom w:val="0"/>
                  <w:divBdr>
                    <w:top w:val="none" w:sz="0" w:space="0" w:color="auto"/>
                    <w:left w:val="none" w:sz="0" w:space="0" w:color="auto"/>
                    <w:bottom w:val="none" w:sz="0" w:space="0" w:color="auto"/>
                    <w:right w:val="none" w:sz="0" w:space="0" w:color="auto"/>
                  </w:divBdr>
                  <w:divsChild>
                    <w:div w:id="1841266097">
                      <w:marLeft w:val="0"/>
                      <w:marRight w:val="0"/>
                      <w:marTop w:val="0"/>
                      <w:marBottom w:val="0"/>
                      <w:divBdr>
                        <w:top w:val="none" w:sz="0" w:space="0" w:color="auto"/>
                        <w:left w:val="none" w:sz="0" w:space="0" w:color="auto"/>
                        <w:bottom w:val="none" w:sz="0" w:space="0" w:color="auto"/>
                        <w:right w:val="none" w:sz="0" w:space="0" w:color="auto"/>
                      </w:divBdr>
                    </w:div>
                  </w:divsChild>
                </w:div>
                <w:div w:id="662469851">
                  <w:marLeft w:val="0"/>
                  <w:marRight w:val="0"/>
                  <w:marTop w:val="0"/>
                  <w:marBottom w:val="0"/>
                  <w:divBdr>
                    <w:top w:val="none" w:sz="0" w:space="0" w:color="auto"/>
                    <w:left w:val="none" w:sz="0" w:space="0" w:color="auto"/>
                    <w:bottom w:val="none" w:sz="0" w:space="0" w:color="auto"/>
                    <w:right w:val="none" w:sz="0" w:space="0" w:color="auto"/>
                  </w:divBdr>
                  <w:divsChild>
                    <w:div w:id="1092242605">
                      <w:marLeft w:val="0"/>
                      <w:marRight w:val="0"/>
                      <w:marTop w:val="0"/>
                      <w:marBottom w:val="0"/>
                      <w:divBdr>
                        <w:top w:val="none" w:sz="0" w:space="0" w:color="auto"/>
                        <w:left w:val="none" w:sz="0" w:space="0" w:color="auto"/>
                        <w:bottom w:val="none" w:sz="0" w:space="0" w:color="auto"/>
                        <w:right w:val="none" w:sz="0" w:space="0" w:color="auto"/>
                      </w:divBdr>
                    </w:div>
                  </w:divsChild>
                </w:div>
                <w:div w:id="1080324389">
                  <w:marLeft w:val="0"/>
                  <w:marRight w:val="0"/>
                  <w:marTop w:val="0"/>
                  <w:marBottom w:val="0"/>
                  <w:divBdr>
                    <w:top w:val="none" w:sz="0" w:space="0" w:color="auto"/>
                    <w:left w:val="none" w:sz="0" w:space="0" w:color="auto"/>
                    <w:bottom w:val="none" w:sz="0" w:space="0" w:color="auto"/>
                    <w:right w:val="none" w:sz="0" w:space="0" w:color="auto"/>
                  </w:divBdr>
                  <w:divsChild>
                    <w:div w:id="716203630">
                      <w:marLeft w:val="0"/>
                      <w:marRight w:val="0"/>
                      <w:marTop w:val="0"/>
                      <w:marBottom w:val="0"/>
                      <w:divBdr>
                        <w:top w:val="none" w:sz="0" w:space="0" w:color="auto"/>
                        <w:left w:val="none" w:sz="0" w:space="0" w:color="auto"/>
                        <w:bottom w:val="none" w:sz="0" w:space="0" w:color="auto"/>
                        <w:right w:val="none" w:sz="0" w:space="0" w:color="auto"/>
                      </w:divBdr>
                    </w:div>
                  </w:divsChild>
                </w:div>
                <w:div w:id="1096167559">
                  <w:marLeft w:val="0"/>
                  <w:marRight w:val="0"/>
                  <w:marTop w:val="0"/>
                  <w:marBottom w:val="0"/>
                  <w:divBdr>
                    <w:top w:val="none" w:sz="0" w:space="0" w:color="auto"/>
                    <w:left w:val="none" w:sz="0" w:space="0" w:color="auto"/>
                    <w:bottom w:val="none" w:sz="0" w:space="0" w:color="auto"/>
                    <w:right w:val="none" w:sz="0" w:space="0" w:color="auto"/>
                  </w:divBdr>
                  <w:divsChild>
                    <w:div w:id="444810640">
                      <w:marLeft w:val="0"/>
                      <w:marRight w:val="0"/>
                      <w:marTop w:val="0"/>
                      <w:marBottom w:val="0"/>
                      <w:divBdr>
                        <w:top w:val="none" w:sz="0" w:space="0" w:color="auto"/>
                        <w:left w:val="none" w:sz="0" w:space="0" w:color="auto"/>
                        <w:bottom w:val="none" w:sz="0" w:space="0" w:color="auto"/>
                        <w:right w:val="none" w:sz="0" w:space="0" w:color="auto"/>
                      </w:divBdr>
                    </w:div>
                  </w:divsChild>
                </w:div>
                <w:div w:id="1098257582">
                  <w:marLeft w:val="0"/>
                  <w:marRight w:val="0"/>
                  <w:marTop w:val="0"/>
                  <w:marBottom w:val="0"/>
                  <w:divBdr>
                    <w:top w:val="none" w:sz="0" w:space="0" w:color="auto"/>
                    <w:left w:val="none" w:sz="0" w:space="0" w:color="auto"/>
                    <w:bottom w:val="none" w:sz="0" w:space="0" w:color="auto"/>
                    <w:right w:val="none" w:sz="0" w:space="0" w:color="auto"/>
                  </w:divBdr>
                  <w:divsChild>
                    <w:div w:id="1894538248">
                      <w:marLeft w:val="0"/>
                      <w:marRight w:val="0"/>
                      <w:marTop w:val="0"/>
                      <w:marBottom w:val="0"/>
                      <w:divBdr>
                        <w:top w:val="none" w:sz="0" w:space="0" w:color="auto"/>
                        <w:left w:val="none" w:sz="0" w:space="0" w:color="auto"/>
                        <w:bottom w:val="none" w:sz="0" w:space="0" w:color="auto"/>
                        <w:right w:val="none" w:sz="0" w:space="0" w:color="auto"/>
                      </w:divBdr>
                    </w:div>
                  </w:divsChild>
                </w:div>
                <w:div w:id="1510825863">
                  <w:marLeft w:val="0"/>
                  <w:marRight w:val="0"/>
                  <w:marTop w:val="0"/>
                  <w:marBottom w:val="0"/>
                  <w:divBdr>
                    <w:top w:val="none" w:sz="0" w:space="0" w:color="auto"/>
                    <w:left w:val="none" w:sz="0" w:space="0" w:color="auto"/>
                    <w:bottom w:val="none" w:sz="0" w:space="0" w:color="auto"/>
                    <w:right w:val="none" w:sz="0" w:space="0" w:color="auto"/>
                  </w:divBdr>
                  <w:divsChild>
                    <w:div w:id="1726025414">
                      <w:marLeft w:val="0"/>
                      <w:marRight w:val="0"/>
                      <w:marTop w:val="0"/>
                      <w:marBottom w:val="0"/>
                      <w:divBdr>
                        <w:top w:val="none" w:sz="0" w:space="0" w:color="auto"/>
                        <w:left w:val="none" w:sz="0" w:space="0" w:color="auto"/>
                        <w:bottom w:val="none" w:sz="0" w:space="0" w:color="auto"/>
                        <w:right w:val="none" w:sz="0" w:space="0" w:color="auto"/>
                      </w:divBdr>
                    </w:div>
                  </w:divsChild>
                </w:div>
                <w:div w:id="1518470824">
                  <w:marLeft w:val="0"/>
                  <w:marRight w:val="0"/>
                  <w:marTop w:val="0"/>
                  <w:marBottom w:val="0"/>
                  <w:divBdr>
                    <w:top w:val="none" w:sz="0" w:space="0" w:color="auto"/>
                    <w:left w:val="none" w:sz="0" w:space="0" w:color="auto"/>
                    <w:bottom w:val="none" w:sz="0" w:space="0" w:color="auto"/>
                    <w:right w:val="none" w:sz="0" w:space="0" w:color="auto"/>
                  </w:divBdr>
                  <w:divsChild>
                    <w:div w:id="1945309501">
                      <w:marLeft w:val="0"/>
                      <w:marRight w:val="0"/>
                      <w:marTop w:val="0"/>
                      <w:marBottom w:val="0"/>
                      <w:divBdr>
                        <w:top w:val="none" w:sz="0" w:space="0" w:color="auto"/>
                        <w:left w:val="none" w:sz="0" w:space="0" w:color="auto"/>
                        <w:bottom w:val="none" w:sz="0" w:space="0" w:color="auto"/>
                        <w:right w:val="none" w:sz="0" w:space="0" w:color="auto"/>
                      </w:divBdr>
                    </w:div>
                  </w:divsChild>
                </w:div>
                <w:div w:id="1585916369">
                  <w:marLeft w:val="0"/>
                  <w:marRight w:val="0"/>
                  <w:marTop w:val="0"/>
                  <w:marBottom w:val="0"/>
                  <w:divBdr>
                    <w:top w:val="none" w:sz="0" w:space="0" w:color="auto"/>
                    <w:left w:val="none" w:sz="0" w:space="0" w:color="auto"/>
                    <w:bottom w:val="none" w:sz="0" w:space="0" w:color="auto"/>
                    <w:right w:val="none" w:sz="0" w:space="0" w:color="auto"/>
                  </w:divBdr>
                  <w:divsChild>
                    <w:div w:id="1992059387">
                      <w:marLeft w:val="0"/>
                      <w:marRight w:val="0"/>
                      <w:marTop w:val="0"/>
                      <w:marBottom w:val="0"/>
                      <w:divBdr>
                        <w:top w:val="none" w:sz="0" w:space="0" w:color="auto"/>
                        <w:left w:val="none" w:sz="0" w:space="0" w:color="auto"/>
                        <w:bottom w:val="none" w:sz="0" w:space="0" w:color="auto"/>
                        <w:right w:val="none" w:sz="0" w:space="0" w:color="auto"/>
                      </w:divBdr>
                    </w:div>
                  </w:divsChild>
                </w:div>
                <w:div w:id="1814640561">
                  <w:marLeft w:val="0"/>
                  <w:marRight w:val="0"/>
                  <w:marTop w:val="0"/>
                  <w:marBottom w:val="0"/>
                  <w:divBdr>
                    <w:top w:val="none" w:sz="0" w:space="0" w:color="auto"/>
                    <w:left w:val="none" w:sz="0" w:space="0" w:color="auto"/>
                    <w:bottom w:val="none" w:sz="0" w:space="0" w:color="auto"/>
                    <w:right w:val="none" w:sz="0" w:space="0" w:color="auto"/>
                  </w:divBdr>
                  <w:divsChild>
                    <w:div w:id="912423877">
                      <w:marLeft w:val="0"/>
                      <w:marRight w:val="0"/>
                      <w:marTop w:val="0"/>
                      <w:marBottom w:val="0"/>
                      <w:divBdr>
                        <w:top w:val="none" w:sz="0" w:space="0" w:color="auto"/>
                        <w:left w:val="none" w:sz="0" w:space="0" w:color="auto"/>
                        <w:bottom w:val="none" w:sz="0" w:space="0" w:color="auto"/>
                        <w:right w:val="none" w:sz="0" w:space="0" w:color="auto"/>
                      </w:divBdr>
                    </w:div>
                  </w:divsChild>
                </w:div>
                <w:div w:id="1831021522">
                  <w:marLeft w:val="0"/>
                  <w:marRight w:val="0"/>
                  <w:marTop w:val="0"/>
                  <w:marBottom w:val="0"/>
                  <w:divBdr>
                    <w:top w:val="none" w:sz="0" w:space="0" w:color="auto"/>
                    <w:left w:val="none" w:sz="0" w:space="0" w:color="auto"/>
                    <w:bottom w:val="none" w:sz="0" w:space="0" w:color="auto"/>
                    <w:right w:val="none" w:sz="0" w:space="0" w:color="auto"/>
                  </w:divBdr>
                  <w:divsChild>
                    <w:div w:id="283267351">
                      <w:marLeft w:val="0"/>
                      <w:marRight w:val="0"/>
                      <w:marTop w:val="0"/>
                      <w:marBottom w:val="0"/>
                      <w:divBdr>
                        <w:top w:val="none" w:sz="0" w:space="0" w:color="auto"/>
                        <w:left w:val="none" w:sz="0" w:space="0" w:color="auto"/>
                        <w:bottom w:val="none" w:sz="0" w:space="0" w:color="auto"/>
                        <w:right w:val="none" w:sz="0" w:space="0" w:color="auto"/>
                      </w:divBdr>
                    </w:div>
                  </w:divsChild>
                </w:div>
                <w:div w:id="1960869566">
                  <w:marLeft w:val="0"/>
                  <w:marRight w:val="0"/>
                  <w:marTop w:val="0"/>
                  <w:marBottom w:val="0"/>
                  <w:divBdr>
                    <w:top w:val="none" w:sz="0" w:space="0" w:color="auto"/>
                    <w:left w:val="none" w:sz="0" w:space="0" w:color="auto"/>
                    <w:bottom w:val="none" w:sz="0" w:space="0" w:color="auto"/>
                    <w:right w:val="none" w:sz="0" w:space="0" w:color="auto"/>
                  </w:divBdr>
                  <w:divsChild>
                    <w:div w:id="1369649655">
                      <w:marLeft w:val="0"/>
                      <w:marRight w:val="0"/>
                      <w:marTop w:val="0"/>
                      <w:marBottom w:val="0"/>
                      <w:divBdr>
                        <w:top w:val="none" w:sz="0" w:space="0" w:color="auto"/>
                        <w:left w:val="none" w:sz="0" w:space="0" w:color="auto"/>
                        <w:bottom w:val="none" w:sz="0" w:space="0" w:color="auto"/>
                        <w:right w:val="none" w:sz="0" w:space="0" w:color="auto"/>
                      </w:divBdr>
                    </w:div>
                    <w:div w:id="1603605885">
                      <w:marLeft w:val="0"/>
                      <w:marRight w:val="0"/>
                      <w:marTop w:val="0"/>
                      <w:marBottom w:val="0"/>
                      <w:divBdr>
                        <w:top w:val="none" w:sz="0" w:space="0" w:color="auto"/>
                        <w:left w:val="none" w:sz="0" w:space="0" w:color="auto"/>
                        <w:bottom w:val="none" w:sz="0" w:space="0" w:color="auto"/>
                        <w:right w:val="none" w:sz="0" w:space="0" w:color="auto"/>
                      </w:divBdr>
                    </w:div>
                  </w:divsChild>
                </w:div>
                <w:div w:id="1988588027">
                  <w:marLeft w:val="0"/>
                  <w:marRight w:val="0"/>
                  <w:marTop w:val="0"/>
                  <w:marBottom w:val="0"/>
                  <w:divBdr>
                    <w:top w:val="none" w:sz="0" w:space="0" w:color="auto"/>
                    <w:left w:val="none" w:sz="0" w:space="0" w:color="auto"/>
                    <w:bottom w:val="none" w:sz="0" w:space="0" w:color="auto"/>
                    <w:right w:val="none" w:sz="0" w:space="0" w:color="auto"/>
                  </w:divBdr>
                  <w:divsChild>
                    <w:div w:id="1262639770">
                      <w:marLeft w:val="0"/>
                      <w:marRight w:val="0"/>
                      <w:marTop w:val="0"/>
                      <w:marBottom w:val="0"/>
                      <w:divBdr>
                        <w:top w:val="none" w:sz="0" w:space="0" w:color="auto"/>
                        <w:left w:val="none" w:sz="0" w:space="0" w:color="auto"/>
                        <w:bottom w:val="none" w:sz="0" w:space="0" w:color="auto"/>
                        <w:right w:val="none" w:sz="0" w:space="0" w:color="auto"/>
                      </w:divBdr>
                    </w:div>
                  </w:divsChild>
                </w:div>
                <w:div w:id="2018342057">
                  <w:marLeft w:val="0"/>
                  <w:marRight w:val="0"/>
                  <w:marTop w:val="0"/>
                  <w:marBottom w:val="0"/>
                  <w:divBdr>
                    <w:top w:val="none" w:sz="0" w:space="0" w:color="auto"/>
                    <w:left w:val="none" w:sz="0" w:space="0" w:color="auto"/>
                    <w:bottom w:val="none" w:sz="0" w:space="0" w:color="auto"/>
                    <w:right w:val="none" w:sz="0" w:space="0" w:color="auto"/>
                  </w:divBdr>
                  <w:divsChild>
                    <w:div w:id="1702632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6160958">
          <w:marLeft w:val="0"/>
          <w:marRight w:val="0"/>
          <w:marTop w:val="0"/>
          <w:marBottom w:val="0"/>
          <w:divBdr>
            <w:top w:val="none" w:sz="0" w:space="0" w:color="auto"/>
            <w:left w:val="none" w:sz="0" w:space="0" w:color="auto"/>
            <w:bottom w:val="none" w:sz="0" w:space="0" w:color="auto"/>
            <w:right w:val="none" w:sz="0" w:space="0" w:color="auto"/>
          </w:divBdr>
        </w:div>
        <w:div w:id="1695033708">
          <w:marLeft w:val="0"/>
          <w:marRight w:val="0"/>
          <w:marTop w:val="0"/>
          <w:marBottom w:val="0"/>
          <w:divBdr>
            <w:top w:val="none" w:sz="0" w:space="0" w:color="auto"/>
            <w:left w:val="none" w:sz="0" w:space="0" w:color="auto"/>
            <w:bottom w:val="none" w:sz="0" w:space="0" w:color="auto"/>
            <w:right w:val="none" w:sz="0" w:space="0" w:color="auto"/>
          </w:divBdr>
        </w:div>
      </w:divsChild>
    </w:div>
    <w:div w:id="630399099">
      <w:bodyDiv w:val="1"/>
      <w:marLeft w:val="0"/>
      <w:marRight w:val="0"/>
      <w:marTop w:val="0"/>
      <w:marBottom w:val="0"/>
      <w:divBdr>
        <w:top w:val="none" w:sz="0" w:space="0" w:color="auto"/>
        <w:left w:val="none" w:sz="0" w:space="0" w:color="auto"/>
        <w:bottom w:val="none" w:sz="0" w:space="0" w:color="auto"/>
        <w:right w:val="none" w:sz="0" w:space="0" w:color="auto"/>
      </w:divBdr>
      <w:divsChild>
        <w:div w:id="134488621">
          <w:marLeft w:val="0"/>
          <w:marRight w:val="0"/>
          <w:marTop w:val="0"/>
          <w:marBottom w:val="0"/>
          <w:divBdr>
            <w:top w:val="none" w:sz="0" w:space="0" w:color="auto"/>
            <w:left w:val="none" w:sz="0" w:space="0" w:color="auto"/>
            <w:bottom w:val="none" w:sz="0" w:space="0" w:color="auto"/>
            <w:right w:val="none" w:sz="0" w:space="0" w:color="auto"/>
          </w:divBdr>
        </w:div>
        <w:div w:id="573780966">
          <w:marLeft w:val="0"/>
          <w:marRight w:val="0"/>
          <w:marTop w:val="0"/>
          <w:marBottom w:val="0"/>
          <w:divBdr>
            <w:top w:val="none" w:sz="0" w:space="0" w:color="auto"/>
            <w:left w:val="none" w:sz="0" w:space="0" w:color="auto"/>
            <w:bottom w:val="none" w:sz="0" w:space="0" w:color="auto"/>
            <w:right w:val="none" w:sz="0" w:space="0" w:color="auto"/>
          </w:divBdr>
          <w:divsChild>
            <w:div w:id="836848186">
              <w:marLeft w:val="0"/>
              <w:marRight w:val="0"/>
              <w:marTop w:val="0"/>
              <w:marBottom w:val="0"/>
              <w:divBdr>
                <w:top w:val="none" w:sz="0" w:space="0" w:color="auto"/>
                <w:left w:val="none" w:sz="0" w:space="0" w:color="auto"/>
                <w:bottom w:val="none" w:sz="0" w:space="0" w:color="auto"/>
                <w:right w:val="none" w:sz="0" w:space="0" w:color="auto"/>
              </w:divBdr>
            </w:div>
          </w:divsChild>
        </w:div>
        <w:div w:id="1275794368">
          <w:marLeft w:val="0"/>
          <w:marRight w:val="0"/>
          <w:marTop w:val="0"/>
          <w:marBottom w:val="0"/>
          <w:divBdr>
            <w:top w:val="none" w:sz="0" w:space="0" w:color="auto"/>
            <w:left w:val="none" w:sz="0" w:space="0" w:color="auto"/>
            <w:bottom w:val="none" w:sz="0" w:space="0" w:color="auto"/>
            <w:right w:val="none" w:sz="0" w:space="0" w:color="auto"/>
          </w:divBdr>
          <w:divsChild>
            <w:div w:id="391973484">
              <w:marLeft w:val="0"/>
              <w:marRight w:val="0"/>
              <w:marTop w:val="0"/>
              <w:marBottom w:val="0"/>
              <w:divBdr>
                <w:top w:val="none" w:sz="0" w:space="0" w:color="auto"/>
                <w:left w:val="none" w:sz="0" w:space="0" w:color="auto"/>
                <w:bottom w:val="none" w:sz="0" w:space="0" w:color="auto"/>
                <w:right w:val="none" w:sz="0" w:space="0" w:color="auto"/>
              </w:divBdr>
            </w:div>
            <w:div w:id="765420521">
              <w:marLeft w:val="0"/>
              <w:marRight w:val="0"/>
              <w:marTop w:val="0"/>
              <w:marBottom w:val="0"/>
              <w:divBdr>
                <w:top w:val="none" w:sz="0" w:space="0" w:color="auto"/>
                <w:left w:val="none" w:sz="0" w:space="0" w:color="auto"/>
                <w:bottom w:val="none" w:sz="0" w:space="0" w:color="auto"/>
                <w:right w:val="none" w:sz="0" w:space="0" w:color="auto"/>
              </w:divBdr>
            </w:div>
            <w:div w:id="913667913">
              <w:marLeft w:val="0"/>
              <w:marRight w:val="0"/>
              <w:marTop w:val="0"/>
              <w:marBottom w:val="0"/>
              <w:divBdr>
                <w:top w:val="none" w:sz="0" w:space="0" w:color="auto"/>
                <w:left w:val="none" w:sz="0" w:space="0" w:color="auto"/>
                <w:bottom w:val="none" w:sz="0" w:space="0" w:color="auto"/>
                <w:right w:val="none" w:sz="0" w:space="0" w:color="auto"/>
              </w:divBdr>
            </w:div>
            <w:div w:id="21345950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76809148">
      <w:bodyDiv w:val="1"/>
      <w:marLeft w:val="0"/>
      <w:marRight w:val="0"/>
      <w:marTop w:val="0"/>
      <w:marBottom w:val="0"/>
      <w:divBdr>
        <w:top w:val="none" w:sz="0" w:space="0" w:color="auto"/>
        <w:left w:val="none" w:sz="0" w:space="0" w:color="auto"/>
        <w:bottom w:val="none" w:sz="0" w:space="0" w:color="auto"/>
        <w:right w:val="none" w:sz="0" w:space="0" w:color="auto"/>
      </w:divBdr>
    </w:div>
    <w:div w:id="684743922">
      <w:bodyDiv w:val="1"/>
      <w:marLeft w:val="0"/>
      <w:marRight w:val="0"/>
      <w:marTop w:val="0"/>
      <w:marBottom w:val="0"/>
      <w:divBdr>
        <w:top w:val="none" w:sz="0" w:space="0" w:color="auto"/>
        <w:left w:val="none" w:sz="0" w:space="0" w:color="auto"/>
        <w:bottom w:val="none" w:sz="0" w:space="0" w:color="auto"/>
        <w:right w:val="none" w:sz="0" w:space="0" w:color="auto"/>
      </w:divBdr>
      <w:divsChild>
        <w:div w:id="1199513096">
          <w:marLeft w:val="0"/>
          <w:marRight w:val="0"/>
          <w:marTop w:val="0"/>
          <w:marBottom w:val="0"/>
          <w:divBdr>
            <w:top w:val="none" w:sz="0" w:space="0" w:color="auto"/>
            <w:left w:val="none" w:sz="0" w:space="0" w:color="auto"/>
            <w:bottom w:val="none" w:sz="0" w:space="0" w:color="auto"/>
            <w:right w:val="none" w:sz="0" w:space="0" w:color="auto"/>
          </w:divBdr>
        </w:div>
      </w:divsChild>
    </w:div>
    <w:div w:id="707800537">
      <w:bodyDiv w:val="1"/>
      <w:marLeft w:val="0"/>
      <w:marRight w:val="0"/>
      <w:marTop w:val="0"/>
      <w:marBottom w:val="0"/>
      <w:divBdr>
        <w:top w:val="none" w:sz="0" w:space="0" w:color="auto"/>
        <w:left w:val="none" w:sz="0" w:space="0" w:color="auto"/>
        <w:bottom w:val="none" w:sz="0" w:space="0" w:color="auto"/>
        <w:right w:val="none" w:sz="0" w:space="0" w:color="auto"/>
      </w:divBdr>
    </w:div>
    <w:div w:id="728773853">
      <w:bodyDiv w:val="1"/>
      <w:marLeft w:val="0"/>
      <w:marRight w:val="0"/>
      <w:marTop w:val="0"/>
      <w:marBottom w:val="0"/>
      <w:divBdr>
        <w:top w:val="none" w:sz="0" w:space="0" w:color="auto"/>
        <w:left w:val="none" w:sz="0" w:space="0" w:color="auto"/>
        <w:bottom w:val="none" w:sz="0" w:space="0" w:color="auto"/>
        <w:right w:val="none" w:sz="0" w:space="0" w:color="auto"/>
      </w:divBdr>
    </w:div>
    <w:div w:id="737367260">
      <w:bodyDiv w:val="1"/>
      <w:marLeft w:val="0"/>
      <w:marRight w:val="0"/>
      <w:marTop w:val="0"/>
      <w:marBottom w:val="0"/>
      <w:divBdr>
        <w:top w:val="none" w:sz="0" w:space="0" w:color="auto"/>
        <w:left w:val="none" w:sz="0" w:space="0" w:color="auto"/>
        <w:bottom w:val="none" w:sz="0" w:space="0" w:color="auto"/>
        <w:right w:val="none" w:sz="0" w:space="0" w:color="auto"/>
      </w:divBdr>
    </w:div>
    <w:div w:id="751506946">
      <w:bodyDiv w:val="1"/>
      <w:marLeft w:val="0"/>
      <w:marRight w:val="0"/>
      <w:marTop w:val="0"/>
      <w:marBottom w:val="0"/>
      <w:divBdr>
        <w:top w:val="none" w:sz="0" w:space="0" w:color="auto"/>
        <w:left w:val="none" w:sz="0" w:space="0" w:color="auto"/>
        <w:bottom w:val="none" w:sz="0" w:space="0" w:color="auto"/>
        <w:right w:val="none" w:sz="0" w:space="0" w:color="auto"/>
      </w:divBdr>
    </w:div>
    <w:div w:id="757555922">
      <w:bodyDiv w:val="1"/>
      <w:marLeft w:val="0"/>
      <w:marRight w:val="0"/>
      <w:marTop w:val="0"/>
      <w:marBottom w:val="0"/>
      <w:divBdr>
        <w:top w:val="none" w:sz="0" w:space="0" w:color="auto"/>
        <w:left w:val="none" w:sz="0" w:space="0" w:color="auto"/>
        <w:bottom w:val="none" w:sz="0" w:space="0" w:color="auto"/>
        <w:right w:val="none" w:sz="0" w:space="0" w:color="auto"/>
      </w:divBdr>
      <w:divsChild>
        <w:div w:id="1784229509">
          <w:marLeft w:val="0"/>
          <w:marRight w:val="0"/>
          <w:marTop w:val="0"/>
          <w:marBottom w:val="0"/>
          <w:divBdr>
            <w:top w:val="none" w:sz="0" w:space="0" w:color="auto"/>
            <w:left w:val="none" w:sz="0" w:space="0" w:color="auto"/>
            <w:bottom w:val="none" w:sz="0" w:space="0" w:color="auto"/>
            <w:right w:val="none" w:sz="0" w:space="0" w:color="auto"/>
          </w:divBdr>
        </w:div>
      </w:divsChild>
    </w:div>
    <w:div w:id="758600358">
      <w:bodyDiv w:val="1"/>
      <w:marLeft w:val="0"/>
      <w:marRight w:val="0"/>
      <w:marTop w:val="0"/>
      <w:marBottom w:val="0"/>
      <w:divBdr>
        <w:top w:val="none" w:sz="0" w:space="0" w:color="auto"/>
        <w:left w:val="none" w:sz="0" w:space="0" w:color="auto"/>
        <w:bottom w:val="none" w:sz="0" w:space="0" w:color="auto"/>
        <w:right w:val="none" w:sz="0" w:space="0" w:color="auto"/>
      </w:divBdr>
      <w:divsChild>
        <w:div w:id="8993274">
          <w:marLeft w:val="0"/>
          <w:marRight w:val="0"/>
          <w:marTop w:val="0"/>
          <w:marBottom w:val="0"/>
          <w:divBdr>
            <w:top w:val="none" w:sz="0" w:space="0" w:color="auto"/>
            <w:left w:val="none" w:sz="0" w:space="0" w:color="auto"/>
            <w:bottom w:val="none" w:sz="0" w:space="0" w:color="auto"/>
            <w:right w:val="none" w:sz="0" w:space="0" w:color="auto"/>
          </w:divBdr>
        </w:div>
        <w:div w:id="110127923">
          <w:marLeft w:val="0"/>
          <w:marRight w:val="0"/>
          <w:marTop w:val="0"/>
          <w:marBottom w:val="0"/>
          <w:divBdr>
            <w:top w:val="none" w:sz="0" w:space="0" w:color="auto"/>
            <w:left w:val="none" w:sz="0" w:space="0" w:color="auto"/>
            <w:bottom w:val="none" w:sz="0" w:space="0" w:color="auto"/>
            <w:right w:val="none" w:sz="0" w:space="0" w:color="auto"/>
          </w:divBdr>
        </w:div>
        <w:div w:id="213663895">
          <w:marLeft w:val="0"/>
          <w:marRight w:val="0"/>
          <w:marTop w:val="0"/>
          <w:marBottom w:val="0"/>
          <w:divBdr>
            <w:top w:val="none" w:sz="0" w:space="0" w:color="auto"/>
            <w:left w:val="none" w:sz="0" w:space="0" w:color="auto"/>
            <w:bottom w:val="none" w:sz="0" w:space="0" w:color="auto"/>
            <w:right w:val="none" w:sz="0" w:space="0" w:color="auto"/>
          </w:divBdr>
        </w:div>
        <w:div w:id="264658570">
          <w:marLeft w:val="0"/>
          <w:marRight w:val="0"/>
          <w:marTop w:val="0"/>
          <w:marBottom w:val="0"/>
          <w:divBdr>
            <w:top w:val="none" w:sz="0" w:space="0" w:color="auto"/>
            <w:left w:val="none" w:sz="0" w:space="0" w:color="auto"/>
            <w:bottom w:val="none" w:sz="0" w:space="0" w:color="auto"/>
            <w:right w:val="none" w:sz="0" w:space="0" w:color="auto"/>
          </w:divBdr>
        </w:div>
        <w:div w:id="337998904">
          <w:marLeft w:val="0"/>
          <w:marRight w:val="0"/>
          <w:marTop w:val="0"/>
          <w:marBottom w:val="0"/>
          <w:divBdr>
            <w:top w:val="none" w:sz="0" w:space="0" w:color="auto"/>
            <w:left w:val="none" w:sz="0" w:space="0" w:color="auto"/>
            <w:bottom w:val="none" w:sz="0" w:space="0" w:color="auto"/>
            <w:right w:val="none" w:sz="0" w:space="0" w:color="auto"/>
          </w:divBdr>
        </w:div>
        <w:div w:id="396435956">
          <w:marLeft w:val="0"/>
          <w:marRight w:val="0"/>
          <w:marTop w:val="0"/>
          <w:marBottom w:val="0"/>
          <w:divBdr>
            <w:top w:val="none" w:sz="0" w:space="0" w:color="auto"/>
            <w:left w:val="none" w:sz="0" w:space="0" w:color="auto"/>
            <w:bottom w:val="none" w:sz="0" w:space="0" w:color="auto"/>
            <w:right w:val="none" w:sz="0" w:space="0" w:color="auto"/>
          </w:divBdr>
        </w:div>
        <w:div w:id="531922249">
          <w:marLeft w:val="0"/>
          <w:marRight w:val="0"/>
          <w:marTop w:val="0"/>
          <w:marBottom w:val="0"/>
          <w:divBdr>
            <w:top w:val="none" w:sz="0" w:space="0" w:color="auto"/>
            <w:left w:val="none" w:sz="0" w:space="0" w:color="auto"/>
            <w:bottom w:val="none" w:sz="0" w:space="0" w:color="auto"/>
            <w:right w:val="none" w:sz="0" w:space="0" w:color="auto"/>
          </w:divBdr>
        </w:div>
        <w:div w:id="904727872">
          <w:marLeft w:val="0"/>
          <w:marRight w:val="0"/>
          <w:marTop w:val="0"/>
          <w:marBottom w:val="0"/>
          <w:divBdr>
            <w:top w:val="none" w:sz="0" w:space="0" w:color="auto"/>
            <w:left w:val="none" w:sz="0" w:space="0" w:color="auto"/>
            <w:bottom w:val="none" w:sz="0" w:space="0" w:color="auto"/>
            <w:right w:val="none" w:sz="0" w:space="0" w:color="auto"/>
          </w:divBdr>
        </w:div>
        <w:div w:id="951588760">
          <w:marLeft w:val="0"/>
          <w:marRight w:val="0"/>
          <w:marTop w:val="0"/>
          <w:marBottom w:val="0"/>
          <w:divBdr>
            <w:top w:val="none" w:sz="0" w:space="0" w:color="auto"/>
            <w:left w:val="none" w:sz="0" w:space="0" w:color="auto"/>
            <w:bottom w:val="none" w:sz="0" w:space="0" w:color="auto"/>
            <w:right w:val="none" w:sz="0" w:space="0" w:color="auto"/>
          </w:divBdr>
        </w:div>
        <w:div w:id="1119255491">
          <w:marLeft w:val="0"/>
          <w:marRight w:val="0"/>
          <w:marTop w:val="0"/>
          <w:marBottom w:val="0"/>
          <w:divBdr>
            <w:top w:val="none" w:sz="0" w:space="0" w:color="auto"/>
            <w:left w:val="none" w:sz="0" w:space="0" w:color="auto"/>
            <w:bottom w:val="none" w:sz="0" w:space="0" w:color="auto"/>
            <w:right w:val="none" w:sz="0" w:space="0" w:color="auto"/>
          </w:divBdr>
        </w:div>
        <w:div w:id="1454790155">
          <w:marLeft w:val="0"/>
          <w:marRight w:val="0"/>
          <w:marTop w:val="0"/>
          <w:marBottom w:val="0"/>
          <w:divBdr>
            <w:top w:val="none" w:sz="0" w:space="0" w:color="auto"/>
            <w:left w:val="none" w:sz="0" w:space="0" w:color="auto"/>
            <w:bottom w:val="none" w:sz="0" w:space="0" w:color="auto"/>
            <w:right w:val="none" w:sz="0" w:space="0" w:color="auto"/>
          </w:divBdr>
        </w:div>
        <w:div w:id="1614944575">
          <w:marLeft w:val="0"/>
          <w:marRight w:val="0"/>
          <w:marTop w:val="0"/>
          <w:marBottom w:val="0"/>
          <w:divBdr>
            <w:top w:val="none" w:sz="0" w:space="0" w:color="auto"/>
            <w:left w:val="none" w:sz="0" w:space="0" w:color="auto"/>
            <w:bottom w:val="none" w:sz="0" w:space="0" w:color="auto"/>
            <w:right w:val="none" w:sz="0" w:space="0" w:color="auto"/>
          </w:divBdr>
        </w:div>
        <w:div w:id="2030134443">
          <w:marLeft w:val="0"/>
          <w:marRight w:val="0"/>
          <w:marTop w:val="0"/>
          <w:marBottom w:val="0"/>
          <w:divBdr>
            <w:top w:val="none" w:sz="0" w:space="0" w:color="auto"/>
            <w:left w:val="none" w:sz="0" w:space="0" w:color="auto"/>
            <w:bottom w:val="none" w:sz="0" w:space="0" w:color="auto"/>
            <w:right w:val="none" w:sz="0" w:space="0" w:color="auto"/>
          </w:divBdr>
        </w:div>
      </w:divsChild>
    </w:div>
    <w:div w:id="766197026">
      <w:bodyDiv w:val="1"/>
      <w:marLeft w:val="0"/>
      <w:marRight w:val="0"/>
      <w:marTop w:val="0"/>
      <w:marBottom w:val="0"/>
      <w:divBdr>
        <w:top w:val="none" w:sz="0" w:space="0" w:color="auto"/>
        <w:left w:val="none" w:sz="0" w:space="0" w:color="auto"/>
        <w:bottom w:val="none" w:sz="0" w:space="0" w:color="auto"/>
        <w:right w:val="none" w:sz="0" w:space="0" w:color="auto"/>
      </w:divBdr>
    </w:div>
    <w:div w:id="769936459">
      <w:bodyDiv w:val="1"/>
      <w:marLeft w:val="0"/>
      <w:marRight w:val="0"/>
      <w:marTop w:val="0"/>
      <w:marBottom w:val="0"/>
      <w:divBdr>
        <w:top w:val="none" w:sz="0" w:space="0" w:color="auto"/>
        <w:left w:val="none" w:sz="0" w:space="0" w:color="auto"/>
        <w:bottom w:val="none" w:sz="0" w:space="0" w:color="auto"/>
        <w:right w:val="none" w:sz="0" w:space="0" w:color="auto"/>
      </w:divBdr>
      <w:divsChild>
        <w:div w:id="1149830686">
          <w:marLeft w:val="0"/>
          <w:marRight w:val="0"/>
          <w:marTop w:val="0"/>
          <w:marBottom w:val="0"/>
          <w:divBdr>
            <w:top w:val="none" w:sz="0" w:space="0" w:color="auto"/>
            <w:left w:val="none" w:sz="0" w:space="0" w:color="auto"/>
            <w:bottom w:val="none" w:sz="0" w:space="0" w:color="auto"/>
            <w:right w:val="none" w:sz="0" w:space="0" w:color="auto"/>
          </w:divBdr>
        </w:div>
      </w:divsChild>
    </w:div>
    <w:div w:id="779758380">
      <w:bodyDiv w:val="1"/>
      <w:marLeft w:val="0"/>
      <w:marRight w:val="0"/>
      <w:marTop w:val="0"/>
      <w:marBottom w:val="0"/>
      <w:divBdr>
        <w:top w:val="none" w:sz="0" w:space="0" w:color="auto"/>
        <w:left w:val="none" w:sz="0" w:space="0" w:color="auto"/>
        <w:bottom w:val="none" w:sz="0" w:space="0" w:color="auto"/>
        <w:right w:val="none" w:sz="0" w:space="0" w:color="auto"/>
      </w:divBdr>
    </w:div>
    <w:div w:id="793183718">
      <w:bodyDiv w:val="1"/>
      <w:marLeft w:val="0"/>
      <w:marRight w:val="0"/>
      <w:marTop w:val="0"/>
      <w:marBottom w:val="0"/>
      <w:divBdr>
        <w:top w:val="none" w:sz="0" w:space="0" w:color="auto"/>
        <w:left w:val="none" w:sz="0" w:space="0" w:color="auto"/>
        <w:bottom w:val="none" w:sz="0" w:space="0" w:color="auto"/>
        <w:right w:val="none" w:sz="0" w:space="0" w:color="auto"/>
      </w:divBdr>
    </w:div>
    <w:div w:id="805783217">
      <w:bodyDiv w:val="1"/>
      <w:marLeft w:val="0"/>
      <w:marRight w:val="0"/>
      <w:marTop w:val="0"/>
      <w:marBottom w:val="0"/>
      <w:divBdr>
        <w:top w:val="none" w:sz="0" w:space="0" w:color="auto"/>
        <w:left w:val="none" w:sz="0" w:space="0" w:color="auto"/>
        <w:bottom w:val="none" w:sz="0" w:space="0" w:color="auto"/>
        <w:right w:val="none" w:sz="0" w:space="0" w:color="auto"/>
      </w:divBdr>
    </w:div>
    <w:div w:id="820578173">
      <w:bodyDiv w:val="1"/>
      <w:marLeft w:val="0"/>
      <w:marRight w:val="0"/>
      <w:marTop w:val="0"/>
      <w:marBottom w:val="0"/>
      <w:divBdr>
        <w:top w:val="none" w:sz="0" w:space="0" w:color="auto"/>
        <w:left w:val="none" w:sz="0" w:space="0" w:color="auto"/>
        <w:bottom w:val="none" w:sz="0" w:space="0" w:color="auto"/>
        <w:right w:val="none" w:sz="0" w:space="0" w:color="auto"/>
      </w:divBdr>
      <w:divsChild>
        <w:div w:id="138546706">
          <w:marLeft w:val="0"/>
          <w:marRight w:val="0"/>
          <w:marTop w:val="0"/>
          <w:marBottom w:val="0"/>
          <w:divBdr>
            <w:top w:val="none" w:sz="0" w:space="0" w:color="auto"/>
            <w:left w:val="none" w:sz="0" w:space="0" w:color="auto"/>
            <w:bottom w:val="none" w:sz="0" w:space="0" w:color="auto"/>
            <w:right w:val="none" w:sz="0" w:space="0" w:color="auto"/>
          </w:divBdr>
        </w:div>
        <w:div w:id="884218287">
          <w:marLeft w:val="0"/>
          <w:marRight w:val="0"/>
          <w:marTop w:val="0"/>
          <w:marBottom w:val="0"/>
          <w:divBdr>
            <w:top w:val="none" w:sz="0" w:space="0" w:color="auto"/>
            <w:left w:val="none" w:sz="0" w:space="0" w:color="auto"/>
            <w:bottom w:val="none" w:sz="0" w:space="0" w:color="auto"/>
            <w:right w:val="none" w:sz="0" w:space="0" w:color="auto"/>
          </w:divBdr>
        </w:div>
        <w:div w:id="1054935723">
          <w:marLeft w:val="0"/>
          <w:marRight w:val="0"/>
          <w:marTop w:val="0"/>
          <w:marBottom w:val="0"/>
          <w:divBdr>
            <w:top w:val="none" w:sz="0" w:space="0" w:color="auto"/>
            <w:left w:val="none" w:sz="0" w:space="0" w:color="auto"/>
            <w:bottom w:val="none" w:sz="0" w:space="0" w:color="auto"/>
            <w:right w:val="none" w:sz="0" w:space="0" w:color="auto"/>
          </w:divBdr>
        </w:div>
        <w:div w:id="1333723341">
          <w:marLeft w:val="0"/>
          <w:marRight w:val="0"/>
          <w:marTop w:val="0"/>
          <w:marBottom w:val="0"/>
          <w:divBdr>
            <w:top w:val="none" w:sz="0" w:space="0" w:color="auto"/>
            <w:left w:val="none" w:sz="0" w:space="0" w:color="auto"/>
            <w:bottom w:val="none" w:sz="0" w:space="0" w:color="auto"/>
            <w:right w:val="none" w:sz="0" w:space="0" w:color="auto"/>
          </w:divBdr>
        </w:div>
        <w:div w:id="1342899718">
          <w:marLeft w:val="0"/>
          <w:marRight w:val="0"/>
          <w:marTop w:val="0"/>
          <w:marBottom w:val="0"/>
          <w:divBdr>
            <w:top w:val="none" w:sz="0" w:space="0" w:color="auto"/>
            <w:left w:val="none" w:sz="0" w:space="0" w:color="auto"/>
            <w:bottom w:val="none" w:sz="0" w:space="0" w:color="auto"/>
            <w:right w:val="none" w:sz="0" w:space="0" w:color="auto"/>
          </w:divBdr>
        </w:div>
        <w:div w:id="1349988497">
          <w:marLeft w:val="0"/>
          <w:marRight w:val="0"/>
          <w:marTop w:val="0"/>
          <w:marBottom w:val="0"/>
          <w:divBdr>
            <w:top w:val="none" w:sz="0" w:space="0" w:color="auto"/>
            <w:left w:val="none" w:sz="0" w:space="0" w:color="auto"/>
            <w:bottom w:val="none" w:sz="0" w:space="0" w:color="auto"/>
            <w:right w:val="none" w:sz="0" w:space="0" w:color="auto"/>
          </w:divBdr>
        </w:div>
        <w:div w:id="1511607013">
          <w:marLeft w:val="0"/>
          <w:marRight w:val="0"/>
          <w:marTop w:val="0"/>
          <w:marBottom w:val="0"/>
          <w:divBdr>
            <w:top w:val="none" w:sz="0" w:space="0" w:color="auto"/>
            <w:left w:val="none" w:sz="0" w:space="0" w:color="auto"/>
            <w:bottom w:val="none" w:sz="0" w:space="0" w:color="auto"/>
            <w:right w:val="none" w:sz="0" w:space="0" w:color="auto"/>
          </w:divBdr>
        </w:div>
        <w:div w:id="1529368004">
          <w:marLeft w:val="0"/>
          <w:marRight w:val="0"/>
          <w:marTop w:val="0"/>
          <w:marBottom w:val="0"/>
          <w:divBdr>
            <w:top w:val="none" w:sz="0" w:space="0" w:color="auto"/>
            <w:left w:val="none" w:sz="0" w:space="0" w:color="auto"/>
            <w:bottom w:val="none" w:sz="0" w:space="0" w:color="auto"/>
            <w:right w:val="none" w:sz="0" w:space="0" w:color="auto"/>
          </w:divBdr>
        </w:div>
        <w:div w:id="1726685292">
          <w:marLeft w:val="0"/>
          <w:marRight w:val="0"/>
          <w:marTop w:val="0"/>
          <w:marBottom w:val="0"/>
          <w:divBdr>
            <w:top w:val="none" w:sz="0" w:space="0" w:color="auto"/>
            <w:left w:val="none" w:sz="0" w:space="0" w:color="auto"/>
            <w:bottom w:val="none" w:sz="0" w:space="0" w:color="auto"/>
            <w:right w:val="none" w:sz="0" w:space="0" w:color="auto"/>
          </w:divBdr>
        </w:div>
        <w:div w:id="1827935243">
          <w:marLeft w:val="0"/>
          <w:marRight w:val="0"/>
          <w:marTop w:val="0"/>
          <w:marBottom w:val="0"/>
          <w:divBdr>
            <w:top w:val="none" w:sz="0" w:space="0" w:color="auto"/>
            <w:left w:val="none" w:sz="0" w:space="0" w:color="auto"/>
            <w:bottom w:val="none" w:sz="0" w:space="0" w:color="auto"/>
            <w:right w:val="none" w:sz="0" w:space="0" w:color="auto"/>
          </w:divBdr>
          <w:divsChild>
            <w:div w:id="1172378094">
              <w:marLeft w:val="-75"/>
              <w:marRight w:val="0"/>
              <w:marTop w:val="30"/>
              <w:marBottom w:val="30"/>
              <w:divBdr>
                <w:top w:val="none" w:sz="0" w:space="0" w:color="auto"/>
                <w:left w:val="none" w:sz="0" w:space="0" w:color="auto"/>
                <w:bottom w:val="none" w:sz="0" w:space="0" w:color="auto"/>
                <w:right w:val="none" w:sz="0" w:space="0" w:color="auto"/>
              </w:divBdr>
              <w:divsChild>
                <w:div w:id="18359449">
                  <w:marLeft w:val="0"/>
                  <w:marRight w:val="0"/>
                  <w:marTop w:val="0"/>
                  <w:marBottom w:val="0"/>
                  <w:divBdr>
                    <w:top w:val="none" w:sz="0" w:space="0" w:color="auto"/>
                    <w:left w:val="none" w:sz="0" w:space="0" w:color="auto"/>
                    <w:bottom w:val="none" w:sz="0" w:space="0" w:color="auto"/>
                    <w:right w:val="none" w:sz="0" w:space="0" w:color="auto"/>
                  </w:divBdr>
                  <w:divsChild>
                    <w:div w:id="1362709422">
                      <w:marLeft w:val="0"/>
                      <w:marRight w:val="0"/>
                      <w:marTop w:val="0"/>
                      <w:marBottom w:val="0"/>
                      <w:divBdr>
                        <w:top w:val="none" w:sz="0" w:space="0" w:color="auto"/>
                        <w:left w:val="none" w:sz="0" w:space="0" w:color="auto"/>
                        <w:bottom w:val="none" w:sz="0" w:space="0" w:color="auto"/>
                        <w:right w:val="none" w:sz="0" w:space="0" w:color="auto"/>
                      </w:divBdr>
                    </w:div>
                  </w:divsChild>
                </w:div>
                <w:div w:id="52000307">
                  <w:marLeft w:val="0"/>
                  <w:marRight w:val="0"/>
                  <w:marTop w:val="0"/>
                  <w:marBottom w:val="0"/>
                  <w:divBdr>
                    <w:top w:val="none" w:sz="0" w:space="0" w:color="auto"/>
                    <w:left w:val="none" w:sz="0" w:space="0" w:color="auto"/>
                    <w:bottom w:val="none" w:sz="0" w:space="0" w:color="auto"/>
                    <w:right w:val="none" w:sz="0" w:space="0" w:color="auto"/>
                  </w:divBdr>
                  <w:divsChild>
                    <w:div w:id="1052844928">
                      <w:marLeft w:val="0"/>
                      <w:marRight w:val="0"/>
                      <w:marTop w:val="0"/>
                      <w:marBottom w:val="0"/>
                      <w:divBdr>
                        <w:top w:val="none" w:sz="0" w:space="0" w:color="auto"/>
                        <w:left w:val="none" w:sz="0" w:space="0" w:color="auto"/>
                        <w:bottom w:val="none" w:sz="0" w:space="0" w:color="auto"/>
                        <w:right w:val="none" w:sz="0" w:space="0" w:color="auto"/>
                      </w:divBdr>
                    </w:div>
                  </w:divsChild>
                </w:div>
                <w:div w:id="70932218">
                  <w:marLeft w:val="0"/>
                  <w:marRight w:val="0"/>
                  <w:marTop w:val="0"/>
                  <w:marBottom w:val="0"/>
                  <w:divBdr>
                    <w:top w:val="none" w:sz="0" w:space="0" w:color="auto"/>
                    <w:left w:val="none" w:sz="0" w:space="0" w:color="auto"/>
                    <w:bottom w:val="none" w:sz="0" w:space="0" w:color="auto"/>
                    <w:right w:val="none" w:sz="0" w:space="0" w:color="auto"/>
                  </w:divBdr>
                  <w:divsChild>
                    <w:div w:id="76829182">
                      <w:marLeft w:val="0"/>
                      <w:marRight w:val="0"/>
                      <w:marTop w:val="0"/>
                      <w:marBottom w:val="0"/>
                      <w:divBdr>
                        <w:top w:val="none" w:sz="0" w:space="0" w:color="auto"/>
                        <w:left w:val="none" w:sz="0" w:space="0" w:color="auto"/>
                        <w:bottom w:val="none" w:sz="0" w:space="0" w:color="auto"/>
                        <w:right w:val="none" w:sz="0" w:space="0" w:color="auto"/>
                      </w:divBdr>
                    </w:div>
                    <w:div w:id="77529921">
                      <w:marLeft w:val="0"/>
                      <w:marRight w:val="0"/>
                      <w:marTop w:val="0"/>
                      <w:marBottom w:val="0"/>
                      <w:divBdr>
                        <w:top w:val="none" w:sz="0" w:space="0" w:color="auto"/>
                        <w:left w:val="none" w:sz="0" w:space="0" w:color="auto"/>
                        <w:bottom w:val="none" w:sz="0" w:space="0" w:color="auto"/>
                        <w:right w:val="none" w:sz="0" w:space="0" w:color="auto"/>
                      </w:divBdr>
                    </w:div>
                    <w:div w:id="114569515">
                      <w:marLeft w:val="0"/>
                      <w:marRight w:val="0"/>
                      <w:marTop w:val="0"/>
                      <w:marBottom w:val="0"/>
                      <w:divBdr>
                        <w:top w:val="none" w:sz="0" w:space="0" w:color="auto"/>
                        <w:left w:val="none" w:sz="0" w:space="0" w:color="auto"/>
                        <w:bottom w:val="none" w:sz="0" w:space="0" w:color="auto"/>
                        <w:right w:val="none" w:sz="0" w:space="0" w:color="auto"/>
                      </w:divBdr>
                    </w:div>
                    <w:div w:id="230583616">
                      <w:marLeft w:val="0"/>
                      <w:marRight w:val="0"/>
                      <w:marTop w:val="0"/>
                      <w:marBottom w:val="0"/>
                      <w:divBdr>
                        <w:top w:val="none" w:sz="0" w:space="0" w:color="auto"/>
                        <w:left w:val="none" w:sz="0" w:space="0" w:color="auto"/>
                        <w:bottom w:val="none" w:sz="0" w:space="0" w:color="auto"/>
                        <w:right w:val="none" w:sz="0" w:space="0" w:color="auto"/>
                      </w:divBdr>
                    </w:div>
                    <w:div w:id="260603175">
                      <w:marLeft w:val="0"/>
                      <w:marRight w:val="0"/>
                      <w:marTop w:val="0"/>
                      <w:marBottom w:val="0"/>
                      <w:divBdr>
                        <w:top w:val="none" w:sz="0" w:space="0" w:color="auto"/>
                        <w:left w:val="none" w:sz="0" w:space="0" w:color="auto"/>
                        <w:bottom w:val="none" w:sz="0" w:space="0" w:color="auto"/>
                        <w:right w:val="none" w:sz="0" w:space="0" w:color="auto"/>
                      </w:divBdr>
                    </w:div>
                    <w:div w:id="438109348">
                      <w:marLeft w:val="0"/>
                      <w:marRight w:val="0"/>
                      <w:marTop w:val="0"/>
                      <w:marBottom w:val="0"/>
                      <w:divBdr>
                        <w:top w:val="none" w:sz="0" w:space="0" w:color="auto"/>
                        <w:left w:val="none" w:sz="0" w:space="0" w:color="auto"/>
                        <w:bottom w:val="none" w:sz="0" w:space="0" w:color="auto"/>
                        <w:right w:val="none" w:sz="0" w:space="0" w:color="auto"/>
                      </w:divBdr>
                    </w:div>
                    <w:div w:id="702248249">
                      <w:marLeft w:val="0"/>
                      <w:marRight w:val="0"/>
                      <w:marTop w:val="0"/>
                      <w:marBottom w:val="0"/>
                      <w:divBdr>
                        <w:top w:val="none" w:sz="0" w:space="0" w:color="auto"/>
                        <w:left w:val="none" w:sz="0" w:space="0" w:color="auto"/>
                        <w:bottom w:val="none" w:sz="0" w:space="0" w:color="auto"/>
                        <w:right w:val="none" w:sz="0" w:space="0" w:color="auto"/>
                      </w:divBdr>
                    </w:div>
                    <w:div w:id="805200358">
                      <w:marLeft w:val="0"/>
                      <w:marRight w:val="0"/>
                      <w:marTop w:val="0"/>
                      <w:marBottom w:val="0"/>
                      <w:divBdr>
                        <w:top w:val="none" w:sz="0" w:space="0" w:color="auto"/>
                        <w:left w:val="none" w:sz="0" w:space="0" w:color="auto"/>
                        <w:bottom w:val="none" w:sz="0" w:space="0" w:color="auto"/>
                        <w:right w:val="none" w:sz="0" w:space="0" w:color="auto"/>
                      </w:divBdr>
                    </w:div>
                    <w:div w:id="910433816">
                      <w:marLeft w:val="0"/>
                      <w:marRight w:val="0"/>
                      <w:marTop w:val="0"/>
                      <w:marBottom w:val="0"/>
                      <w:divBdr>
                        <w:top w:val="none" w:sz="0" w:space="0" w:color="auto"/>
                        <w:left w:val="none" w:sz="0" w:space="0" w:color="auto"/>
                        <w:bottom w:val="none" w:sz="0" w:space="0" w:color="auto"/>
                        <w:right w:val="none" w:sz="0" w:space="0" w:color="auto"/>
                      </w:divBdr>
                    </w:div>
                    <w:div w:id="1005474703">
                      <w:marLeft w:val="0"/>
                      <w:marRight w:val="0"/>
                      <w:marTop w:val="0"/>
                      <w:marBottom w:val="0"/>
                      <w:divBdr>
                        <w:top w:val="none" w:sz="0" w:space="0" w:color="auto"/>
                        <w:left w:val="none" w:sz="0" w:space="0" w:color="auto"/>
                        <w:bottom w:val="none" w:sz="0" w:space="0" w:color="auto"/>
                        <w:right w:val="none" w:sz="0" w:space="0" w:color="auto"/>
                      </w:divBdr>
                    </w:div>
                    <w:div w:id="1157646702">
                      <w:marLeft w:val="0"/>
                      <w:marRight w:val="0"/>
                      <w:marTop w:val="0"/>
                      <w:marBottom w:val="0"/>
                      <w:divBdr>
                        <w:top w:val="none" w:sz="0" w:space="0" w:color="auto"/>
                        <w:left w:val="none" w:sz="0" w:space="0" w:color="auto"/>
                        <w:bottom w:val="none" w:sz="0" w:space="0" w:color="auto"/>
                        <w:right w:val="none" w:sz="0" w:space="0" w:color="auto"/>
                      </w:divBdr>
                    </w:div>
                    <w:div w:id="1214079213">
                      <w:marLeft w:val="0"/>
                      <w:marRight w:val="0"/>
                      <w:marTop w:val="0"/>
                      <w:marBottom w:val="0"/>
                      <w:divBdr>
                        <w:top w:val="none" w:sz="0" w:space="0" w:color="auto"/>
                        <w:left w:val="none" w:sz="0" w:space="0" w:color="auto"/>
                        <w:bottom w:val="none" w:sz="0" w:space="0" w:color="auto"/>
                        <w:right w:val="none" w:sz="0" w:space="0" w:color="auto"/>
                      </w:divBdr>
                    </w:div>
                    <w:div w:id="1227258048">
                      <w:marLeft w:val="0"/>
                      <w:marRight w:val="0"/>
                      <w:marTop w:val="0"/>
                      <w:marBottom w:val="0"/>
                      <w:divBdr>
                        <w:top w:val="none" w:sz="0" w:space="0" w:color="auto"/>
                        <w:left w:val="none" w:sz="0" w:space="0" w:color="auto"/>
                        <w:bottom w:val="none" w:sz="0" w:space="0" w:color="auto"/>
                        <w:right w:val="none" w:sz="0" w:space="0" w:color="auto"/>
                      </w:divBdr>
                    </w:div>
                    <w:div w:id="1498229024">
                      <w:marLeft w:val="0"/>
                      <w:marRight w:val="0"/>
                      <w:marTop w:val="0"/>
                      <w:marBottom w:val="0"/>
                      <w:divBdr>
                        <w:top w:val="none" w:sz="0" w:space="0" w:color="auto"/>
                        <w:left w:val="none" w:sz="0" w:space="0" w:color="auto"/>
                        <w:bottom w:val="none" w:sz="0" w:space="0" w:color="auto"/>
                        <w:right w:val="none" w:sz="0" w:space="0" w:color="auto"/>
                      </w:divBdr>
                    </w:div>
                    <w:div w:id="1569657094">
                      <w:marLeft w:val="0"/>
                      <w:marRight w:val="0"/>
                      <w:marTop w:val="0"/>
                      <w:marBottom w:val="0"/>
                      <w:divBdr>
                        <w:top w:val="none" w:sz="0" w:space="0" w:color="auto"/>
                        <w:left w:val="none" w:sz="0" w:space="0" w:color="auto"/>
                        <w:bottom w:val="none" w:sz="0" w:space="0" w:color="auto"/>
                        <w:right w:val="none" w:sz="0" w:space="0" w:color="auto"/>
                      </w:divBdr>
                    </w:div>
                    <w:div w:id="1611741279">
                      <w:marLeft w:val="0"/>
                      <w:marRight w:val="0"/>
                      <w:marTop w:val="0"/>
                      <w:marBottom w:val="0"/>
                      <w:divBdr>
                        <w:top w:val="none" w:sz="0" w:space="0" w:color="auto"/>
                        <w:left w:val="none" w:sz="0" w:space="0" w:color="auto"/>
                        <w:bottom w:val="none" w:sz="0" w:space="0" w:color="auto"/>
                        <w:right w:val="none" w:sz="0" w:space="0" w:color="auto"/>
                      </w:divBdr>
                    </w:div>
                    <w:div w:id="1738473617">
                      <w:marLeft w:val="0"/>
                      <w:marRight w:val="0"/>
                      <w:marTop w:val="0"/>
                      <w:marBottom w:val="0"/>
                      <w:divBdr>
                        <w:top w:val="none" w:sz="0" w:space="0" w:color="auto"/>
                        <w:left w:val="none" w:sz="0" w:space="0" w:color="auto"/>
                        <w:bottom w:val="none" w:sz="0" w:space="0" w:color="auto"/>
                        <w:right w:val="none" w:sz="0" w:space="0" w:color="auto"/>
                      </w:divBdr>
                    </w:div>
                  </w:divsChild>
                </w:div>
                <w:div w:id="79955025">
                  <w:marLeft w:val="0"/>
                  <w:marRight w:val="0"/>
                  <w:marTop w:val="0"/>
                  <w:marBottom w:val="0"/>
                  <w:divBdr>
                    <w:top w:val="none" w:sz="0" w:space="0" w:color="auto"/>
                    <w:left w:val="none" w:sz="0" w:space="0" w:color="auto"/>
                    <w:bottom w:val="none" w:sz="0" w:space="0" w:color="auto"/>
                    <w:right w:val="none" w:sz="0" w:space="0" w:color="auto"/>
                  </w:divBdr>
                  <w:divsChild>
                    <w:div w:id="1007052857">
                      <w:marLeft w:val="0"/>
                      <w:marRight w:val="0"/>
                      <w:marTop w:val="0"/>
                      <w:marBottom w:val="0"/>
                      <w:divBdr>
                        <w:top w:val="none" w:sz="0" w:space="0" w:color="auto"/>
                        <w:left w:val="none" w:sz="0" w:space="0" w:color="auto"/>
                        <w:bottom w:val="none" w:sz="0" w:space="0" w:color="auto"/>
                        <w:right w:val="none" w:sz="0" w:space="0" w:color="auto"/>
                      </w:divBdr>
                    </w:div>
                  </w:divsChild>
                </w:div>
                <w:div w:id="85345462">
                  <w:marLeft w:val="0"/>
                  <w:marRight w:val="0"/>
                  <w:marTop w:val="0"/>
                  <w:marBottom w:val="0"/>
                  <w:divBdr>
                    <w:top w:val="none" w:sz="0" w:space="0" w:color="auto"/>
                    <w:left w:val="none" w:sz="0" w:space="0" w:color="auto"/>
                    <w:bottom w:val="none" w:sz="0" w:space="0" w:color="auto"/>
                    <w:right w:val="none" w:sz="0" w:space="0" w:color="auto"/>
                  </w:divBdr>
                  <w:divsChild>
                    <w:div w:id="441220903">
                      <w:marLeft w:val="0"/>
                      <w:marRight w:val="0"/>
                      <w:marTop w:val="0"/>
                      <w:marBottom w:val="0"/>
                      <w:divBdr>
                        <w:top w:val="none" w:sz="0" w:space="0" w:color="auto"/>
                        <w:left w:val="none" w:sz="0" w:space="0" w:color="auto"/>
                        <w:bottom w:val="none" w:sz="0" w:space="0" w:color="auto"/>
                        <w:right w:val="none" w:sz="0" w:space="0" w:color="auto"/>
                      </w:divBdr>
                    </w:div>
                    <w:div w:id="953176813">
                      <w:marLeft w:val="0"/>
                      <w:marRight w:val="0"/>
                      <w:marTop w:val="0"/>
                      <w:marBottom w:val="0"/>
                      <w:divBdr>
                        <w:top w:val="none" w:sz="0" w:space="0" w:color="auto"/>
                        <w:left w:val="none" w:sz="0" w:space="0" w:color="auto"/>
                        <w:bottom w:val="none" w:sz="0" w:space="0" w:color="auto"/>
                        <w:right w:val="none" w:sz="0" w:space="0" w:color="auto"/>
                      </w:divBdr>
                    </w:div>
                    <w:div w:id="1905483175">
                      <w:marLeft w:val="0"/>
                      <w:marRight w:val="0"/>
                      <w:marTop w:val="0"/>
                      <w:marBottom w:val="0"/>
                      <w:divBdr>
                        <w:top w:val="none" w:sz="0" w:space="0" w:color="auto"/>
                        <w:left w:val="none" w:sz="0" w:space="0" w:color="auto"/>
                        <w:bottom w:val="none" w:sz="0" w:space="0" w:color="auto"/>
                        <w:right w:val="none" w:sz="0" w:space="0" w:color="auto"/>
                      </w:divBdr>
                    </w:div>
                  </w:divsChild>
                </w:div>
                <w:div w:id="156462961">
                  <w:marLeft w:val="0"/>
                  <w:marRight w:val="0"/>
                  <w:marTop w:val="0"/>
                  <w:marBottom w:val="0"/>
                  <w:divBdr>
                    <w:top w:val="none" w:sz="0" w:space="0" w:color="auto"/>
                    <w:left w:val="none" w:sz="0" w:space="0" w:color="auto"/>
                    <w:bottom w:val="none" w:sz="0" w:space="0" w:color="auto"/>
                    <w:right w:val="none" w:sz="0" w:space="0" w:color="auto"/>
                  </w:divBdr>
                  <w:divsChild>
                    <w:div w:id="251361206">
                      <w:marLeft w:val="0"/>
                      <w:marRight w:val="0"/>
                      <w:marTop w:val="0"/>
                      <w:marBottom w:val="0"/>
                      <w:divBdr>
                        <w:top w:val="none" w:sz="0" w:space="0" w:color="auto"/>
                        <w:left w:val="none" w:sz="0" w:space="0" w:color="auto"/>
                        <w:bottom w:val="none" w:sz="0" w:space="0" w:color="auto"/>
                        <w:right w:val="none" w:sz="0" w:space="0" w:color="auto"/>
                      </w:divBdr>
                    </w:div>
                    <w:div w:id="823161220">
                      <w:marLeft w:val="0"/>
                      <w:marRight w:val="0"/>
                      <w:marTop w:val="0"/>
                      <w:marBottom w:val="0"/>
                      <w:divBdr>
                        <w:top w:val="none" w:sz="0" w:space="0" w:color="auto"/>
                        <w:left w:val="none" w:sz="0" w:space="0" w:color="auto"/>
                        <w:bottom w:val="none" w:sz="0" w:space="0" w:color="auto"/>
                        <w:right w:val="none" w:sz="0" w:space="0" w:color="auto"/>
                      </w:divBdr>
                    </w:div>
                  </w:divsChild>
                </w:div>
                <w:div w:id="222910214">
                  <w:marLeft w:val="0"/>
                  <w:marRight w:val="0"/>
                  <w:marTop w:val="0"/>
                  <w:marBottom w:val="0"/>
                  <w:divBdr>
                    <w:top w:val="none" w:sz="0" w:space="0" w:color="auto"/>
                    <w:left w:val="none" w:sz="0" w:space="0" w:color="auto"/>
                    <w:bottom w:val="none" w:sz="0" w:space="0" w:color="auto"/>
                    <w:right w:val="none" w:sz="0" w:space="0" w:color="auto"/>
                  </w:divBdr>
                  <w:divsChild>
                    <w:div w:id="1639913801">
                      <w:marLeft w:val="0"/>
                      <w:marRight w:val="0"/>
                      <w:marTop w:val="0"/>
                      <w:marBottom w:val="0"/>
                      <w:divBdr>
                        <w:top w:val="none" w:sz="0" w:space="0" w:color="auto"/>
                        <w:left w:val="none" w:sz="0" w:space="0" w:color="auto"/>
                        <w:bottom w:val="none" w:sz="0" w:space="0" w:color="auto"/>
                        <w:right w:val="none" w:sz="0" w:space="0" w:color="auto"/>
                      </w:divBdr>
                    </w:div>
                  </w:divsChild>
                </w:div>
                <w:div w:id="318118104">
                  <w:marLeft w:val="0"/>
                  <w:marRight w:val="0"/>
                  <w:marTop w:val="0"/>
                  <w:marBottom w:val="0"/>
                  <w:divBdr>
                    <w:top w:val="none" w:sz="0" w:space="0" w:color="auto"/>
                    <w:left w:val="none" w:sz="0" w:space="0" w:color="auto"/>
                    <w:bottom w:val="none" w:sz="0" w:space="0" w:color="auto"/>
                    <w:right w:val="none" w:sz="0" w:space="0" w:color="auto"/>
                  </w:divBdr>
                  <w:divsChild>
                    <w:div w:id="1467889738">
                      <w:marLeft w:val="0"/>
                      <w:marRight w:val="0"/>
                      <w:marTop w:val="0"/>
                      <w:marBottom w:val="0"/>
                      <w:divBdr>
                        <w:top w:val="none" w:sz="0" w:space="0" w:color="auto"/>
                        <w:left w:val="none" w:sz="0" w:space="0" w:color="auto"/>
                        <w:bottom w:val="none" w:sz="0" w:space="0" w:color="auto"/>
                        <w:right w:val="none" w:sz="0" w:space="0" w:color="auto"/>
                      </w:divBdr>
                    </w:div>
                  </w:divsChild>
                </w:div>
                <w:div w:id="321204216">
                  <w:marLeft w:val="0"/>
                  <w:marRight w:val="0"/>
                  <w:marTop w:val="0"/>
                  <w:marBottom w:val="0"/>
                  <w:divBdr>
                    <w:top w:val="none" w:sz="0" w:space="0" w:color="auto"/>
                    <w:left w:val="none" w:sz="0" w:space="0" w:color="auto"/>
                    <w:bottom w:val="none" w:sz="0" w:space="0" w:color="auto"/>
                    <w:right w:val="none" w:sz="0" w:space="0" w:color="auto"/>
                  </w:divBdr>
                  <w:divsChild>
                    <w:div w:id="1511679327">
                      <w:marLeft w:val="0"/>
                      <w:marRight w:val="0"/>
                      <w:marTop w:val="0"/>
                      <w:marBottom w:val="0"/>
                      <w:divBdr>
                        <w:top w:val="none" w:sz="0" w:space="0" w:color="auto"/>
                        <w:left w:val="none" w:sz="0" w:space="0" w:color="auto"/>
                        <w:bottom w:val="none" w:sz="0" w:space="0" w:color="auto"/>
                        <w:right w:val="none" w:sz="0" w:space="0" w:color="auto"/>
                      </w:divBdr>
                    </w:div>
                  </w:divsChild>
                </w:div>
                <w:div w:id="343098884">
                  <w:marLeft w:val="0"/>
                  <w:marRight w:val="0"/>
                  <w:marTop w:val="0"/>
                  <w:marBottom w:val="0"/>
                  <w:divBdr>
                    <w:top w:val="none" w:sz="0" w:space="0" w:color="auto"/>
                    <w:left w:val="none" w:sz="0" w:space="0" w:color="auto"/>
                    <w:bottom w:val="none" w:sz="0" w:space="0" w:color="auto"/>
                    <w:right w:val="none" w:sz="0" w:space="0" w:color="auto"/>
                  </w:divBdr>
                  <w:divsChild>
                    <w:div w:id="992833838">
                      <w:marLeft w:val="0"/>
                      <w:marRight w:val="0"/>
                      <w:marTop w:val="0"/>
                      <w:marBottom w:val="0"/>
                      <w:divBdr>
                        <w:top w:val="none" w:sz="0" w:space="0" w:color="auto"/>
                        <w:left w:val="none" w:sz="0" w:space="0" w:color="auto"/>
                        <w:bottom w:val="none" w:sz="0" w:space="0" w:color="auto"/>
                        <w:right w:val="none" w:sz="0" w:space="0" w:color="auto"/>
                      </w:divBdr>
                    </w:div>
                  </w:divsChild>
                </w:div>
                <w:div w:id="519202042">
                  <w:marLeft w:val="0"/>
                  <w:marRight w:val="0"/>
                  <w:marTop w:val="0"/>
                  <w:marBottom w:val="0"/>
                  <w:divBdr>
                    <w:top w:val="none" w:sz="0" w:space="0" w:color="auto"/>
                    <w:left w:val="none" w:sz="0" w:space="0" w:color="auto"/>
                    <w:bottom w:val="none" w:sz="0" w:space="0" w:color="auto"/>
                    <w:right w:val="none" w:sz="0" w:space="0" w:color="auto"/>
                  </w:divBdr>
                  <w:divsChild>
                    <w:div w:id="881474822">
                      <w:marLeft w:val="0"/>
                      <w:marRight w:val="0"/>
                      <w:marTop w:val="0"/>
                      <w:marBottom w:val="0"/>
                      <w:divBdr>
                        <w:top w:val="none" w:sz="0" w:space="0" w:color="auto"/>
                        <w:left w:val="none" w:sz="0" w:space="0" w:color="auto"/>
                        <w:bottom w:val="none" w:sz="0" w:space="0" w:color="auto"/>
                        <w:right w:val="none" w:sz="0" w:space="0" w:color="auto"/>
                      </w:divBdr>
                    </w:div>
                  </w:divsChild>
                </w:div>
                <w:div w:id="522550457">
                  <w:marLeft w:val="0"/>
                  <w:marRight w:val="0"/>
                  <w:marTop w:val="0"/>
                  <w:marBottom w:val="0"/>
                  <w:divBdr>
                    <w:top w:val="none" w:sz="0" w:space="0" w:color="auto"/>
                    <w:left w:val="none" w:sz="0" w:space="0" w:color="auto"/>
                    <w:bottom w:val="none" w:sz="0" w:space="0" w:color="auto"/>
                    <w:right w:val="none" w:sz="0" w:space="0" w:color="auto"/>
                  </w:divBdr>
                  <w:divsChild>
                    <w:div w:id="1452362798">
                      <w:marLeft w:val="0"/>
                      <w:marRight w:val="0"/>
                      <w:marTop w:val="0"/>
                      <w:marBottom w:val="0"/>
                      <w:divBdr>
                        <w:top w:val="none" w:sz="0" w:space="0" w:color="auto"/>
                        <w:left w:val="none" w:sz="0" w:space="0" w:color="auto"/>
                        <w:bottom w:val="none" w:sz="0" w:space="0" w:color="auto"/>
                        <w:right w:val="none" w:sz="0" w:space="0" w:color="auto"/>
                      </w:divBdr>
                    </w:div>
                  </w:divsChild>
                </w:div>
                <w:div w:id="553347053">
                  <w:marLeft w:val="0"/>
                  <w:marRight w:val="0"/>
                  <w:marTop w:val="0"/>
                  <w:marBottom w:val="0"/>
                  <w:divBdr>
                    <w:top w:val="none" w:sz="0" w:space="0" w:color="auto"/>
                    <w:left w:val="none" w:sz="0" w:space="0" w:color="auto"/>
                    <w:bottom w:val="none" w:sz="0" w:space="0" w:color="auto"/>
                    <w:right w:val="none" w:sz="0" w:space="0" w:color="auto"/>
                  </w:divBdr>
                  <w:divsChild>
                    <w:div w:id="2020426327">
                      <w:marLeft w:val="0"/>
                      <w:marRight w:val="0"/>
                      <w:marTop w:val="0"/>
                      <w:marBottom w:val="0"/>
                      <w:divBdr>
                        <w:top w:val="none" w:sz="0" w:space="0" w:color="auto"/>
                        <w:left w:val="none" w:sz="0" w:space="0" w:color="auto"/>
                        <w:bottom w:val="none" w:sz="0" w:space="0" w:color="auto"/>
                        <w:right w:val="none" w:sz="0" w:space="0" w:color="auto"/>
                      </w:divBdr>
                    </w:div>
                  </w:divsChild>
                </w:div>
                <w:div w:id="559826365">
                  <w:marLeft w:val="0"/>
                  <w:marRight w:val="0"/>
                  <w:marTop w:val="0"/>
                  <w:marBottom w:val="0"/>
                  <w:divBdr>
                    <w:top w:val="none" w:sz="0" w:space="0" w:color="auto"/>
                    <w:left w:val="none" w:sz="0" w:space="0" w:color="auto"/>
                    <w:bottom w:val="none" w:sz="0" w:space="0" w:color="auto"/>
                    <w:right w:val="none" w:sz="0" w:space="0" w:color="auto"/>
                  </w:divBdr>
                  <w:divsChild>
                    <w:div w:id="1917006302">
                      <w:marLeft w:val="0"/>
                      <w:marRight w:val="0"/>
                      <w:marTop w:val="0"/>
                      <w:marBottom w:val="0"/>
                      <w:divBdr>
                        <w:top w:val="none" w:sz="0" w:space="0" w:color="auto"/>
                        <w:left w:val="none" w:sz="0" w:space="0" w:color="auto"/>
                        <w:bottom w:val="none" w:sz="0" w:space="0" w:color="auto"/>
                        <w:right w:val="none" w:sz="0" w:space="0" w:color="auto"/>
                      </w:divBdr>
                    </w:div>
                  </w:divsChild>
                </w:div>
                <w:div w:id="636644505">
                  <w:marLeft w:val="0"/>
                  <w:marRight w:val="0"/>
                  <w:marTop w:val="0"/>
                  <w:marBottom w:val="0"/>
                  <w:divBdr>
                    <w:top w:val="none" w:sz="0" w:space="0" w:color="auto"/>
                    <w:left w:val="none" w:sz="0" w:space="0" w:color="auto"/>
                    <w:bottom w:val="none" w:sz="0" w:space="0" w:color="auto"/>
                    <w:right w:val="none" w:sz="0" w:space="0" w:color="auto"/>
                  </w:divBdr>
                  <w:divsChild>
                    <w:div w:id="513155535">
                      <w:marLeft w:val="0"/>
                      <w:marRight w:val="0"/>
                      <w:marTop w:val="0"/>
                      <w:marBottom w:val="0"/>
                      <w:divBdr>
                        <w:top w:val="none" w:sz="0" w:space="0" w:color="auto"/>
                        <w:left w:val="none" w:sz="0" w:space="0" w:color="auto"/>
                        <w:bottom w:val="none" w:sz="0" w:space="0" w:color="auto"/>
                        <w:right w:val="none" w:sz="0" w:space="0" w:color="auto"/>
                      </w:divBdr>
                    </w:div>
                  </w:divsChild>
                </w:div>
                <w:div w:id="710805321">
                  <w:marLeft w:val="0"/>
                  <w:marRight w:val="0"/>
                  <w:marTop w:val="0"/>
                  <w:marBottom w:val="0"/>
                  <w:divBdr>
                    <w:top w:val="none" w:sz="0" w:space="0" w:color="auto"/>
                    <w:left w:val="none" w:sz="0" w:space="0" w:color="auto"/>
                    <w:bottom w:val="none" w:sz="0" w:space="0" w:color="auto"/>
                    <w:right w:val="none" w:sz="0" w:space="0" w:color="auto"/>
                  </w:divBdr>
                  <w:divsChild>
                    <w:div w:id="819807598">
                      <w:marLeft w:val="0"/>
                      <w:marRight w:val="0"/>
                      <w:marTop w:val="0"/>
                      <w:marBottom w:val="0"/>
                      <w:divBdr>
                        <w:top w:val="none" w:sz="0" w:space="0" w:color="auto"/>
                        <w:left w:val="none" w:sz="0" w:space="0" w:color="auto"/>
                        <w:bottom w:val="none" w:sz="0" w:space="0" w:color="auto"/>
                        <w:right w:val="none" w:sz="0" w:space="0" w:color="auto"/>
                      </w:divBdr>
                    </w:div>
                  </w:divsChild>
                </w:div>
                <w:div w:id="724917667">
                  <w:marLeft w:val="0"/>
                  <w:marRight w:val="0"/>
                  <w:marTop w:val="0"/>
                  <w:marBottom w:val="0"/>
                  <w:divBdr>
                    <w:top w:val="none" w:sz="0" w:space="0" w:color="auto"/>
                    <w:left w:val="none" w:sz="0" w:space="0" w:color="auto"/>
                    <w:bottom w:val="none" w:sz="0" w:space="0" w:color="auto"/>
                    <w:right w:val="none" w:sz="0" w:space="0" w:color="auto"/>
                  </w:divBdr>
                  <w:divsChild>
                    <w:div w:id="563955304">
                      <w:marLeft w:val="0"/>
                      <w:marRight w:val="0"/>
                      <w:marTop w:val="0"/>
                      <w:marBottom w:val="0"/>
                      <w:divBdr>
                        <w:top w:val="none" w:sz="0" w:space="0" w:color="auto"/>
                        <w:left w:val="none" w:sz="0" w:space="0" w:color="auto"/>
                        <w:bottom w:val="none" w:sz="0" w:space="0" w:color="auto"/>
                        <w:right w:val="none" w:sz="0" w:space="0" w:color="auto"/>
                      </w:divBdr>
                    </w:div>
                  </w:divsChild>
                </w:div>
                <w:div w:id="740447559">
                  <w:marLeft w:val="0"/>
                  <w:marRight w:val="0"/>
                  <w:marTop w:val="0"/>
                  <w:marBottom w:val="0"/>
                  <w:divBdr>
                    <w:top w:val="none" w:sz="0" w:space="0" w:color="auto"/>
                    <w:left w:val="none" w:sz="0" w:space="0" w:color="auto"/>
                    <w:bottom w:val="none" w:sz="0" w:space="0" w:color="auto"/>
                    <w:right w:val="none" w:sz="0" w:space="0" w:color="auto"/>
                  </w:divBdr>
                  <w:divsChild>
                    <w:div w:id="14429128">
                      <w:marLeft w:val="0"/>
                      <w:marRight w:val="0"/>
                      <w:marTop w:val="0"/>
                      <w:marBottom w:val="0"/>
                      <w:divBdr>
                        <w:top w:val="none" w:sz="0" w:space="0" w:color="auto"/>
                        <w:left w:val="none" w:sz="0" w:space="0" w:color="auto"/>
                        <w:bottom w:val="none" w:sz="0" w:space="0" w:color="auto"/>
                        <w:right w:val="none" w:sz="0" w:space="0" w:color="auto"/>
                      </w:divBdr>
                    </w:div>
                  </w:divsChild>
                </w:div>
                <w:div w:id="771898695">
                  <w:marLeft w:val="0"/>
                  <w:marRight w:val="0"/>
                  <w:marTop w:val="0"/>
                  <w:marBottom w:val="0"/>
                  <w:divBdr>
                    <w:top w:val="none" w:sz="0" w:space="0" w:color="auto"/>
                    <w:left w:val="none" w:sz="0" w:space="0" w:color="auto"/>
                    <w:bottom w:val="none" w:sz="0" w:space="0" w:color="auto"/>
                    <w:right w:val="none" w:sz="0" w:space="0" w:color="auto"/>
                  </w:divBdr>
                  <w:divsChild>
                    <w:div w:id="1424491578">
                      <w:marLeft w:val="0"/>
                      <w:marRight w:val="0"/>
                      <w:marTop w:val="0"/>
                      <w:marBottom w:val="0"/>
                      <w:divBdr>
                        <w:top w:val="none" w:sz="0" w:space="0" w:color="auto"/>
                        <w:left w:val="none" w:sz="0" w:space="0" w:color="auto"/>
                        <w:bottom w:val="none" w:sz="0" w:space="0" w:color="auto"/>
                        <w:right w:val="none" w:sz="0" w:space="0" w:color="auto"/>
                      </w:divBdr>
                    </w:div>
                  </w:divsChild>
                </w:div>
                <w:div w:id="780031697">
                  <w:marLeft w:val="0"/>
                  <w:marRight w:val="0"/>
                  <w:marTop w:val="0"/>
                  <w:marBottom w:val="0"/>
                  <w:divBdr>
                    <w:top w:val="none" w:sz="0" w:space="0" w:color="auto"/>
                    <w:left w:val="none" w:sz="0" w:space="0" w:color="auto"/>
                    <w:bottom w:val="none" w:sz="0" w:space="0" w:color="auto"/>
                    <w:right w:val="none" w:sz="0" w:space="0" w:color="auto"/>
                  </w:divBdr>
                  <w:divsChild>
                    <w:div w:id="195394870">
                      <w:marLeft w:val="0"/>
                      <w:marRight w:val="0"/>
                      <w:marTop w:val="0"/>
                      <w:marBottom w:val="0"/>
                      <w:divBdr>
                        <w:top w:val="none" w:sz="0" w:space="0" w:color="auto"/>
                        <w:left w:val="none" w:sz="0" w:space="0" w:color="auto"/>
                        <w:bottom w:val="none" w:sz="0" w:space="0" w:color="auto"/>
                        <w:right w:val="none" w:sz="0" w:space="0" w:color="auto"/>
                      </w:divBdr>
                    </w:div>
                  </w:divsChild>
                </w:div>
                <w:div w:id="820466919">
                  <w:marLeft w:val="0"/>
                  <w:marRight w:val="0"/>
                  <w:marTop w:val="0"/>
                  <w:marBottom w:val="0"/>
                  <w:divBdr>
                    <w:top w:val="none" w:sz="0" w:space="0" w:color="auto"/>
                    <w:left w:val="none" w:sz="0" w:space="0" w:color="auto"/>
                    <w:bottom w:val="none" w:sz="0" w:space="0" w:color="auto"/>
                    <w:right w:val="none" w:sz="0" w:space="0" w:color="auto"/>
                  </w:divBdr>
                  <w:divsChild>
                    <w:div w:id="137764771">
                      <w:marLeft w:val="0"/>
                      <w:marRight w:val="0"/>
                      <w:marTop w:val="0"/>
                      <w:marBottom w:val="0"/>
                      <w:divBdr>
                        <w:top w:val="none" w:sz="0" w:space="0" w:color="auto"/>
                        <w:left w:val="none" w:sz="0" w:space="0" w:color="auto"/>
                        <w:bottom w:val="none" w:sz="0" w:space="0" w:color="auto"/>
                        <w:right w:val="none" w:sz="0" w:space="0" w:color="auto"/>
                      </w:divBdr>
                    </w:div>
                  </w:divsChild>
                </w:div>
                <w:div w:id="906379578">
                  <w:marLeft w:val="0"/>
                  <w:marRight w:val="0"/>
                  <w:marTop w:val="0"/>
                  <w:marBottom w:val="0"/>
                  <w:divBdr>
                    <w:top w:val="none" w:sz="0" w:space="0" w:color="auto"/>
                    <w:left w:val="none" w:sz="0" w:space="0" w:color="auto"/>
                    <w:bottom w:val="none" w:sz="0" w:space="0" w:color="auto"/>
                    <w:right w:val="none" w:sz="0" w:space="0" w:color="auto"/>
                  </w:divBdr>
                  <w:divsChild>
                    <w:div w:id="469639302">
                      <w:marLeft w:val="0"/>
                      <w:marRight w:val="0"/>
                      <w:marTop w:val="0"/>
                      <w:marBottom w:val="0"/>
                      <w:divBdr>
                        <w:top w:val="none" w:sz="0" w:space="0" w:color="auto"/>
                        <w:left w:val="none" w:sz="0" w:space="0" w:color="auto"/>
                        <w:bottom w:val="none" w:sz="0" w:space="0" w:color="auto"/>
                        <w:right w:val="none" w:sz="0" w:space="0" w:color="auto"/>
                      </w:divBdr>
                    </w:div>
                  </w:divsChild>
                </w:div>
                <w:div w:id="986394745">
                  <w:marLeft w:val="0"/>
                  <w:marRight w:val="0"/>
                  <w:marTop w:val="0"/>
                  <w:marBottom w:val="0"/>
                  <w:divBdr>
                    <w:top w:val="none" w:sz="0" w:space="0" w:color="auto"/>
                    <w:left w:val="none" w:sz="0" w:space="0" w:color="auto"/>
                    <w:bottom w:val="none" w:sz="0" w:space="0" w:color="auto"/>
                    <w:right w:val="none" w:sz="0" w:space="0" w:color="auto"/>
                  </w:divBdr>
                  <w:divsChild>
                    <w:div w:id="1570577411">
                      <w:marLeft w:val="0"/>
                      <w:marRight w:val="0"/>
                      <w:marTop w:val="0"/>
                      <w:marBottom w:val="0"/>
                      <w:divBdr>
                        <w:top w:val="none" w:sz="0" w:space="0" w:color="auto"/>
                        <w:left w:val="none" w:sz="0" w:space="0" w:color="auto"/>
                        <w:bottom w:val="none" w:sz="0" w:space="0" w:color="auto"/>
                        <w:right w:val="none" w:sz="0" w:space="0" w:color="auto"/>
                      </w:divBdr>
                    </w:div>
                  </w:divsChild>
                </w:div>
                <w:div w:id="992443592">
                  <w:marLeft w:val="0"/>
                  <w:marRight w:val="0"/>
                  <w:marTop w:val="0"/>
                  <w:marBottom w:val="0"/>
                  <w:divBdr>
                    <w:top w:val="none" w:sz="0" w:space="0" w:color="auto"/>
                    <w:left w:val="none" w:sz="0" w:space="0" w:color="auto"/>
                    <w:bottom w:val="none" w:sz="0" w:space="0" w:color="auto"/>
                    <w:right w:val="none" w:sz="0" w:space="0" w:color="auto"/>
                  </w:divBdr>
                  <w:divsChild>
                    <w:div w:id="369231430">
                      <w:marLeft w:val="0"/>
                      <w:marRight w:val="0"/>
                      <w:marTop w:val="0"/>
                      <w:marBottom w:val="0"/>
                      <w:divBdr>
                        <w:top w:val="none" w:sz="0" w:space="0" w:color="auto"/>
                        <w:left w:val="none" w:sz="0" w:space="0" w:color="auto"/>
                        <w:bottom w:val="none" w:sz="0" w:space="0" w:color="auto"/>
                        <w:right w:val="none" w:sz="0" w:space="0" w:color="auto"/>
                      </w:divBdr>
                    </w:div>
                  </w:divsChild>
                </w:div>
                <w:div w:id="1015158831">
                  <w:marLeft w:val="0"/>
                  <w:marRight w:val="0"/>
                  <w:marTop w:val="0"/>
                  <w:marBottom w:val="0"/>
                  <w:divBdr>
                    <w:top w:val="none" w:sz="0" w:space="0" w:color="auto"/>
                    <w:left w:val="none" w:sz="0" w:space="0" w:color="auto"/>
                    <w:bottom w:val="none" w:sz="0" w:space="0" w:color="auto"/>
                    <w:right w:val="none" w:sz="0" w:space="0" w:color="auto"/>
                  </w:divBdr>
                  <w:divsChild>
                    <w:div w:id="408040787">
                      <w:marLeft w:val="0"/>
                      <w:marRight w:val="0"/>
                      <w:marTop w:val="0"/>
                      <w:marBottom w:val="0"/>
                      <w:divBdr>
                        <w:top w:val="none" w:sz="0" w:space="0" w:color="auto"/>
                        <w:left w:val="none" w:sz="0" w:space="0" w:color="auto"/>
                        <w:bottom w:val="none" w:sz="0" w:space="0" w:color="auto"/>
                        <w:right w:val="none" w:sz="0" w:space="0" w:color="auto"/>
                      </w:divBdr>
                    </w:div>
                  </w:divsChild>
                </w:div>
                <w:div w:id="1038772206">
                  <w:marLeft w:val="0"/>
                  <w:marRight w:val="0"/>
                  <w:marTop w:val="0"/>
                  <w:marBottom w:val="0"/>
                  <w:divBdr>
                    <w:top w:val="none" w:sz="0" w:space="0" w:color="auto"/>
                    <w:left w:val="none" w:sz="0" w:space="0" w:color="auto"/>
                    <w:bottom w:val="none" w:sz="0" w:space="0" w:color="auto"/>
                    <w:right w:val="none" w:sz="0" w:space="0" w:color="auto"/>
                  </w:divBdr>
                  <w:divsChild>
                    <w:div w:id="367993063">
                      <w:marLeft w:val="0"/>
                      <w:marRight w:val="0"/>
                      <w:marTop w:val="0"/>
                      <w:marBottom w:val="0"/>
                      <w:divBdr>
                        <w:top w:val="none" w:sz="0" w:space="0" w:color="auto"/>
                        <w:left w:val="none" w:sz="0" w:space="0" w:color="auto"/>
                        <w:bottom w:val="none" w:sz="0" w:space="0" w:color="auto"/>
                        <w:right w:val="none" w:sz="0" w:space="0" w:color="auto"/>
                      </w:divBdr>
                    </w:div>
                  </w:divsChild>
                </w:div>
                <w:div w:id="1048142496">
                  <w:marLeft w:val="0"/>
                  <w:marRight w:val="0"/>
                  <w:marTop w:val="0"/>
                  <w:marBottom w:val="0"/>
                  <w:divBdr>
                    <w:top w:val="none" w:sz="0" w:space="0" w:color="auto"/>
                    <w:left w:val="none" w:sz="0" w:space="0" w:color="auto"/>
                    <w:bottom w:val="none" w:sz="0" w:space="0" w:color="auto"/>
                    <w:right w:val="none" w:sz="0" w:space="0" w:color="auto"/>
                  </w:divBdr>
                  <w:divsChild>
                    <w:div w:id="1320042515">
                      <w:marLeft w:val="0"/>
                      <w:marRight w:val="0"/>
                      <w:marTop w:val="0"/>
                      <w:marBottom w:val="0"/>
                      <w:divBdr>
                        <w:top w:val="none" w:sz="0" w:space="0" w:color="auto"/>
                        <w:left w:val="none" w:sz="0" w:space="0" w:color="auto"/>
                        <w:bottom w:val="none" w:sz="0" w:space="0" w:color="auto"/>
                        <w:right w:val="none" w:sz="0" w:space="0" w:color="auto"/>
                      </w:divBdr>
                    </w:div>
                  </w:divsChild>
                </w:div>
                <w:div w:id="1062874981">
                  <w:marLeft w:val="0"/>
                  <w:marRight w:val="0"/>
                  <w:marTop w:val="0"/>
                  <w:marBottom w:val="0"/>
                  <w:divBdr>
                    <w:top w:val="none" w:sz="0" w:space="0" w:color="auto"/>
                    <w:left w:val="none" w:sz="0" w:space="0" w:color="auto"/>
                    <w:bottom w:val="none" w:sz="0" w:space="0" w:color="auto"/>
                    <w:right w:val="none" w:sz="0" w:space="0" w:color="auto"/>
                  </w:divBdr>
                  <w:divsChild>
                    <w:div w:id="218564722">
                      <w:marLeft w:val="0"/>
                      <w:marRight w:val="0"/>
                      <w:marTop w:val="0"/>
                      <w:marBottom w:val="0"/>
                      <w:divBdr>
                        <w:top w:val="none" w:sz="0" w:space="0" w:color="auto"/>
                        <w:left w:val="none" w:sz="0" w:space="0" w:color="auto"/>
                        <w:bottom w:val="none" w:sz="0" w:space="0" w:color="auto"/>
                        <w:right w:val="none" w:sz="0" w:space="0" w:color="auto"/>
                      </w:divBdr>
                    </w:div>
                    <w:div w:id="1971782998">
                      <w:marLeft w:val="0"/>
                      <w:marRight w:val="0"/>
                      <w:marTop w:val="0"/>
                      <w:marBottom w:val="0"/>
                      <w:divBdr>
                        <w:top w:val="none" w:sz="0" w:space="0" w:color="auto"/>
                        <w:left w:val="none" w:sz="0" w:space="0" w:color="auto"/>
                        <w:bottom w:val="none" w:sz="0" w:space="0" w:color="auto"/>
                        <w:right w:val="none" w:sz="0" w:space="0" w:color="auto"/>
                      </w:divBdr>
                    </w:div>
                  </w:divsChild>
                </w:div>
                <w:div w:id="1156216843">
                  <w:marLeft w:val="0"/>
                  <w:marRight w:val="0"/>
                  <w:marTop w:val="0"/>
                  <w:marBottom w:val="0"/>
                  <w:divBdr>
                    <w:top w:val="none" w:sz="0" w:space="0" w:color="auto"/>
                    <w:left w:val="none" w:sz="0" w:space="0" w:color="auto"/>
                    <w:bottom w:val="none" w:sz="0" w:space="0" w:color="auto"/>
                    <w:right w:val="none" w:sz="0" w:space="0" w:color="auto"/>
                  </w:divBdr>
                  <w:divsChild>
                    <w:div w:id="1915578374">
                      <w:marLeft w:val="0"/>
                      <w:marRight w:val="0"/>
                      <w:marTop w:val="0"/>
                      <w:marBottom w:val="0"/>
                      <w:divBdr>
                        <w:top w:val="none" w:sz="0" w:space="0" w:color="auto"/>
                        <w:left w:val="none" w:sz="0" w:space="0" w:color="auto"/>
                        <w:bottom w:val="none" w:sz="0" w:space="0" w:color="auto"/>
                        <w:right w:val="none" w:sz="0" w:space="0" w:color="auto"/>
                      </w:divBdr>
                    </w:div>
                  </w:divsChild>
                </w:div>
                <w:div w:id="1183977493">
                  <w:marLeft w:val="0"/>
                  <w:marRight w:val="0"/>
                  <w:marTop w:val="0"/>
                  <w:marBottom w:val="0"/>
                  <w:divBdr>
                    <w:top w:val="none" w:sz="0" w:space="0" w:color="auto"/>
                    <w:left w:val="none" w:sz="0" w:space="0" w:color="auto"/>
                    <w:bottom w:val="none" w:sz="0" w:space="0" w:color="auto"/>
                    <w:right w:val="none" w:sz="0" w:space="0" w:color="auto"/>
                  </w:divBdr>
                  <w:divsChild>
                    <w:div w:id="1813282606">
                      <w:marLeft w:val="0"/>
                      <w:marRight w:val="0"/>
                      <w:marTop w:val="0"/>
                      <w:marBottom w:val="0"/>
                      <w:divBdr>
                        <w:top w:val="none" w:sz="0" w:space="0" w:color="auto"/>
                        <w:left w:val="none" w:sz="0" w:space="0" w:color="auto"/>
                        <w:bottom w:val="none" w:sz="0" w:space="0" w:color="auto"/>
                        <w:right w:val="none" w:sz="0" w:space="0" w:color="auto"/>
                      </w:divBdr>
                    </w:div>
                  </w:divsChild>
                </w:div>
                <w:div w:id="1227644819">
                  <w:marLeft w:val="0"/>
                  <w:marRight w:val="0"/>
                  <w:marTop w:val="0"/>
                  <w:marBottom w:val="0"/>
                  <w:divBdr>
                    <w:top w:val="none" w:sz="0" w:space="0" w:color="auto"/>
                    <w:left w:val="none" w:sz="0" w:space="0" w:color="auto"/>
                    <w:bottom w:val="none" w:sz="0" w:space="0" w:color="auto"/>
                    <w:right w:val="none" w:sz="0" w:space="0" w:color="auto"/>
                  </w:divBdr>
                  <w:divsChild>
                    <w:div w:id="1778594718">
                      <w:marLeft w:val="0"/>
                      <w:marRight w:val="0"/>
                      <w:marTop w:val="0"/>
                      <w:marBottom w:val="0"/>
                      <w:divBdr>
                        <w:top w:val="none" w:sz="0" w:space="0" w:color="auto"/>
                        <w:left w:val="none" w:sz="0" w:space="0" w:color="auto"/>
                        <w:bottom w:val="none" w:sz="0" w:space="0" w:color="auto"/>
                        <w:right w:val="none" w:sz="0" w:space="0" w:color="auto"/>
                      </w:divBdr>
                    </w:div>
                  </w:divsChild>
                </w:div>
                <w:div w:id="1275483304">
                  <w:marLeft w:val="0"/>
                  <w:marRight w:val="0"/>
                  <w:marTop w:val="0"/>
                  <w:marBottom w:val="0"/>
                  <w:divBdr>
                    <w:top w:val="none" w:sz="0" w:space="0" w:color="auto"/>
                    <w:left w:val="none" w:sz="0" w:space="0" w:color="auto"/>
                    <w:bottom w:val="none" w:sz="0" w:space="0" w:color="auto"/>
                    <w:right w:val="none" w:sz="0" w:space="0" w:color="auto"/>
                  </w:divBdr>
                  <w:divsChild>
                    <w:div w:id="566841111">
                      <w:marLeft w:val="0"/>
                      <w:marRight w:val="0"/>
                      <w:marTop w:val="0"/>
                      <w:marBottom w:val="0"/>
                      <w:divBdr>
                        <w:top w:val="none" w:sz="0" w:space="0" w:color="auto"/>
                        <w:left w:val="none" w:sz="0" w:space="0" w:color="auto"/>
                        <w:bottom w:val="none" w:sz="0" w:space="0" w:color="auto"/>
                        <w:right w:val="none" w:sz="0" w:space="0" w:color="auto"/>
                      </w:divBdr>
                    </w:div>
                  </w:divsChild>
                </w:div>
                <w:div w:id="1382706895">
                  <w:marLeft w:val="0"/>
                  <w:marRight w:val="0"/>
                  <w:marTop w:val="0"/>
                  <w:marBottom w:val="0"/>
                  <w:divBdr>
                    <w:top w:val="none" w:sz="0" w:space="0" w:color="auto"/>
                    <w:left w:val="none" w:sz="0" w:space="0" w:color="auto"/>
                    <w:bottom w:val="none" w:sz="0" w:space="0" w:color="auto"/>
                    <w:right w:val="none" w:sz="0" w:space="0" w:color="auto"/>
                  </w:divBdr>
                  <w:divsChild>
                    <w:div w:id="1690982185">
                      <w:marLeft w:val="0"/>
                      <w:marRight w:val="0"/>
                      <w:marTop w:val="0"/>
                      <w:marBottom w:val="0"/>
                      <w:divBdr>
                        <w:top w:val="none" w:sz="0" w:space="0" w:color="auto"/>
                        <w:left w:val="none" w:sz="0" w:space="0" w:color="auto"/>
                        <w:bottom w:val="none" w:sz="0" w:space="0" w:color="auto"/>
                        <w:right w:val="none" w:sz="0" w:space="0" w:color="auto"/>
                      </w:divBdr>
                    </w:div>
                  </w:divsChild>
                </w:div>
                <w:div w:id="1414935758">
                  <w:marLeft w:val="0"/>
                  <w:marRight w:val="0"/>
                  <w:marTop w:val="0"/>
                  <w:marBottom w:val="0"/>
                  <w:divBdr>
                    <w:top w:val="none" w:sz="0" w:space="0" w:color="auto"/>
                    <w:left w:val="none" w:sz="0" w:space="0" w:color="auto"/>
                    <w:bottom w:val="none" w:sz="0" w:space="0" w:color="auto"/>
                    <w:right w:val="none" w:sz="0" w:space="0" w:color="auto"/>
                  </w:divBdr>
                  <w:divsChild>
                    <w:div w:id="1159081132">
                      <w:marLeft w:val="0"/>
                      <w:marRight w:val="0"/>
                      <w:marTop w:val="0"/>
                      <w:marBottom w:val="0"/>
                      <w:divBdr>
                        <w:top w:val="none" w:sz="0" w:space="0" w:color="auto"/>
                        <w:left w:val="none" w:sz="0" w:space="0" w:color="auto"/>
                        <w:bottom w:val="none" w:sz="0" w:space="0" w:color="auto"/>
                        <w:right w:val="none" w:sz="0" w:space="0" w:color="auto"/>
                      </w:divBdr>
                    </w:div>
                  </w:divsChild>
                </w:div>
                <w:div w:id="1428651896">
                  <w:marLeft w:val="0"/>
                  <w:marRight w:val="0"/>
                  <w:marTop w:val="0"/>
                  <w:marBottom w:val="0"/>
                  <w:divBdr>
                    <w:top w:val="none" w:sz="0" w:space="0" w:color="auto"/>
                    <w:left w:val="none" w:sz="0" w:space="0" w:color="auto"/>
                    <w:bottom w:val="none" w:sz="0" w:space="0" w:color="auto"/>
                    <w:right w:val="none" w:sz="0" w:space="0" w:color="auto"/>
                  </w:divBdr>
                  <w:divsChild>
                    <w:div w:id="804927790">
                      <w:marLeft w:val="0"/>
                      <w:marRight w:val="0"/>
                      <w:marTop w:val="0"/>
                      <w:marBottom w:val="0"/>
                      <w:divBdr>
                        <w:top w:val="none" w:sz="0" w:space="0" w:color="auto"/>
                        <w:left w:val="none" w:sz="0" w:space="0" w:color="auto"/>
                        <w:bottom w:val="none" w:sz="0" w:space="0" w:color="auto"/>
                        <w:right w:val="none" w:sz="0" w:space="0" w:color="auto"/>
                      </w:divBdr>
                    </w:div>
                    <w:div w:id="1074549691">
                      <w:marLeft w:val="0"/>
                      <w:marRight w:val="0"/>
                      <w:marTop w:val="0"/>
                      <w:marBottom w:val="0"/>
                      <w:divBdr>
                        <w:top w:val="none" w:sz="0" w:space="0" w:color="auto"/>
                        <w:left w:val="none" w:sz="0" w:space="0" w:color="auto"/>
                        <w:bottom w:val="none" w:sz="0" w:space="0" w:color="auto"/>
                        <w:right w:val="none" w:sz="0" w:space="0" w:color="auto"/>
                      </w:divBdr>
                    </w:div>
                  </w:divsChild>
                </w:div>
                <w:div w:id="1436244734">
                  <w:marLeft w:val="0"/>
                  <w:marRight w:val="0"/>
                  <w:marTop w:val="0"/>
                  <w:marBottom w:val="0"/>
                  <w:divBdr>
                    <w:top w:val="none" w:sz="0" w:space="0" w:color="auto"/>
                    <w:left w:val="none" w:sz="0" w:space="0" w:color="auto"/>
                    <w:bottom w:val="none" w:sz="0" w:space="0" w:color="auto"/>
                    <w:right w:val="none" w:sz="0" w:space="0" w:color="auto"/>
                  </w:divBdr>
                  <w:divsChild>
                    <w:div w:id="1215199963">
                      <w:marLeft w:val="0"/>
                      <w:marRight w:val="0"/>
                      <w:marTop w:val="0"/>
                      <w:marBottom w:val="0"/>
                      <w:divBdr>
                        <w:top w:val="none" w:sz="0" w:space="0" w:color="auto"/>
                        <w:left w:val="none" w:sz="0" w:space="0" w:color="auto"/>
                        <w:bottom w:val="none" w:sz="0" w:space="0" w:color="auto"/>
                        <w:right w:val="none" w:sz="0" w:space="0" w:color="auto"/>
                      </w:divBdr>
                    </w:div>
                  </w:divsChild>
                </w:div>
                <w:div w:id="1469979780">
                  <w:marLeft w:val="0"/>
                  <w:marRight w:val="0"/>
                  <w:marTop w:val="0"/>
                  <w:marBottom w:val="0"/>
                  <w:divBdr>
                    <w:top w:val="none" w:sz="0" w:space="0" w:color="auto"/>
                    <w:left w:val="none" w:sz="0" w:space="0" w:color="auto"/>
                    <w:bottom w:val="none" w:sz="0" w:space="0" w:color="auto"/>
                    <w:right w:val="none" w:sz="0" w:space="0" w:color="auto"/>
                  </w:divBdr>
                  <w:divsChild>
                    <w:div w:id="728769140">
                      <w:marLeft w:val="0"/>
                      <w:marRight w:val="0"/>
                      <w:marTop w:val="0"/>
                      <w:marBottom w:val="0"/>
                      <w:divBdr>
                        <w:top w:val="none" w:sz="0" w:space="0" w:color="auto"/>
                        <w:left w:val="none" w:sz="0" w:space="0" w:color="auto"/>
                        <w:bottom w:val="none" w:sz="0" w:space="0" w:color="auto"/>
                        <w:right w:val="none" w:sz="0" w:space="0" w:color="auto"/>
                      </w:divBdr>
                    </w:div>
                  </w:divsChild>
                </w:div>
                <w:div w:id="1474181074">
                  <w:marLeft w:val="0"/>
                  <w:marRight w:val="0"/>
                  <w:marTop w:val="0"/>
                  <w:marBottom w:val="0"/>
                  <w:divBdr>
                    <w:top w:val="none" w:sz="0" w:space="0" w:color="auto"/>
                    <w:left w:val="none" w:sz="0" w:space="0" w:color="auto"/>
                    <w:bottom w:val="none" w:sz="0" w:space="0" w:color="auto"/>
                    <w:right w:val="none" w:sz="0" w:space="0" w:color="auto"/>
                  </w:divBdr>
                  <w:divsChild>
                    <w:div w:id="1911034213">
                      <w:marLeft w:val="0"/>
                      <w:marRight w:val="0"/>
                      <w:marTop w:val="0"/>
                      <w:marBottom w:val="0"/>
                      <w:divBdr>
                        <w:top w:val="none" w:sz="0" w:space="0" w:color="auto"/>
                        <w:left w:val="none" w:sz="0" w:space="0" w:color="auto"/>
                        <w:bottom w:val="none" w:sz="0" w:space="0" w:color="auto"/>
                        <w:right w:val="none" w:sz="0" w:space="0" w:color="auto"/>
                      </w:divBdr>
                    </w:div>
                  </w:divsChild>
                </w:div>
                <w:div w:id="1558468391">
                  <w:marLeft w:val="0"/>
                  <w:marRight w:val="0"/>
                  <w:marTop w:val="0"/>
                  <w:marBottom w:val="0"/>
                  <w:divBdr>
                    <w:top w:val="none" w:sz="0" w:space="0" w:color="auto"/>
                    <w:left w:val="none" w:sz="0" w:space="0" w:color="auto"/>
                    <w:bottom w:val="none" w:sz="0" w:space="0" w:color="auto"/>
                    <w:right w:val="none" w:sz="0" w:space="0" w:color="auto"/>
                  </w:divBdr>
                  <w:divsChild>
                    <w:div w:id="1825656816">
                      <w:marLeft w:val="0"/>
                      <w:marRight w:val="0"/>
                      <w:marTop w:val="0"/>
                      <w:marBottom w:val="0"/>
                      <w:divBdr>
                        <w:top w:val="none" w:sz="0" w:space="0" w:color="auto"/>
                        <w:left w:val="none" w:sz="0" w:space="0" w:color="auto"/>
                        <w:bottom w:val="none" w:sz="0" w:space="0" w:color="auto"/>
                        <w:right w:val="none" w:sz="0" w:space="0" w:color="auto"/>
                      </w:divBdr>
                    </w:div>
                  </w:divsChild>
                </w:div>
                <w:div w:id="1691564467">
                  <w:marLeft w:val="0"/>
                  <w:marRight w:val="0"/>
                  <w:marTop w:val="0"/>
                  <w:marBottom w:val="0"/>
                  <w:divBdr>
                    <w:top w:val="none" w:sz="0" w:space="0" w:color="auto"/>
                    <w:left w:val="none" w:sz="0" w:space="0" w:color="auto"/>
                    <w:bottom w:val="none" w:sz="0" w:space="0" w:color="auto"/>
                    <w:right w:val="none" w:sz="0" w:space="0" w:color="auto"/>
                  </w:divBdr>
                  <w:divsChild>
                    <w:div w:id="1798789969">
                      <w:marLeft w:val="0"/>
                      <w:marRight w:val="0"/>
                      <w:marTop w:val="0"/>
                      <w:marBottom w:val="0"/>
                      <w:divBdr>
                        <w:top w:val="none" w:sz="0" w:space="0" w:color="auto"/>
                        <w:left w:val="none" w:sz="0" w:space="0" w:color="auto"/>
                        <w:bottom w:val="none" w:sz="0" w:space="0" w:color="auto"/>
                        <w:right w:val="none" w:sz="0" w:space="0" w:color="auto"/>
                      </w:divBdr>
                    </w:div>
                  </w:divsChild>
                </w:div>
                <w:div w:id="1726829478">
                  <w:marLeft w:val="0"/>
                  <w:marRight w:val="0"/>
                  <w:marTop w:val="0"/>
                  <w:marBottom w:val="0"/>
                  <w:divBdr>
                    <w:top w:val="none" w:sz="0" w:space="0" w:color="auto"/>
                    <w:left w:val="none" w:sz="0" w:space="0" w:color="auto"/>
                    <w:bottom w:val="none" w:sz="0" w:space="0" w:color="auto"/>
                    <w:right w:val="none" w:sz="0" w:space="0" w:color="auto"/>
                  </w:divBdr>
                  <w:divsChild>
                    <w:div w:id="1387147030">
                      <w:marLeft w:val="0"/>
                      <w:marRight w:val="0"/>
                      <w:marTop w:val="0"/>
                      <w:marBottom w:val="0"/>
                      <w:divBdr>
                        <w:top w:val="none" w:sz="0" w:space="0" w:color="auto"/>
                        <w:left w:val="none" w:sz="0" w:space="0" w:color="auto"/>
                        <w:bottom w:val="none" w:sz="0" w:space="0" w:color="auto"/>
                        <w:right w:val="none" w:sz="0" w:space="0" w:color="auto"/>
                      </w:divBdr>
                    </w:div>
                  </w:divsChild>
                </w:div>
                <w:div w:id="1729762022">
                  <w:marLeft w:val="0"/>
                  <w:marRight w:val="0"/>
                  <w:marTop w:val="0"/>
                  <w:marBottom w:val="0"/>
                  <w:divBdr>
                    <w:top w:val="none" w:sz="0" w:space="0" w:color="auto"/>
                    <w:left w:val="none" w:sz="0" w:space="0" w:color="auto"/>
                    <w:bottom w:val="none" w:sz="0" w:space="0" w:color="auto"/>
                    <w:right w:val="none" w:sz="0" w:space="0" w:color="auto"/>
                  </w:divBdr>
                  <w:divsChild>
                    <w:div w:id="794641628">
                      <w:marLeft w:val="0"/>
                      <w:marRight w:val="0"/>
                      <w:marTop w:val="0"/>
                      <w:marBottom w:val="0"/>
                      <w:divBdr>
                        <w:top w:val="none" w:sz="0" w:space="0" w:color="auto"/>
                        <w:left w:val="none" w:sz="0" w:space="0" w:color="auto"/>
                        <w:bottom w:val="none" w:sz="0" w:space="0" w:color="auto"/>
                        <w:right w:val="none" w:sz="0" w:space="0" w:color="auto"/>
                      </w:divBdr>
                    </w:div>
                    <w:div w:id="1449853498">
                      <w:marLeft w:val="0"/>
                      <w:marRight w:val="0"/>
                      <w:marTop w:val="0"/>
                      <w:marBottom w:val="0"/>
                      <w:divBdr>
                        <w:top w:val="none" w:sz="0" w:space="0" w:color="auto"/>
                        <w:left w:val="none" w:sz="0" w:space="0" w:color="auto"/>
                        <w:bottom w:val="none" w:sz="0" w:space="0" w:color="auto"/>
                        <w:right w:val="none" w:sz="0" w:space="0" w:color="auto"/>
                      </w:divBdr>
                    </w:div>
                  </w:divsChild>
                </w:div>
                <w:div w:id="1749888410">
                  <w:marLeft w:val="0"/>
                  <w:marRight w:val="0"/>
                  <w:marTop w:val="0"/>
                  <w:marBottom w:val="0"/>
                  <w:divBdr>
                    <w:top w:val="none" w:sz="0" w:space="0" w:color="auto"/>
                    <w:left w:val="none" w:sz="0" w:space="0" w:color="auto"/>
                    <w:bottom w:val="none" w:sz="0" w:space="0" w:color="auto"/>
                    <w:right w:val="none" w:sz="0" w:space="0" w:color="auto"/>
                  </w:divBdr>
                  <w:divsChild>
                    <w:div w:id="509417716">
                      <w:marLeft w:val="0"/>
                      <w:marRight w:val="0"/>
                      <w:marTop w:val="0"/>
                      <w:marBottom w:val="0"/>
                      <w:divBdr>
                        <w:top w:val="none" w:sz="0" w:space="0" w:color="auto"/>
                        <w:left w:val="none" w:sz="0" w:space="0" w:color="auto"/>
                        <w:bottom w:val="none" w:sz="0" w:space="0" w:color="auto"/>
                        <w:right w:val="none" w:sz="0" w:space="0" w:color="auto"/>
                      </w:divBdr>
                    </w:div>
                    <w:div w:id="1427380553">
                      <w:marLeft w:val="0"/>
                      <w:marRight w:val="0"/>
                      <w:marTop w:val="0"/>
                      <w:marBottom w:val="0"/>
                      <w:divBdr>
                        <w:top w:val="none" w:sz="0" w:space="0" w:color="auto"/>
                        <w:left w:val="none" w:sz="0" w:space="0" w:color="auto"/>
                        <w:bottom w:val="none" w:sz="0" w:space="0" w:color="auto"/>
                        <w:right w:val="none" w:sz="0" w:space="0" w:color="auto"/>
                      </w:divBdr>
                    </w:div>
                  </w:divsChild>
                </w:div>
                <w:div w:id="1751073076">
                  <w:marLeft w:val="0"/>
                  <w:marRight w:val="0"/>
                  <w:marTop w:val="0"/>
                  <w:marBottom w:val="0"/>
                  <w:divBdr>
                    <w:top w:val="none" w:sz="0" w:space="0" w:color="auto"/>
                    <w:left w:val="none" w:sz="0" w:space="0" w:color="auto"/>
                    <w:bottom w:val="none" w:sz="0" w:space="0" w:color="auto"/>
                    <w:right w:val="none" w:sz="0" w:space="0" w:color="auto"/>
                  </w:divBdr>
                  <w:divsChild>
                    <w:div w:id="260574085">
                      <w:marLeft w:val="0"/>
                      <w:marRight w:val="0"/>
                      <w:marTop w:val="0"/>
                      <w:marBottom w:val="0"/>
                      <w:divBdr>
                        <w:top w:val="none" w:sz="0" w:space="0" w:color="auto"/>
                        <w:left w:val="none" w:sz="0" w:space="0" w:color="auto"/>
                        <w:bottom w:val="none" w:sz="0" w:space="0" w:color="auto"/>
                        <w:right w:val="none" w:sz="0" w:space="0" w:color="auto"/>
                      </w:divBdr>
                    </w:div>
                  </w:divsChild>
                </w:div>
                <w:div w:id="1773667062">
                  <w:marLeft w:val="0"/>
                  <w:marRight w:val="0"/>
                  <w:marTop w:val="0"/>
                  <w:marBottom w:val="0"/>
                  <w:divBdr>
                    <w:top w:val="none" w:sz="0" w:space="0" w:color="auto"/>
                    <w:left w:val="none" w:sz="0" w:space="0" w:color="auto"/>
                    <w:bottom w:val="none" w:sz="0" w:space="0" w:color="auto"/>
                    <w:right w:val="none" w:sz="0" w:space="0" w:color="auto"/>
                  </w:divBdr>
                  <w:divsChild>
                    <w:div w:id="1103380137">
                      <w:marLeft w:val="0"/>
                      <w:marRight w:val="0"/>
                      <w:marTop w:val="0"/>
                      <w:marBottom w:val="0"/>
                      <w:divBdr>
                        <w:top w:val="none" w:sz="0" w:space="0" w:color="auto"/>
                        <w:left w:val="none" w:sz="0" w:space="0" w:color="auto"/>
                        <w:bottom w:val="none" w:sz="0" w:space="0" w:color="auto"/>
                        <w:right w:val="none" w:sz="0" w:space="0" w:color="auto"/>
                      </w:divBdr>
                    </w:div>
                    <w:div w:id="1532719772">
                      <w:marLeft w:val="0"/>
                      <w:marRight w:val="0"/>
                      <w:marTop w:val="0"/>
                      <w:marBottom w:val="0"/>
                      <w:divBdr>
                        <w:top w:val="none" w:sz="0" w:space="0" w:color="auto"/>
                        <w:left w:val="none" w:sz="0" w:space="0" w:color="auto"/>
                        <w:bottom w:val="none" w:sz="0" w:space="0" w:color="auto"/>
                        <w:right w:val="none" w:sz="0" w:space="0" w:color="auto"/>
                      </w:divBdr>
                    </w:div>
                    <w:div w:id="2031636875">
                      <w:marLeft w:val="0"/>
                      <w:marRight w:val="0"/>
                      <w:marTop w:val="0"/>
                      <w:marBottom w:val="0"/>
                      <w:divBdr>
                        <w:top w:val="none" w:sz="0" w:space="0" w:color="auto"/>
                        <w:left w:val="none" w:sz="0" w:space="0" w:color="auto"/>
                        <w:bottom w:val="none" w:sz="0" w:space="0" w:color="auto"/>
                        <w:right w:val="none" w:sz="0" w:space="0" w:color="auto"/>
                      </w:divBdr>
                    </w:div>
                  </w:divsChild>
                </w:div>
                <w:div w:id="1809277737">
                  <w:marLeft w:val="0"/>
                  <w:marRight w:val="0"/>
                  <w:marTop w:val="0"/>
                  <w:marBottom w:val="0"/>
                  <w:divBdr>
                    <w:top w:val="none" w:sz="0" w:space="0" w:color="auto"/>
                    <w:left w:val="none" w:sz="0" w:space="0" w:color="auto"/>
                    <w:bottom w:val="none" w:sz="0" w:space="0" w:color="auto"/>
                    <w:right w:val="none" w:sz="0" w:space="0" w:color="auto"/>
                  </w:divBdr>
                  <w:divsChild>
                    <w:div w:id="976760715">
                      <w:marLeft w:val="0"/>
                      <w:marRight w:val="0"/>
                      <w:marTop w:val="0"/>
                      <w:marBottom w:val="0"/>
                      <w:divBdr>
                        <w:top w:val="none" w:sz="0" w:space="0" w:color="auto"/>
                        <w:left w:val="none" w:sz="0" w:space="0" w:color="auto"/>
                        <w:bottom w:val="none" w:sz="0" w:space="0" w:color="auto"/>
                        <w:right w:val="none" w:sz="0" w:space="0" w:color="auto"/>
                      </w:divBdr>
                    </w:div>
                  </w:divsChild>
                </w:div>
                <w:div w:id="1873378077">
                  <w:marLeft w:val="0"/>
                  <w:marRight w:val="0"/>
                  <w:marTop w:val="0"/>
                  <w:marBottom w:val="0"/>
                  <w:divBdr>
                    <w:top w:val="none" w:sz="0" w:space="0" w:color="auto"/>
                    <w:left w:val="none" w:sz="0" w:space="0" w:color="auto"/>
                    <w:bottom w:val="none" w:sz="0" w:space="0" w:color="auto"/>
                    <w:right w:val="none" w:sz="0" w:space="0" w:color="auto"/>
                  </w:divBdr>
                  <w:divsChild>
                    <w:div w:id="1910072807">
                      <w:marLeft w:val="0"/>
                      <w:marRight w:val="0"/>
                      <w:marTop w:val="0"/>
                      <w:marBottom w:val="0"/>
                      <w:divBdr>
                        <w:top w:val="none" w:sz="0" w:space="0" w:color="auto"/>
                        <w:left w:val="none" w:sz="0" w:space="0" w:color="auto"/>
                        <w:bottom w:val="none" w:sz="0" w:space="0" w:color="auto"/>
                        <w:right w:val="none" w:sz="0" w:space="0" w:color="auto"/>
                      </w:divBdr>
                    </w:div>
                  </w:divsChild>
                </w:div>
                <w:div w:id="1924025920">
                  <w:marLeft w:val="0"/>
                  <w:marRight w:val="0"/>
                  <w:marTop w:val="0"/>
                  <w:marBottom w:val="0"/>
                  <w:divBdr>
                    <w:top w:val="none" w:sz="0" w:space="0" w:color="auto"/>
                    <w:left w:val="none" w:sz="0" w:space="0" w:color="auto"/>
                    <w:bottom w:val="none" w:sz="0" w:space="0" w:color="auto"/>
                    <w:right w:val="none" w:sz="0" w:space="0" w:color="auto"/>
                  </w:divBdr>
                  <w:divsChild>
                    <w:div w:id="831409180">
                      <w:marLeft w:val="0"/>
                      <w:marRight w:val="0"/>
                      <w:marTop w:val="0"/>
                      <w:marBottom w:val="0"/>
                      <w:divBdr>
                        <w:top w:val="none" w:sz="0" w:space="0" w:color="auto"/>
                        <w:left w:val="none" w:sz="0" w:space="0" w:color="auto"/>
                        <w:bottom w:val="none" w:sz="0" w:space="0" w:color="auto"/>
                        <w:right w:val="none" w:sz="0" w:space="0" w:color="auto"/>
                      </w:divBdr>
                    </w:div>
                  </w:divsChild>
                </w:div>
                <w:div w:id="1926330756">
                  <w:marLeft w:val="0"/>
                  <w:marRight w:val="0"/>
                  <w:marTop w:val="0"/>
                  <w:marBottom w:val="0"/>
                  <w:divBdr>
                    <w:top w:val="none" w:sz="0" w:space="0" w:color="auto"/>
                    <w:left w:val="none" w:sz="0" w:space="0" w:color="auto"/>
                    <w:bottom w:val="none" w:sz="0" w:space="0" w:color="auto"/>
                    <w:right w:val="none" w:sz="0" w:space="0" w:color="auto"/>
                  </w:divBdr>
                  <w:divsChild>
                    <w:div w:id="736708899">
                      <w:marLeft w:val="0"/>
                      <w:marRight w:val="0"/>
                      <w:marTop w:val="0"/>
                      <w:marBottom w:val="0"/>
                      <w:divBdr>
                        <w:top w:val="none" w:sz="0" w:space="0" w:color="auto"/>
                        <w:left w:val="none" w:sz="0" w:space="0" w:color="auto"/>
                        <w:bottom w:val="none" w:sz="0" w:space="0" w:color="auto"/>
                        <w:right w:val="none" w:sz="0" w:space="0" w:color="auto"/>
                      </w:divBdr>
                    </w:div>
                  </w:divsChild>
                </w:div>
                <w:div w:id="1961492749">
                  <w:marLeft w:val="0"/>
                  <w:marRight w:val="0"/>
                  <w:marTop w:val="0"/>
                  <w:marBottom w:val="0"/>
                  <w:divBdr>
                    <w:top w:val="none" w:sz="0" w:space="0" w:color="auto"/>
                    <w:left w:val="none" w:sz="0" w:space="0" w:color="auto"/>
                    <w:bottom w:val="none" w:sz="0" w:space="0" w:color="auto"/>
                    <w:right w:val="none" w:sz="0" w:space="0" w:color="auto"/>
                  </w:divBdr>
                  <w:divsChild>
                    <w:div w:id="1839536019">
                      <w:marLeft w:val="0"/>
                      <w:marRight w:val="0"/>
                      <w:marTop w:val="0"/>
                      <w:marBottom w:val="0"/>
                      <w:divBdr>
                        <w:top w:val="none" w:sz="0" w:space="0" w:color="auto"/>
                        <w:left w:val="none" w:sz="0" w:space="0" w:color="auto"/>
                        <w:bottom w:val="none" w:sz="0" w:space="0" w:color="auto"/>
                        <w:right w:val="none" w:sz="0" w:space="0" w:color="auto"/>
                      </w:divBdr>
                    </w:div>
                  </w:divsChild>
                </w:div>
                <w:div w:id="1971739593">
                  <w:marLeft w:val="0"/>
                  <w:marRight w:val="0"/>
                  <w:marTop w:val="0"/>
                  <w:marBottom w:val="0"/>
                  <w:divBdr>
                    <w:top w:val="none" w:sz="0" w:space="0" w:color="auto"/>
                    <w:left w:val="none" w:sz="0" w:space="0" w:color="auto"/>
                    <w:bottom w:val="none" w:sz="0" w:space="0" w:color="auto"/>
                    <w:right w:val="none" w:sz="0" w:space="0" w:color="auto"/>
                  </w:divBdr>
                  <w:divsChild>
                    <w:div w:id="500580740">
                      <w:marLeft w:val="0"/>
                      <w:marRight w:val="0"/>
                      <w:marTop w:val="0"/>
                      <w:marBottom w:val="0"/>
                      <w:divBdr>
                        <w:top w:val="none" w:sz="0" w:space="0" w:color="auto"/>
                        <w:left w:val="none" w:sz="0" w:space="0" w:color="auto"/>
                        <w:bottom w:val="none" w:sz="0" w:space="0" w:color="auto"/>
                        <w:right w:val="none" w:sz="0" w:space="0" w:color="auto"/>
                      </w:divBdr>
                    </w:div>
                    <w:div w:id="722291271">
                      <w:marLeft w:val="0"/>
                      <w:marRight w:val="0"/>
                      <w:marTop w:val="0"/>
                      <w:marBottom w:val="0"/>
                      <w:divBdr>
                        <w:top w:val="none" w:sz="0" w:space="0" w:color="auto"/>
                        <w:left w:val="none" w:sz="0" w:space="0" w:color="auto"/>
                        <w:bottom w:val="none" w:sz="0" w:space="0" w:color="auto"/>
                        <w:right w:val="none" w:sz="0" w:space="0" w:color="auto"/>
                      </w:divBdr>
                    </w:div>
                    <w:div w:id="1499493372">
                      <w:marLeft w:val="0"/>
                      <w:marRight w:val="0"/>
                      <w:marTop w:val="0"/>
                      <w:marBottom w:val="0"/>
                      <w:divBdr>
                        <w:top w:val="none" w:sz="0" w:space="0" w:color="auto"/>
                        <w:left w:val="none" w:sz="0" w:space="0" w:color="auto"/>
                        <w:bottom w:val="none" w:sz="0" w:space="0" w:color="auto"/>
                        <w:right w:val="none" w:sz="0" w:space="0" w:color="auto"/>
                      </w:divBdr>
                    </w:div>
                  </w:divsChild>
                </w:div>
                <w:div w:id="2010713946">
                  <w:marLeft w:val="0"/>
                  <w:marRight w:val="0"/>
                  <w:marTop w:val="0"/>
                  <w:marBottom w:val="0"/>
                  <w:divBdr>
                    <w:top w:val="none" w:sz="0" w:space="0" w:color="auto"/>
                    <w:left w:val="none" w:sz="0" w:space="0" w:color="auto"/>
                    <w:bottom w:val="none" w:sz="0" w:space="0" w:color="auto"/>
                    <w:right w:val="none" w:sz="0" w:space="0" w:color="auto"/>
                  </w:divBdr>
                  <w:divsChild>
                    <w:div w:id="1572958442">
                      <w:marLeft w:val="0"/>
                      <w:marRight w:val="0"/>
                      <w:marTop w:val="0"/>
                      <w:marBottom w:val="0"/>
                      <w:divBdr>
                        <w:top w:val="none" w:sz="0" w:space="0" w:color="auto"/>
                        <w:left w:val="none" w:sz="0" w:space="0" w:color="auto"/>
                        <w:bottom w:val="none" w:sz="0" w:space="0" w:color="auto"/>
                        <w:right w:val="none" w:sz="0" w:space="0" w:color="auto"/>
                      </w:divBdr>
                    </w:div>
                  </w:divsChild>
                </w:div>
                <w:div w:id="2018771994">
                  <w:marLeft w:val="0"/>
                  <w:marRight w:val="0"/>
                  <w:marTop w:val="0"/>
                  <w:marBottom w:val="0"/>
                  <w:divBdr>
                    <w:top w:val="none" w:sz="0" w:space="0" w:color="auto"/>
                    <w:left w:val="none" w:sz="0" w:space="0" w:color="auto"/>
                    <w:bottom w:val="none" w:sz="0" w:space="0" w:color="auto"/>
                    <w:right w:val="none" w:sz="0" w:space="0" w:color="auto"/>
                  </w:divBdr>
                  <w:divsChild>
                    <w:div w:id="480193522">
                      <w:marLeft w:val="0"/>
                      <w:marRight w:val="0"/>
                      <w:marTop w:val="0"/>
                      <w:marBottom w:val="0"/>
                      <w:divBdr>
                        <w:top w:val="none" w:sz="0" w:space="0" w:color="auto"/>
                        <w:left w:val="none" w:sz="0" w:space="0" w:color="auto"/>
                        <w:bottom w:val="none" w:sz="0" w:space="0" w:color="auto"/>
                        <w:right w:val="none" w:sz="0" w:space="0" w:color="auto"/>
                      </w:divBdr>
                    </w:div>
                  </w:divsChild>
                </w:div>
                <w:div w:id="2063213010">
                  <w:marLeft w:val="0"/>
                  <w:marRight w:val="0"/>
                  <w:marTop w:val="0"/>
                  <w:marBottom w:val="0"/>
                  <w:divBdr>
                    <w:top w:val="none" w:sz="0" w:space="0" w:color="auto"/>
                    <w:left w:val="none" w:sz="0" w:space="0" w:color="auto"/>
                    <w:bottom w:val="none" w:sz="0" w:space="0" w:color="auto"/>
                    <w:right w:val="none" w:sz="0" w:space="0" w:color="auto"/>
                  </w:divBdr>
                  <w:divsChild>
                    <w:div w:id="113719056">
                      <w:marLeft w:val="0"/>
                      <w:marRight w:val="0"/>
                      <w:marTop w:val="0"/>
                      <w:marBottom w:val="0"/>
                      <w:divBdr>
                        <w:top w:val="none" w:sz="0" w:space="0" w:color="auto"/>
                        <w:left w:val="none" w:sz="0" w:space="0" w:color="auto"/>
                        <w:bottom w:val="none" w:sz="0" w:space="0" w:color="auto"/>
                        <w:right w:val="none" w:sz="0" w:space="0" w:color="auto"/>
                      </w:divBdr>
                    </w:div>
                  </w:divsChild>
                </w:div>
                <w:div w:id="2091342580">
                  <w:marLeft w:val="0"/>
                  <w:marRight w:val="0"/>
                  <w:marTop w:val="0"/>
                  <w:marBottom w:val="0"/>
                  <w:divBdr>
                    <w:top w:val="none" w:sz="0" w:space="0" w:color="auto"/>
                    <w:left w:val="none" w:sz="0" w:space="0" w:color="auto"/>
                    <w:bottom w:val="none" w:sz="0" w:space="0" w:color="auto"/>
                    <w:right w:val="none" w:sz="0" w:space="0" w:color="auto"/>
                  </w:divBdr>
                  <w:divsChild>
                    <w:div w:id="818617069">
                      <w:marLeft w:val="0"/>
                      <w:marRight w:val="0"/>
                      <w:marTop w:val="0"/>
                      <w:marBottom w:val="0"/>
                      <w:divBdr>
                        <w:top w:val="none" w:sz="0" w:space="0" w:color="auto"/>
                        <w:left w:val="none" w:sz="0" w:space="0" w:color="auto"/>
                        <w:bottom w:val="none" w:sz="0" w:space="0" w:color="auto"/>
                        <w:right w:val="none" w:sz="0" w:space="0" w:color="auto"/>
                      </w:divBdr>
                    </w:div>
                  </w:divsChild>
                </w:div>
                <w:div w:id="2105763822">
                  <w:marLeft w:val="0"/>
                  <w:marRight w:val="0"/>
                  <w:marTop w:val="0"/>
                  <w:marBottom w:val="0"/>
                  <w:divBdr>
                    <w:top w:val="none" w:sz="0" w:space="0" w:color="auto"/>
                    <w:left w:val="none" w:sz="0" w:space="0" w:color="auto"/>
                    <w:bottom w:val="none" w:sz="0" w:space="0" w:color="auto"/>
                    <w:right w:val="none" w:sz="0" w:space="0" w:color="auto"/>
                  </w:divBdr>
                  <w:divsChild>
                    <w:div w:id="5193926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2225981">
          <w:marLeft w:val="0"/>
          <w:marRight w:val="0"/>
          <w:marTop w:val="0"/>
          <w:marBottom w:val="0"/>
          <w:divBdr>
            <w:top w:val="none" w:sz="0" w:space="0" w:color="auto"/>
            <w:left w:val="none" w:sz="0" w:space="0" w:color="auto"/>
            <w:bottom w:val="none" w:sz="0" w:space="0" w:color="auto"/>
            <w:right w:val="none" w:sz="0" w:space="0" w:color="auto"/>
          </w:divBdr>
          <w:divsChild>
            <w:div w:id="708722745">
              <w:marLeft w:val="-75"/>
              <w:marRight w:val="0"/>
              <w:marTop w:val="30"/>
              <w:marBottom w:val="30"/>
              <w:divBdr>
                <w:top w:val="none" w:sz="0" w:space="0" w:color="auto"/>
                <w:left w:val="none" w:sz="0" w:space="0" w:color="auto"/>
                <w:bottom w:val="none" w:sz="0" w:space="0" w:color="auto"/>
                <w:right w:val="none" w:sz="0" w:space="0" w:color="auto"/>
              </w:divBdr>
              <w:divsChild>
                <w:div w:id="2168268">
                  <w:marLeft w:val="0"/>
                  <w:marRight w:val="0"/>
                  <w:marTop w:val="0"/>
                  <w:marBottom w:val="0"/>
                  <w:divBdr>
                    <w:top w:val="none" w:sz="0" w:space="0" w:color="auto"/>
                    <w:left w:val="none" w:sz="0" w:space="0" w:color="auto"/>
                    <w:bottom w:val="none" w:sz="0" w:space="0" w:color="auto"/>
                    <w:right w:val="none" w:sz="0" w:space="0" w:color="auto"/>
                  </w:divBdr>
                  <w:divsChild>
                    <w:div w:id="2066828000">
                      <w:marLeft w:val="0"/>
                      <w:marRight w:val="0"/>
                      <w:marTop w:val="0"/>
                      <w:marBottom w:val="0"/>
                      <w:divBdr>
                        <w:top w:val="none" w:sz="0" w:space="0" w:color="auto"/>
                        <w:left w:val="none" w:sz="0" w:space="0" w:color="auto"/>
                        <w:bottom w:val="none" w:sz="0" w:space="0" w:color="auto"/>
                        <w:right w:val="none" w:sz="0" w:space="0" w:color="auto"/>
                      </w:divBdr>
                    </w:div>
                  </w:divsChild>
                </w:div>
                <w:div w:id="5058998">
                  <w:marLeft w:val="0"/>
                  <w:marRight w:val="0"/>
                  <w:marTop w:val="0"/>
                  <w:marBottom w:val="0"/>
                  <w:divBdr>
                    <w:top w:val="none" w:sz="0" w:space="0" w:color="auto"/>
                    <w:left w:val="none" w:sz="0" w:space="0" w:color="auto"/>
                    <w:bottom w:val="none" w:sz="0" w:space="0" w:color="auto"/>
                    <w:right w:val="none" w:sz="0" w:space="0" w:color="auto"/>
                  </w:divBdr>
                  <w:divsChild>
                    <w:div w:id="616791502">
                      <w:marLeft w:val="0"/>
                      <w:marRight w:val="0"/>
                      <w:marTop w:val="0"/>
                      <w:marBottom w:val="0"/>
                      <w:divBdr>
                        <w:top w:val="none" w:sz="0" w:space="0" w:color="auto"/>
                        <w:left w:val="none" w:sz="0" w:space="0" w:color="auto"/>
                        <w:bottom w:val="none" w:sz="0" w:space="0" w:color="auto"/>
                        <w:right w:val="none" w:sz="0" w:space="0" w:color="auto"/>
                      </w:divBdr>
                    </w:div>
                  </w:divsChild>
                </w:div>
                <w:div w:id="7609143">
                  <w:marLeft w:val="0"/>
                  <w:marRight w:val="0"/>
                  <w:marTop w:val="0"/>
                  <w:marBottom w:val="0"/>
                  <w:divBdr>
                    <w:top w:val="none" w:sz="0" w:space="0" w:color="auto"/>
                    <w:left w:val="none" w:sz="0" w:space="0" w:color="auto"/>
                    <w:bottom w:val="none" w:sz="0" w:space="0" w:color="auto"/>
                    <w:right w:val="none" w:sz="0" w:space="0" w:color="auto"/>
                  </w:divBdr>
                  <w:divsChild>
                    <w:div w:id="1095635956">
                      <w:marLeft w:val="0"/>
                      <w:marRight w:val="0"/>
                      <w:marTop w:val="0"/>
                      <w:marBottom w:val="0"/>
                      <w:divBdr>
                        <w:top w:val="none" w:sz="0" w:space="0" w:color="auto"/>
                        <w:left w:val="none" w:sz="0" w:space="0" w:color="auto"/>
                        <w:bottom w:val="none" w:sz="0" w:space="0" w:color="auto"/>
                        <w:right w:val="none" w:sz="0" w:space="0" w:color="auto"/>
                      </w:divBdr>
                    </w:div>
                  </w:divsChild>
                </w:div>
                <w:div w:id="10835705">
                  <w:marLeft w:val="0"/>
                  <w:marRight w:val="0"/>
                  <w:marTop w:val="0"/>
                  <w:marBottom w:val="0"/>
                  <w:divBdr>
                    <w:top w:val="none" w:sz="0" w:space="0" w:color="auto"/>
                    <w:left w:val="none" w:sz="0" w:space="0" w:color="auto"/>
                    <w:bottom w:val="none" w:sz="0" w:space="0" w:color="auto"/>
                    <w:right w:val="none" w:sz="0" w:space="0" w:color="auto"/>
                  </w:divBdr>
                  <w:divsChild>
                    <w:div w:id="1874876072">
                      <w:marLeft w:val="0"/>
                      <w:marRight w:val="0"/>
                      <w:marTop w:val="0"/>
                      <w:marBottom w:val="0"/>
                      <w:divBdr>
                        <w:top w:val="none" w:sz="0" w:space="0" w:color="auto"/>
                        <w:left w:val="none" w:sz="0" w:space="0" w:color="auto"/>
                        <w:bottom w:val="none" w:sz="0" w:space="0" w:color="auto"/>
                        <w:right w:val="none" w:sz="0" w:space="0" w:color="auto"/>
                      </w:divBdr>
                    </w:div>
                  </w:divsChild>
                </w:div>
                <w:div w:id="45225348">
                  <w:marLeft w:val="0"/>
                  <w:marRight w:val="0"/>
                  <w:marTop w:val="0"/>
                  <w:marBottom w:val="0"/>
                  <w:divBdr>
                    <w:top w:val="none" w:sz="0" w:space="0" w:color="auto"/>
                    <w:left w:val="none" w:sz="0" w:space="0" w:color="auto"/>
                    <w:bottom w:val="none" w:sz="0" w:space="0" w:color="auto"/>
                    <w:right w:val="none" w:sz="0" w:space="0" w:color="auto"/>
                  </w:divBdr>
                  <w:divsChild>
                    <w:div w:id="1098647015">
                      <w:marLeft w:val="0"/>
                      <w:marRight w:val="0"/>
                      <w:marTop w:val="0"/>
                      <w:marBottom w:val="0"/>
                      <w:divBdr>
                        <w:top w:val="none" w:sz="0" w:space="0" w:color="auto"/>
                        <w:left w:val="none" w:sz="0" w:space="0" w:color="auto"/>
                        <w:bottom w:val="none" w:sz="0" w:space="0" w:color="auto"/>
                        <w:right w:val="none" w:sz="0" w:space="0" w:color="auto"/>
                      </w:divBdr>
                    </w:div>
                  </w:divsChild>
                </w:div>
                <w:div w:id="123667621">
                  <w:marLeft w:val="0"/>
                  <w:marRight w:val="0"/>
                  <w:marTop w:val="0"/>
                  <w:marBottom w:val="0"/>
                  <w:divBdr>
                    <w:top w:val="none" w:sz="0" w:space="0" w:color="auto"/>
                    <w:left w:val="none" w:sz="0" w:space="0" w:color="auto"/>
                    <w:bottom w:val="none" w:sz="0" w:space="0" w:color="auto"/>
                    <w:right w:val="none" w:sz="0" w:space="0" w:color="auto"/>
                  </w:divBdr>
                  <w:divsChild>
                    <w:div w:id="1864396081">
                      <w:marLeft w:val="0"/>
                      <w:marRight w:val="0"/>
                      <w:marTop w:val="0"/>
                      <w:marBottom w:val="0"/>
                      <w:divBdr>
                        <w:top w:val="none" w:sz="0" w:space="0" w:color="auto"/>
                        <w:left w:val="none" w:sz="0" w:space="0" w:color="auto"/>
                        <w:bottom w:val="none" w:sz="0" w:space="0" w:color="auto"/>
                        <w:right w:val="none" w:sz="0" w:space="0" w:color="auto"/>
                      </w:divBdr>
                    </w:div>
                  </w:divsChild>
                </w:div>
                <w:div w:id="153231304">
                  <w:marLeft w:val="0"/>
                  <w:marRight w:val="0"/>
                  <w:marTop w:val="0"/>
                  <w:marBottom w:val="0"/>
                  <w:divBdr>
                    <w:top w:val="none" w:sz="0" w:space="0" w:color="auto"/>
                    <w:left w:val="none" w:sz="0" w:space="0" w:color="auto"/>
                    <w:bottom w:val="none" w:sz="0" w:space="0" w:color="auto"/>
                    <w:right w:val="none" w:sz="0" w:space="0" w:color="auto"/>
                  </w:divBdr>
                  <w:divsChild>
                    <w:div w:id="724839324">
                      <w:marLeft w:val="0"/>
                      <w:marRight w:val="0"/>
                      <w:marTop w:val="0"/>
                      <w:marBottom w:val="0"/>
                      <w:divBdr>
                        <w:top w:val="none" w:sz="0" w:space="0" w:color="auto"/>
                        <w:left w:val="none" w:sz="0" w:space="0" w:color="auto"/>
                        <w:bottom w:val="none" w:sz="0" w:space="0" w:color="auto"/>
                        <w:right w:val="none" w:sz="0" w:space="0" w:color="auto"/>
                      </w:divBdr>
                    </w:div>
                  </w:divsChild>
                </w:div>
                <w:div w:id="167406457">
                  <w:marLeft w:val="0"/>
                  <w:marRight w:val="0"/>
                  <w:marTop w:val="0"/>
                  <w:marBottom w:val="0"/>
                  <w:divBdr>
                    <w:top w:val="none" w:sz="0" w:space="0" w:color="auto"/>
                    <w:left w:val="none" w:sz="0" w:space="0" w:color="auto"/>
                    <w:bottom w:val="none" w:sz="0" w:space="0" w:color="auto"/>
                    <w:right w:val="none" w:sz="0" w:space="0" w:color="auto"/>
                  </w:divBdr>
                  <w:divsChild>
                    <w:div w:id="2025014537">
                      <w:marLeft w:val="0"/>
                      <w:marRight w:val="0"/>
                      <w:marTop w:val="0"/>
                      <w:marBottom w:val="0"/>
                      <w:divBdr>
                        <w:top w:val="none" w:sz="0" w:space="0" w:color="auto"/>
                        <w:left w:val="none" w:sz="0" w:space="0" w:color="auto"/>
                        <w:bottom w:val="none" w:sz="0" w:space="0" w:color="auto"/>
                        <w:right w:val="none" w:sz="0" w:space="0" w:color="auto"/>
                      </w:divBdr>
                    </w:div>
                  </w:divsChild>
                </w:div>
                <w:div w:id="232006556">
                  <w:marLeft w:val="0"/>
                  <w:marRight w:val="0"/>
                  <w:marTop w:val="0"/>
                  <w:marBottom w:val="0"/>
                  <w:divBdr>
                    <w:top w:val="none" w:sz="0" w:space="0" w:color="auto"/>
                    <w:left w:val="none" w:sz="0" w:space="0" w:color="auto"/>
                    <w:bottom w:val="none" w:sz="0" w:space="0" w:color="auto"/>
                    <w:right w:val="none" w:sz="0" w:space="0" w:color="auto"/>
                  </w:divBdr>
                  <w:divsChild>
                    <w:div w:id="1349595780">
                      <w:marLeft w:val="0"/>
                      <w:marRight w:val="0"/>
                      <w:marTop w:val="0"/>
                      <w:marBottom w:val="0"/>
                      <w:divBdr>
                        <w:top w:val="none" w:sz="0" w:space="0" w:color="auto"/>
                        <w:left w:val="none" w:sz="0" w:space="0" w:color="auto"/>
                        <w:bottom w:val="none" w:sz="0" w:space="0" w:color="auto"/>
                        <w:right w:val="none" w:sz="0" w:space="0" w:color="auto"/>
                      </w:divBdr>
                    </w:div>
                  </w:divsChild>
                </w:div>
                <w:div w:id="232354414">
                  <w:marLeft w:val="0"/>
                  <w:marRight w:val="0"/>
                  <w:marTop w:val="0"/>
                  <w:marBottom w:val="0"/>
                  <w:divBdr>
                    <w:top w:val="none" w:sz="0" w:space="0" w:color="auto"/>
                    <w:left w:val="none" w:sz="0" w:space="0" w:color="auto"/>
                    <w:bottom w:val="none" w:sz="0" w:space="0" w:color="auto"/>
                    <w:right w:val="none" w:sz="0" w:space="0" w:color="auto"/>
                  </w:divBdr>
                  <w:divsChild>
                    <w:div w:id="1611233138">
                      <w:marLeft w:val="0"/>
                      <w:marRight w:val="0"/>
                      <w:marTop w:val="0"/>
                      <w:marBottom w:val="0"/>
                      <w:divBdr>
                        <w:top w:val="none" w:sz="0" w:space="0" w:color="auto"/>
                        <w:left w:val="none" w:sz="0" w:space="0" w:color="auto"/>
                        <w:bottom w:val="none" w:sz="0" w:space="0" w:color="auto"/>
                        <w:right w:val="none" w:sz="0" w:space="0" w:color="auto"/>
                      </w:divBdr>
                    </w:div>
                  </w:divsChild>
                </w:div>
                <w:div w:id="241336172">
                  <w:marLeft w:val="0"/>
                  <w:marRight w:val="0"/>
                  <w:marTop w:val="0"/>
                  <w:marBottom w:val="0"/>
                  <w:divBdr>
                    <w:top w:val="none" w:sz="0" w:space="0" w:color="auto"/>
                    <w:left w:val="none" w:sz="0" w:space="0" w:color="auto"/>
                    <w:bottom w:val="none" w:sz="0" w:space="0" w:color="auto"/>
                    <w:right w:val="none" w:sz="0" w:space="0" w:color="auto"/>
                  </w:divBdr>
                  <w:divsChild>
                    <w:div w:id="584071092">
                      <w:marLeft w:val="0"/>
                      <w:marRight w:val="0"/>
                      <w:marTop w:val="0"/>
                      <w:marBottom w:val="0"/>
                      <w:divBdr>
                        <w:top w:val="none" w:sz="0" w:space="0" w:color="auto"/>
                        <w:left w:val="none" w:sz="0" w:space="0" w:color="auto"/>
                        <w:bottom w:val="none" w:sz="0" w:space="0" w:color="auto"/>
                        <w:right w:val="none" w:sz="0" w:space="0" w:color="auto"/>
                      </w:divBdr>
                    </w:div>
                  </w:divsChild>
                </w:div>
                <w:div w:id="268976158">
                  <w:marLeft w:val="0"/>
                  <w:marRight w:val="0"/>
                  <w:marTop w:val="0"/>
                  <w:marBottom w:val="0"/>
                  <w:divBdr>
                    <w:top w:val="none" w:sz="0" w:space="0" w:color="auto"/>
                    <w:left w:val="none" w:sz="0" w:space="0" w:color="auto"/>
                    <w:bottom w:val="none" w:sz="0" w:space="0" w:color="auto"/>
                    <w:right w:val="none" w:sz="0" w:space="0" w:color="auto"/>
                  </w:divBdr>
                  <w:divsChild>
                    <w:div w:id="851535372">
                      <w:marLeft w:val="0"/>
                      <w:marRight w:val="0"/>
                      <w:marTop w:val="0"/>
                      <w:marBottom w:val="0"/>
                      <w:divBdr>
                        <w:top w:val="none" w:sz="0" w:space="0" w:color="auto"/>
                        <w:left w:val="none" w:sz="0" w:space="0" w:color="auto"/>
                        <w:bottom w:val="none" w:sz="0" w:space="0" w:color="auto"/>
                        <w:right w:val="none" w:sz="0" w:space="0" w:color="auto"/>
                      </w:divBdr>
                    </w:div>
                  </w:divsChild>
                </w:div>
                <w:div w:id="314068503">
                  <w:marLeft w:val="0"/>
                  <w:marRight w:val="0"/>
                  <w:marTop w:val="0"/>
                  <w:marBottom w:val="0"/>
                  <w:divBdr>
                    <w:top w:val="none" w:sz="0" w:space="0" w:color="auto"/>
                    <w:left w:val="none" w:sz="0" w:space="0" w:color="auto"/>
                    <w:bottom w:val="none" w:sz="0" w:space="0" w:color="auto"/>
                    <w:right w:val="none" w:sz="0" w:space="0" w:color="auto"/>
                  </w:divBdr>
                  <w:divsChild>
                    <w:div w:id="287706223">
                      <w:marLeft w:val="0"/>
                      <w:marRight w:val="0"/>
                      <w:marTop w:val="0"/>
                      <w:marBottom w:val="0"/>
                      <w:divBdr>
                        <w:top w:val="none" w:sz="0" w:space="0" w:color="auto"/>
                        <w:left w:val="none" w:sz="0" w:space="0" w:color="auto"/>
                        <w:bottom w:val="none" w:sz="0" w:space="0" w:color="auto"/>
                        <w:right w:val="none" w:sz="0" w:space="0" w:color="auto"/>
                      </w:divBdr>
                    </w:div>
                  </w:divsChild>
                </w:div>
                <w:div w:id="326597011">
                  <w:marLeft w:val="0"/>
                  <w:marRight w:val="0"/>
                  <w:marTop w:val="0"/>
                  <w:marBottom w:val="0"/>
                  <w:divBdr>
                    <w:top w:val="none" w:sz="0" w:space="0" w:color="auto"/>
                    <w:left w:val="none" w:sz="0" w:space="0" w:color="auto"/>
                    <w:bottom w:val="none" w:sz="0" w:space="0" w:color="auto"/>
                    <w:right w:val="none" w:sz="0" w:space="0" w:color="auto"/>
                  </w:divBdr>
                  <w:divsChild>
                    <w:div w:id="634524190">
                      <w:marLeft w:val="0"/>
                      <w:marRight w:val="0"/>
                      <w:marTop w:val="0"/>
                      <w:marBottom w:val="0"/>
                      <w:divBdr>
                        <w:top w:val="none" w:sz="0" w:space="0" w:color="auto"/>
                        <w:left w:val="none" w:sz="0" w:space="0" w:color="auto"/>
                        <w:bottom w:val="none" w:sz="0" w:space="0" w:color="auto"/>
                        <w:right w:val="none" w:sz="0" w:space="0" w:color="auto"/>
                      </w:divBdr>
                    </w:div>
                  </w:divsChild>
                </w:div>
                <w:div w:id="349650542">
                  <w:marLeft w:val="0"/>
                  <w:marRight w:val="0"/>
                  <w:marTop w:val="0"/>
                  <w:marBottom w:val="0"/>
                  <w:divBdr>
                    <w:top w:val="none" w:sz="0" w:space="0" w:color="auto"/>
                    <w:left w:val="none" w:sz="0" w:space="0" w:color="auto"/>
                    <w:bottom w:val="none" w:sz="0" w:space="0" w:color="auto"/>
                    <w:right w:val="none" w:sz="0" w:space="0" w:color="auto"/>
                  </w:divBdr>
                  <w:divsChild>
                    <w:div w:id="177894245">
                      <w:marLeft w:val="0"/>
                      <w:marRight w:val="0"/>
                      <w:marTop w:val="0"/>
                      <w:marBottom w:val="0"/>
                      <w:divBdr>
                        <w:top w:val="none" w:sz="0" w:space="0" w:color="auto"/>
                        <w:left w:val="none" w:sz="0" w:space="0" w:color="auto"/>
                        <w:bottom w:val="none" w:sz="0" w:space="0" w:color="auto"/>
                        <w:right w:val="none" w:sz="0" w:space="0" w:color="auto"/>
                      </w:divBdr>
                    </w:div>
                  </w:divsChild>
                </w:div>
                <w:div w:id="349843720">
                  <w:marLeft w:val="0"/>
                  <w:marRight w:val="0"/>
                  <w:marTop w:val="0"/>
                  <w:marBottom w:val="0"/>
                  <w:divBdr>
                    <w:top w:val="none" w:sz="0" w:space="0" w:color="auto"/>
                    <w:left w:val="none" w:sz="0" w:space="0" w:color="auto"/>
                    <w:bottom w:val="none" w:sz="0" w:space="0" w:color="auto"/>
                    <w:right w:val="none" w:sz="0" w:space="0" w:color="auto"/>
                  </w:divBdr>
                  <w:divsChild>
                    <w:div w:id="1489588297">
                      <w:marLeft w:val="0"/>
                      <w:marRight w:val="0"/>
                      <w:marTop w:val="0"/>
                      <w:marBottom w:val="0"/>
                      <w:divBdr>
                        <w:top w:val="none" w:sz="0" w:space="0" w:color="auto"/>
                        <w:left w:val="none" w:sz="0" w:space="0" w:color="auto"/>
                        <w:bottom w:val="none" w:sz="0" w:space="0" w:color="auto"/>
                        <w:right w:val="none" w:sz="0" w:space="0" w:color="auto"/>
                      </w:divBdr>
                    </w:div>
                  </w:divsChild>
                </w:div>
                <w:div w:id="376397327">
                  <w:marLeft w:val="0"/>
                  <w:marRight w:val="0"/>
                  <w:marTop w:val="0"/>
                  <w:marBottom w:val="0"/>
                  <w:divBdr>
                    <w:top w:val="none" w:sz="0" w:space="0" w:color="auto"/>
                    <w:left w:val="none" w:sz="0" w:space="0" w:color="auto"/>
                    <w:bottom w:val="none" w:sz="0" w:space="0" w:color="auto"/>
                    <w:right w:val="none" w:sz="0" w:space="0" w:color="auto"/>
                  </w:divBdr>
                  <w:divsChild>
                    <w:div w:id="1727492198">
                      <w:marLeft w:val="0"/>
                      <w:marRight w:val="0"/>
                      <w:marTop w:val="0"/>
                      <w:marBottom w:val="0"/>
                      <w:divBdr>
                        <w:top w:val="none" w:sz="0" w:space="0" w:color="auto"/>
                        <w:left w:val="none" w:sz="0" w:space="0" w:color="auto"/>
                        <w:bottom w:val="none" w:sz="0" w:space="0" w:color="auto"/>
                        <w:right w:val="none" w:sz="0" w:space="0" w:color="auto"/>
                      </w:divBdr>
                    </w:div>
                  </w:divsChild>
                </w:div>
                <w:div w:id="386419726">
                  <w:marLeft w:val="0"/>
                  <w:marRight w:val="0"/>
                  <w:marTop w:val="0"/>
                  <w:marBottom w:val="0"/>
                  <w:divBdr>
                    <w:top w:val="none" w:sz="0" w:space="0" w:color="auto"/>
                    <w:left w:val="none" w:sz="0" w:space="0" w:color="auto"/>
                    <w:bottom w:val="none" w:sz="0" w:space="0" w:color="auto"/>
                    <w:right w:val="none" w:sz="0" w:space="0" w:color="auto"/>
                  </w:divBdr>
                  <w:divsChild>
                    <w:div w:id="965694654">
                      <w:marLeft w:val="0"/>
                      <w:marRight w:val="0"/>
                      <w:marTop w:val="0"/>
                      <w:marBottom w:val="0"/>
                      <w:divBdr>
                        <w:top w:val="none" w:sz="0" w:space="0" w:color="auto"/>
                        <w:left w:val="none" w:sz="0" w:space="0" w:color="auto"/>
                        <w:bottom w:val="none" w:sz="0" w:space="0" w:color="auto"/>
                        <w:right w:val="none" w:sz="0" w:space="0" w:color="auto"/>
                      </w:divBdr>
                    </w:div>
                  </w:divsChild>
                </w:div>
                <w:div w:id="394471241">
                  <w:marLeft w:val="0"/>
                  <w:marRight w:val="0"/>
                  <w:marTop w:val="0"/>
                  <w:marBottom w:val="0"/>
                  <w:divBdr>
                    <w:top w:val="none" w:sz="0" w:space="0" w:color="auto"/>
                    <w:left w:val="none" w:sz="0" w:space="0" w:color="auto"/>
                    <w:bottom w:val="none" w:sz="0" w:space="0" w:color="auto"/>
                    <w:right w:val="none" w:sz="0" w:space="0" w:color="auto"/>
                  </w:divBdr>
                  <w:divsChild>
                    <w:div w:id="1541046071">
                      <w:marLeft w:val="0"/>
                      <w:marRight w:val="0"/>
                      <w:marTop w:val="0"/>
                      <w:marBottom w:val="0"/>
                      <w:divBdr>
                        <w:top w:val="none" w:sz="0" w:space="0" w:color="auto"/>
                        <w:left w:val="none" w:sz="0" w:space="0" w:color="auto"/>
                        <w:bottom w:val="none" w:sz="0" w:space="0" w:color="auto"/>
                        <w:right w:val="none" w:sz="0" w:space="0" w:color="auto"/>
                      </w:divBdr>
                    </w:div>
                  </w:divsChild>
                </w:div>
                <w:div w:id="412287018">
                  <w:marLeft w:val="0"/>
                  <w:marRight w:val="0"/>
                  <w:marTop w:val="0"/>
                  <w:marBottom w:val="0"/>
                  <w:divBdr>
                    <w:top w:val="none" w:sz="0" w:space="0" w:color="auto"/>
                    <w:left w:val="none" w:sz="0" w:space="0" w:color="auto"/>
                    <w:bottom w:val="none" w:sz="0" w:space="0" w:color="auto"/>
                    <w:right w:val="none" w:sz="0" w:space="0" w:color="auto"/>
                  </w:divBdr>
                  <w:divsChild>
                    <w:div w:id="540292294">
                      <w:marLeft w:val="0"/>
                      <w:marRight w:val="0"/>
                      <w:marTop w:val="0"/>
                      <w:marBottom w:val="0"/>
                      <w:divBdr>
                        <w:top w:val="none" w:sz="0" w:space="0" w:color="auto"/>
                        <w:left w:val="none" w:sz="0" w:space="0" w:color="auto"/>
                        <w:bottom w:val="none" w:sz="0" w:space="0" w:color="auto"/>
                        <w:right w:val="none" w:sz="0" w:space="0" w:color="auto"/>
                      </w:divBdr>
                    </w:div>
                  </w:divsChild>
                </w:div>
                <w:div w:id="431709989">
                  <w:marLeft w:val="0"/>
                  <w:marRight w:val="0"/>
                  <w:marTop w:val="0"/>
                  <w:marBottom w:val="0"/>
                  <w:divBdr>
                    <w:top w:val="none" w:sz="0" w:space="0" w:color="auto"/>
                    <w:left w:val="none" w:sz="0" w:space="0" w:color="auto"/>
                    <w:bottom w:val="none" w:sz="0" w:space="0" w:color="auto"/>
                    <w:right w:val="none" w:sz="0" w:space="0" w:color="auto"/>
                  </w:divBdr>
                  <w:divsChild>
                    <w:div w:id="799154793">
                      <w:marLeft w:val="0"/>
                      <w:marRight w:val="0"/>
                      <w:marTop w:val="0"/>
                      <w:marBottom w:val="0"/>
                      <w:divBdr>
                        <w:top w:val="none" w:sz="0" w:space="0" w:color="auto"/>
                        <w:left w:val="none" w:sz="0" w:space="0" w:color="auto"/>
                        <w:bottom w:val="none" w:sz="0" w:space="0" w:color="auto"/>
                        <w:right w:val="none" w:sz="0" w:space="0" w:color="auto"/>
                      </w:divBdr>
                    </w:div>
                  </w:divsChild>
                </w:div>
                <w:div w:id="469591438">
                  <w:marLeft w:val="0"/>
                  <w:marRight w:val="0"/>
                  <w:marTop w:val="0"/>
                  <w:marBottom w:val="0"/>
                  <w:divBdr>
                    <w:top w:val="none" w:sz="0" w:space="0" w:color="auto"/>
                    <w:left w:val="none" w:sz="0" w:space="0" w:color="auto"/>
                    <w:bottom w:val="none" w:sz="0" w:space="0" w:color="auto"/>
                    <w:right w:val="none" w:sz="0" w:space="0" w:color="auto"/>
                  </w:divBdr>
                  <w:divsChild>
                    <w:div w:id="1150750268">
                      <w:marLeft w:val="0"/>
                      <w:marRight w:val="0"/>
                      <w:marTop w:val="0"/>
                      <w:marBottom w:val="0"/>
                      <w:divBdr>
                        <w:top w:val="none" w:sz="0" w:space="0" w:color="auto"/>
                        <w:left w:val="none" w:sz="0" w:space="0" w:color="auto"/>
                        <w:bottom w:val="none" w:sz="0" w:space="0" w:color="auto"/>
                        <w:right w:val="none" w:sz="0" w:space="0" w:color="auto"/>
                      </w:divBdr>
                    </w:div>
                  </w:divsChild>
                </w:div>
                <w:div w:id="509568084">
                  <w:marLeft w:val="0"/>
                  <w:marRight w:val="0"/>
                  <w:marTop w:val="0"/>
                  <w:marBottom w:val="0"/>
                  <w:divBdr>
                    <w:top w:val="none" w:sz="0" w:space="0" w:color="auto"/>
                    <w:left w:val="none" w:sz="0" w:space="0" w:color="auto"/>
                    <w:bottom w:val="none" w:sz="0" w:space="0" w:color="auto"/>
                    <w:right w:val="none" w:sz="0" w:space="0" w:color="auto"/>
                  </w:divBdr>
                  <w:divsChild>
                    <w:div w:id="2018999202">
                      <w:marLeft w:val="0"/>
                      <w:marRight w:val="0"/>
                      <w:marTop w:val="0"/>
                      <w:marBottom w:val="0"/>
                      <w:divBdr>
                        <w:top w:val="none" w:sz="0" w:space="0" w:color="auto"/>
                        <w:left w:val="none" w:sz="0" w:space="0" w:color="auto"/>
                        <w:bottom w:val="none" w:sz="0" w:space="0" w:color="auto"/>
                        <w:right w:val="none" w:sz="0" w:space="0" w:color="auto"/>
                      </w:divBdr>
                    </w:div>
                  </w:divsChild>
                </w:div>
                <w:div w:id="521821606">
                  <w:marLeft w:val="0"/>
                  <w:marRight w:val="0"/>
                  <w:marTop w:val="0"/>
                  <w:marBottom w:val="0"/>
                  <w:divBdr>
                    <w:top w:val="none" w:sz="0" w:space="0" w:color="auto"/>
                    <w:left w:val="none" w:sz="0" w:space="0" w:color="auto"/>
                    <w:bottom w:val="none" w:sz="0" w:space="0" w:color="auto"/>
                    <w:right w:val="none" w:sz="0" w:space="0" w:color="auto"/>
                  </w:divBdr>
                  <w:divsChild>
                    <w:div w:id="1723794426">
                      <w:marLeft w:val="0"/>
                      <w:marRight w:val="0"/>
                      <w:marTop w:val="0"/>
                      <w:marBottom w:val="0"/>
                      <w:divBdr>
                        <w:top w:val="none" w:sz="0" w:space="0" w:color="auto"/>
                        <w:left w:val="none" w:sz="0" w:space="0" w:color="auto"/>
                        <w:bottom w:val="none" w:sz="0" w:space="0" w:color="auto"/>
                        <w:right w:val="none" w:sz="0" w:space="0" w:color="auto"/>
                      </w:divBdr>
                    </w:div>
                  </w:divsChild>
                </w:div>
                <w:div w:id="540942744">
                  <w:marLeft w:val="0"/>
                  <w:marRight w:val="0"/>
                  <w:marTop w:val="0"/>
                  <w:marBottom w:val="0"/>
                  <w:divBdr>
                    <w:top w:val="none" w:sz="0" w:space="0" w:color="auto"/>
                    <w:left w:val="none" w:sz="0" w:space="0" w:color="auto"/>
                    <w:bottom w:val="none" w:sz="0" w:space="0" w:color="auto"/>
                    <w:right w:val="none" w:sz="0" w:space="0" w:color="auto"/>
                  </w:divBdr>
                  <w:divsChild>
                    <w:div w:id="1998534057">
                      <w:marLeft w:val="0"/>
                      <w:marRight w:val="0"/>
                      <w:marTop w:val="0"/>
                      <w:marBottom w:val="0"/>
                      <w:divBdr>
                        <w:top w:val="none" w:sz="0" w:space="0" w:color="auto"/>
                        <w:left w:val="none" w:sz="0" w:space="0" w:color="auto"/>
                        <w:bottom w:val="none" w:sz="0" w:space="0" w:color="auto"/>
                        <w:right w:val="none" w:sz="0" w:space="0" w:color="auto"/>
                      </w:divBdr>
                    </w:div>
                  </w:divsChild>
                </w:div>
                <w:div w:id="554509993">
                  <w:marLeft w:val="0"/>
                  <w:marRight w:val="0"/>
                  <w:marTop w:val="0"/>
                  <w:marBottom w:val="0"/>
                  <w:divBdr>
                    <w:top w:val="none" w:sz="0" w:space="0" w:color="auto"/>
                    <w:left w:val="none" w:sz="0" w:space="0" w:color="auto"/>
                    <w:bottom w:val="none" w:sz="0" w:space="0" w:color="auto"/>
                    <w:right w:val="none" w:sz="0" w:space="0" w:color="auto"/>
                  </w:divBdr>
                  <w:divsChild>
                    <w:div w:id="453405681">
                      <w:marLeft w:val="0"/>
                      <w:marRight w:val="0"/>
                      <w:marTop w:val="0"/>
                      <w:marBottom w:val="0"/>
                      <w:divBdr>
                        <w:top w:val="none" w:sz="0" w:space="0" w:color="auto"/>
                        <w:left w:val="none" w:sz="0" w:space="0" w:color="auto"/>
                        <w:bottom w:val="none" w:sz="0" w:space="0" w:color="auto"/>
                        <w:right w:val="none" w:sz="0" w:space="0" w:color="auto"/>
                      </w:divBdr>
                    </w:div>
                  </w:divsChild>
                </w:div>
                <w:div w:id="559679114">
                  <w:marLeft w:val="0"/>
                  <w:marRight w:val="0"/>
                  <w:marTop w:val="0"/>
                  <w:marBottom w:val="0"/>
                  <w:divBdr>
                    <w:top w:val="none" w:sz="0" w:space="0" w:color="auto"/>
                    <w:left w:val="none" w:sz="0" w:space="0" w:color="auto"/>
                    <w:bottom w:val="none" w:sz="0" w:space="0" w:color="auto"/>
                    <w:right w:val="none" w:sz="0" w:space="0" w:color="auto"/>
                  </w:divBdr>
                  <w:divsChild>
                    <w:div w:id="2016494077">
                      <w:marLeft w:val="0"/>
                      <w:marRight w:val="0"/>
                      <w:marTop w:val="0"/>
                      <w:marBottom w:val="0"/>
                      <w:divBdr>
                        <w:top w:val="none" w:sz="0" w:space="0" w:color="auto"/>
                        <w:left w:val="none" w:sz="0" w:space="0" w:color="auto"/>
                        <w:bottom w:val="none" w:sz="0" w:space="0" w:color="auto"/>
                        <w:right w:val="none" w:sz="0" w:space="0" w:color="auto"/>
                      </w:divBdr>
                    </w:div>
                  </w:divsChild>
                </w:div>
                <w:div w:id="606041518">
                  <w:marLeft w:val="0"/>
                  <w:marRight w:val="0"/>
                  <w:marTop w:val="0"/>
                  <w:marBottom w:val="0"/>
                  <w:divBdr>
                    <w:top w:val="none" w:sz="0" w:space="0" w:color="auto"/>
                    <w:left w:val="none" w:sz="0" w:space="0" w:color="auto"/>
                    <w:bottom w:val="none" w:sz="0" w:space="0" w:color="auto"/>
                    <w:right w:val="none" w:sz="0" w:space="0" w:color="auto"/>
                  </w:divBdr>
                  <w:divsChild>
                    <w:div w:id="1546404279">
                      <w:marLeft w:val="0"/>
                      <w:marRight w:val="0"/>
                      <w:marTop w:val="0"/>
                      <w:marBottom w:val="0"/>
                      <w:divBdr>
                        <w:top w:val="none" w:sz="0" w:space="0" w:color="auto"/>
                        <w:left w:val="none" w:sz="0" w:space="0" w:color="auto"/>
                        <w:bottom w:val="none" w:sz="0" w:space="0" w:color="auto"/>
                        <w:right w:val="none" w:sz="0" w:space="0" w:color="auto"/>
                      </w:divBdr>
                    </w:div>
                  </w:divsChild>
                </w:div>
                <w:div w:id="612708565">
                  <w:marLeft w:val="0"/>
                  <w:marRight w:val="0"/>
                  <w:marTop w:val="0"/>
                  <w:marBottom w:val="0"/>
                  <w:divBdr>
                    <w:top w:val="none" w:sz="0" w:space="0" w:color="auto"/>
                    <w:left w:val="none" w:sz="0" w:space="0" w:color="auto"/>
                    <w:bottom w:val="none" w:sz="0" w:space="0" w:color="auto"/>
                    <w:right w:val="none" w:sz="0" w:space="0" w:color="auto"/>
                  </w:divBdr>
                  <w:divsChild>
                    <w:div w:id="655493792">
                      <w:marLeft w:val="0"/>
                      <w:marRight w:val="0"/>
                      <w:marTop w:val="0"/>
                      <w:marBottom w:val="0"/>
                      <w:divBdr>
                        <w:top w:val="none" w:sz="0" w:space="0" w:color="auto"/>
                        <w:left w:val="none" w:sz="0" w:space="0" w:color="auto"/>
                        <w:bottom w:val="none" w:sz="0" w:space="0" w:color="auto"/>
                        <w:right w:val="none" w:sz="0" w:space="0" w:color="auto"/>
                      </w:divBdr>
                    </w:div>
                    <w:div w:id="678852477">
                      <w:marLeft w:val="0"/>
                      <w:marRight w:val="0"/>
                      <w:marTop w:val="0"/>
                      <w:marBottom w:val="0"/>
                      <w:divBdr>
                        <w:top w:val="none" w:sz="0" w:space="0" w:color="auto"/>
                        <w:left w:val="none" w:sz="0" w:space="0" w:color="auto"/>
                        <w:bottom w:val="none" w:sz="0" w:space="0" w:color="auto"/>
                        <w:right w:val="none" w:sz="0" w:space="0" w:color="auto"/>
                      </w:divBdr>
                    </w:div>
                  </w:divsChild>
                </w:div>
                <w:div w:id="626351481">
                  <w:marLeft w:val="0"/>
                  <w:marRight w:val="0"/>
                  <w:marTop w:val="0"/>
                  <w:marBottom w:val="0"/>
                  <w:divBdr>
                    <w:top w:val="none" w:sz="0" w:space="0" w:color="auto"/>
                    <w:left w:val="none" w:sz="0" w:space="0" w:color="auto"/>
                    <w:bottom w:val="none" w:sz="0" w:space="0" w:color="auto"/>
                    <w:right w:val="none" w:sz="0" w:space="0" w:color="auto"/>
                  </w:divBdr>
                  <w:divsChild>
                    <w:div w:id="1163202675">
                      <w:marLeft w:val="0"/>
                      <w:marRight w:val="0"/>
                      <w:marTop w:val="0"/>
                      <w:marBottom w:val="0"/>
                      <w:divBdr>
                        <w:top w:val="none" w:sz="0" w:space="0" w:color="auto"/>
                        <w:left w:val="none" w:sz="0" w:space="0" w:color="auto"/>
                        <w:bottom w:val="none" w:sz="0" w:space="0" w:color="auto"/>
                        <w:right w:val="none" w:sz="0" w:space="0" w:color="auto"/>
                      </w:divBdr>
                    </w:div>
                  </w:divsChild>
                </w:div>
                <w:div w:id="658924607">
                  <w:marLeft w:val="0"/>
                  <w:marRight w:val="0"/>
                  <w:marTop w:val="0"/>
                  <w:marBottom w:val="0"/>
                  <w:divBdr>
                    <w:top w:val="none" w:sz="0" w:space="0" w:color="auto"/>
                    <w:left w:val="none" w:sz="0" w:space="0" w:color="auto"/>
                    <w:bottom w:val="none" w:sz="0" w:space="0" w:color="auto"/>
                    <w:right w:val="none" w:sz="0" w:space="0" w:color="auto"/>
                  </w:divBdr>
                  <w:divsChild>
                    <w:div w:id="493767409">
                      <w:marLeft w:val="0"/>
                      <w:marRight w:val="0"/>
                      <w:marTop w:val="0"/>
                      <w:marBottom w:val="0"/>
                      <w:divBdr>
                        <w:top w:val="none" w:sz="0" w:space="0" w:color="auto"/>
                        <w:left w:val="none" w:sz="0" w:space="0" w:color="auto"/>
                        <w:bottom w:val="none" w:sz="0" w:space="0" w:color="auto"/>
                        <w:right w:val="none" w:sz="0" w:space="0" w:color="auto"/>
                      </w:divBdr>
                    </w:div>
                  </w:divsChild>
                </w:div>
                <w:div w:id="687871484">
                  <w:marLeft w:val="0"/>
                  <w:marRight w:val="0"/>
                  <w:marTop w:val="0"/>
                  <w:marBottom w:val="0"/>
                  <w:divBdr>
                    <w:top w:val="none" w:sz="0" w:space="0" w:color="auto"/>
                    <w:left w:val="none" w:sz="0" w:space="0" w:color="auto"/>
                    <w:bottom w:val="none" w:sz="0" w:space="0" w:color="auto"/>
                    <w:right w:val="none" w:sz="0" w:space="0" w:color="auto"/>
                  </w:divBdr>
                  <w:divsChild>
                    <w:div w:id="1222254574">
                      <w:marLeft w:val="0"/>
                      <w:marRight w:val="0"/>
                      <w:marTop w:val="0"/>
                      <w:marBottom w:val="0"/>
                      <w:divBdr>
                        <w:top w:val="none" w:sz="0" w:space="0" w:color="auto"/>
                        <w:left w:val="none" w:sz="0" w:space="0" w:color="auto"/>
                        <w:bottom w:val="none" w:sz="0" w:space="0" w:color="auto"/>
                        <w:right w:val="none" w:sz="0" w:space="0" w:color="auto"/>
                      </w:divBdr>
                    </w:div>
                    <w:div w:id="1787625923">
                      <w:marLeft w:val="0"/>
                      <w:marRight w:val="0"/>
                      <w:marTop w:val="0"/>
                      <w:marBottom w:val="0"/>
                      <w:divBdr>
                        <w:top w:val="none" w:sz="0" w:space="0" w:color="auto"/>
                        <w:left w:val="none" w:sz="0" w:space="0" w:color="auto"/>
                        <w:bottom w:val="none" w:sz="0" w:space="0" w:color="auto"/>
                        <w:right w:val="none" w:sz="0" w:space="0" w:color="auto"/>
                      </w:divBdr>
                    </w:div>
                  </w:divsChild>
                </w:div>
                <w:div w:id="699937089">
                  <w:marLeft w:val="0"/>
                  <w:marRight w:val="0"/>
                  <w:marTop w:val="0"/>
                  <w:marBottom w:val="0"/>
                  <w:divBdr>
                    <w:top w:val="none" w:sz="0" w:space="0" w:color="auto"/>
                    <w:left w:val="none" w:sz="0" w:space="0" w:color="auto"/>
                    <w:bottom w:val="none" w:sz="0" w:space="0" w:color="auto"/>
                    <w:right w:val="none" w:sz="0" w:space="0" w:color="auto"/>
                  </w:divBdr>
                  <w:divsChild>
                    <w:div w:id="90900508">
                      <w:marLeft w:val="0"/>
                      <w:marRight w:val="0"/>
                      <w:marTop w:val="0"/>
                      <w:marBottom w:val="0"/>
                      <w:divBdr>
                        <w:top w:val="none" w:sz="0" w:space="0" w:color="auto"/>
                        <w:left w:val="none" w:sz="0" w:space="0" w:color="auto"/>
                        <w:bottom w:val="none" w:sz="0" w:space="0" w:color="auto"/>
                        <w:right w:val="none" w:sz="0" w:space="0" w:color="auto"/>
                      </w:divBdr>
                    </w:div>
                  </w:divsChild>
                </w:div>
                <w:div w:id="719591771">
                  <w:marLeft w:val="0"/>
                  <w:marRight w:val="0"/>
                  <w:marTop w:val="0"/>
                  <w:marBottom w:val="0"/>
                  <w:divBdr>
                    <w:top w:val="none" w:sz="0" w:space="0" w:color="auto"/>
                    <w:left w:val="none" w:sz="0" w:space="0" w:color="auto"/>
                    <w:bottom w:val="none" w:sz="0" w:space="0" w:color="auto"/>
                    <w:right w:val="none" w:sz="0" w:space="0" w:color="auto"/>
                  </w:divBdr>
                  <w:divsChild>
                    <w:div w:id="775371336">
                      <w:marLeft w:val="0"/>
                      <w:marRight w:val="0"/>
                      <w:marTop w:val="0"/>
                      <w:marBottom w:val="0"/>
                      <w:divBdr>
                        <w:top w:val="none" w:sz="0" w:space="0" w:color="auto"/>
                        <w:left w:val="none" w:sz="0" w:space="0" w:color="auto"/>
                        <w:bottom w:val="none" w:sz="0" w:space="0" w:color="auto"/>
                        <w:right w:val="none" w:sz="0" w:space="0" w:color="auto"/>
                      </w:divBdr>
                    </w:div>
                    <w:div w:id="1819616853">
                      <w:marLeft w:val="0"/>
                      <w:marRight w:val="0"/>
                      <w:marTop w:val="0"/>
                      <w:marBottom w:val="0"/>
                      <w:divBdr>
                        <w:top w:val="none" w:sz="0" w:space="0" w:color="auto"/>
                        <w:left w:val="none" w:sz="0" w:space="0" w:color="auto"/>
                        <w:bottom w:val="none" w:sz="0" w:space="0" w:color="auto"/>
                        <w:right w:val="none" w:sz="0" w:space="0" w:color="auto"/>
                      </w:divBdr>
                    </w:div>
                    <w:div w:id="1965185593">
                      <w:marLeft w:val="0"/>
                      <w:marRight w:val="0"/>
                      <w:marTop w:val="0"/>
                      <w:marBottom w:val="0"/>
                      <w:divBdr>
                        <w:top w:val="none" w:sz="0" w:space="0" w:color="auto"/>
                        <w:left w:val="none" w:sz="0" w:space="0" w:color="auto"/>
                        <w:bottom w:val="none" w:sz="0" w:space="0" w:color="auto"/>
                        <w:right w:val="none" w:sz="0" w:space="0" w:color="auto"/>
                      </w:divBdr>
                    </w:div>
                  </w:divsChild>
                </w:div>
                <w:div w:id="736318534">
                  <w:marLeft w:val="0"/>
                  <w:marRight w:val="0"/>
                  <w:marTop w:val="0"/>
                  <w:marBottom w:val="0"/>
                  <w:divBdr>
                    <w:top w:val="none" w:sz="0" w:space="0" w:color="auto"/>
                    <w:left w:val="none" w:sz="0" w:space="0" w:color="auto"/>
                    <w:bottom w:val="none" w:sz="0" w:space="0" w:color="auto"/>
                    <w:right w:val="none" w:sz="0" w:space="0" w:color="auto"/>
                  </w:divBdr>
                  <w:divsChild>
                    <w:div w:id="514074155">
                      <w:marLeft w:val="0"/>
                      <w:marRight w:val="0"/>
                      <w:marTop w:val="0"/>
                      <w:marBottom w:val="0"/>
                      <w:divBdr>
                        <w:top w:val="none" w:sz="0" w:space="0" w:color="auto"/>
                        <w:left w:val="none" w:sz="0" w:space="0" w:color="auto"/>
                        <w:bottom w:val="none" w:sz="0" w:space="0" w:color="auto"/>
                        <w:right w:val="none" w:sz="0" w:space="0" w:color="auto"/>
                      </w:divBdr>
                    </w:div>
                    <w:div w:id="1688094092">
                      <w:marLeft w:val="0"/>
                      <w:marRight w:val="0"/>
                      <w:marTop w:val="0"/>
                      <w:marBottom w:val="0"/>
                      <w:divBdr>
                        <w:top w:val="none" w:sz="0" w:space="0" w:color="auto"/>
                        <w:left w:val="none" w:sz="0" w:space="0" w:color="auto"/>
                        <w:bottom w:val="none" w:sz="0" w:space="0" w:color="auto"/>
                        <w:right w:val="none" w:sz="0" w:space="0" w:color="auto"/>
                      </w:divBdr>
                    </w:div>
                  </w:divsChild>
                </w:div>
                <w:div w:id="750389552">
                  <w:marLeft w:val="0"/>
                  <w:marRight w:val="0"/>
                  <w:marTop w:val="0"/>
                  <w:marBottom w:val="0"/>
                  <w:divBdr>
                    <w:top w:val="none" w:sz="0" w:space="0" w:color="auto"/>
                    <w:left w:val="none" w:sz="0" w:space="0" w:color="auto"/>
                    <w:bottom w:val="none" w:sz="0" w:space="0" w:color="auto"/>
                    <w:right w:val="none" w:sz="0" w:space="0" w:color="auto"/>
                  </w:divBdr>
                  <w:divsChild>
                    <w:div w:id="422530536">
                      <w:marLeft w:val="0"/>
                      <w:marRight w:val="0"/>
                      <w:marTop w:val="0"/>
                      <w:marBottom w:val="0"/>
                      <w:divBdr>
                        <w:top w:val="none" w:sz="0" w:space="0" w:color="auto"/>
                        <w:left w:val="none" w:sz="0" w:space="0" w:color="auto"/>
                        <w:bottom w:val="none" w:sz="0" w:space="0" w:color="auto"/>
                        <w:right w:val="none" w:sz="0" w:space="0" w:color="auto"/>
                      </w:divBdr>
                    </w:div>
                    <w:div w:id="1542208557">
                      <w:marLeft w:val="0"/>
                      <w:marRight w:val="0"/>
                      <w:marTop w:val="0"/>
                      <w:marBottom w:val="0"/>
                      <w:divBdr>
                        <w:top w:val="none" w:sz="0" w:space="0" w:color="auto"/>
                        <w:left w:val="none" w:sz="0" w:space="0" w:color="auto"/>
                        <w:bottom w:val="none" w:sz="0" w:space="0" w:color="auto"/>
                        <w:right w:val="none" w:sz="0" w:space="0" w:color="auto"/>
                      </w:divBdr>
                    </w:div>
                  </w:divsChild>
                </w:div>
                <w:div w:id="751707129">
                  <w:marLeft w:val="0"/>
                  <w:marRight w:val="0"/>
                  <w:marTop w:val="0"/>
                  <w:marBottom w:val="0"/>
                  <w:divBdr>
                    <w:top w:val="none" w:sz="0" w:space="0" w:color="auto"/>
                    <w:left w:val="none" w:sz="0" w:space="0" w:color="auto"/>
                    <w:bottom w:val="none" w:sz="0" w:space="0" w:color="auto"/>
                    <w:right w:val="none" w:sz="0" w:space="0" w:color="auto"/>
                  </w:divBdr>
                  <w:divsChild>
                    <w:div w:id="1696343007">
                      <w:marLeft w:val="0"/>
                      <w:marRight w:val="0"/>
                      <w:marTop w:val="0"/>
                      <w:marBottom w:val="0"/>
                      <w:divBdr>
                        <w:top w:val="none" w:sz="0" w:space="0" w:color="auto"/>
                        <w:left w:val="none" w:sz="0" w:space="0" w:color="auto"/>
                        <w:bottom w:val="none" w:sz="0" w:space="0" w:color="auto"/>
                        <w:right w:val="none" w:sz="0" w:space="0" w:color="auto"/>
                      </w:divBdr>
                    </w:div>
                  </w:divsChild>
                </w:div>
                <w:div w:id="768281439">
                  <w:marLeft w:val="0"/>
                  <w:marRight w:val="0"/>
                  <w:marTop w:val="0"/>
                  <w:marBottom w:val="0"/>
                  <w:divBdr>
                    <w:top w:val="none" w:sz="0" w:space="0" w:color="auto"/>
                    <w:left w:val="none" w:sz="0" w:space="0" w:color="auto"/>
                    <w:bottom w:val="none" w:sz="0" w:space="0" w:color="auto"/>
                    <w:right w:val="none" w:sz="0" w:space="0" w:color="auto"/>
                  </w:divBdr>
                  <w:divsChild>
                    <w:div w:id="1228956660">
                      <w:marLeft w:val="0"/>
                      <w:marRight w:val="0"/>
                      <w:marTop w:val="0"/>
                      <w:marBottom w:val="0"/>
                      <w:divBdr>
                        <w:top w:val="none" w:sz="0" w:space="0" w:color="auto"/>
                        <w:left w:val="none" w:sz="0" w:space="0" w:color="auto"/>
                        <w:bottom w:val="none" w:sz="0" w:space="0" w:color="auto"/>
                        <w:right w:val="none" w:sz="0" w:space="0" w:color="auto"/>
                      </w:divBdr>
                    </w:div>
                  </w:divsChild>
                </w:div>
                <w:div w:id="804273636">
                  <w:marLeft w:val="0"/>
                  <w:marRight w:val="0"/>
                  <w:marTop w:val="0"/>
                  <w:marBottom w:val="0"/>
                  <w:divBdr>
                    <w:top w:val="none" w:sz="0" w:space="0" w:color="auto"/>
                    <w:left w:val="none" w:sz="0" w:space="0" w:color="auto"/>
                    <w:bottom w:val="none" w:sz="0" w:space="0" w:color="auto"/>
                    <w:right w:val="none" w:sz="0" w:space="0" w:color="auto"/>
                  </w:divBdr>
                  <w:divsChild>
                    <w:div w:id="664554567">
                      <w:marLeft w:val="0"/>
                      <w:marRight w:val="0"/>
                      <w:marTop w:val="0"/>
                      <w:marBottom w:val="0"/>
                      <w:divBdr>
                        <w:top w:val="none" w:sz="0" w:space="0" w:color="auto"/>
                        <w:left w:val="none" w:sz="0" w:space="0" w:color="auto"/>
                        <w:bottom w:val="none" w:sz="0" w:space="0" w:color="auto"/>
                        <w:right w:val="none" w:sz="0" w:space="0" w:color="auto"/>
                      </w:divBdr>
                    </w:div>
                    <w:div w:id="1334720570">
                      <w:marLeft w:val="0"/>
                      <w:marRight w:val="0"/>
                      <w:marTop w:val="0"/>
                      <w:marBottom w:val="0"/>
                      <w:divBdr>
                        <w:top w:val="none" w:sz="0" w:space="0" w:color="auto"/>
                        <w:left w:val="none" w:sz="0" w:space="0" w:color="auto"/>
                        <w:bottom w:val="none" w:sz="0" w:space="0" w:color="auto"/>
                        <w:right w:val="none" w:sz="0" w:space="0" w:color="auto"/>
                      </w:divBdr>
                    </w:div>
                  </w:divsChild>
                </w:div>
                <w:div w:id="815416190">
                  <w:marLeft w:val="0"/>
                  <w:marRight w:val="0"/>
                  <w:marTop w:val="0"/>
                  <w:marBottom w:val="0"/>
                  <w:divBdr>
                    <w:top w:val="none" w:sz="0" w:space="0" w:color="auto"/>
                    <w:left w:val="none" w:sz="0" w:space="0" w:color="auto"/>
                    <w:bottom w:val="none" w:sz="0" w:space="0" w:color="auto"/>
                    <w:right w:val="none" w:sz="0" w:space="0" w:color="auto"/>
                  </w:divBdr>
                  <w:divsChild>
                    <w:div w:id="424805060">
                      <w:marLeft w:val="0"/>
                      <w:marRight w:val="0"/>
                      <w:marTop w:val="0"/>
                      <w:marBottom w:val="0"/>
                      <w:divBdr>
                        <w:top w:val="none" w:sz="0" w:space="0" w:color="auto"/>
                        <w:left w:val="none" w:sz="0" w:space="0" w:color="auto"/>
                        <w:bottom w:val="none" w:sz="0" w:space="0" w:color="auto"/>
                        <w:right w:val="none" w:sz="0" w:space="0" w:color="auto"/>
                      </w:divBdr>
                    </w:div>
                    <w:div w:id="542985156">
                      <w:marLeft w:val="0"/>
                      <w:marRight w:val="0"/>
                      <w:marTop w:val="0"/>
                      <w:marBottom w:val="0"/>
                      <w:divBdr>
                        <w:top w:val="none" w:sz="0" w:space="0" w:color="auto"/>
                        <w:left w:val="none" w:sz="0" w:space="0" w:color="auto"/>
                        <w:bottom w:val="none" w:sz="0" w:space="0" w:color="auto"/>
                        <w:right w:val="none" w:sz="0" w:space="0" w:color="auto"/>
                      </w:divBdr>
                    </w:div>
                  </w:divsChild>
                </w:div>
                <w:div w:id="930553164">
                  <w:marLeft w:val="0"/>
                  <w:marRight w:val="0"/>
                  <w:marTop w:val="0"/>
                  <w:marBottom w:val="0"/>
                  <w:divBdr>
                    <w:top w:val="none" w:sz="0" w:space="0" w:color="auto"/>
                    <w:left w:val="none" w:sz="0" w:space="0" w:color="auto"/>
                    <w:bottom w:val="none" w:sz="0" w:space="0" w:color="auto"/>
                    <w:right w:val="none" w:sz="0" w:space="0" w:color="auto"/>
                  </w:divBdr>
                  <w:divsChild>
                    <w:div w:id="406464559">
                      <w:marLeft w:val="0"/>
                      <w:marRight w:val="0"/>
                      <w:marTop w:val="0"/>
                      <w:marBottom w:val="0"/>
                      <w:divBdr>
                        <w:top w:val="none" w:sz="0" w:space="0" w:color="auto"/>
                        <w:left w:val="none" w:sz="0" w:space="0" w:color="auto"/>
                        <w:bottom w:val="none" w:sz="0" w:space="0" w:color="auto"/>
                        <w:right w:val="none" w:sz="0" w:space="0" w:color="auto"/>
                      </w:divBdr>
                    </w:div>
                  </w:divsChild>
                </w:div>
                <w:div w:id="935482458">
                  <w:marLeft w:val="0"/>
                  <w:marRight w:val="0"/>
                  <w:marTop w:val="0"/>
                  <w:marBottom w:val="0"/>
                  <w:divBdr>
                    <w:top w:val="none" w:sz="0" w:space="0" w:color="auto"/>
                    <w:left w:val="none" w:sz="0" w:space="0" w:color="auto"/>
                    <w:bottom w:val="none" w:sz="0" w:space="0" w:color="auto"/>
                    <w:right w:val="none" w:sz="0" w:space="0" w:color="auto"/>
                  </w:divBdr>
                  <w:divsChild>
                    <w:div w:id="507790579">
                      <w:marLeft w:val="0"/>
                      <w:marRight w:val="0"/>
                      <w:marTop w:val="0"/>
                      <w:marBottom w:val="0"/>
                      <w:divBdr>
                        <w:top w:val="none" w:sz="0" w:space="0" w:color="auto"/>
                        <w:left w:val="none" w:sz="0" w:space="0" w:color="auto"/>
                        <w:bottom w:val="none" w:sz="0" w:space="0" w:color="auto"/>
                        <w:right w:val="none" w:sz="0" w:space="0" w:color="auto"/>
                      </w:divBdr>
                    </w:div>
                  </w:divsChild>
                </w:div>
                <w:div w:id="938679274">
                  <w:marLeft w:val="0"/>
                  <w:marRight w:val="0"/>
                  <w:marTop w:val="0"/>
                  <w:marBottom w:val="0"/>
                  <w:divBdr>
                    <w:top w:val="none" w:sz="0" w:space="0" w:color="auto"/>
                    <w:left w:val="none" w:sz="0" w:space="0" w:color="auto"/>
                    <w:bottom w:val="none" w:sz="0" w:space="0" w:color="auto"/>
                    <w:right w:val="none" w:sz="0" w:space="0" w:color="auto"/>
                  </w:divBdr>
                  <w:divsChild>
                    <w:div w:id="948313079">
                      <w:marLeft w:val="0"/>
                      <w:marRight w:val="0"/>
                      <w:marTop w:val="0"/>
                      <w:marBottom w:val="0"/>
                      <w:divBdr>
                        <w:top w:val="none" w:sz="0" w:space="0" w:color="auto"/>
                        <w:left w:val="none" w:sz="0" w:space="0" w:color="auto"/>
                        <w:bottom w:val="none" w:sz="0" w:space="0" w:color="auto"/>
                        <w:right w:val="none" w:sz="0" w:space="0" w:color="auto"/>
                      </w:divBdr>
                    </w:div>
                    <w:div w:id="1824933427">
                      <w:marLeft w:val="0"/>
                      <w:marRight w:val="0"/>
                      <w:marTop w:val="0"/>
                      <w:marBottom w:val="0"/>
                      <w:divBdr>
                        <w:top w:val="none" w:sz="0" w:space="0" w:color="auto"/>
                        <w:left w:val="none" w:sz="0" w:space="0" w:color="auto"/>
                        <w:bottom w:val="none" w:sz="0" w:space="0" w:color="auto"/>
                        <w:right w:val="none" w:sz="0" w:space="0" w:color="auto"/>
                      </w:divBdr>
                    </w:div>
                  </w:divsChild>
                </w:div>
                <w:div w:id="1001540531">
                  <w:marLeft w:val="0"/>
                  <w:marRight w:val="0"/>
                  <w:marTop w:val="0"/>
                  <w:marBottom w:val="0"/>
                  <w:divBdr>
                    <w:top w:val="none" w:sz="0" w:space="0" w:color="auto"/>
                    <w:left w:val="none" w:sz="0" w:space="0" w:color="auto"/>
                    <w:bottom w:val="none" w:sz="0" w:space="0" w:color="auto"/>
                    <w:right w:val="none" w:sz="0" w:space="0" w:color="auto"/>
                  </w:divBdr>
                  <w:divsChild>
                    <w:div w:id="199099357">
                      <w:marLeft w:val="0"/>
                      <w:marRight w:val="0"/>
                      <w:marTop w:val="0"/>
                      <w:marBottom w:val="0"/>
                      <w:divBdr>
                        <w:top w:val="none" w:sz="0" w:space="0" w:color="auto"/>
                        <w:left w:val="none" w:sz="0" w:space="0" w:color="auto"/>
                        <w:bottom w:val="none" w:sz="0" w:space="0" w:color="auto"/>
                        <w:right w:val="none" w:sz="0" w:space="0" w:color="auto"/>
                      </w:divBdr>
                    </w:div>
                  </w:divsChild>
                </w:div>
                <w:div w:id="1091393722">
                  <w:marLeft w:val="0"/>
                  <w:marRight w:val="0"/>
                  <w:marTop w:val="0"/>
                  <w:marBottom w:val="0"/>
                  <w:divBdr>
                    <w:top w:val="none" w:sz="0" w:space="0" w:color="auto"/>
                    <w:left w:val="none" w:sz="0" w:space="0" w:color="auto"/>
                    <w:bottom w:val="none" w:sz="0" w:space="0" w:color="auto"/>
                    <w:right w:val="none" w:sz="0" w:space="0" w:color="auto"/>
                  </w:divBdr>
                  <w:divsChild>
                    <w:div w:id="1332752659">
                      <w:marLeft w:val="0"/>
                      <w:marRight w:val="0"/>
                      <w:marTop w:val="0"/>
                      <w:marBottom w:val="0"/>
                      <w:divBdr>
                        <w:top w:val="none" w:sz="0" w:space="0" w:color="auto"/>
                        <w:left w:val="none" w:sz="0" w:space="0" w:color="auto"/>
                        <w:bottom w:val="none" w:sz="0" w:space="0" w:color="auto"/>
                        <w:right w:val="none" w:sz="0" w:space="0" w:color="auto"/>
                      </w:divBdr>
                    </w:div>
                  </w:divsChild>
                </w:div>
                <w:div w:id="1103955910">
                  <w:marLeft w:val="0"/>
                  <w:marRight w:val="0"/>
                  <w:marTop w:val="0"/>
                  <w:marBottom w:val="0"/>
                  <w:divBdr>
                    <w:top w:val="none" w:sz="0" w:space="0" w:color="auto"/>
                    <w:left w:val="none" w:sz="0" w:space="0" w:color="auto"/>
                    <w:bottom w:val="none" w:sz="0" w:space="0" w:color="auto"/>
                    <w:right w:val="none" w:sz="0" w:space="0" w:color="auto"/>
                  </w:divBdr>
                  <w:divsChild>
                    <w:div w:id="38170180">
                      <w:marLeft w:val="0"/>
                      <w:marRight w:val="0"/>
                      <w:marTop w:val="0"/>
                      <w:marBottom w:val="0"/>
                      <w:divBdr>
                        <w:top w:val="none" w:sz="0" w:space="0" w:color="auto"/>
                        <w:left w:val="none" w:sz="0" w:space="0" w:color="auto"/>
                        <w:bottom w:val="none" w:sz="0" w:space="0" w:color="auto"/>
                        <w:right w:val="none" w:sz="0" w:space="0" w:color="auto"/>
                      </w:divBdr>
                    </w:div>
                    <w:div w:id="395469687">
                      <w:marLeft w:val="0"/>
                      <w:marRight w:val="0"/>
                      <w:marTop w:val="0"/>
                      <w:marBottom w:val="0"/>
                      <w:divBdr>
                        <w:top w:val="none" w:sz="0" w:space="0" w:color="auto"/>
                        <w:left w:val="none" w:sz="0" w:space="0" w:color="auto"/>
                        <w:bottom w:val="none" w:sz="0" w:space="0" w:color="auto"/>
                        <w:right w:val="none" w:sz="0" w:space="0" w:color="auto"/>
                      </w:divBdr>
                    </w:div>
                    <w:div w:id="1140070933">
                      <w:marLeft w:val="0"/>
                      <w:marRight w:val="0"/>
                      <w:marTop w:val="0"/>
                      <w:marBottom w:val="0"/>
                      <w:divBdr>
                        <w:top w:val="none" w:sz="0" w:space="0" w:color="auto"/>
                        <w:left w:val="none" w:sz="0" w:space="0" w:color="auto"/>
                        <w:bottom w:val="none" w:sz="0" w:space="0" w:color="auto"/>
                        <w:right w:val="none" w:sz="0" w:space="0" w:color="auto"/>
                      </w:divBdr>
                    </w:div>
                    <w:div w:id="1628855095">
                      <w:marLeft w:val="0"/>
                      <w:marRight w:val="0"/>
                      <w:marTop w:val="0"/>
                      <w:marBottom w:val="0"/>
                      <w:divBdr>
                        <w:top w:val="none" w:sz="0" w:space="0" w:color="auto"/>
                        <w:left w:val="none" w:sz="0" w:space="0" w:color="auto"/>
                        <w:bottom w:val="none" w:sz="0" w:space="0" w:color="auto"/>
                        <w:right w:val="none" w:sz="0" w:space="0" w:color="auto"/>
                      </w:divBdr>
                    </w:div>
                  </w:divsChild>
                </w:div>
                <w:div w:id="1127352165">
                  <w:marLeft w:val="0"/>
                  <w:marRight w:val="0"/>
                  <w:marTop w:val="0"/>
                  <w:marBottom w:val="0"/>
                  <w:divBdr>
                    <w:top w:val="none" w:sz="0" w:space="0" w:color="auto"/>
                    <w:left w:val="none" w:sz="0" w:space="0" w:color="auto"/>
                    <w:bottom w:val="none" w:sz="0" w:space="0" w:color="auto"/>
                    <w:right w:val="none" w:sz="0" w:space="0" w:color="auto"/>
                  </w:divBdr>
                  <w:divsChild>
                    <w:div w:id="418675759">
                      <w:marLeft w:val="0"/>
                      <w:marRight w:val="0"/>
                      <w:marTop w:val="0"/>
                      <w:marBottom w:val="0"/>
                      <w:divBdr>
                        <w:top w:val="none" w:sz="0" w:space="0" w:color="auto"/>
                        <w:left w:val="none" w:sz="0" w:space="0" w:color="auto"/>
                        <w:bottom w:val="none" w:sz="0" w:space="0" w:color="auto"/>
                        <w:right w:val="none" w:sz="0" w:space="0" w:color="auto"/>
                      </w:divBdr>
                    </w:div>
                  </w:divsChild>
                </w:div>
                <w:div w:id="1131675900">
                  <w:marLeft w:val="0"/>
                  <w:marRight w:val="0"/>
                  <w:marTop w:val="0"/>
                  <w:marBottom w:val="0"/>
                  <w:divBdr>
                    <w:top w:val="none" w:sz="0" w:space="0" w:color="auto"/>
                    <w:left w:val="none" w:sz="0" w:space="0" w:color="auto"/>
                    <w:bottom w:val="none" w:sz="0" w:space="0" w:color="auto"/>
                    <w:right w:val="none" w:sz="0" w:space="0" w:color="auto"/>
                  </w:divBdr>
                  <w:divsChild>
                    <w:div w:id="1593394129">
                      <w:marLeft w:val="0"/>
                      <w:marRight w:val="0"/>
                      <w:marTop w:val="0"/>
                      <w:marBottom w:val="0"/>
                      <w:divBdr>
                        <w:top w:val="none" w:sz="0" w:space="0" w:color="auto"/>
                        <w:left w:val="none" w:sz="0" w:space="0" w:color="auto"/>
                        <w:bottom w:val="none" w:sz="0" w:space="0" w:color="auto"/>
                        <w:right w:val="none" w:sz="0" w:space="0" w:color="auto"/>
                      </w:divBdr>
                    </w:div>
                  </w:divsChild>
                </w:div>
                <w:div w:id="1155561543">
                  <w:marLeft w:val="0"/>
                  <w:marRight w:val="0"/>
                  <w:marTop w:val="0"/>
                  <w:marBottom w:val="0"/>
                  <w:divBdr>
                    <w:top w:val="none" w:sz="0" w:space="0" w:color="auto"/>
                    <w:left w:val="none" w:sz="0" w:space="0" w:color="auto"/>
                    <w:bottom w:val="none" w:sz="0" w:space="0" w:color="auto"/>
                    <w:right w:val="none" w:sz="0" w:space="0" w:color="auto"/>
                  </w:divBdr>
                  <w:divsChild>
                    <w:div w:id="2097050187">
                      <w:marLeft w:val="0"/>
                      <w:marRight w:val="0"/>
                      <w:marTop w:val="0"/>
                      <w:marBottom w:val="0"/>
                      <w:divBdr>
                        <w:top w:val="none" w:sz="0" w:space="0" w:color="auto"/>
                        <w:left w:val="none" w:sz="0" w:space="0" w:color="auto"/>
                        <w:bottom w:val="none" w:sz="0" w:space="0" w:color="auto"/>
                        <w:right w:val="none" w:sz="0" w:space="0" w:color="auto"/>
                      </w:divBdr>
                    </w:div>
                  </w:divsChild>
                </w:div>
                <w:div w:id="1188715911">
                  <w:marLeft w:val="0"/>
                  <w:marRight w:val="0"/>
                  <w:marTop w:val="0"/>
                  <w:marBottom w:val="0"/>
                  <w:divBdr>
                    <w:top w:val="none" w:sz="0" w:space="0" w:color="auto"/>
                    <w:left w:val="none" w:sz="0" w:space="0" w:color="auto"/>
                    <w:bottom w:val="none" w:sz="0" w:space="0" w:color="auto"/>
                    <w:right w:val="none" w:sz="0" w:space="0" w:color="auto"/>
                  </w:divBdr>
                  <w:divsChild>
                    <w:div w:id="1561745409">
                      <w:marLeft w:val="0"/>
                      <w:marRight w:val="0"/>
                      <w:marTop w:val="0"/>
                      <w:marBottom w:val="0"/>
                      <w:divBdr>
                        <w:top w:val="none" w:sz="0" w:space="0" w:color="auto"/>
                        <w:left w:val="none" w:sz="0" w:space="0" w:color="auto"/>
                        <w:bottom w:val="none" w:sz="0" w:space="0" w:color="auto"/>
                        <w:right w:val="none" w:sz="0" w:space="0" w:color="auto"/>
                      </w:divBdr>
                    </w:div>
                  </w:divsChild>
                </w:div>
                <w:div w:id="1221945988">
                  <w:marLeft w:val="0"/>
                  <w:marRight w:val="0"/>
                  <w:marTop w:val="0"/>
                  <w:marBottom w:val="0"/>
                  <w:divBdr>
                    <w:top w:val="none" w:sz="0" w:space="0" w:color="auto"/>
                    <w:left w:val="none" w:sz="0" w:space="0" w:color="auto"/>
                    <w:bottom w:val="none" w:sz="0" w:space="0" w:color="auto"/>
                    <w:right w:val="none" w:sz="0" w:space="0" w:color="auto"/>
                  </w:divBdr>
                  <w:divsChild>
                    <w:div w:id="503469778">
                      <w:marLeft w:val="0"/>
                      <w:marRight w:val="0"/>
                      <w:marTop w:val="0"/>
                      <w:marBottom w:val="0"/>
                      <w:divBdr>
                        <w:top w:val="none" w:sz="0" w:space="0" w:color="auto"/>
                        <w:left w:val="none" w:sz="0" w:space="0" w:color="auto"/>
                        <w:bottom w:val="none" w:sz="0" w:space="0" w:color="auto"/>
                        <w:right w:val="none" w:sz="0" w:space="0" w:color="auto"/>
                      </w:divBdr>
                    </w:div>
                  </w:divsChild>
                </w:div>
                <w:div w:id="1253860371">
                  <w:marLeft w:val="0"/>
                  <w:marRight w:val="0"/>
                  <w:marTop w:val="0"/>
                  <w:marBottom w:val="0"/>
                  <w:divBdr>
                    <w:top w:val="none" w:sz="0" w:space="0" w:color="auto"/>
                    <w:left w:val="none" w:sz="0" w:space="0" w:color="auto"/>
                    <w:bottom w:val="none" w:sz="0" w:space="0" w:color="auto"/>
                    <w:right w:val="none" w:sz="0" w:space="0" w:color="auto"/>
                  </w:divBdr>
                  <w:divsChild>
                    <w:div w:id="676035194">
                      <w:marLeft w:val="0"/>
                      <w:marRight w:val="0"/>
                      <w:marTop w:val="0"/>
                      <w:marBottom w:val="0"/>
                      <w:divBdr>
                        <w:top w:val="none" w:sz="0" w:space="0" w:color="auto"/>
                        <w:left w:val="none" w:sz="0" w:space="0" w:color="auto"/>
                        <w:bottom w:val="none" w:sz="0" w:space="0" w:color="auto"/>
                        <w:right w:val="none" w:sz="0" w:space="0" w:color="auto"/>
                      </w:divBdr>
                    </w:div>
                  </w:divsChild>
                </w:div>
                <w:div w:id="1279489428">
                  <w:marLeft w:val="0"/>
                  <w:marRight w:val="0"/>
                  <w:marTop w:val="0"/>
                  <w:marBottom w:val="0"/>
                  <w:divBdr>
                    <w:top w:val="none" w:sz="0" w:space="0" w:color="auto"/>
                    <w:left w:val="none" w:sz="0" w:space="0" w:color="auto"/>
                    <w:bottom w:val="none" w:sz="0" w:space="0" w:color="auto"/>
                    <w:right w:val="none" w:sz="0" w:space="0" w:color="auto"/>
                  </w:divBdr>
                  <w:divsChild>
                    <w:div w:id="966081002">
                      <w:marLeft w:val="0"/>
                      <w:marRight w:val="0"/>
                      <w:marTop w:val="0"/>
                      <w:marBottom w:val="0"/>
                      <w:divBdr>
                        <w:top w:val="none" w:sz="0" w:space="0" w:color="auto"/>
                        <w:left w:val="none" w:sz="0" w:space="0" w:color="auto"/>
                        <w:bottom w:val="none" w:sz="0" w:space="0" w:color="auto"/>
                        <w:right w:val="none" w:sz="0" w:space="0" w:color="auto"/>
                      </w:divBdr>
                    </w:div>
                  </w:divsChild>
                </w:div>
                <w:div w:id="1291981154">
                  <w:marLeft w:val="0"/>
                  <w:marRight w:val="0"/>
                  <w:marTop w:val="0"/>
                  <w:marBottom w:val="0"/>
                  <w:divBdr>
                    <w:top w:val="none" w:sz="0" w:space="0" w:color="auto"/>
                    <w:left w:val="none" w:sz="0" w:space="0" w:color="auto"/>
                    <w:bottom w:val="none" w:sz="0" w:space="0" w:color="auto"/>
                    <w:right w:val="none" w:sz="0" w:space="0" w:color="auto"/>
                  </w:divBdr>
                  <w:divsChild>
                    <w:div w:id="984427391">
                      <w:marLeft w:val="0"/>
                      <w:marRight w:val="0"/>
                      <w:marTop w:val="0"/>
                      <w:marBottom w:val="0"/>
                      <w:divBdr>
                        <w:top w:val="none" w:sz="0" w:space="0" w:color="auto"/>
                        <w:left w:val="none" w:sz="0" w:space="0" w:color="auto"/>
                        <w:bottom w:val="none" w:sz="0" w:space="0" w:color="auto"/>
                        <w:right w:val="none" w:sz="0" w:space="0" w:color="auto"/>
                      </w:divBdr>
                    </w:div>
                  </w:divsChild>
                </w:div>
                <w:div w:id="1324234991">
                  <w:marLeft w:val="0"/>
                  <w:marRight w:val="0"/>
                  <w:marTop w:val="0"/>
                  <w:marBottom w:val="0"/>
                  <w:divBdr>
                    <w:top w:val="none" w:sz="0" w:space="0" w:color="auto"/>
                    <w:left w:val="none" w:sz="0" w:space="0" w:color="auto"/>
                    <w:bottom w:val="none" w:sz="0" w:space="0" w:color="auto"/>
                    <w:right w:val="none" w:sz="0" w:space="0" w:color="auto"/>
                  </w:divBdr>
                  <w:divsChild>
                    <w:div w:id="806439256">
                      <w:marLeft w:val="0"/>
                      <w:marRight w:val="0"/>
                      <w:marTop w:val="0"/>
                      <w:marBottom w:val="0"/>
                      <w:divBdr>
                        <w:top w:val="none" w:sz="0" w:space="0" w:color="auto"/>
                        <w:left w:val="none" w:sz="0" w:space="0" w:color="auto"/>
                        <w:bottom w:val="none" w:sz="0" w:space="0" w:color="auto"/>
                        <w:right w:val="none" w:sz="0" w:space="0" w:color="auto"/>
                      </w:divBdr>
                    </w:div>
                  </w:divsChild>
                </w:div>
                <w:div w:id="1328484191">
                  <w:marLeft w:val="0"/>
                  <w:marRight w:val="0"/>
                  <w:marTop w:val="0"/>
                  <w:marBottom w:val="0"/>
                  <w:divBdr>
                    <w:top w:val="none" w:sz="0" w:space="0" w:color="auto"/>
                    <w:left w:val="none" w:sz="0" w:space="0" w:color="auto"/>
                    <w:bottom w:val="none" w:sz="0" w:space="0" w:color="auto"/>
                    <w:right w:val="none" w:sz="0" w:space="0" w:color="auto"/>
                  </w:divBdr>
                  <w:divsChild>
                    <w:div w:id="1075473981">
                      <w:marLeft w:val="0"/>
                      <w:marRight w:val="0"/>
                      <w:marTop w:val="0"/>
                      <w:marBottom w:val="0"/>
                      <w:divBdr>
                        <w:top w:val="none" w:sz="0" w:space="0" w:color="auto"/>
                        <w:left w:val="none" w:sz="0" w:space="0" w:color="auto"/>
                        <w:bottom w:val="none" w:sz="0" w:space="0" w:color="auto"/>
                        <w:right w:val="none" w:sz="0" w:space="0" w:color="auto"/>
                      </w:divBdr>
                    </w:div>
                  </w:divsChild>
                </w:div>
                <w:div w:id="1348941258">
                  <w:marLeft w:val="0"/>
                  <w:marRight w:val="0"/>
                  <w:marTop w:val="0"/>
                  <w:marBottom w:val="0"/>
                  <w:divBdr>
                    <w:top w:val="none" w:sz="0" w:space="0" w:color="auto"/>
                    <w:left w:val="none" w:sz="0" w:space="0" w:color="auto"/>
                    <w:bottom w:val="none" w:sz="0" w:space="0" w:color="auto"/>
                    <w:right w:val="none" w:sz="0" w:space="0" w:color="auto"/>
                  </w:divBdr>
                  <w:divsChild>
                    <w:div w:id="420881199">
                      <w:marLeft w:val="0"/>
                      <w:marRight w:val="0"/>
                      <w:marTop w:val="0"/>
                      <w:marBottom w:val="0"/>
                      <w:divBdr>
                        <w:top w:val="none" w:sz="0" w:space="0" w:color="auto"/>
                        <w:left w:val="none" w:sz="0" w:space="0" w:color="auto"/>
                        <w:bottom w:val="none" w:sz="0" w:space="0" w:color="auto"/>
                        <w:right w:val="none" w:sz="0" w:space="0" w:color="auto"/>
                      </w:divBdr>
                    </w:div>
                  </w:divsChild>
                </w:div>
                <w:div w:id="1356426341">
                  <w:marLeft w:val="0"/>
                  <w:marRight w:val="0"/>
                  <w:marTop w:val="0"/>
                  <w:marBottom w:val="0"/>
                  <w:divBdr>
                    <w:top w:val="none" w:sz="0" w:space="0" w:color="auto"/>
                    <w:left w:val="none" w:sz="0" w:space="0" w:color="auto"/>
                    <w:bottom w:val="none" w:sz="0" w:space="0" w:color="auto"/>
                    <w:right w:val="none" w:sz="0" w:space="0" w:color="auto"/>
                  </w:divBdr>
                  <w:divsChild>
                    <w:div w:id="2067683840">
                      <w:marLeft w:val="0"/>
                      <w:marRight w:val="0"/>
                      <w:marTop w:val="0"/>
                      <w:marBottom w:val="0"/>
                      <w:divBdr>
                        <w:top w:val="none" w:sz="0" w:space="0" w:color="auto"/>
                        <w:left w:val="none" w:sz="0" w:space="0" w:color="auto"/>
                        <w:bottom w:val="none" w:sz="0" w:space="0" w:color="auto"/>
                        <w:right w:val="none" w:sz="0" w:space="0" w:color="auto"/>
                      </w:divBdr>
                    </w:div>
                  </w:divsChild>
                </w:div>
                <w:div w:id="1379551314">
                  <w:marLeft w:val="0"/>
                  <w:marRight w:val="0"/>
                  <w:marTop w:val="0"/>
                  <w:marBottom w:val="0"/>
                  <w:divBdr>
                    <w:top w:val="none" w:sz="0" w:space="0" w:color="auto"/>
                    <w:left w:val="none" w:sz="0" w:space="0" w:color="auto"/>
                    <w:bottom w:val="none" w:sz="0" w:space="0" w:color="auto"/>
                    <w:right w:val="none" w:sz="0" w:space="0" w:color="auto"/>
                  </w:divBdr>
                  <w:divsChild>
                    <w:div w:id="402139992">
                      <w:marLeft w:val="0"/>
                      <w:marRight w:val="0"/>
                      <w:marTop w:val="0"/>
                      <w:marBottom w:val="0"/>
                      <w:divBdr>
                        <w:top w:val="none" w:sz="0" w:space="0" w:color="auto"/>
                        <w:left w:val="none" w:sz="0" w:space="0" w:color="auto"/>
                        <w:bottom w:val="none" w:sz="0" w:space="0" w:color="auto"/>
                        <w:right w:val="none" w:sz="0" w:space="0" w:color="auto"/>
                      </w:divBdr>
                    </w:div>
                    <w:div w:id="876115559">
                      <w:marLeft w:val="0"/>
                      <w:marRight w:val="0"/>
                      <w:marTop w:val="0"/>
                      <w:marBottom w:val="0"/>
                      <w:divBdr>
                        <w:top w:val="none" w:sz="0" w:space="0" w:color="auto"/>
                        <w:left w:val="none" w:sz="0" w:space="0" w:color="auto"/>
                        <w:bottom w:val="none" w:sz="0" w:space="0" w:color="auto"/>
                        <w:right w:val="none" w:sz="0" w:space="0" w:color="auto"/>
                      </w:divBdr>
                    </w:div>
                  </w:divsChild>
                </w:div>
                <w:div w:id="1405026490">
                  <w:marLeft w:val="0"/>
                  <w:marRight w:val="0"/>
                  <w:marTop w:val="0"/>
                  <w:marBottom w:val="0"/>
                  <w:divBdr>
                    <w:top w:val="none" w:sz="0" w:space="0" w:color="auto"/>
                    <w:left w:val="none" w:sz="0" w:space="0" w:color="auto"/>
                    <w:bottom w:val="none" w:sz="0" w:space="0" w:color="auto"/>
                    <w:right w:val="none" w:sz="0" w:space="0" w:color="auto"/>
                  </w:divBdr>
                  <w:divsChild>
                    <w:div w:id="509494753">
                      <w:marLeft w:val="0"/>
                      <w:marRight w:val="0"/>
                      <w:marTop w:val="0"/>
                      <w:marBottom w:val="0"/>
                      <w:divBdr>
                        <w:top w:val="none" w:sz="0" w:space="0" w:color="auto"/>
                        <w:left w:val="none" w:sz="0" w:space="0" w:color="auto"/>
                        <w:bottom w:val="none" w:sz="0" w:space="0" w:color="auto"/>
                        <w:right w:val="none" w:sz="0" w:space="0" w:color="auto"/>
                      </w:divBdr>
                    </w:div>
                  </w:divsChild>
                </w:div>
                <w:div w:id="1417821491">
                  <w:marLeft w:val="0"/>
                  <w:marRight w:val="0"/>
                  <w:marTop w:val="0"/>
                  <w:marBottom w:val="0"/>
                  <w:divBdr>
                    <w:top w:val="none" w:sz="0" w:space="0" w:color="auto"/>
                    <w:left w:val="none" w:sz="0" w:space="0" w:color="auto"/>
                    <w:bottom w:val="none" w:sz="0" w:space="0" w:color="auto"/>
                    <w:right w:val="none" w:sz="0" w:space="0" w:color="auto"/>
                  </w:divBdr>
                  <w:divsChild>
                    <w:div w:id="779111268">
                      <w:marLeft w:val="0"/>
                      <w:marRight w:val="0"/>
                      <w:marTop w:val="0"/>
                      <w:marBottom w:val="0"/>
                      <w:divBdr>
                        <w:top w:val="none" w:sz="0" w:space="0" w:color="auto"/>
                        <w:left w:val="none" w:sz="0" w:space="0" w:color="auto"/>
                        <w:bottom w:val="none" w:sz="0" w:space="0" w:color="auto"/>
                        <w:right w:val="none" w:sz="0" w:space="0" w:color="auto"/>
                      </w:divBdr>
                    </w:div>
                    <w:div w:id="1536623337">
                      <w:marLeft w:val="0"/>
                      <w:marRight w:val="0"/>
                      <w:marTop w:val="0"/>
                      <w:marBottom w:val="0"/>
                      <w:divBdr>
                        <w:top w:val="none" w:sz="0" w:space="0" w:color="auto"/>
                        <w:left w:val="none" w:sz="0" w:space="0" w:color="auto"/>
                        <w:bottom w:val="none" w:sz="0" w:space="0" w:color="auto"/>
                        <w:right w:val="none" w:sz="0" w:space="0" w:color="auto"/>
                      </w:divBdr>
                    </w:div>
                  </w:divsChild>
                </w:div>
                <w:div w:id="1422141492">
                  <w:marLeft w:val="0"/>
                  <w:marRight w:val="0"/>
                  <w:marTop w:val="0"/>
                  <w:marBottom w:val="0"/>
                  <w:divBdr>
                    <w:top w:val="none" w:sz="0" w:space="0" w:color="auto"/>
                    <w:left w:val="none" w:sz="0" w:space="0" w:color="auto"/>
                    <w:bottom w:val="none" w:sz="0" w:space="0" w:color="auto"/>
                    <w:right w:val="none" w:sz="0" w:space="0" w:color="auto"/>
                  </w:divBdr>
                  <w:divsChild>
                    <w:div w:id="1049259888">
                      <w:marLeft w:val="0"/>
                      <w:marRight w:val="0"/>
                      <w:marTop w:val="0"/>
                      <w:marBottom w:val="0"/>
                      <w:divBdr>
                        <w:top w:val="none" w:sz="0" w:space="0" w:color="auto"/>
                        <w:left w:val="none" w:sz="0" w:space="0" w:color="auto"/>
                        <w:bottom w:val="none" w:sz="0" w:space="0" w:color="auto"/>
                        <w:right w:val="none" w:sz="0" w:space="0" w:color="auto"/>
                      </w:divBdr>
                    </w:div>
                  </w:divsChild>
                </w:div>
                <w:div w:id="1425570748">
                  <w:marLeft w:val="0"/>
                  <w:marRight w:val="0"/>
                  <w:marTop w:val="0"/>
                  <w:marBottom w:val="0"/>
                  <w:divBdr>
                    <w:top w:val="none" w:sz="0" w:space="0" w:color="auto"/>
                    <w:left w:val="none" w:sz="0" w:space="0" w:color="auto"/>
                    <w:bottom w:val="none" w:sz="0" w:space="0" w:color="auto"/>
                    <w:right w:val="none" w:sz="0" w:space="0" w:color="auto"/>
                  </w:divBdr>
                  <w:divsChild>
                    <w:div w:id="436948125">
                      <w:marLeft w:val="0"/>
                      <w:marRight w:val="0"/>
                      <w:marTop w:val="0"/>
                      <w:marBottom w:val="0"/>
                      <w:divBdr>
                        <w:top w:val="none" w:sz="0" w:space="0" w:color="auto"/>
                        <w:left w:val="none" w:sz="0" w:space="0" w:color="auto"/>
                        <w:bottom w:val="none" w:sz="0" w:space="0" w:color="auto"/>
                        <w:right w:val="none" w:sz="0" w:space="0" w:color="auto"/>
                      </w:divBdr>
                    </w:div>
                  </w:divsChild>
                </w:div>
                <w:div w:id="1450322780">
                  <w:marLeft w:val="0"/>
                  <w:marRight w:val="0"/>
                  <w:marTop w:val="0"/>
                  <w:marBottom w:val="0"/>
                  <w:divBdr>
                    <w:top w:val="none" w:sz="0" w:space="0" w:color="auto"/>
                    <w:left w:val="none" w:sz="0" w:space="0" w:color="auto"/>
                    <w:bottom w:val="none" w:sz="0" w:space="0" w:color="auto"/>
                    <w:right w:val="none" w:sz="0" w:space="0" w:color="auto"/>
                  </w:divBdr>
                  <w:divsChild>
                    <w:div w:id="58989142">
                      <w:marLeft w:val="0"/>
                      <w:marRight w:val="0"/>
                      <w:marTop w:val="0"/>
                      <w:marBottom w:val="0"/>
                      <w:divBdr>
                        <w:top w:val="none" w:sz="0" w:space="0" w:color="auto"/>
                        <w:left w:val="none" w:sz="0" w:space="0" w:color="auto"/>
                        <w:bottom w:val="none" w:sz="0" w:space="0" w:color="auto"/>
                        <w:right w:val="none" w:sz="0" w:space="0" w:color="auto"/>
                      </w:divBdr>
                    </w:div>
                    <w:div w:id="2055233639">
                      <w:marLeft w:val="0"/>
                      <w:marRight w:val="0"/>
                      <w:marTop w:val="0"/>
                      <w:marBottom w:val="0"/>
                      <w:divBdr>
                        <w:top w:val="none" w:sz="0" w:space="0" w:color="auto"/>
                        <w:left w:val="none" w:sz="0" w:space="0" w:color="auto"/>
                        <w:bottom w:val="none" w:sz="0" w:space="0" w:color="auto"/>
                        <w:right w:val="none" w:sz="0" w:space="0" w:color="auto"/>
                      </w:divBdr>
                    </w:div>
                  </w:divsChild>
                </w:div>
                <w:div w:id="1472989171">
                  <w:marLeft w:val="0"/>
                  <w:marRight w:val="0"/>
                  <w:marTop w:val="0"/>
                  <w:marBottom w:val="0"/>
                  <w:divBdr>
                    <w:top w:val="none" w:sz="0" w:space="0" w:color="auto"/>
                    <w:left w:val="none" w:sz="0" w:space="0" w:color="auto"/>
                    <w:bottom w:val="none" w:sz="0" w:space="0" w:color="auto"/>
                    <w:right w:val="none" w:sz="0" w:space="0" w:color="auto"/>
                  </w:divBdr>
                  <w:divsChild>
                    <w:div w:id="1970668767">
                      <w:marLeft w:val="0"/>
                      <w:marRight w:val="0"/>
                      <w:marTop w:val="0"/>
                      <w:marBottom w:val="0"/>
                      <w:divBdr>
                        <w:top w:val="none" w:sz="0" w:space="0" w:color="auto"/>
                        <w:left w:val="none" w:sz="0" w:space="0" w:color="auto"/>
                        <w:bottom w:val="none" w:sz="0" w:space="0" w:color="auto"/>
                        <w:right w:val="none" w:sz="0" w:space="0" w:color="auto"/>
                      </w:divBdr>
                    </w:div>
                  </w:divsChild>
                </w:div>
                <w:div w:id="1491943069">
                  <w:marLeft w:val="0"/>
                  <w:marRight w:val="0"/>
                  <w:marTop w:val="0"/>
                  <w:marBottom w:val="0"/>
                  <w:divBdr>
                    <w:top w:val="none" w:sz="0" w:space="0" w:color="auto"/>
                    <w:left w:val="none" w:sz="0" w:space="0" w:color="auto"/>
                    <w:bottom w:val="none" w:sz="0" w:space="0" w:color="auto"/>
                    <w:right w:val="none" w:sz="0" w:space="0" w:color="auto"/>
                  </w:divBdr>
                  <w:divsChild>
                    <w:div w:id="106313567">
                      <w:marLeft w:val="0"/>
                      <w:marRight w:val="0"/>
                      <w:marTop w:val="0"/>
                      <w:marBottom w:val="0"/>
                      <w:divBdr>
                        <w:top w:val="none" w:sz="0" w:space="0" w:color="auto"/>
                        <w:left w:val="none" w:sz="0" w:space="0" w:color="auto"/>
                        <w:bottom w:val="none" w:sz="0" w:space="0" w:color="auto"/>
                        <w:right w:val="none" w:sz="0" w:space="0" w:color="auto"/>
                      </w:divBdr>
                    </w:div>
                    <w:div w:id="1919442610">
                      <w:marLeft w:val="0"/>
                      <w:marRight w:val="0"/>
                      <w:marTop w:val="0"/>
                      <w:marBottom w:val="0"/>
                      <w:divBdr>
                        <w:top w:val="none" w:sz="0" w:space="0" w:color="auto"/>
                        <w:left w:val="none" w:sz="0" w:space="0" w:color="auto"/>
                        <w:bottom w:val="none" w:sz="0" w:space="0" w:color="auto"/>
                        <w:right w:val="none" w:sz="0" w:space="0" w:color="auto"/>
                      </w:divBdr>
                    </w:div>
                  </w:divsChild>
                </w:div>
                <w:div w:id="1523934938">
                  <w:marLeft w:val="0"/>
                  <w:marRight w:val="0"/>
                  <w:marTop w:val="0"/>
                  <w:marBottom w:val="0"/>
                  <w:divBdr>
                    <w:top w:val="none" w:sz="0" w:space="0" w:color="auto"/>
                    <w:left w:val="none" w:sz="0" w:space="0" w:color="auto"/>
                    <w:bottom w:val="none" w:sz="0" w:space="0" w:color="auto"/>
                    <w:right w:val="none" w:sz="0" w:space="0" w:color="auto"/>
                  </w:divBdr>
                  <w:divsChild>
                    <w:div w:id="1696035367">
                      <w:marLeft w:val="0"/>
                      <w:marRight w:val="0"/>
                      <w:marTop w:val="0"/>
                      <w:marBottom w:val="0"/>
                      <w:divBdr>
                        <w:top w:val="none" w:sz="0" w:space="0" w:color="auto"/>
                        <w:left w:val="none" w:sz="0" w:space="0" w:color="auto"/>
                        <w:bottom w:val="none" w:sz="0" w:space="0" w:color="auto"/>
                        <w:right w:val="none" w:sz="0" w:space="0" w:color="auto"/>
                      </w:divBdr>
                    </w:div>
                  </w:divsChild>
                </w:div>
                <w:div w:id="1554584087">
                  <w:marLeft w:val="0"/>
                  <w:marRight w:val="0"/>
                  <w:marTop w:val="0"/>
                  <w:marBottom w:val="0"/>
                  <w:divBdr>
                    <w:top w:val="none" w:sz="0" w:space="0" w:color="auto"/>
                    <w:left w:val="none" w:sz="0" w:space="0" w:color="auto"/>
                    <w:bottom w:val="none" w:sz="0" w:space="0" w:color="auto"/>
                    <w:right w:val="none" w:sz="0" w:space="0" w:color="auto"/>
                  </w:divBdr>
                  <w:divsChild>
                    <w:div w:id="1599675023">
                      <w:marLeft w:val="0"/>
                      <w:marRight w:val="0"/>
                      <w:marTop w:val="0"/>
                      <w:marBottom w:val="0"/>
                      <w:divBdr>
                        <w:top w:val="none" w:sz="0" w:space="0" w:color="auto"/>
                        <w:left w:val="none" w:sz="0" w:space="0" w:color="auto"/>
                        <w:bottom w:val="none" w:sz="0" w:space="0" w:color="auto"/>
                        <w:right w:val="none" w:sz="0" w:space="0" w:color="auto"/>
                      </w:divBdr>
                    </w:div>
                  </w:divsChild>
                </w:div>
                <w:div w:id="1564365371">
                  <w:marLeft w:val="0"/>
                  <w:marRight w:val="0"/>
                  <w:marTop w:val="0"/>
                  <w:marBottom w:val="0"/>
                  <w:divBdr>
                    <w:top w:val="none" w:sz="0" w:space="0" w:color="auto"/>
                    <w:left w:val="none" w:sz="0" w:space="0" w:color="auto"/>
                    <w:bottom w:val="none" w:sz="0" w:space="0" w:color="auto"/>
                    <w:right w:val="none" w:sz="0" w:space="0" w:color="auto"/>
                  </w:divBdr>
                  <w:divsChild>
                    <w:div w:id="64037519">
                      <w:marLeft w:val="0"/>
                      <w:marRight w:val="0"/>
                      <w:marTop w:val="0"/>
                      <w:marBottom w:val="0"/>
                      <w:divBdr>
                        <w:top w:val="none" w:sz="0" w:space="0" w:color="auto"/>
                        <w:left w:val="none" w:sz="0" w:space="0" w:color="auto"/>
                        <w:bottom w:val="none" w:sz="0" w:space="0" w:color="auto"/>
                        <w:right w:val="none" w:sz="0" w:space="0" w:color="auto"/>
                      </w:divBdr>
                    </w:div>
                  </w:divsChild>
                </w:div>
                <w:div w:id="1625381699">
                  <w:marLeft w:val="0"/>
                  <w:marRight w:val="0"/>
                  <w:marTop w:val="0"/>
                  <w:marBottom w:val="0"/>
                  <w:divBdr>
                    <w:top w:val="none" w:sz="0" w:space="0" w:color="auto"/>
                    <w:left w:val="none" w:sz="0" w:space="0" w:color="auto"/>
                    <w:bottom w:val="none" w:sz="0" w:space="0" w:color="auto"/>
                    <w:right w:val="none" w:sz="0" w:space="0" w:color="auto"/>
                  </w:divBdr>
                  <w:divsChild>
                    <w:div w:id="1456555776">
                      <w:marLeft w:val="0"/>
                      <w:marRight w:val="0"/>
                      <w:marTop w:val="0"/>
                      <w:marBottom w:val="0"/>
                      <w:divBdr>
                        <w:top w:val="none" w:sz="0" w:space="0" w:color="auto"/>
                        <w:left w:val="none" w:sz="0" w:space="0" w:color="auto"/>
                        <w:bottom w:val="none" w:sz="0" w:space="0" w:color="auto"/>
                        <w:right w:val="none" w:sz="0" w:space="0" w:color="auto"/>
                      </w:divBdr>
                    </w:div>
                  </w:divsChild>
                </w:div>
                <w:div w:id="1635721373">
                  <w:marLeft w:val="0"/>
                  <w:marRight w:val="0"/>
                  <w:marTop w:val="0"/>
                  <w:marBottom w:val="0"/>
                  <w:divBdr>
                    <w:top w:val="none" w:sz="0" w:space="0" w:color="auto"/>
                    <w:left w:val="none" w:sz="0" w:space="0" w:color="auto"/>
                    <w:bottom w:val="none" w:sz="0" w:space="0" w:color="auto"/>
                    <w:right w:val="none" w:sz="0" w:space="0" w:color="auto"/>
                  </w:divBdr>
                  <w:divsChild>
                    <w:div w:id="1672100537">
                      <w:marLeft w:val="0"/>
                      <w:marRight w:val="0"/>
                      <w:marTop w:val="0"/>
                      <w:marBottom w:val="0"/>
                      <w:divBdr>
                        <w:top w:val="none" w:sz="0" w:space="0" w:color="auto"/>
                        <w:left w:val="none" w:sz="0" w:space="0" w:color="auto"/>
                        <w:bottom w:val="none" w:sz="0" w:space="0" w:color="auto"/>
                        <w:right w:val="none" w:sz="0" w:space="0" w:color="auto"/>
                      </w:divBdr>
                    </w:div>
                  </w:divsChild>
                </w:div>
                <w:div w:id="1672492365">
                  <w:marLeft w:val="0"/>
                  <w:marRight w:val="0"/>
                  <w:marTop w:val="0"/>
                  <w:marBottom w:val="0"/>
                  <w:divBdr>
                    <w:top w:val="none" w:sz="0" w:space="0" w:color="auto"/>
                    <w:left w:val="none" w:sz="0" w:space="0" w:color="auto"/>
                    <w:bottom w:val="none" w:sz="0" w:space="0" w:color="auto"/>
                    <w:right w:val="none" w:sz="0" w:space="0" w:color="auto"/>
                  </w:divBdr>
                  <w:divsChild>
                    <w:div w:id="1158108469">
                      <w:marLeft w:val="0"/>
                      <w:marRight w:val="0"/>
                      <w:marTop w:val="0"/>
                      <w:marBottom w:val="0"/>
                      <w:divBdr>
                        <w:top w:val="none" w:sz="0" w:space="0" w:color="auto"/>
                        <w:left w:val="none" w:sz="0" w:space="0" w:color="auto"/>
                        <w:bottom w:val="none" w:sz="0" w:space="0" w:color="auto"/>
                        <w:right w:val="none" w:sz="0" w:space="0" w:color="auto"/>
                      </w:divBdr>
                    </w:div>
                  </w:divsChild>
                </w:div>
                <w:div w:id="1697656516">
                  <w:marLeft w:val="0"/>
                  <w:marRight w:val="0"/>
                  <w:marTop w:val="0"/>
                  <w:marBottom w:val="0"/>
                  <w:divBdr>
                    <w:top w:val="none" w:sz="0" w:space="0" w:color="auto"/>
                    <w:left w:val="none" w:sz="0" w:space="0" w:color="auto"/>
                    <w:bottom w:val="none" w:sz="0" w:space="0" w:color="auto"/>
                    <w:right w:val="none" w:sz="0" w:space="0" w:color="auto"/>
                  </w:divBdr>
                  <w:divsChild>
                    <w:div w:id="163866340">
                      <w:marLeft w:val="0"/>
                      <w:marRight w:val="0"/>
                      <w:marTop w:val="0"/>
                      <w:marBottom w:val="0"/>
                      <w:divBdr>
                        <w:top w:val="none" w:sz="0" w:space="0" w:color="auto"/>
                        <w:left w:val="none" w:sz="0" w:space="0" w:color="auto"/>
                        <w:bottom w:val="none" w:sz="0" w:space="0" w:color="auto"/>
                        <w:right w:val="none" w:sz="0" w:space="0" w:color="auto"/>
                      </w:divBdr>
                    </w:div>
                  </w:divsChild>
                </w:div>
                <w:div w:id="1727684029">
                  <w:marLeft w:val="0"/>
                  <w:marRight w:val="0"/>
                  <w:marTop w:val="0"/>
                  <w:marBottom w:val="0"/>
                  <w:divBdr>
                    <w:top w:val="none" w:sz="0" w:space="0" w:color="auto"/>
                    <w:left w:val="none" w:sz="0" w:space="0" w:color="auto"/>
                    <w:bottom w:val="none" w:sz="0" w:space="0" w:color="auto"/>
                    <w:right w:val="none" w:sz="0" w:space="0" w:color="auto"/>
                  </w:divBdr>
                  <w:divsChild>
                    <w:div w:id="1372996342">
                      <w:marLeft w:val="0"/>
                      <w:marRight w:val="0"/>
                      <w:marTop w:val="0"/>
                      <w:marBottom w:val="0"/>
                      <w:divBdr>
                        <w:top w:val="none" w:sz="0" w:space="0" w:color="auto"/>
                        <w:left w:val="none" w:sz="0" w:space="0" w:color="auto"/>
                        <w:bottom w:val="none" w:sz="0" w:space="0" w:color="auto"/>
                        <w:right w:val="none" w:sz="0" w:space="0" w:color="auto"/>
                      </w:divBdr>
                    </w:div>
                  </w:divsChild>
                </w:div>
                <w:div w:id="1752923538">
                  <w:marLeft w:val="0"/>
                  <w:marRight w:val="0"/>
                  <w:marTop w:val="0"/>
                  <w:marBottom w:val="0"/>
                  <w:divBdr>
                    <w:top w:val="none" w:sz="0" w:space="0" w:color="auto"/>
                    <w:left w:val="none" w:sz="0" w:space="0" w:color="auto"/>
                    <w:bottom w:val="none" w:sz="0" w:space="0" w:color="auto"/>
                    <w:right w:val="none" w:sz="0" w:space="0" w:color="auto"/>
                  </w:divBdr>
                  <w:divsChild>
                    <w:div w:id="307517175">
                      <w:marLeft w:val="0"/>
                      <w:marRight w:val="0"/>
                      <w:marTop w:val="0"/>
                      <w:marBottom w:val="0"/>
                      <w:divBdr>
                        <w:top w:val="none" w:sz="0" w:space="0" w:color="auto"/>
                        <w:left w:val="none" w:sz="0" w:space="0" w:color="auto"/>
                        <w:bottom w:val="none" w:sz="0" w:space="0" w:color="auto"/>
                        <w:right w:val="none" w:sz="0" w:space="0" w:color="auto"/>
                      </w:divBdr>
                    </w:div>
                  </w:divsChild>
                </w:div>
                <w:div w:id="1783307212">
                  <w:marLeft w:val="0"/>
                  <w:marRight w:val="0"/>
                  <w:marTop w:val="0"/>
                  <w:marBottom w:val="0"/>
                  <w:divBdr>
                    <w:top w:val="none" w:sz="0" w:space="0" w:color="auto"/>
                    <w:left w:val="none" w:sz="0" w:space="0" w:color="auto"/>
                    <w:bottom w:val="none" w:sz="0" w:space="0" w:color="auto"/>
                    <w:right w:val="none" w:sz="0" w:space="0" w:color="auto"/>
                  </w:divBdr>
                  <w:divsChild>
                    <w:div w:id="764885212">
                      <w:marLeft w:val="0"/>
                      <w:marRight w:val="0"/>
                      <w:marTop w:val="0"/>
                      <w:marBottom w:val="0"/>
                      <w:divBdr>
                        <w:top w:val="none" w:sz="0" w:space="0" w:color="auto"/>
                        <w:left w:val="none" w:sz="0" w:space="0" w:color="auto"/>
                        <w:bottom w:val="none" w:sz="0" w:space="0" w:color="auto"/>
                        <w:right w:val="none" w:sz="0" w:space="0" w:color="auto"/>
                      </w:divBdr>
                    </w:div>
                  </w:divsChild>
                </w:div>
                <w:div w:id="1785538975">
                  <w:marLeft w:val="0"/>
                  <w:marRight w:val="0"/>
                  <w:marTop w:val="0"/>
                  <w:marBottom w:val="0"/>
                  <w:divBdr>
                    <w:top w:val="none" w:sz="0" w:space="0" w:color="auto"/>
                    <w:left w:val="none" w:sz="0" w:space="0" w:color="auto"/>
                    <w:bottom w:val="none" w:sz="0" w:space="0" w:color="auto"/>
                    <w:right w:val="none" w:sz="0" w:space="0" w:color="auto"/>
                  </w:divBdr>
                  <w:divsChild>
                    <w:div w:id="95683580">
                      <w:marLeft w:val="0"/>
                      <w:marRight w:val="0"/>
                      <w:marTop w:val="0"/>
                      <w:marBottom w:val="0"/>
                      <w:divBdr>
                        <w:top w:val="none" w:sz="0" w:space="0" w:color="auto"/>
                        <w:left w:val="none" w:sz="0" w:space="0" w:color="auto"/>
                        <w:bottom w:val="none" w:sz="0" w:space="0" w:color="auto"/>
                        <w:right w:val="none" w:sz="0" w:space="0" w:color="auto"/>
                      </w:divBdr>
                    </w:div>
                    <w:div w:id="2065373369">
                      <w:marLeft w:val="0"/>
                      <w:marRight w:val="0"/>
                      <w:marTop w:val="0"/>
                      <w:marBottom w:val="0"/>
                      <w:divBdr>
                        <w:top w:val="none" w:sz="0" w:space="0" w:color="auto"/>
                        <w:left w:val="none" w:sz="0" w:space="0" w:color="auto"/>
                        <w:bottom w:val="none" w:sz="0" w:space="0" w:color="auto"/>
                        <w:right w:val="none" w:sz="0" w:space="0" w:color="auto"/>
                      </w:divBdr>
                    </w:div>
                  </w:divsChild>
                </w:div>
                <w:div w:id="1793862264">
                  <w:marLeft w:val="0"/>
                  <w:marRight w:val="0"/>
                  <w:marTop w:val="0"/>
                  <w:marBottom w:val="0"/>
                  <w:divBdr>
                    <w:top w:val="none" w:sz="0" w:space="0" w:color="auto"/>
                    <w:left w:val="none" w:sz="0" w:space="0" w:color="auto"/>
                    <w:bottom w:val="none" w:sz="0" w:space="0" w:color="auto"/>
                    <w:right w:val="none" w:sz="0" w:space="0" w:color="auto"/>
                  </w:divBdr>
                  <w:divsChild>
                    <w:div w:id="1522622463">
                      <w:marLeft w:val="0"/>
                      <w:marRight w:val="0"/>
                      <w:marTop w:val="0"/>
                      <w:marBottom w:val="0"/>
                      <w:divBdr>
                        <w:top w:val="none" w:sz="0" w:space="0" w:color="auto"/>
                        <w:left w:val="none" w:sz="0" w:space="0" w:color="auto"/>
                        <w:bottom w:val="none" w:sz="0" w:space="0" w:color="auto"/>
                        <w:right w:val="none" w:sz="0" w:space="0" w:color="auto"/>
                      </w:divBdr>
                    </w:div>
                  </w:divsChild>
                </w:div>
                <w:div w:id="1858544092">
                  <w:marLeft w:val="0"/>
                  <w:marRight w:val="0"/>
                  <w:marTop w:val="0"/>
                  <w:marBottom w:val="0"/>
                  <w:divBdr>
                    <w:top w:val="none" w:sz="0" w:space="0" w:color="auto"/>
                    <w:left w:val="none" w:sz="0" w:space="0" w:color="auto"/>
                    <w:bottom w:val="none" w:sz="0" w:space="0" w:color="auto"/>
                    <w:right w:val="none" w:sz="0" w:space="0" w:color="auto"/>
                  </w:divBdr>
                  <w:divsChild>
                    <w:div w:id="1093552403">
                      <w:marLeft w:val="0"/>
                      <w:marRight w:val="0"/>
                      <w:marTop w:val="0"/>
                      <w:marBottom w:val="0"/>
                      <w:divBdr>
                        <w:top w:val="none" w:sz="0" w:space="0" w:color="auto"/>
                        <w:left w:val="none" w:sz="0" w:space="0" w:color="auto"/>
                        <w:bottom w:val="none" w:sz="0" w:space="0" w:color="auto"/>
                        <w:right w:val="none" w:sz="0" w:space="0" w:color="auto"/>
                      </w:divBdr>
                    </w:div>
                  </w:divsChild>
                </w:div>
                <w:div w:id="1876967166">
                  <w:marLeft w:val="0"/>
                  <w:marRight w:val="0"/>
                  <w:marTop w:val="0"/>
                  <w:marBottom w:val="0"/>
                  <w:divBdr>
                    <w:top w:val="none" w:sz="0" w:space="0" w:color="auto"/>
                    <w:left w:val="none" w:sz="0" w:space="0" w:color="auto"/>
                    <w:bottom w:val="none" w:sz="0" w:space="0" w:color="auto"/>
                    <w:right w:val="none" w:sz="0" w:space="0" w:color="auto"/>
                  </w:divBdr>
                  <w:divsChild>
                    <w:div w:id="2039625768">
                      <w:marLeft w:val="0"/>
                      <w:marRight w:val="0"/>
                      <w:marTop w:val="0"/>
                      <w:marBottom w:val="0"/>
                      <w:divBdr>
                        <w:top w:val="none" w:sz="0" w:space="0" w:color="auto"/>
                        <w:left w:val="none" w:sz="0" w:space="0" w:color="auto"/>
                        <w:bottom w:val="none" w:sz="0" w:space="0" w:color="auto"/>
                        <w:right w:val="none" w:sz="0" w:space="0" w:color="auto"/>
                      </w:divBdr>
                    </w:div>
                  </w:divsChild>
                </w:div>
                <w:div w:id="1942452237">
                  <w:marLeft w:val="0"/>
                  <w:marRight w:val="0"/>
                  <w:marTop w:val="0"/>
                  <w:marBottom w:val="0"/>
                  <w:divBdr>
                    <w:top w:val="none" w:sz="0" w:space="0" w:color="auto"/>
                    <w:left w:val="none" w:sz="0" w:space="0" w:color="auto"/>
                    <w:bottom w:val="none" w:sz="0" w:space="0" w:color="auto"/>
                    <w:right w:val="none" w:sz="0" w:space="0" w:color="auto"/>
                  </w:divBdr>
                  <w:divsChild>
                    <w:div w:id="1896694328">
                      <w:marLeft w:val="0"/>
                      <w:marRight w:val="0"/>
                      <w:marTop w:val="0"/>
                      <w:marBottom w:val="0"/>
                      <w:divBdr>
                        <w:top w:val="none" w:sz="0" w:space="0" w:color="auto"/>
                        <w:left w:val="none" w:sz="0" w:space="0" w:color="auto"/>
                        <w:bottom w:val="none" w:sz="0" w:space="0" w:color="auto"/>
                        <w:right w:val="none" w:sz="0" w:space="0" w:color="auto"/>
                      </w:divBdr>
                    </w:div>
                  </w:divsChild>
                </w:div>
                <w:div w:id="1972247646">
                  <w:marLeft w:val="0"/>
                  <w:marRight w:val="0"/>
                  <w:marTop w:val="0"/>
                  <w:marBottom w:val="0"/>
                  <w:divBdr>
                    <w:top w:val="none" w:sz="0" w:space="0" w:color="auto"/>
                    <w:left w:val="none" w:sz="0" w:space="0" w:color="auto"/>
                    <w:bottom w:val="none" w:sz="0" w:space="0" w:color="auto"/>
                    <w:right w:val="none" w:sz="0" w:space="0" w:color="auto"/>
                  </w:divBdr>
                  <w:divsChild>
                    <w:div w:id="177086950">
                      <w:marLeft w:val="0"/>
                      <w:marRight w:val="0"/>
                      <w:marTop w:val="0"/>
                      <w:marBottom w:val="0"/>
                      <w:divBdr>
                        <w:top w:val="none" w:sz="0" w:space="0" w:color="auto"/>
                        <w:left w:val="none" w:sz="0" w:space="0" w:color="auto"/>
                        <w:bottom w:val="none" w:sz="0" w:space="0" w:color="auto"/>
                        <w:right w:val="none" w:sz="0" w:space="0" w:color="auto"/>
                      </w:divBdr>
                    </w:div>
                  </w:divsChild>
                </w:div>
                <w:div w:id="1974215111">
                  <w:marLeft w:val="0"/>
                  <w:marRight w:val="0"/>
                  <w:marTop w:val="0"/>
                  <w:marBottom w:val="0"/>
                  <w:divBdr>
                    <w:top w:val="none" w:sz="0" w:space="0" w:color="auto"/>
                    <w:left w:val="none" w:sz="0" w:space="0" w:color="auto"/>
                    <w:bottom w:val="none" w:sz="0" w:space="0" w:color="auto"/>
                    <w:right w:val="none" w:sz="0" w:space="0" w:color="auto"/>
                  </w:divBdr>
                  <w:divsChild>
                    <w:div w:id="722562129">
                      <w:marLeft w:val="0"/>
                      <w:marRight w:val="0"/>
                      <w:marTop w:val="0"/>
                      <w:marBottom w:val="0"/>
                      <w:divBdr>
                        <w:top w:val="none" w:sz="0" w:space="0" w:color="auto"/>
                        <w:left w:val="none" w:sz="0" w:space="0" w:color="auto"/>
                        <w:bottom w:val="none" w:sz="0" w:space="0" w:color="auto"/>
                        <w:right w:val="none" w:sz="0" w:space="0" w:color="auto"/>
                      </w:divBdr>
                    </w:div>
                    <w:div w:id="1665861189">
                      <w:marLeft w:val="0"/>
                      <w:marRight w:val="0"/>
                      <w:marTop w:val="0"/>
                      <w:marBottom w:val="0"/>
                      <w:divBdr>
                        <w:top w:val="none" w:sz="0" w:space="0" w:color="auto"/>
                        <w:left w:val="none" w:sz="0" w:space="0" w:color="auto"/>
                        <w:bottom w:val="none" w:sz="0" w:space="0" w:color="auto"/>
                        <w:right w:val="none" w:sz="0" w:space="0" w:color="auto"/>
                      </w:divBdr>
                    </w:div>
                  </w:divsChild>
                </w:div>
                <w:div w:id="1990818741">
                  <w:marLeft w:val="0"/>
                  <w:marRight w:val="0"/>
                  <w:marTop w:val="0"/>
                  <w:marBottom w:val="0"/>
                  <w:divBdr>
                    <w:top w:val="none" w:sz="0" w:space="0" w:color="auto"/>
                    <w:left w:val="none" w:sz="0" w:space="0" w:color="auto"/>
                    <w:bottom w:val="none" w:sz="0" w:space="0" w:color="auto"/>
                    <w:right w:val="none" w:sz="0" w:space="0" w:color="auto"/>
                  </w:divBdr>
                  <w:divsChild>
                    <w:div w:id="1943301477">
                      <w:marLeft w:val="0"/>
                      <w:marRight w:val="0"/>
                      <w:marTop w:val="0"/>
                      <w:marBottom w:val="0"/>
                      <w:divBdr>
                        <w:top w:val="none" w:sz="0" w:space="0" w:color="auto"/>
                        <w:left w:val="none" w:sz="0" w:space="0" w:color="auto"/>
                        <w:bottom w:val="none" w:sz="0" w:space="0" w:color="auto"/>
                        <w:right w:val="none" w:sz="0" w:space="0" w:color="auto"/>
                      </w:divBdr>
                    </w:div>
                  </w:divsChild>
                </w:div>
                <w:div w:id="2011906585">
                  <w:marLeft w:val="0"/>
                  <w:marRight w:val="0"/>
                  <w:marTop w:val="0"/>
                  <w:marBottom w:val="0"/>
                  <w:divBdr>
                    <w:top w:val="none" w:sz="0" w:space="0" w:color="auto"/>
                    <w:left w:val="none" w:sz="0" w:space="0" w:color="auto"/>
                    <w:bottom w:val="none" w:sz="0" w:space="0" w:color="auto"/>
                    <w:right w:val="none" w:sz="0" w:space="0" w:color="auto"/>
                  </w:divBdr>
                  <w:divsChild>
                    <w:div w:id="605775621">
                      <w:marLeft w:val="0"/>
                      <w:marRight w:val="0"/>
                      <w:marTop w:val="0"/>
                      <w:marBottom w:val="0"/>
                      <w:divBdr>
                        <w:top w:val="none" w:sz="0" w:space="0" w:color="auto"/>
                        <w:left w:val="none" w:sz="0" w:space="0" w:color="auto"/>
                        <w:bottom w:val="none" w:sz="0" w:space="0" w:color="auto"/>
                        <w:right w:val="none" w:sz="0" w:space="0" w:color="auto"/>
                      </w:divBdr>
                    </w:div>
                    <w:div w:id="1315255406">
                      <w:marLeft w:val="0"/>
                      <w:marRight w:val="0"/>
                      <w:marTop w:val="0"/>
                      <w:marBottom w:val="0"/>
                      <w:divBdr>
                        <w:top w:val="none" w:sz="0" w:space="0" w:color="auto"/>
                        <w:left w:val="none" w:sz="0" w:space="0" w:color="auto"/>
                        <w:bottom w:val="none" w:sz="0" w:space="0" w:color="auto"/>
                        <w:right w:val="none" w:sz="0" w:space="0" w:color="auto"/>
                      </w:divBdr>
                    </w:div>
                  </w:divsChild>
                </w:div>
                <w:div w:id="2054766000">
                  <w:marLeft w:val="0"/>
                  <w:marRight w:val="0"/>
                  <w:marTop w:val="0"/>
                  <w:marBottom w:val="0"/>
                  <w:divBdr>
                    <w:top w:val="none" w:sz="0" w:space="0" w:color="auto"/>
                    <w:left w:val="none" w:sz="0" w:space="0" w:color="auto"/>
                    <w:bottom w:val="none" w:sz="0" w:space="0" w:color="auto"/>
                    <w:right w:val="none" w:sz="0" w:space="0" w:color="auto"/>
                  </w:divBdr>
                  <w:divsChild>
                    <w:div w:id="1377005923">
                      <w:marLeft w:val="0"/>
                      <w:marRight w:val="0"/>
                      <w:marTop w:val="0"/>
                      <w:marBottom w:val="0"/>
                      <w:divBdr>
                        <w:top w:val="none" w:sz="0" w:space="0" w:color="auto"/>
                        <w:left w:val="none" w:sz="0" w:space="0" w:color="auto"/>
                        <w:bottom w:val="none" w:sz="0" w:space="0" w:color="auto"/>
                        <w:right w:val="none" w:sz="0" w:space="0" w:color="auto"/>
                      </w:divBdr>
                    </w:div>
                  </w:divsChild>
                </w:div>
                <w:div w:id="2083916224">
                  <w:marLeft w:val="0"/>
                  <w:marRight w:val="0"/>
                  <w:marTop w:val="0"/>
                  <w:marBottom w:val="0"/>
                  <w:divBdr>
                    <w:top w:val="none" w:sz="0" w:space="0" w:color="auto"/>
                    <w:left w:val="none" w:sz="0" w:space="0" w:color="auto"/>
                    <w:bottom w:val="none" w:sz="0" w:space="0" w:color="auto"/>
                    <w:right w:val="none" w:sz="0" w:space="0" w:color="auto"/>
                  </w:divBdr>
                  <w:divsChild>
                    <w:div w:id="9519363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24055927">
      <w:bodyDiv w:val="1"/>
      <w:marLeft w:val="0"/>
      <w:marRight w:val="0"/>
      <w:marTop w:val="0"/>
      <w:marBottom w:val="0"/>
      <w:divBdr>
        <w:top w:val="none" w:sz="0" w:space="0" w:color="auto"/>
        <w:left w:val="none" w:sz="0" w:space="0" w:color="auto"/>
        <w:bottom w:val="none" w:sz="0" w:space="0" w:color="auto"/>
        <w:right w:val="none" w:sz="0" w:space="0" w:color="auto"/>
      </w:divBdr>
    </w:div>
    <w:div w:id="831487360">
      <w:bodyDiv w:val="1"/>
      <w:marLeft w:val="0"/>
      <w:marRight w:val="0"/>
      <w:marTop w:val="0"/>
      <w:marBottom w:val="0"/>
      <w:divBdr>
        <w:top w:val="none" w:sz="0" w:space="0" w:color="auto"/>
        <w:left w:val="none" w:sz="0" w:space="0" w:color="auto"/>
        <w:bottom w:val="none" w:sz="0" w:space="0" w:color="auto"/>
        <w:right w:val="none" w:sz="0" w:space="0" w:color="auto"/>
      </w:divBdr>
      <w:divsChild>
        <w:div w:id="19355582">
          <w:marLeft w:val="0"/>
          <w:marRight w:val="0"/>
          <w:marTop w:val="0"/>
          <w:marBottom w:val="0"/>
          <w:divBdr>
            <w:top w:val="none" w:sz="0" w:space="0" w:color="auto"/>
            <w:left w:val="none" w:sz="0" w:space="0" w:color="auto"/>
            <w:bottom w:val="none" w:sz="0" w:space="0" w:color="auto"/>
            <w:right w:val="none" w:sz="0" w:space="0" w:color="auto"/>
          </w:divBdr>
        </w:div>
        <w:div w:id="113982769">
          <w:marLeft w:val="0"/>
          <w:marRight w:val="0"/>
          <w:marTop w:val="0"/>
          <w:marBottom w:val="0"/>
          <w:divBdr>
            <w:top w:val="none" w:sz="0" w:space="0" w:color="auto"/>
            <w:left w:val="none" w:sz="0" w:space="0" w:color="auto"/>
            <w:bottom w:val="none" w:sz="0" w:space="0" w:color="auto"/>
            <w:right w:val="none" w:sz="0" w:space="0" w:color="auto"/>
          </w:divBdr>
        </w:div>
        <w:div w:id="214435912">
          <w:marLeft w:val="0"/>
          <w:marRight w:val="0"/>
          <w:marTop w:val="0"/>
          <w:marBottom w:val="0"/>
          <w:divBdr>
            <w:top w:val="none" w:sz="0" w:space="0" w:color="auto"/>
            <w:left w:val="none" w:sz="0" w:space="0" w:color="auto"/>
            <w:bottom w:val="none" w:sz="0" w:space="0" w:color="auto"/>
            <w:right w:val="none" w:sz="0" w:space="0" w:color="auto"/>
          </w:divBdr>
        </w:div>
        <w:div w:id="244346308">
          <w:marLeft w:val="0"/>
          <w:marRight w:val="0"/>
          <w:marTop w:val="0"/>
          <w:marBottom w:val="0"/>
          <w:divBdr>
            <w:top w:val="none" w:sz="0" w:space="0" w:color="auto"/>
            <w:left w:val="none" w:sz="0" w:space="0" w:color="auto"/>
            <w:bottom w:val="none" w:sz="0" w:space="0" w:color="auto"/>
            <w:right w:val="none" w:sz="0" w:space="0" w:color="auto"/>
          </w:divBdr>
        </w:div>
        <w:div w:id="283579175">
          <w:marLeft w:val="0"/>
          <w:marRight w:val="0"/>
          <w:marTop w:val="0"/>
          <w:marBottom w:val="0"/>
          <w:divBdr>
            <w:top w:val="none" w:sz="0" w:space="0" w:color="auto"/>
            <w:left w:val="none" w:sz="0" w:space="0" w:color="auto"/>
            <w:bottom w:val="none" w:sz="0" w:space="0" w:color="auto"/>
            <w:right w:val="none" w:sz="0" w:space="0" w:color="auto"/>
          </w:divBdr>
        </w:div>
        <w:div w:id="369036985">
          <w:marLeft w:val="0"/>
          <w:marRight w:val="0"/>
          <w:marTop w:val="0"/>
          <w:marBottom w:val="0"/>
          <w:divBdr>
            <w:top w:val="none" w:sz="0" w:space="0" w:color="auto"/>
            <w:left w:val="none" w:sz="0" w:space="0" w:color="auto"/>
            <w:bottom w:val="none" w:sz="0" w:space="0" w:color="auto"/>
            <w:right w:val="none" w:sz="0" w:space="0" w:color="auto"/>
          </w:divBdr>
        </w:div>
        <w:div w:id="377708992">
          <w:marLeft w:val="0"/>
          <w:marRight w:val="0"/>
          <w:marTop w:val="0"/>
          <w:marBottom w:val="0"/>
          <w:divBdr>
            <w:top w:val="none" w:sz="0" w:space="0" w:color="auto"/>
            <w:left w:val="none" w:sz="0" w:space="0" w:color="auto"/>
            <w:bottom w:val="none" w:sz="0" w:space="0" w:color="auto"/>
            <w:right w:val="none" w:sz="0" w:space="0" w:color="auto"/>
          </w:divBdr>
        </w:div>
        <w:div w:id="389964910">
          <w:marLeft w:val="0"/>
          <w:marRight w:val="0"/>
          <w:marTop w:val="0"/>
          <w:marBottom w:val="0"/>
          <w:divBdr>
            <w:top w:val="none" w:sz="0" w:space="0" w:color="auto"/>
            <w:left w:val="none" w:sz="0" w:space="0" w:color="auto"/>
            <w:bottom w:val="none" w:sz="0" w:space="0" w:color="auto"/>
            <w:right w:val="none" w:sz="0" w:space="0" w:color="auto"/>
          </w:divBdr>
        </w:div>
        <w:div w:id="390884871">
          <w:marLeft w:val="0"/>
          <w:marRight w:val="0"/>
          <w:marTop w:val="0"/>
          <w:marBottom w:val="0"/>
          <w:divBdr>
            <w:top w:val="none" w:sz="0" w:space="0" w:color="auto"/>
            <w:left w:val="none" w:sz="0" w:space="0" w:color="auto"/>
            <w:bottom w:val="none" w:sz="0" w:space="0" w:color="auto"/>
            <w:right w:val="none" w:sz="0" w:space="0" w:color="auto"/>
          </w:divBdr>
        </w:div>
        <w:div w:id="414596456">
          <w:marLeft w:val="0"/>
          <w:marRight w:val="0"/>
          <w:marTop w:val="0"/>
          <w:marBottom w:val="0"/>
          <w:divBdr>
            <w:top w:val="none" w:sz="0" w:space="0" w:color="auto"/>
            <w:left w:val="none" w:sz="0" w:space="0" w:color="auto"/>
            <w:bottom w:val="none" w:sz="0" w:space="0" w:color="auto"/>
            <w:right w:val="none" w:sz="0" w:space="0" w:color="auto"/>
          </w:divBdr>
        </w:div>
        <w:div w:id="485901242">
          <w:marLeft w:val="0"/>
          <w:marRight w:val="0"/>
          <w:marTop w:val="0"/>
          <w:marBottom w:val="0"/>
          <w:divBdr>
            <w:top w:val="none" w:sz="0" w:space="0" w:color="auto"/>
            <w:left w:val="none" w:sz="0" w:space="0" w:color="auto"/>
            <w:bottom w:val="none" w:sz="0" w:space="0" w:color="auto"/>
            <w:right w:val="none" w:sz="0" w:space="0" w:color="auto"/>
          </w:divBdr>
        </w:div>
        <w:div w:id="495926696">
          <w:marLeft w:val="0"/>
          <w:marRight w:val="0"/>
          <w:marTop w:val="0"/>
          <w:marBottom w:val="0"/>
          <w:divBdr>
            <w:top w:val="none" w:sz="0" w:space="0" w:color="auto"/>
            <w:left w:val="none" w:sz="0" w:space="0" w:color="auto"/>
            <w:bottom w:val="none" w:sz="0" w:space="0" w:color="auto"/>
            <w:right w:val="none" w:sz="0" w:space="0" w:color="auto"/>
          </w:divBdr>
        </w:div>
        <w:div w:id="497353739">
          <w:marLeft w:val="0"/>
          <w:marRight w:val="0"/>
          <w:marTop w:val="0"/>
          <w:marBottom w:val="0"/>
          <w:divBdr>
            <w:top w:val="none" w:sz="0" w:space="0" w:color="auto"/>
            <w:left w:val="none" w:sz="0" w:space="0" w:color="auto"/>
            <w:bottom w:val="none" w:sz="0" w:space="0" w:color="auto"/>
            <w:right w:val="none" w:sz="0" w:space="0" w:color="auto"/>
          </w:divBdr>
        </w:div>
        <w:div w:id="497693123">
          <w:marLeft w:val="0"/>
          <w:marRight w:val="0"/>
          <w:marTop w:val="0"/>
          <w:marBottom w:val="0"/>
          <w:divBdr>
            <w:top w:val="none" w:sz="0" w:space="0" w:color="auto"/>
            <w:left w:val="none" w:sz="0" w:space="0" w:color="auto"/>
            <w:bottom w:val="none" w:sz="0" w:space="0" w:color="auto"/>
            <w:right w:val="none" w:sz="0" w:space="0" w:color="auto"/>
          </w:divBdr>
        </w:div>
        <w:div w:id="546066816">
          <w:marLeft w:val="0"/>
          <w:marRight w:val="0"/>
          <w:marTop w:val="0"/>
          <w:marBottom w:val="0"/>
          <w:divBdr>
            <w:top w:val="none" w:sz="0" w:space="0" w:color="auto"/>
            <w:left w:val="none" w:sz="0" w:space="0" w:color="auto"/>
            <w:bottom w:val="none" w:sz="0" w:space="0" w:color="auto"/>
            <w:right w:val="none" w:sz="0" w:space="0" w:color="auto"/>
          </w:divBdr>
        </w:div>
        <w:div w:id="549808774">
          <w:marLeft w:val="0"/>
          <w:marRight w:val="0"/>
          <w:marTop w:val="0"/>
          <w:marBottom w:val="0"/>
          <w:divBdr>
            <w:top w:val="none" w:sz="0" w:space="0" w:color="auto"/>
            <w:left w:val="none" w:sz="0" w:space="0" w:color="auto"/>
            <w:bottom w:val="none" w:sz="0" w:space="0" w:color="auto"/>
            <w:right w:val="none" w:sz="0" w:space="0" w:color="auto"/>
          </w:divBdr>
        </w:div>
        <w:div w:id="557320117">
          <w:marLeft w:val="0"/>
          <w:marRight w:val="0"/>
          <w:marTop w:val="0"/>
          <w:marBottom w:val="0"/>
          <w:divBdr>
            <w:top w:val="none" w:sz="0" w:space="0" w:color="auto"/>
            <w:left w:val="none" w:sz="0" w:space="0" w:color="auto"/>
            <w:bottom w:val="none" w:sz="0" w:space="0" w:color="auto"/>
            <w:right w:val="none" w:sz="0" w:space="0" w:color="auto"/>
          </w:divBdr>
        </w:div>
        <w:div w:id="596134370">
          <w:marLeft w:val="0"/>
          <w:marRight w:val="0"/>
          <w:marTop w:val="0"/>
          <w:marBottom w:val="0"/>
          <w:divBdr>
            <w:top w:val="none" w:sz="0" w:space="0" w:color="auto"/>
            <w:left w:val="none" w:sz="0" w:space="0" w:color="auto"/>
            <w:bottom w:val="none" w:sz="0" w:space="0" w:color="auto"/>
            <w:right w:val="none" w:sz="0" w:space="0" w:color="auto"/>
          </w:divBdr>
        </w:div>
        <w:div w:id="607857797">
          <w:marLeft w:val="0"/>
          <w:marRight w:val="0"/>
          <w:marTop w:val="0"/>
          <w:marBottom w:val="0"/>
          <w:divBdr>
            <w:top w:val="none" w:sz="0" w:space="0" w:color="auto"/>
            <w:left w:val="none" w:sz="0" w:space="0" w:color="auto"/>
            <w:bottom w:val="none" w:sz="0" w:space="0" w:color="auto"/>
            <w:right w:val="none" w:sz="0" w:space="0" w:color="auto"/>
          </w:divBdr>
        </w:div>
        <w:div w:id="614797256">
          <w:marLeft w:val="0"/>
          <w:marRight w:val="0"/>
          <w:marTop w:val="0"/>
          <w:marBottom w:val="0"/>
          <w:divBdr>
            <w:top w:val="none" w:sz="0" w:space="0" w:color="auto"/>
            <w:left w:val="none" w:sz="0" w:space="0" w:color="auto"/>
            <w:bottom w:val="none" w:sz="0" w:space="0" w:color="auto"/>
            <w:right w:val="none" w:sz="0" w:space="0" w:color="auto"/>
          </w:divBdr>
        </w:div>
        <w:div w:id="667750081">
          <w:marLeft w:val="0"/>
          <w:marRight w:val="0"/>
          <w:marTop w:val="0"/>
          <w:marBottom w:val="0"/>
          <w:divBdr>
            <w:top w:val="none" w:sz="0" w:space="0" w:color="auto"/>
            <w:left w:val="none" w:sz="0" w:space="0" w:color="auto"/>
            <w:bottom w:val="none" w:sz="0" w:space="0" w:color="auto"/>
            <w:right w:val="none" w:sz="0" w:space="0" w:color="auto"/>
          </w:divBdr>
        </w:div>
        <w:div w:id="672299028">
          <w:marLeft w:val="0"/>
          <w:marRight w:val="0"/>
          <w:marTop w:val="0"/>
          <w:marBottom w:val="0"/>
          <w:divBdr>
            <w:top w:val="none" w:sz="0" w:space="0" w:color="auto"/>
            <w:left w:val="none" w:sz="0" w:space="0" w:color="auto"/>
            <w:bottom w:val="none" w:sz="0" w:space="0" w:color="auto"/>
            <w:right w:val="none" w:sz="0" w:space="0" w:color="auto"/>
          </w:divBdr>
        </w:div>
        <w:div w:id="697970957">
          <w:marLeft w:val="0"/>
          <w:marRight w:val="0"/>
          <w:marTop w:val="0"/>
          <w:marBottom w:val="0"/>
          <w:divBdr>
            <w:top w:val="none" w:sz="0" w:space="0" w:color="auto"/>
            <w:left w:val="none" w:sz="0" w:space="0" w:color="auto"/>
            <w:bottom w:val="none" w:sz="0" w:space="0" w:color="auto"/>
            <w:right w:val="none" w:sz="0" w:space="0" w:color="auto"/>
          </w:divBdr>
        </w:div>
        <w:div w:id="750664354">
          <w:marLeft w:val="0"/>
          <w:marRight w:val="0"/>
          <w:marTop w:val="0"/>
          <w:marBottom w:val="0"/>
          <w:divBdr>
            <w:top w:val="none" w:sz="0" w:space="0" w:color="auto"/>
            <w:left w:val="none" w:sz="0" w:space="0" w:color="auto"/>
            <w:bottom w:val="none" w:sz="0" w:space="0" w:color="auto"/>
            <w:right w:val="none" w:sz="0" w:space="0" w:color="auto"/>
          </w:divBdr>
        </w:div>
        <w:div w:id="775173931">
          <w:marLeft w:val="0"/>
          <w:marRight w:val="0"/>
          <w:marTop w:val="0"/>
          <w:marBottom w:val="0"/>
          <w:divBdr>
            <w:top w:val="none" w:sz="0" w:space="0" w:color="auto"/>
            <w:left w:val="none" w:sz="0" w:space="0" w:color="auto"/>
            <w:bottom w:val="none" w:sz="0" w:space="0" w:color="auto"/>
            <w:right w:val="none" w:sz="0" w:space="0" w:color="auto"/>
          </w:divBdr>
        </w:div>
        <w:div w:id="778329274">
          <w:marLeft w:val="0"/>
          <w:marRight w:val="0"/>
          <w:marTop w:val="0"/>
          <w:marBottom w:val="0"/>
          <w:divBdr>
            <w:top w:val="none" w:sz="0" w:space="0" w:color="auto"/>
            <w:left w:val="none" w:sz="0" w:space="0" w:color="auto"/>
            <w:bottom w:val="none" w:sz="0" w:space="0" w:color="auto"/>
            <w:right w:val="none" w:sz="0" w:space="0" w:color="auto"/>
          </w:divBdr>
        </w:div>
        <w:div w:id="816192086">
          <w:marLeft w:val="0"/>
          <w:marRight w:val="0"/>
          <w:marTop w:val="0"/>
          <w:marBottom w:val="0"/>
          <w:divBdr>
            <w:top w:val="none" w:sz="0" w:space="0" w:color="auto"/>
            <w:left w:val="none" w:sz="0" w:space="0" w:color="auto"/>
            <w:bottom w:val="none" w:sz="0" w:space="0" w:color="auto"/>
            <w:right w:val="none" w:sz="0" w:space="0" w:color="auto"/>
          </w:divBdr>
        </w:div>
        <w:div w:id="912275914">
          <w:marLeft w:val="0"/>
          <w:marRight w:val="0"/>
          <w:marTop w:val="0"/>
          <w:marBottom w:val="0"/>
          <w:divBdr>
            <w:top w:val="none" w:sz="0" w:space="0" w:color="auto"/>
            <w:left w:val="none" w:sz="0" w:space="0" w:color="auto"/>
            <w:bottom w:val="none" w:sz="0" w:space="0" w:color="auto"/>
            <w:right w:val="none" w:sz="0" w:space="0" w:color="auto"/>
          </w:divBdr>
        </w:div>
        <w:div w:id="1027414461">
          <w:marLeft w:val="0"/>
          <w:marRight w:val="0"/>
          <w:marTop w:val="0"/>
          <w:marBottom w:val="0"/>
          <w:divBdr>
            <w:top w:val="none" w:sz="0" w:space="0" w:color="auto"/>
            <w:left w:val="none" w:sz="0" w:space="0" w:color="auto"/>
            <w:bottom w:val="none" w:sz="0" w:space="0" w:color="auto"/>
            <w:right w:val="none" w:sz="0" w:space="0" w:color="auto"/>
          </w:divBdr>
        </w:div>
        <w:div w:id="1102333856">
          <w:marLeft w:val="0"/>
          <w:marRight w:val="0"/>
          <w:marTop w:val="0"/>
          <w:marBottom w:val="0"/>
          <w:divBdr>
            <w:top w:val="none" w:sz="0" w:space="0" w:color="auto"/>
            <w:left w:val="none" w:sz="0" w:space="0" w:color="auto"/>
            <w:bottom w:val="none" w:sz="0" w:space="0" w:color="auto"/>
            <w:right w:val="none" w:sz="0" w:space="0" w:color="auto"/>
          </w:divBdr>
        </w:div>
        <w:div w:id="1111558717">
          <w:marLeft w:val="0"/>
          <w:marRight w:val="0"/>
          <w:marTop w:val="0"/>
          <w:marBottom w:val="0"/>
          <w:divBdr>
            <w:top w:val="none" w:sz="0" w:space="0" w:color="auto"/>
            <w:left w:val="none" w:sz="0" w:space="0" w:color="auto"/>
            <w:bottom w:val="none" w:sz="0" w:space="0" w:color="auto"/>
            <w:right w:val="none" w:sz="0" w:space="0" w:color="auto"/>
          </w:divBdr>
        </w:div>
        <w:div w:id="1174564056">
          <w:marLeft w:val="0"/>
          <w:marRight w:val="0"/>
          <w:marTop w:val="0"/>
          <w:marBottom w:val="0"/>
          <w:divBdr>
            <w:top w:val="none" w:sz="0" w:space="0" w:color="auto"/>
            <w:left w:val="none" w:sz="0" w:space="0" w:color="auto"/>
            <w:bottom w:val="none" w:sz="0" w:space="0" w:color="auto"/>
            <w:right w:val="none" w:sz="0" w:space="0" w:color="auto"/>
          </w:divBdr>
        </w:div>
        <w:div w:id="1184441708">
          <w:marLeft w:val="0"/>
          <w:marRight w:val="0"/>
          <w:marTop w:val="0"/>
          <w:marBottom w:val="0"/>
          <w:divBdr>
            <w:top w:val="none" w:sz="0" w:space="0" w:color="auto"/>
            <w:left w:val="none" w:sz="0" w:space="0" w:color="auto"/>
            <w:bottom w:val="none" w:sz="0" w:space="0" w:color="auto"/>
            <w:right w:val="none" w:sz="0" w:space="0" w:color="auto"/>
          </w:divBdr>
        </w:div>
        <w:div w:id="1206210291">
          <w:marLeft w:val="0"/>
          <w:marRight w:val="0"/>
          <w:marTop w:val="0"/>
          <w:marBottom w:val="0"/>
          <w:divBdr>
            <w:top w:val="none" w:sz="0" w:space="0" w:color="auto"/>
            <w:left w:val="none" w:sz="0" w:space="0" w:color="auto"/>
            <w:bottom w:val="none" w:sz="0" w:space="0" w:color="auto"/>
            <w:right w:val="none" w:sz="0" w:space="0" w:color="auto"/>
          </w:divBdr>
        </w:div>
        <w:div w:id="1239900712">
          <w:marLeft w:val="0"/>
          <w:marRight w:val="0"/>
          <w:marTop w:val="0"/>
          <w:marBottom w:val="0"/>
          <w:divBdr>
            <w:top w:val="none" w:sz="0" w:space="0" w:color="auto"/>
            <w:left w:val="none" w:sz="0" w:space="0" w:color="auto"/>
            <w:bottom w:val="none" w:sz="0" w:space="0" w:color="auto"/>
            <w:right w:val="none" w:sz="0" w:space="0" w:color="auto"/>
          </w:divBdr>
        </w:div>
        <w:div w:id="1248268740">
          <w:marLeft w:val="0"/>
          <w:marRight w:val="0"/>
          <w:marTop w:val="0"/>
          <w:marBottom w:val="0"/>
          <w:divBdr>
            <w:top w:val="none" w:sz="0" w:space="0" w:color="auto"/>
            <w:left w:val="none" w:sz="0" w:space="0" w:color="auto"/>
            <w:bottom w:val="none" w:sz="0" w:space="0" w:color="auto"/>
            <w:right w:val="none" w:sz="0" w:space="0" w:color="auto"/>
          </w:divBdr>
        </w:div>
        <w:div w:id="1273592346">
          <w:marLeft w:val="0"/>
          <w:marRight w:val="0"/>
          <w:marTop w:val="0"/>
          <w:marBottom w:val="0"/>
          <w:divBdr>
            <w:top w:val="none" w:sz="0" w:space="0" w:color="auto"/>
            <w:left w:val="none" w:sz="0" w:space="0" w:color="auto"/>
            <w:bottom w:val="none" w:sz="0" w:space="0" w:color="auto"/>
            <w:right w:val="none" w:sz="0" w:space="0" w:color="auto"/>
          </w:divBdr>
        </w:div>
        <w:div w:id="1292204875">
          <w:marLeft w:val="0"/>
          <w:marRight w:val="0"/>
          <w:marTop w:val="0"/>
          <w:marBottom w:val="0"/>
          <w:divBdr>
            <w:top w:val="none" w:sz="0" w:space="0" w:color="auto"/>
            <w:left w:val="none" w:sz="0" w:space="0" w:color="auto"/>
            <w:bottom w:val="none" w:sz="0" w:space="0" w:color="auto"/>
            <w:right w:val="none" w:sz="0" w:space="0" w:color="auto"/>
          </w:divBdr>
        </w:div>
        <w:div w:id="1336153371">
          <w:marLeft w:val="0"/>
          <w:marRight w:val="0"/>
          <w:marTop w:val="0"/>
          <w:marBottom w:val="0"/>
          <w:divBdr>
            <w:top w:val="none" w:sz="0" w:space="0" w:color="auto"/>
            <w:left w:val="none" w:sz="0" w:space="0" w:color="auto"/>
            <w:bottom w:val="none" w:sz="0" w:space="0" w:color="auto"/>
            <w:right w:val="none" w:sz="0" w:space="0" w:color="auto"/>
          </w:divBdr>
        </w:div>
        <w:div w:id="1341469625">
          <w:marLeft w:val="0"/>
          <w:marRight w:val="0"/>
          <w:marTop w:val="0"/>
          <w:marBottom w:val="0"/>
          <w:divBdr>
            <w:top w:val="none" w:sz="0" w:space="0" w:color="auto"/>
            <w:left w:val="none" w:sz="0" w:space="0" w:color="auto"/>
            <w:bottom w:val="none" w:sz="0" w:space="0" w:color="auto"/>
            <w:right w:val="none" w:sz="0" w:space="0" w:color="auto"/>
          </w:divBdr>
        </w:div>
        <w:div w:id="1347488339">
          <w:marLeft w:val="0"/>
          <w:marRight w:val="0"/>
          <w:marTop w:val="0"/>
          <w:marBottom w:val="0"/>
          <w:divBdr>
            <w:top w:val="none" w:sz="0" w:space="0" w:color="auto"/>
            <w:left w:val="none" w:sz="0" w:space="0" w:color="auto"/>
            <w:bottom w:val="none" w:sz="0" w:space="0" w:color="auto"/>
            <w:right w:val="none" w:sz="0" w:space="0" w:color="auto"/>
          </w:divBdr>
          <w:divsChild>
            <w:div w:id="65495453">
              <w:marLeft w:val="0"/>
              <w:marRight w:val="0"/>
              <w:marTop w:val="0"/>
              <w:marBottom w:val="0"/>
              <w:divBdr>
                <w:top w:val="none" w:sz="0" w:space="0" w:color="auto"/>
                <w:left w:val="none" w:sz="0" w:space="0" w:color="auto"/>
                <w:bottom w:val="none" w:sz="0" w:space="0" w:color="auto"/>
                <w:right w:val="none" w:sz="0" w:space="0" w:color="auto"/>
              </w:divBdr>
            </w:div>
            <w:div w:id="1078021644">
              <w:marLeft w:val="0"/>
              <w:marRight w:val="0"/>
              <w:marTop w:val="0"/>
              <w:marBottom w:val="0"/>
              <w:divBdr>
                <w:top w:val="none" w:sz="0" w:space="0" w:color="auto"/>
                <w:left w:val="none" w:sz="0" w:space="0" w:color="auto"/>
                <w:bottom w:val="none" w:sz="0" w:space="0" w:color="auto"/>
                <w:right w:val="none" w:sz="0" w:space="0" w:color="auto"/>
              </w:divBdr>
            </w:div>
            <w:div w:id="1554005500">
              <w:marLeft w:val="0"/>
              <w:marRight w:val="0"/>
              <w:marTop w:val="0"/>
              <w:marBottom w:val="0"/>
              <w:divBdr>
                <w:top w:val="none" w:sz="0" w:space="0" w:color="auto"/>
                <w:left w:val="none" w:sz="0" w:space="0" w:color="auto"/>
                <w:bottom w:val="none" w:sz="0" w:space="0" w:color="auto"/>
                <w:right w:val="none" w:sz="0" w:space="0" w:color="auto"/>
              </w:divBdr>
            </w:div>
          </w:divsChild>
        </w:div>
        <w:div w:id="1362780985">
          <w:marLeft w:val="0"/>
          <w:marRight w:val="0"/>
          <w:marTop w:val="0"/>
          <w:marBottom w:val="0"/>
          <w:divBdr>
            <w:top w:val="none" w:sz="0" w:space="0" w:color="auto"/>
            <w:left w:val="none" w:sz="0" w:space="0" w:color="auto"/>
            <w:bottom w:val="none" w:sz="0" w:space="0" w:color="auto"/>
            <w:right w:val="none" w:sz="0" w:space="0" w:color="auto"/>
          </w:divBdr>
        </w:div>
        <w:div w:id="1371494387">
          <w:marLeft w:val="0"/>
          <w:marRight w:val="0"/>
          <w:marTop w:val="0"/>
          <w:marBottom w:val="0"/>
          <w:divBdr>
            <w:top w:val="none" w:sz="0" w:space="0" w:color="auto"/>
            <w:left w:val="none" w:sz="0" w:space="0" w:color="auto"/>
            <w:bottom w:val="none" w:sz="0" w:space="0" w:color="auto"/>
            <w:right w:val="none" w:sz="0" w:space="0" w:color="auto"/>
          </w:divBdr>
        </w:div>
        <w:div w:id="1378166413">
          <w:marLeft w:val="0"/>
          <w:marRight w:val="0"/>
          <w:marTop w:val="0"/>
          <w:marBottom w:val="0"/>
          <w:divBdr>
            <w:top w:val="none" w:sz="0" w:space="0" w:color="auto"/>
            <w:left w:val="none" w:sz="0" w:space="0" w:color="auto"/>
            <w:bottom w:val="none" w:sz="0" w:space="0" w:color="auto"/>
            <w:right w:val="none" w:sz="0" w:space="0" w:color="auto"/>
          </w:divBdr>
          <w:divsChild>
            <w:div w:id="1711832462">
              <w:marLeft w:val="0"/>
              <w:marRight w:val="0"/>
              <w:marTop w:val="0"/>
              <w:marBottom w:val="0"/>
              <w:divBdr>
                <w:top w:val="none" w:sz="0" w:space="0" w:color="auto"/>
                <w:left w:val="none" w:sz="0" w:space="0" w:color="auto"/>
                <w:bottom w:val="none" w:sz="0" w:space="0" w:color="auto"/>
                <w:right w:val="none" w:sz="0" w:space="0" w:color="auto"/>
              </w:divBdr>
            </w:div>
          </w:divsChild>
        </w:div>
        <w:div w:id="1382175628">
          <w:marLeft w:val="0"/>
          <w:marRight w:val="0"/>
          <w:marTop w:val="0"/>
          <w:marBottom w:val="0"/>
          <w:divBdr>
            <w:top w:val="none" w:sz="0" w:space="0" w:color="auto"/>
            <w:left w:val="none" w:sz="0" w:space="0" w:color="auto"/>
            <w:bottom w:val="none" w:sz="0" w:space="0" w:color="auto"/>
            <w:right w:val="none" w:sz="0" w:space="0" w:color="auto"/>
          </w:divBdr>
          <w:divsChild>
            <w:div w:id="912200184">
              <w:marLeft w:val="0"/>
              <w:marRight w:val="0"/>
              <w:marTop w:val="0"/>
              <w:marBottom w:val="0"/>
              <w:divBdr>
                <w:top w:val="none" w:sz="0" w:space="0" w:color="auto"/>
                <w:left w:val="none" w:sz="0" w:space="0" w:color="auto"/>
                <w:bottom w:val="none" w:sz="0" w:space="0" w:color="auto"/>
                <w:right w:val="none" w:sz="0" w:space="0" w:color="auto"/>
              </w:divBdr>
            </w:div>
            <w:div w:id="1261910954">
              <w:marLeft w:val="0"/>
              <w:marRight w:val="0"/>
              <w:marTop w:val="0"/>
              <w:marBottom w:val="0"/>
              <w:divBdr>
                <w:top w:val="none" w:sz="0" w:space="0" w:color="auto"/>
                <w:left w:val="none" w:sz="0" w:space="0" w:color="auto"/>
                <w:bottom w:val="none" w:sz="0" w:space="0" w:color="auto"/>
                <w:right w:val="none" w:sz="0" w:space="0" w:color="auto"/>
              </w:divBdr>
            </w:div>
            <w:div w:id="1642730846">
              <w:marLeft w:val="0"/>
              <w:marRight w:val="0"/>
              <w:marTop w:val="0"/>
              <w:marBottom w:val="0"/>
              <w:divBdr>
                <w:top w:val="none" w:sz="0" w:space="0" w:color="auto"/>
                <w:left w:val="none" w:sz="0" w:space="0" w:color="auto"/>
                <w:bottom w:val="none" w:sz="0" w:space="0" w:color="auto"/>
                <w:right w:val="none" w:sz="0" w:space="0" w:color="auto"/>
              </w:divBdr>
            </w:div>
          </w:divsChild>
        </w:div>
        <w:div w:id="1457723757">
          <w:marLeft w:val="0"/>
          <w:marRight w:val="0"/>
          <w:marTop w:val="0"/>
          <w:marBottom w:val="0"/>
          <w:divBdr>
            <w:top w:val="none" w:sz="0" w:space="0" w:color="auto"/>
            <w:left w:val="none" w:sz="0" w:space="0" w:color="auto"/>
            <w:bottom w:val="none" w:sz="0" w:space="0" w:color="auto"/>
            <w:right w:val="none" w:sz="0" w:space="0" w:color="auto"/>
          </w:divBdr>
        </w:div>
        <w:div w:id="1458177563">
          <w:marLeft w:val="0"/>
          <w:marRight w:val="0"/>
          <w:marTop w:val="0"/>
          <w:marBottom w:val="0"/>
          <w:divBdr>
            <w:top w:val="none" w:sz="0" w:space="0" w:color="auto"/>
            <w:left w:val="none" w:sz="0" w:space="0" w:color="auto"/>
            <w:bottom w:val="none" w:sz="0" w:space="0" w:color="auto"/>
            <w:right w:val="none" w:sz="0" w:space="0" w:color="auto"/>
          </w:divBdr>
        </w:div>
        <w:div w:id="1577862290">
          <w:marLeft w:val="0"/>
          <w:marRight w:val="0"/>
          <w:marTop w:val="0"/>
          <w:marBottom w:val="0"/>
          <w:divBdr>
            <w:top w:val="none" w:sz="0" w:space="0" w:color="auto"/>
            <w:left w:val="none" w:sz="0" w:space="0" w:color="auto"/>
            <w:bottom w:val="none" w:sz="0" w:space="0" w:color="auto"/>
            <w:right w:val="none" w:sz="0" w:space="0" w:color="auto"/>
          </w:divBdr>
        </w:div>
        <w:div w:id="1623686032">
          <w:marLeft w:val="0"/>
          <w:marRight w:val="0"/>
          <w:marTop w:val="0"/>
          <w:marBottom w:val="0"/>
          <w:divBdr>
            <w:top w:val="none" w:sz="0" w:space="0" w:color="auto"/>
            <w:left w:val="none" w:sz="0" w:space="0" w:color="auto"/>
            <w:bottom w:val="none" w:sz="0" w:space="0" w:color="auto"/>
            <w:right w:val="none" w:sz="0" w:space="0" w:color="auto"/>
          </w:divBdr>
          <w:divsChild>
            <w:div w:id="453520605">
              <w:marLeft w:val="0"/>
              <w:marRight w:val="0"/>
              <w:marTop w:val="0"/>
              <w:marBottom w:val="0"/>
              <w:divBdr>
                <w:top w:val="none" w:sz="0" w:space="0" w:color="auto"/>
                <w:left w:val="none" w:sz="0" w:space="0" w:color="auto"/>
                <w:bottom w:val="none" w:sz="0" w:space="0" w:color="auto"/>
                <w:right w:val="none" w:sz="0" w:space="0" w:color="auto"/>
              </w:divBdr>
            </w:div>
            <w:div w:id="658384978">
              <w:marLeft w:val="0"/>
              <w:marRight w:val="0"/>
              <w:marTop w:val="0"/>
              <w:marBottom w:val="0"/>
              <w:divBdr>
                <w:top w:val="none" w:sz="0" w:space="0" w:color="auto"/>
                <w:left w:val="none" w:sz="0" w:space="0" w:color="auto"/>
                <w:bottom w:val="none" w:sz="0" w:space="0" w:color="auto"/>
                <w:right w:val="none" w:sz="0" w:space="0" w:color="auto"/>
              </w:divBdr>
            </w:div>
            <w:div w:id="1164122590">
              <w:marLeft w:val="0"/>
              <w:marRight w:val="0"/>
              <w:marTop w:val="0"/>
              <w:marBottom w:val="0"/>
              <w:divBdr>
                <w:top w:val="none" w:sz="0" w:space="0" w:color="auto"/>
                <w:left w:val="none" w:sz="0" w:space="0" w:color="auto"/>
                <w:bottom w:val="none" w:sz="0" w:space="0" w:color="auto"/>
                <w:right w:val="none" w:sz="0" w:space="0" w:color="auto"/>
              </w:divBdr>
            </w:div>
            <w:div w:id="1175531571">
              <w:marLeft w:val="0"/>
              <w:marRight w:val="0"/>
              <w:marTop w:val="0"/>
              <w:marBottom w:val="0"/>
              <w:divBdr>
                <w:top w:val="none" w:sz="0" w:space="0" w:color="auto"/>
                <w:left w:val="none" w:sz="0" w:space="0" w:color="auto"/>
                <w:bottom w:val="none" w:sz="0" w:space="0" w:color="auto"/>
                <w:right w:val="none" w:sz="0" w:space="0" w:color="auto"/>
              </w:divBdr>
            </w:div>
            <w:div w:id="1994141157">
              <w:marLeft w:val="0"/>
              <w:marRight w:val="0"/>
              <w:marTop w:val="0"/>
              <w:marBottom w:val="0"/>
              <w:divBdr>
                <w:top w:val="none" w:sz="0" w:space="0" w:color="auto"/>
                <w:left w:val="none" w:sz="0" w:space="0" w:color="auto"/>
                <w:bottom w:val="none" w:sz="0" w:space="0" w:color="auto"/>
                <w:right w:val="none" w:sz="0" w:space="0" w:color="auto"/>
              </w:divBdr>
            </w:div>
          </w:divsChild>
        </w:div>
        <w:div w:id="1697148796">
          <w:marLeft w:val="0"/>
          <w:marRight w:val="0"/>
          <w:marTop w:val="0"/>
          <w:marBottom w:val="0"/>
          <w:divBdr>
            <w:top w:val="none" w:sz="0" w:space="0" w:color="auto"/>
            <w:left w:val="none" w:sz="0" w:space="0" w:color="auto"/>
            <w:bottom w:val="none" w:sz="0" w:space="0" w:color="auto"/>
            <w:right w:val="none" w:sz="0" w:space="0" w:color="auto"/>
          </w:divBdr>
        </w:div>
        <w:div w:id="1753311608">
          <w:marLeft w:val="0"/>
          <w:marRight w:val="0"/>
          <w:marTop w:val="0"/>
          <w:marBottom w:val="0"/>
          <w:divBdr>
            <w:top w:val="none" w:sz="0" w:space="0" w:color="auto"/>
            <w:left w:val="none" w:sz="0" w:space="0" w:color="auto"/>
            <w:bottom w:val="none" w:sz="0" w:space="0" w:color="auto"/>
            <w:right w:val="none" w:sz="0" w:space="0" w:color="auto"/>
          </w:divBdr>
        </w:div>
        <w:div w:id="1769230883">
          <w:marLeft w:val="0"/>
          <w:marRight w:val="0"/>
          <w:marTop w:val="0"/>
          <w:marBottom w:val="0"/>
          <w:divBdr>
            <w:top w:val="none" w:sz="0" w:space="0" w:color="auto"/>
            <w:left w:val="none" w:sz="0" w:space="0" w:color="auto"/>
            <w:bottom w:val="none" w:sz="0" w:space="0" w:color="auto"/>
            <w:right w:val="none" w:sz="0" w:space="0" w:color="auto"/>
          </w:divBdr>
        </w:div>
        <w:div w:id="1786803257">
          <w:marLeft w:val="0"/>
          <w:marRight w:val="0"/>
          <w:marTop w:val="0"/>
          <w:marBottom w:val="0"/>
          <w:divBdr>
            <w:top w:val="none" w:sz="0" w:space="0" w:color="auto"/>
            <w:left w:val="none" w:sz="0" w:space="0" w:color="auto"/>
            <w:bottom w:val="none" w:sz="0" w:space="0" w:color="auto"/>
            <w:right w:val="none" w:sz="0" w:space="0" w:color="auto"/>
          </w:divBdr>
        </w:div>
        <w:div w:id="1787776233">
          <w:marLeft w:val="0"/>
          <w:marRight w:val="0"/>
          <w:marTop w:val="0"/>
          <w:marBottom w:val="0"/>
          <w:divBdr>
            <w:top w:val="none" w:sz="0" w:space="0" w:color="auto"/>
            <w:left w:val="none" w:sz="0" w:space="0" w:color="auto"/>
            <w:bottom w:val="none" w:sz="0" w:space="0" w:color="auto"/>
            <w:right w:val="none" w:sz="0" w:space="0" w:color="auto"/>
          </w:divBdr>
        </w:div>
        <w:div w:id="1803235005">
          <w:marLeft w:val="0"/>
          <w:marRight w:val="0"/>
          <w:marTop w:val="0"/>
          <w:marBottom w:val="0"/>
          <w:divBdr>
            <w:top w:val="none" w:sz="0" w:space="0" w:color="auto"/>
            <w:left w:val="none" w:sz="0" w:space="0" w:color="auto"/>
            <w:bottom w:val="none" w:sz="0" w:space="0" w:color="auto"/>
            <w:right w:val="none" w:sz="0" w:space="0" w:color="auto"/>
          </w:divBdr>
        </w:div>
        <w:div w:id="1804036010">
          <w:marLeft w:val="0"/>
          <w:marRight w:val="0"/>
          <w:marTop w:val="0"/>
          <w:marBottom w:val="0"/>
          <w:divBdr>
            <w:top w:val="none" w:sz="0" w:space="0" w:color="auto"/>
            <w:left w:val="none" w:sz="0" w:space="0" w:color="auto"/>
            <w:bottom w:val="none" w:sz="0" w:space="0" w:color="auto"/>
            <w:right w:val="none" w:sz="0" w:space="0" w:color="auto"/>
          </w:divBdr>
        </w:div>
        <w:div w:id="1883056263">
          <w:marLeft w:val="0"/>
          <w:marRight w:val="0"/>
          <w:marTop w:val="0"/>
          <w:marBottom w:val="0"/>
          <w:divBdr>
            <w:top w:val="none" w:sz="0" w:space="0" w:color="auto"/>
            <w:left w:val="none" w:sz="0" w:space="0" w:color="auto"/>
            <w:bottom w:val="none" w:sz="0" w:space="0" w:color="auto"/>
            <w:right w:val="none" w:sz="0" w:space="0" w:color="auto"/>
          </w:divBdr>
        </w:div>
        <w:div w:id="1982346243">
          <w:marLeft w:val="0"/>
          <w:marRight w:val="0"/>
          <w:marTop w:val="0"/>
          <w:marBottom w:val="0"/>
          <w:divBdr>
            <w:top w:val="none" w:sz="0" w:space="0" w:color="auto"/>
            <w:left w:val="none" w:sz="0" w:space="0" w:color="auto"/>
            <w:bottom w:val="none" w:sz="0" w:space="0" w:color="auto"/>
            <w:right w:val="none" w:sz="0" w:space="0" w:color="auto"/>
          </w:divBdr>
        </w:div>
        <w:div w:id="1998221301">
          <w:marLeft w:val="0"/>
          <w:marRight w:val="0"/>
          <w:marTop w:val="0"/>
          <w:marBottom w:val="0"/>
          <w:divBdr>
            <w:top w:val="none" w:sz="0" w:space="0" w:color="auto"/>
            <w:left w:val="none" w:sz="0" w:space="0" w:color="auto"/>
            <w:bottom w:val="none" w:sz="0" w:space="0" w:color="auto"/>
            <w:right w:val="none" w:sz="0" w:space="0" w:color="auto"/>
          </w:divBdr>
        </w:div>
        <w:div w:id="2013021541">
          <w:marLeft w:val="0"/>
          <w:marRight w:val="0"/>
          <w:marTop w:val="0"/>
          <w:marBottom w:val="0"/>
          <w:divBdr>
            <w:top w:val="none" w:sz="0" w:space="0" w:color="auto"/>
            <w:left w:val="none" w:sz="0" w:space="0" w:color="auto"/>
            <w:bottom w:val="none" w:sz="0" w:space="0" w:color="auto"/>
            <w:right w:val="none" w:sz="0" w:space="0" w:color="auto"/>
          </w:divBdr>
        </w:div>
        <w:div w:id="2023387475">
          <w:marLeft w:val="0"/>
          <w:marRight w:val="0"/>
          <w:marTop w:val="0"/>
          <w:marBottom w:val="0"/>
          <w:divBdr>
            <w:top w:val="none" w:sz="0" w:space="0" w:color="auto"/>
            <w:left w:val="none" w:sz="0" w:space="0" w:color="auto"/>
            <w:bottom w:val="none" w:sz="0" w:space="0" w:color="auto"/>
            <w:right w:val="none" w:sz="0" w:space="0" w:color="auto"/>
          </w:divBdr>
        </w:div>
        <w:div w:id="2053336394">
          <w:marLeft w:val="0"/>
          <w:marRight w:val="0"/>
          <w:marTop w:val="0"/>
          <w:marBottom w:val="0"/>
          <w:divBdr>
            <w:top w:val="none" w:sz="0" w:space="0" w:color="auto"/>
            <w:left w:val="none" w:sz="0" w:space="0" w:color="auto"/>
            <w:bottom w:val="none" w:sz="0" w:space="0" w:color="auto"/>
            <w:right w:val="none" w:sz="0" w:space="0" w:color="auto"/>
          </w:divBdr>
        </w:div>
        <w:div w:id="2091655630">
          <w:marLeft w:val="0"/>
          <w:marRight w:val="0"/>
          <w:marTop w:val="0"/>
          <w:marBottom w:val="0"/>
          <w:divBdr>
            <w:top w:val="none" w:sz="0" w:space="0" w:color="auto"/>
            <w:left w:val="none" w:sz="0" w:space="0" w:color="auto"/>
            <w:bottom w:val="none" w:sz="0" w:space="0" w:color="auto"/>
            <w:right w:val="none" w:sz="0" w:space="0" w:color="auto"/>
          </w:divBdr>
        </w:div>
      </w:divsChild>
    </w:div>
    <w:div w:id="880481185">
      <w:bodyDiv w:val="1"/>
      <w:marLeft w:val="0"/>
      <w:marRight w:val="0"/>
      <w:marTop w:val="0"/>
      <w:marBottom w:val="0"/>
      <w:divBdr>
        <w:top w:val="none" w:sz="0" w:space="0" w:color="auto"/>
        <w:left w:val="none" w:sz="0" w:space="0" w:color="auto"/>
        <w:bottom w:val="none" w:sz="0" w:space="0" w:color="auto"/>
        <w:right w:val="none" w:sz="0" w:space="0" w:color="auto"/>
      </w:divBdr>
    </w:div>
    <w:div w:id="885022812">
      <w:bodyDiv w:val="1"/>
      <w:marLeft w:val="0"/>
      <w:marRight w:val="0"/>
      <w:marTop w:val="0"/>
      <w:marBottom w:val="0"/>
      <w:divBdr>
        <w:top w:val="none" w:sz="0" w:space="0" w:color="auto"/>
        <w:left w:val="none" w:sz="0" w:space="0" w:color="auto"/>
        <w:bottom w:val="none" w:sz="0" w:space="0" w:color="auto"/>
        <w:right w:val="none" w:sz="0" w:space="0" w:color="auto"/>
      </w:divBdr>
    </w:div>
    <w:div w:id="945309174">
      <w:bodyDiv w:val="1"/>
      <w:marLeft w:val="0"/>
      <w:marRight w:val="0"/>
      <w:marTop w:val="0"/>
      <w:marBottom w:val="0"/>
      <w:divBdr>
        <w:top w:val="none" w:sz="0" w:space="0" w:color="auto"/>
        <w:left w:val="none" w:sz="0" w:space="0" w:color="auto"/>
        <w:bottom w:val="none" w:sz="0" w:space="0" w:color="auto"/>
        <w:right w:val="none" w:sz="0" w:space="0" w:color="auto"/>
      </w:divBdr>
    </w:div>
    <w:div w:id="948857469">
      <w:bodyDiv w:val="1"/>
      <w:marLeft w:val="0"/>
      <w:marRight w:val="0"/>
      <w:marTop w:val="0"/>
      <w:marBottom w:val="0"/>
      <w:divBdr>
        <w:top w:val="none" w:sz="0" w:space="0" w:color="auto"/>
        <w:left w:val="none" w:sz="0" w:space="0" w:color="auto"/>
        <w:bottom w:val="none" w:sz="0" w:space="0" w:color="auto"/>
        <w:right w:val="none" w:sz="0" w:space="0" w:color="auto"/>
      </w:divBdr>
      <w:divsChild>
        <w:div w:id="1479806458">
          <w:marLeft w:val="0"/>
          <w:marRight w:val="0"/>
          <w:marTop w:val="0"/>
          <w:marBottom w:val="0"/>
          <w:divBdr>
            <w:top w:val="none" w:sz="0" w:space="0" w:color="auto"/>
            <w:left w:val="none" w:sz="0" w:space="0" w:color="auto"/>
            <w:bottom w:val="none" w:sz="0" w:space="0" w:color="auto"/>
            <w:right w:val="none" w:sz="0" w:space="0" w:color="auto"/>
          </w:divBdr>
        </w:div>
      </w:divsChild>
    </w:div>
    <w:div w:id="961301239">
      <w:bodyDiv w:val="1"/>
      <w:marLeft w:val="0"/>
      <w:marRight w:val="0"/>
      <w:marTop w:val="0"/>
      <w:marBottom w:val="0"/>
      <w:divBdr>
        <w:top w:val="none" w:sz="0" w:space="0" w:color="auto"/>
        <w:left w:val="none" w:sz="0" w:space="0" w:color="auto"/>
        <w:bottom w:val="none" w:sz="0" w:space="0" w:color="auto"/>
        <w:right w:val="none" w:sz="0" w:space="0" w:color="auto"/>
      </w:divBdr>
    </w:div>
    <w:div w:id="966857315">
      <w:bodyDiv w:val="1"/>
      <w:marLeft w:val="0"/>
      <w:marRight w:val="0"/>
      <w:marTop w:val="0"/>
      <w:marBottom w:val="0"/>
      <w:divBdr>
        <w:top w:val="none" w:sz="0" w:space="0" w:color="auto"/>
        <w:left w:val="none" w:sz="0" w:space="0" w:color="auto"/>
        <w:bottom w:val="none" w:sz="0" w:space="0" w:color="auto"/>
        <w:right w:val="none" w:sz="0" w:space="0" w:color="auto"/>
      </w:divBdr>
      <w:divsChild>
        <w:div w:id="1437678037">
          <w:marLeft w:val="0"/>
          <w:marRight w:val="0"/>
          <w:marTop w:val="0"/>
          <w:marBottom w:val="0"/>
          <w:divBdr>
            <w:top w:val="none" w:sz="0" w:space="0" w:color="auto"/>
            <w:left w:val="none" w:sz="0" w:space="0" w:color="auto"/>
            <w:bottom w:val="none" w:sz="0" w:space="0" w:color="auto"/>
            <w:right w:val="none" w:sz="0" w:space="0" w:color="auto"/>
          </w:divBdr>
        </w:div>
      </w:divsChild>
    </w:div>
    <w:div w:id="976910345">
      <w:bodyDiv w:val="1"/>
      <w:marLeft w:val="0"/>
      <w:marRight w:val="0"/>
      <w:marTop w:val="0"/>
      <w:marBottom w:val="0"/>
      <w:divBdr>
        <w:top w:val="none" w:sz="0" w:space="0" w:color="auto"/>
        <w:left w:val="none" w:sz="0" w:space="0" w:color="auto"/>
        <w:bottom w:val="none" w:sz="0" w:space="0" w:color="auto"/>
        <w:right w:val="none" w:sz="0" w:space="0" w:color="auto"/>
      </w:divBdr>
    </w:div>
    <w:div w:id="977101536">
      <w:bodyDiv w:val="1"/>
      <w:marLeft w:val="0"/>
      <w:marRight w:val="0"/>
      <w:marTop w:val="0"/>
      <w:marBottom w:val="0"/>
      <w:divBdr>
        <w:top w:val="none" w:sz="0" w:space="0" w:color="auto"/>
        <w:left w:val="none" w:sz="0" w:space="0" w:color="auto"/>
        <w:bottom w:val="none" w:sz="0" w:space="0" w:color="auto"/>
        <w:right w:val="none" w:sz="0" w:space="0" w:color="auto"/>
      </w:divBdr>
    </w:div>
    <w:div w:id="988636852">
      <w:bodyDiv w:val="1"/>
      <w:marLeft w:val="0"/>
      <w:marRight w:val="0"/>
      <w:marTop w:val="0"/>
      <w:marBottom w:val="0"/>
      <w:divBdr>
        <w:top w:val="none" w:sz="0" w:space="0" w:color="auto"/>
        <w:left w:val="none" w:sz="0" w:space="0" w:color="auto"/>
        <w:bottom w:val="none" w:sz="0" w:space="0" w:color="auto"/>
        <w:right w:val="none" w:sz="0" w:space="0" w:color="auto"/>
      </w:divBdr>
      <w:divsChild>
        <w:div w:id="324165454">
          <w:marLeft w:val="0"/>
          <w:marRight w:val="0"/>
          <w:marTop w:val="0"/>
          <w:marBottom w:val="0"/>
          <w:divBdr>
            <w:top w:val="none" w:sz="0" w:space="0" w:color="auto"/>
            <w:left w:val="none" w:sz="0" w:space="0" w:color="auto"/>
            <w:bottom w:val="none" w:sz="0" w:space="0" w:color="auto"/>
            <w:right w:val="none" w:sz="0" w:space="0" w:color="auto"/>
          </w:divBdr>
        </w:div>
        <w:div w:id="1122186213">
          <w:marLeft w:val="0"/>
          <w:marRight w:val="0"/>
          <w:marTop w:val="0"/>
          <w:marBottom w:val="0"/>
          <w:divBdr>
            <w:top w:val="none" w:sz="0" w:space="0" w:color="auto"/>
            <w:left w:val="none" w:sz="0" w:space="0" w:color="auto"/>
            <w:bottom w:val="none" w:sz="0" w:space="0" w:color="auto"/>
            <w:right w:val="none" w:sz="0" w:space="0" w:color="auto"/>
          </w:divBdr>
        </w:div>
        <w:div w:id="1266814503">
          <w:marLeft w:val="0"/>
          <w:marRight w:val="0"/>
          <w:marTop w:val="0"/>
          <w:marBottom w:val="0"/>
          <w:divBdr>
            <w:top w:val="none" w:sz="0" w:space="0" w:color="auto"/>
            <w:left w:val="none" w:sz="0" w:space="0" w:color="auto"/>
            <w:bottom w:val="none" w:sz="0" w:space="0" w:color="auto"/>
            <w:right w:val="none" w:sz="0" w:space="0" w:color="auto"/>
          </w:divBdr>
        </w:div>
        <w:div w:id="1294409610">
          <w:marLeft w:val="0"/>
          <w:marRight w:val="0"/>
          <w:marTop w:val="0"/>
          <w:marBottom w:val="0"/>
          <w:divBdr>
            <w:top w:val="none" w:sz="0" w:space="0" w:color="auto"/>
            <w:left w:val="none" w:sz="0" w:space="0" w:color="auto"/>
            <w:bottom w:val="none" w:sz="0" w:space="0" w:color="auto"/>
            <w:right w:val="none" w:sz="0" w:space="0" w:color="auto"/>
          </w:divBdr>
        </w:div>
        <w:div w:id="1328243929">
          <w:marLeft w:val="0"/>
          <w:marRight w:val="0"/>
          <w:marTop w:val="0"/>
          <w:marBottom w:val="0"/>
          <w:divBdr>
            <w:top w:val="none" w:sz="0" w:space="0" w:color="auto"/>
            <w:left w:val="none" w:sz="0" w:space="0" w:color="auto"/>
            <w:bottom w:val="none" w:sz="0" w:space="0" w:color="auto"/>
            <w:right w:val="none" w:sz="0" w:space="0" w:color="auto"/>
          </w:divBdr>
        </w:div>
        <w:div w:id="1588149555">
          <w:marLeft w:val="0"/>
          <w:marRight w:val="0"/>
          <w:marTop w:val="0"/>
          <w:marBottom w:val="0"/>
          <w:divBdr>
            <w:top w:val="none" w:sz="0" w:space="0" w:color="auto"/>
            <w:left w:val="none" w:sz="0" w:space="0" w:color="auto"/>
            <w:bottom w:val="none" w:sz="0" w:space="0" w:color="auto"/>
            <w:right w:val="none" w:sz="0" w:space="0" w:color="auto"/>
          </w:divBdr>
        </w:div>
        <w:div w:id="1736849974">
          <w:marLeft w:val="0"/>
          <w:marRight w:val="0"/>
          <w:marTop w:val="0"/>
          <w:marBottom w:val="0"/>
          <w:divBdr>
            <w:top w:val="none" w:sz="0" w:space="0" w:color="auto"/>
            <w:left w:val="none" w:sz="0" w:space="0" w:color="auto"/>
            <w:bottom w:val="none" w:sz="0" w:space="0" w:color="auto"/>
            <w:right w:val="none" w:sz="0" w:space="0" w:color="auto"/>
          </w:divBdr>
        </w:div>
        <w:div w:id="1781993219">
          <w:marLeft w:val="0"/>
          <w:marRight w:val="0"/>
          <w:marTop w:val="0"/>
          <w:marBottom w:val="0"/>
          <w:divBdr>
            <w:top w:val="none" w:sz="0" w:space="0" w:color="auto"/>
            <w:left w:val="none" w:sz="0" w:space="0" w:color="auto"/>
            <w:bottom w:val="none" w:sz="0" w:space="0" w:color="auto"/>
            <w:right w:val="none" w:sz="0" w:space="0" w:color="auto"/>
          </w:divBdr>
        </w:div>
        <w:div w:id="1798063724">
          <w:marLeft w:val="0"/>
          <w:marRight w:val="0"/>
          <w:marTop w:val="0"/>
          <w:marBottom w:val="0"/>
          <w:divBdr>
            <w:top w:val="none" w:sz="0" w:space="0" w:color="auto"/>
            <w:left w:val="none" w:sz="0" w:space="0" w:color="auto"/>
            <w:bottom w:val="none" w:sz="0" w:space="0" w:color="auto"/>
            <w:right w:val="none" w:sz="0" w:space="0" w:color="auto"/>
          </w:divBdr>
        </w:div>
        <w:div w:id="1981496567">
          <w:marLeft w:val="0"/>
          <w:marRight w:val="0"/>
          <w:marTop w:val="0"/>
          <w:marBottom w:val="0"/>
          <w:divBdr>
            <w:top w:val="none" w:sz="0" w:space="0" w:color="auto"/>
            <w:left w:val="none" w:sz="0" w:space="0" w:color="auto"/>
            <w:bottom w:val="none" w:sz="0" w:space="0" w:color="auto"/>
            <w:right w:val="none" w:sz="0" w:space="0" w:color="auto"/>
          </w:divBdr>
        </w:div>
        <w:div w:id="2052731699">
          <w:marLeft w:val="0"/>
          <w:marRight w:val="0"/>
          <w:marTop w:val="0"/>
          <w:marBottom w:val="0"/>
          <w:divBdr>
            <w:top w:val="none" w:sz="0" w:space="0" w:color="auto"/>
            <w:left w:val="none" w:sz="0" w:space="0" w:color="auto"/>
            <w:bottom w:val="none" w:sz="0" w:space="0" w:color="auto"/>
            <w:right w:val="none" w:sz="0" w:space="0" w:color="auto"/>
          </w:divBdr>
        </w:div>
        <w:div w:id="2082438895">
          <w:marLeft w:val="0"/>
          <w:marRight w:val="0"/>
          <w:marTop w:val="0"/>
          <w:marBottom w:val="0"/>
          <w:divBdr>
            <w:top w:val="none" w:sz="0" w:space="0" w:color="auto"/>
            <w:left w:val="none" w:sz="0" w:space="0" w:color="auto"/>
            <w:bottom w:val="none" w:sz="0" w:space="0" w:color="auto"/>
            <w:right w:val="none" w:sz="0" w:space="0" w:color="auto"/>
          </w:divBdr>
        </w:div>
        <w:div w:id="2145195887">
          <w:marLeft w:val="0"/>
          <w:marRight w:val="0"/>
          <w:marTop w:val="0"/>
          <w:marBottom w:val="0"/>
          <w:divBdr>
            <w:top w:val="none" w:sz="0" w:space="0" w:color="auto"/>
            <w:left w:val="none" w:sz="0" w:space="0" w:color="auto"/>
            <w:bottom w:val="none" w:sz="0" w:space="0" w:color="auto"/>
            <w:right w:val="none" w:sz="0" w:space="0" w:color="auto"/>
          </w:divBdr>
        </w:div>
      </w:divsChild>
    </w:div>
    <w:div w:id="1017997425">
      <w:bodyDiv w:val="1"/>
      <w:marLeft w:val="0"/>
      <w:marRight w:val="0"/>
      <w:marTop w:val="0"/>
      <w:marBottom w:val="0"/>
      <w:divBdr>
        <w:top w:val="none" w:sz="0" w:space="0" w:color="auto"/>
        <w:left w:val="none" w:sz="0" w:space="0" w:color="auto"/>
        <w:bottom w:val="none" w:sz="0" w:space="0" w:color="auto"/>
        <w:right w:val="none" w:sz="0" w:space="0" w:color="auto"/>
      </w:divBdr>
    </w:div>
    <w:div w:id="1061059074">
      <w:bodyDiv w:val="1"/>
      <w:marLeft w:val="0"/>
      <w:marRight w:val="0"/>
      <w:marTop w:val="0"/>
      <w:marBottom w:val="0"/>
      <w:divBdr>
        <w:top w:val="none" w:sz="0" w:space="0" w:color="auto"/>
        <w:left w:val="none" w:sz="0" w:space="0" w:color="auto"/>
        <w:bottom w:val="none" w:sz="0" w:space="0" w:color="auto"/>
        <w:right w:val="none" w:sz="0" w:space="0" w:color="auto"/>
      </w:divBdr>
      <w:divsChild>
        <w:div w:id="93981350">
          <w:marLeft w:val="0"/>
          <w:marRight w:val="0"/>
          <w:marTop w:val="0"/>
          <w:marBottom w:val="0"/>
          <w:divBdr>
            <w:top w:val="none" w:sz="0" w:space="0" w:color="auto"/>
            <w:left w:val="none" w:sz="0" w:space="0" w:color="auto"/>
            <w:bottom w:val="none" w:sz="0" w:space="0" w:color="auto"/>
            <w:right w:val="none" w:sz="0" w:space="0" w:color="auto"/>
          </w:divBdr>
        </w:div>
        <w:div w:id="169875843">
          <w:marLeft w:val="0"/>
          <w:marRight w:val="0"/>
          <w:marTop w:val="0"/>
          <w:marBottom w:val="0"/>
          <w:divBdr>
            <w:top w:val="none" w:sz="0" w:space="0" w:color="auto"/>
            <w:left w:val="none" w:sz="0" w:space="0" w:color="auto"/>
            <w:bottom w:val="none" w:sz="0" w:space="0" w:color="auto"/>
            <w:right w:val="none" w:sz="0" w:space="0" w:color="auto"/>
          </w:divBdr>
        </w:div>
        <w:div w:id="175853954">
          <w:marLeft w:val="0"/>
          <w:marRight w:val="0"/>
          <w:marTop w:val="0"/>
          <w:marBottom w:val="0"/>
          <w:divBdr>
            <w:top w:val="none" w:sz="0" w:space="0" w:color="auto"/>
            <w:left w:val="none" w:sz="0" w:space="0" w:color="auto"/>
            <w:bottom w:val="none" w:sz="0" w:space="0" w:color="auto"/>
            <w:right w:val="none" w:sz="0" w:space="0" w:color="auto"/>
          </w:divBdr>
        </w:div>
        <w:div w:id="282351383">
          <w:marLeft w:val="0"/>
          <w:marRight w:val="0"/>
          <w:marTop w:val="0"/>
          <w:marBottom w:val="0"/>
          <w:divBdr>
            <w:top w:val="none" w:sz="0" w:space="0" w:color="auto"/>
            <w:left w:val="none" w:sz="0" w:space="0" w:color="auto"/>
            <w:bottom w:val="none" w:sz="0" w:space="0" w:color="auto"/>
            <w:right w:val="none" w:sz="0" w:space="0" w:color="auto"/>
          </w:divBdr>
        </w:div>
        <w:div w:id="682365313">
          <w:marLeft w:val="0"/>
          <w:marRight w:val="0"/>
          <w:marTop w:val="0"/>
          <w:marBottom w:val="0"/>
          <w:divBdr>
            <w:top w:val="none" w:sz="0" w:space="0" w:color="auto"/>
            <w:left w:val="none" w:sz="0" w:space="0" w:color="auto"/>
            <w:bottom w:val="none" w:sz="0" w:space="0" w:color="auto"/>
            <w:right w:val="none" w:sz="0" w:space="0" w:color="auto"/>
          </w:divBdr>
        </w:div>
        <w:div w:id="738019368">
          <w:marLeft w:val="0"/>
          <w:marRight w:val="0"/>
          <w:marTop w:val="0"/>
          <w:marBottom w:val="0"/>
          <w:divBdr>
            <w:top w:val="none" w:sz="0" w:space="0" w:color="auto"/>
            <w:left w:val="none" w:sz="0" w:space="0" w:color="auto"/>
            <w:bottom w:val="none" w:sz="0" w:space="0" w:color="auto"/>
            <w:right w:val="none" w:sz="0" w:space="0" w:color="auto"/>
          </w:divBdr>
        </w:div>
        <w:div w:id="776293954">
          <w:marLeft w:val="0"/>
          <w:marRight w:val="0"/>
          <w:marTop w:val="0"/>
          <w:marBottom w:val="0"/>
          <w:divBdr>
            <w:top w:val="none" w:sz="0" w:space="0" w:color="auto"/>
            <w:left w:val="none" w:sz="0" w:space="0" w:color="auto"/>
            <w:bottom w:val="none" w:sz="0" w:space="0" w:color="auto"/>
            <w:right w:val="none" w:sz="0" w:space="0" w:color="auto"/>
          </w:divBdr>
        </w:div>
        <w:div w:id="821971395">
          <w:marLeft w:val="0"/>
          <w:marRight w:val="0"/>
          <w:marTop w:val="0"/>
          <w:marBottom w:val="0"/>
          <w:divBdr>
            <w:top w:val="none" w:sz="0" w:space="0" w:color="auto"/>
            <w:left w:val="none" w:sz="0" w:space="0" w:color="auto"/>
            <w:bottom w:val="none" w:sz="0" w:space="0" w:color="auto"/>
            <w:right w:val="none" w:sz="0" w:space="0" w:color="auto"/>
          </w:divBdr>
        </w:div>
        <w:div w:id="922647069">
          <w:marLeft w:val="0"/>
          <w:marRight w:val="0"/>
          <w:marTop w:val="0"/>
          <w:marBottom w:val="0"/>
          <w:divBdr>
            <w:top w:val="none" w:sz="0" w:space="0" w:color="auto"/>
            <w:left w:val="none" w:sz="0" w:space="0" w:color="auto"/>
            <w:bottom w:val="none" w:sz="0" w:space="0" w:color="auto"/>
            <w:right w:val="none" w:sz="0" w:space="0" w:color="auto"/>
          </w:divBdr>
        </w:div>
        <w:div w:id="937981108">
          <w:marLeft w:val="0"/>
          <w:marRight w:val="0"/>
          <w:marTop w:val="0"/>
          <w:marBottom w:val="0"/>
          <w:divBdr>
            <w:top w:val="none" w:sz="0" w:space="0" w:color="auto"/>
            <w:left w:val="none" w:sz="0" w:space="0" w:color="auto"/>
            <w:bottom w:val="none" w:sz="0" w:space="0" w:color="auto"/>
            <w:right w:val="none" w:sz="0" w:space="0" w:color="auto"/>
          </w:divBdr>
        </w:div>
        <w:div w:id="977802140">
          <w:marLeft w:val="0"/>
          <w:marRight w:val="0"/>
          <w:marTop w:val="0"/>
          <w:marBottom w:val="0"/>
          <w:divBdr>
            <w:top w:val="none" w:sz="0" w:space="0" w:color="auto"/>
            <w:left w:val="none" w:sz="0" w:space="0" w:color="auto"/>
            <w:bottom w:val="none" w:sz="0" w:space="0" w:color="auto"/>
            <w:right w:val="none" w:sz="0" w:space="0" w:color="auto"/>
          </w:divBdr>
        </w:div>
        <w:div w:id="1023746532">
          <w:marLeft w:val="0"/>
          <w:marRight w:val="0"/>
          <w:marTop w:val="0"/>
          <w:marBottom w:val="0"/>
          <w:divBdr>
            <w:top w:val="none" w:sz="0" w:space="0" w:color="auto"/>
            <w:left w:val="none" w:sz="0" w:space="0" w:color="auto"/>
            <w:bottom w:val="none" w:sz="0" w:space="0" w:color="auto"/>
            <w:right w:val="none" w:sz="0" w:space="0" w:color="auto"/>
          </w:divBdr>
        </w:div>
        <w:div w:id="1108504230">
          <w:marLeft w:val="0"/>
          <w:marRight w:val="0"/>
          <w:marTop w:val="0"/>
          <w:marBottom w:val="0"/>
          <w:divBdr>
            <w:top w:val="none" w:sz="0" w:space="0" w:color="auto"/>
            <w:left w:val="none" w:sz="0" w:space="0" w:color="auto"/>
            <w:bottom w:val="none" w:sz="0" w:space="0" w:color="auto"/>
            <w:right w:val="none" w:sz="0" w:space="0" w:color="auto"/>
          </w:divBdr>
        </w:div>
        <w:div w:id="1257134988">
          <w:marLeft w:val="0"/>
          <w:marRight w:val="0"/>
          <w:marTop w:val="0"/>
          <w:marBottom w:val="0"/>
          <w:divBdr>
            <w:top w:val="none" w:sz="0" w:space="0" w:color="auto"/>
            <w:left w:val="none" w:sz="0" w:space="0" w:color="auto"/>
            <w:bottom w:val="none" w:sz="0" w:space="0" w:color="auto"/>
            <w:right w:val="none" w:sz="0" w:space="0" w:color="auto"/>
          </w:divBdr>
        </w:div>
        <w:div w:id="1267812070">
          <w:marLeft w:val="0"/>
          <w:marRight w:val="0"/>
          <w:marTop w:val="0"/>
          <w:marBottom w:val="0"/>
          <w:divBdr>
            <w:top w:val="none" w:sz="0" w:space="0" w:color="auto"/>
            <w:left w:val="none" w:sz="0" w:space="0" w:color="auto"/>
            <w:bottom w:val="none" w:sz="0" w:space="0" w:color="auto"/>
            <w:right w:val="none" w:sz="0" w:space="0" w:color="auto"/>
          </w:divBdr>
        </w:div>
        <w:div w:id="1293638751">
          <w:marLeft w:val="0"/>
          <w:marRight w:val="0"/>
          <w:marTop w:val="0"/>
          <w:marBottom w:val="0"/>
          <w:divBdr>
            <w:top w:val="none" w:sz="0" w:space="0" w:color="auto"/>
            <w:left w:val="none" w:sz="0" w:space="0" w:color="auto"/>
            <w:bottom w:val="none" w:sz="0" w:space="0" w:color="auto"/>
            <w:right w:val="none" w:sz="0" w:space="0" w:color="auto"/>
          </w:divBdr>
        </w:div>
        <w:div w:id="1349478392">
          <w:marLeft w:val="0"/>
          <w:marRight w:val="0"/>
          <w:marTop w:val="0"/>
          <w:marBottom w:val="0"/>
          <w:divBdr>
            <w:top w:val="none" w:sz="0" w:space="0" w:color="auto"/>
            <w:left w:val="none" w:sz="0" w:space="0" w:color="auto"/>
            <w:bottom w:val="none" w:sz="0" w:space="0" w:color="auto"/>
            <w:right w:val="none" w:sz="0" w:space="0" w:color="auto"/>
          </w:divBdr>
        </w:div>
        <w:div w:id="1418090378">
          <w:marLeft w:val="0"/>
          <w:marRight w:val="0"/>
          <w:marTop w:val="0"/>
          <w:marBottom w:val="0"/>
          <w:divBdr>
            <w:top w:val="none" w:sz="0" w:space="0" w:color="auto"/>
            <w:left w:val="none" w:sz="0" w:space="0" w:color="auto"/>
            <w:bottom w:val="none" w:sz="0" w:space="0" w:color="auto"/>
            <w:right w:val="none" w:sz="0" w:space="0" w:color="auto"/>
          </w:divBdr>
        </w:div>
        <w:div w:id="1440031494">
          <w:marLeft w:val="0"/>
          <w:marRight w:val="0"/>
          <w:marTop w:val="0"/>
          <w:marBottom w:val="0"/>
          <w:divBdr>
            <w:top w:val="none" w:sz="0" w:space="0" w:color="auto"/>
            <w:left w:val="none" w:sz="0" w:space="0" w:color="auto"/>
            <w:bottom w:val="none" w:sz="0" w:space="0" w:color="auto"/>
            <w:right w:val="none" w:sz="0" w:space="0" w:color="auto"/>
          </w:divBdr>
        </w:div>
        <w:div w:id="1488593094">
          <w:marLeft w:val="0"/>
          <w:marRight w:val="0"/>
          <w:marTop w:val="0"/>
          <w:marBottom w:val="0"/>
          <w:divBdr>
            <w:top w:val="none" w:sz="0" w:space="0" w:color="auto"/>
            <w:left w:val="none" w:sz="0" w:space="0" w:color="auto"/>
            <w:bottom w:val="none" w:sz="0" w:space="0" w:color="auto"/>
            <w:right w:val="none" w:sz="0" w:space="0" w:color="auto"/>
          </w:divBdr>
        </w:div>
        <w:div w:id="1528449158">
          <w:marLeft w:val="0"/>
          <w:marRight w:val="0"/>
          <w:marTop w:val="0"/>
          <w:marBottom w:val="0"/>
          <w:divBdr>
            <w:top w:val="none" w:sz="0" w:space="0" w:color="auto"/>
            <w:left w:val="none" w:sz="0" w:space="0" w:color="auto"/>
            <w:bottom w:val="none" w:sz="0" w:space="0" w:color="auto"/>
            <w:right w:val="none" w:sz="0" w:space="0" w:color="auto"/>
          </w:divBdr>
        </w:div>
        <w:div w:id="1611473748">
          <w:marLeft w:val="0"/>
          <w:marRight w:val="0"/>
          <w:marTop w:val="0"/>
          <w:marBottom w:val="0"/>
          <w:divBdr>
            <w:top w:val="none" w:sz="0" w:space="0" w:color="auto"/>
            <w:left w:val="none" w:sz="0" w:space="0" w:color="auto"/>
            <w:bottom w:val="none" w:sz="0" w:space="0" w:color="auto"/>
            <w:right w:val="none" w:sz="0" w:space="0" w:color="auto"/>
          </w:divBdr>
        </w:div>
        <w:div w:id="1665087550">
          <w:marLeft w:val="0"/>
          <w:marRight w:val="0"/>
          <w:marTop w:val="0"/>
          <w:marBottom w:val="0"/>
          <w:divBdr>
            <w:top w:val="none" w:sz="0" w:space="0" w:color="auto"/>
            <w:left w:val="none" w:sz="0" w:space="0" w:color="auto"/>
            <w:bottom w:val="none" w:sz="0" w:space="0" w:color="auto"/>
            <w:right w:val="none" w:sz="0" w:space="0" w:color="auto"/>
          </w:divBdr>
        </w:div>
        <w:div w:id="1722174696">
          <w:marLeft w:val="0"/>
          <w:marRight w:val="0"/>
          <w:marTop w:val="0"/>
          <w:marBottom w:val="0"/>
          <w:divBdr>
            <w:top w:val="none" w:sz="0" w:space="0" w:color="auto"/>
            <w:left w:val="none" w:sz="0" w:space="0" w:color="auto"/>
            <w:bottom w:val="none" w:sz="0" w:space="0" w:color="auto"/>
            <w:right w:val="none" w:sz="0" w:space="0" w:color="auto"/>
          </w:divBdr>
        </w:div>
        <w:div w:id="1906648711">
          <w:marLeft w:val="0"/>
          <w:marRight w:val="0"/>
          <w:marTop w:val="0"/>
          <w:marBottom w:val="0"/>
          <w:divBdr>
            <w:top w:val="none" w:sz="0" w:space="0" w:color="auto"/>
            <w:left w:val="none" w:sz="0" w:space="0" w:color="auto"/>
            <w:bottom w:val="none" w:sz="0" w:space="0" w:color="auto"/>
            <w:right w:val="none" w:sz="0" w:space="0" w:color="auto"/>
          </w:divBdr>
        </w:div>
        <w:div w:id="2023697389">
          <w:marLeft w:val="0"/>
          <w:marRight w:val="0"/>
          <w:marTop w:val="0"/>
          <w:marBottom w:val="0"/>
          <w:divBdr>
            <w:top w:val="none" w:sz="0" w:space="0" w:color="auto"/>
            <w:left w:val="none" w:sz="0" w:space="0" w:color="auto"/>
            <w:bottom w:val="none" w:sz="0" w:space="0" w:color="auto"/>
            <w:right w:val="none" w:sz="0" w:space="0" w:color="auto"/>
          </w:divBdr>
        </w:div>
        <w:div w:id="2050490584">
          <w:marLeft w:val="0"/>
          <w:marRight w:val="0"/>
          <w:marTop w:val="0"/>
          <w:marBottom w:val="0"/>
          <w:divBdr>
            <w:top w:val="none" w:sz="0" w:space="0" w:color="auto"/>
            <w:left w:val="none" w:sz="0" w:space="0" w:color="auto"/>
            <w:bottom w:val="none" w:sz="0" w:space="0" w:color="auto"/>
            <w:right w:val="none" w:sz="0" w:space="0" w:color="auto"/>
          </w:divBdr>
        </w:div>
        <w:div w:id="2053767421">
          <w:marLeft w:val="0"/>
          <w:marRight w:val="0"/>
          <w:marTop w:val="0"/>
          <w:marBottom w:val="0"/>
          <w:divBdr>
            <w:top w:val="none" w:sz="0" w:space="0" w:color="auto"/>
            <w:left w:val="none" w:sz="0" w:space="0" w:color="auto"/>
            <w:bottom w:val="none" w:sz="0" w:space="0" w:color="auto"/>
            <w:right w:val="none" w:sz="0" w:space="0" w:color="auto"/>
          </w:divBdr>
        </w:div>
        <w:div w:id="2069500064">
          <w:marLeft w:val="0"/>
          <w:marRight w:val="0"/>
          <w:marTop w:val="0"/>
          <w:marBottom w:val="0"/>
          <w:divBdr>
            <w:top w:val="none" w:sz="0" w:space="0" w:color="auto"/>
            <w:left w:val="none" w:sz="0" w:space="0" w:color="auto"/>
            <w:bottom w:val="none" w:sz="0" w:space="0" w:color="auto"/>
            <w:right w:val="none" w:sz="0" w:space="0" w:color="auto"/>
          </w:divBdr>
        </w:div>
      </w:divsChild>
    </w:div>
    <w:div w:id="1100486351">
      <w:bodyDiv w:val="1"/>
      <w:marLeft w:val="0"/>
      <w:marRight w:val="0"/>
      <w:marTop w:val="0"/>
      <w:marBottom w:val="0"/>
      <w:divBdr>
        <w:top w:val="none" w:sz="0" w:space="0" w:color="auto"/>
        <w:left w:val="none" w:sz="0" w:space="0" w:color="auto"/>
        <w:bottom w:val="none" w:sz="0" w:space="0" w:color="auto"/>
        <w:right w:val="none" w:sz="0" w:space="0" w:color="auto"/>
      </w:divBdr>
    </w:div>
    <w:div w:id="1124663855">
      <w:bodyDiv w:val="1"/>
      <w:marLeft w:val="0"/>
      <w:marRight w:val="0"/>
      <w:marTop w:val="0"/>
      <w:marBottom w:val="0"/>
      <w:divBdr>
        <w:top w:val="none" w:sz="0" w:space="0" w:color="auto"/>
        <w:left w:val="none" w:sz="0" w:space="0" w:color="auto"/>
        <w:bottom w:val="none" w:sz="0" w:space="0" w:color="auto"/>
        <w:right w:val="none" w:sz="0" w:space="0" w:color="auto"/>
      </w:divBdr>
    </w:div>
    <w:div w:id="1177227813">
      <w:bodyDiv w:val="1"/>
      <w:marLeft w:val="0"/>
      <w:marRight w:val="0"/>
      <w:marTop w:val="0"/>
      <w:marBottom w:val="0"/>
      <w:divBdr>
        <w:top w:val="none" w:sz="0" w:space="0" w:color="auto"/>
        <w:left w:val="none" w:sz="0" w:space="0" w:color="auto"/>
        <w:bottom w:val="none" w:sz="0" w:space="0" w:color="auto"/>
        <w:right w:val="none" w:sz="0" w:space="0" w:color="auto"/>
      </w:divBdr>
    </w:div>
    <w:div w:id="1227759931">
      <w:bodyDiv w:val="1"/>
      <w:marLeft w:val="0"/>
      <w:marRight w:val="0"/>
      <w:marTop w:val="0"/>
      <w:marBottom w:val="0"/>
      <w:divBdr>
        <w:top w:val="none" w:sz="0" w:space="0" w:color="auto"/>
        <w:left w:val="none" w:sz="0" w:space="0" w:color="auto"/>
        <w:bottom w:val="none" w:sz="0" w:space="0" w:color="auto"/>
        <w:right w:val="none" w:sz="0" w:space="0" w:color="auto"/>
      </w:divBdr>
    </w:div>
    <w:div w:id="1238200168">
      <w:bodyDiv w:val="1"/>
      <w:marLeft w:val="0"/>
      <w:marRight w:val="0"/>
      <w:marTop w:val="0"/>
      <w:marBottom w:val="0"/>
      <w:divBdr>
        <w:top w:val="none" w:sz="0" w:space="0" w:color="auto"/>
        <w:left w:val="none" w:sz="0" w:space="0" w:color="auto"/>
        <w:bottom w:val="none" w:sz="0" w:space="0" w:color="auto"/>
        <w:right w:val="none" w:sz="0" w:space="0" w:color="auto"/>
      </w:divBdr>
    </w:div>
    <w:div w:id="1240868972">
      <w:bodyDiv w:val="1"/>
      <w:marLeft w:val="0"/>
      <w:marRight w:val="0"/>
      <w:marTop w:val="0"/>
      <w:marBottom w:val="0"/>
      <w:divBdr>
        <w:top w:val="none" w:sz="0" w:space="0" w:color="auto"/>
        <w:left w:val="none" w:sz="0" w:space="0" w:color="auto"/>
        <w:bottom w:val="none" w:sz="0" w:space="0" w:color="auto"/>
        <w:right w:val="none" w:sz="0" w:space="0" w:color="auto"/>
      </w:divBdr>
    </w:div>
    <w:div w:id="1255628130">
      <w:bodyDiv w:val="1"/>
      <w:marLeft w:val="0"/>
      <w:marRight w:val="0"/>
      <w:marTop w:val="0"/>
      <w:marBottom w:val="0"/>
      <w:divBdr>
        <w:top w:val="none" w:sz="0" w:space="0" w:color="auto"/>
        <w:left w:val="none" w:sz="0" w:space="0" w:color="auto"/>
        <w:bottom w:val="none" w:sz="0" w:space="0" w:color="auto"/>
        <w:right w:val="none" w:sz="0" w:space="0" w:color="auto"/>
      </w:divBdr>
    </w:div>
    <w:div w:id="1258904712">
      <w:bodyDiv w:val="1"/>
      <w:marLeft w:val="0"/>
      <w:marRight w:val="0"/>
      <w:marTop w:val="0"/>
      <w:marBottom w:val="0"/>
      <w:divBdr>
        <w:top w:val="none" w:sz="0" w:space="0" w:color="auto"/>
        <w:left w:val="none" w:sz="0" w:space="0" w:color="auto"/>
        <w:bottom w:val="none" w:sz="0" w:space="0" w:color="auto"/>
        <w:right w:val="none" w:sz="0" w:space="0" w:color="auto"/>
      </w:divBdr>
    </w:div>
    <w:div w:id="1296764456">
      <w:bodyDiv w:val="1"/>
      <w:marLeft w:val="0"/>
      <w:marRight w:val="0"/>
      <w:marTop w:val="0"/>
      <w:marBottom w:val="0"/>
      <w:divBdr>
        <w:top w:val="none" w:sz="0" w:space="0" w:color="auto"/>
        <w:left w:val="none" w:sz="0" w:space="0" w:color="auto"/>
        <w:bottom w:val="none" w:sz="0" w:space="0" w:color="auto"/>
        <w:right w:val="none" w:sz="0" w:space="0" w:color="auto"/>
      </w:divBdr>
    </w:div>
    <w:div w:id="1324238864">
      <w:bodyDiv w:val="1"/>
      <w:marLeft w:val="0"/>
      <w:marRight w:val="0"/>
      <w:marTop w:val="0"/>
      <w:marBottom w:val="0"/>
      <w:divBdr>
        <w:top w:val="none" w:sz="0" w:space="0" w:color="auto"/>
        <w:left w:val="none" w:sz="0" w:space="0" w:color="auto"/>
        <w:bottom w:val="none" w:sz="0" w:space="0" w:color="auto"/>
        <w:right w:val="none" w:sz="0" w:space="0" w:color="auto"/>
      </w:divBdr>
    </w:div>
    <w:div w:id="1331444202">
      <w:bodyDiv w:val="1"/>
      <w:marLeft w:val="0"/>
      <w:marRight w:val="0"/>
      <w:marTop w:val="0"/>
      <w:marBottom w:val="0"/>
      <w:divBdr>
        <w:top w:val="none" w:sz="0" w:space="0" w:color="auto"/>
        <w:left w:val="none" w:sz="0" w:space="0" w:color="auto"/>
        <w:bottom w:val="none" w:sz="0" w:space="0" w:color="auto"/>
        <w:right w:val="none" w:sz="0" w:space="0" w:color="auto"/>
      </w:divBdr>
    </w:div>
    <w:div w:id="1365134367">
      <w:bodyDiv w:val="1"/>
      <w:marLeft w:val="0"/>
      <w:marRight w:val="0"/>
      <w:marTop w:val="0"/>
      <w:marBottom w:val="0"/>
      <w:divBdr>
        <w:top w:val="none" w:sz="0" w:space="0" w:color="auto"/>
        <w:left w:val="none" w:sz="0" w:space="0" w:color="auto"/>
        <w:bottom w:val="none" w:sz="0" w:space="0" w:color="auto"/>
        <w:right w:val="none" w:sz="0" w:space="0" w:color="auto"/>
      </w:divBdr>
    </w:div>
    <w:div w:id="1422408506">
      <w:bodyDiv w:val="1"/>
      <w:marLeft w:val="0"/>
      <w:marRight w:val="0"/>
      <w:marTop w:val="0"/>
      <w:marBottom w:val="0"/>
      <w:divBdr>
        <w:top w:val="none" w:sz="0" w:space="0" w:color="auto"/>
        <w:left w:val="none" w:sz="0" w:space="0" w:color="auto"/>
        <w:bottom w:val="none" w:sz="0" w:space="0" w:color="auto"/>
        <w:right w:val="none" w:sz="0" w:space="0" w:color="auto"/>
      </w:divBdr>
      <w:divsChild>
        <w:div w:id="393046572">
          <w:marLeft w:val="0"/>
          <w:marRight w:val="0"/>
          <w:marTop w:val="0"/>
          <w:marBottom w:val="0"/>
          <w:divBdr>
            <w:top w:val="none" w:sz="0" w:space="0" w:color="auto"/>
            <w:left w:val="none" w:sz="0" w:space="0" w:color="auto"/>
            <w:bottom w:val="none" w:sz="0" w:space="0" w:color="auto"/>
            <w:right w:val="none" w:sz="0" w:space="0" w:color="auto"/>
          </w:divBdr>
        </w:div>
        <w:div w:id="421877404">
          <w:marLeft w:val="0"/>
          <w:marRight w:val="0"/>
          <w:marTop w:val="0"/>
          <w:marBottom w:val="0"/>
          <w:divBdr>
            <w:top w:val="none" w:sz="0" w:space="0" w:color="auto"/>
            <w:left w:val="none" w:sz="0" w:space="0" w:color="auto"/>
            <w:bottom w:val="none" w:sz="0" w:space="0" w:color="auto"/>
            <w:right w:val="none" w:sz="0" w:space="0" w:color="auto"/>
          </w:divBdr>
        </w:div>
        <w:div w:id="434250228">
          <w:marLeft w:val="0"/>
          <w:marRight w:val="0"/>
          <w:marTop w:val="0"/>
          <w:marBottom w:val="0"/>
          <w:divBdr>
            <w:top w:val="none" w:sz="0" w:space="0" w:color="auto"/>
            <w:left w:val="none" w:sz="0" w:space="0" w:color="auto"/>
            <w:bottom w:val="none" w:sz="0" w:space="0" w:color="auto"/>
            <w:right w:val="none" w:sz="0" w:space="0" w:color="auto"/>
          </w:divBdr>
        </w:div>
        <w:div w:id="447162517">
          <w:marLeft w:val="0"/>
          <w:marRight w:val="0"/>
          <w:marTop w:val="0"/>
          <w:marBottom w:val="0"/>
          <w:divBdr>
            <w:top w:val="none" w:sz="0" w:space="0" w:color="auto"/>
            <w:left w:val="none" w:sz="0" w:space="0" w:color="auto"/>
            <w:bottom w:val="none" w:sz="0" w:space="0" w:color="auto"/>
            <w:right w:val="none" w:sz="0" w:space="0" w:color="auto"/>
          </w:divBdr>
        </w:div>
        <w:div w:id="651451921">
          <w:marLeft w:val="0"/>
          <w:marRight w:val="0"/>
          <w:marTop w:val="0"/>
          <w:marBottom w:val="0"/>
          <w:divBdr>
            <w:top w:val="none" w:sz="0" w:space="0" w:color="auto"/>
            <w:left w:val="none" w:sz="0" w:space="0" w:color="auto"/>
            <w:bottom w:val="none" w:sz="0" w:space="0" w:color="auto"/>
            <w:right w:val="none" w:sz="0" w:space="0" w:color="auto"/>
          </w:divBdr>
        </w:div>
        <w:div w:id="1181434613">
          <w:marLeft w:val="0"/>
          <w:marRight w:val="0"/>
          <w:marTop w:val="0"/>
          <w:marBottom w:val="0"/>
          <w:divBdr>
            <w:top w:val="none" w:sz="0" w:space="0" w:color="auto"/>
            <w:left w:val="none" w:sz="0" w:space="0" w:color="auto"/>
            <w:bottom w:val="none" w:sz="0" w:space="0" w:color="auto"/>
            <w:right w:val="none" w:sz="0" w:space="0" w:color="auto"/>
          </w:divBdr>
        </w:div>
        <w:div w:id="1193304729">
          <w:marLeft w:val="0"/>
          <w:marRight w:val="0"/>
          <w:marTop w:val="0"/>
          <w:marBottom w:val="0"/>
          <w:divBdr>
            <w:top w:val="none" w:sz="0" w:space="0" w:color="auto"/>
            <w:left w:val="none" w:sz="0" w:space="0" w:color="auto"/>
            <w:bottom w:val="none" w:sz="0" w:space="0" w:color="auto"/>
            <w:right w:val="none" w:sz="0" w:space="0" w:color="auto"/>
          </w:divBdr>
        </w:div>
        <w:div w:id="1416630694">
          <w:marLeft w:val="0"/>
          <w:marRight w:val="0"/>
          <w:marTop w:val="0"/>
          <w:marBottom w:val="0"/>
          <w:divBdr>
            <w:top w:val="none" w:sz="0" w:space="0" w:color="auto"/>
            <w:left w:val="none" w:sz="0" w:space="0" w:color="auto"/>
            <w:bottom w:val="none" w:sz="0" w:space="0" w:color="auto"/>
            <w:right w:val="none" w:sz="0" w:space="0" w:color="auto"/>
          </w:divBdr>
        </w:div>
        <w:div w:id="1619333928">
          <w:marLeft w:val="0"/>
          <w:marRight w:val="0"/>
          <w:marTop w:val="0"/>
          <w:marBottom w:val="0"/>
          <w:divBdr>
            <w:top w:val="none" w:sz="0" w:space="0" w:color="auto"/>
            <w:left w:val="none" w:sz="0" w:space="0" w:color="auto"/>
            <w:bottom w:val="none" w:sz="0" w:space="0" w:color="auto"/>
            <w:right w:val="none" w:sz="0" w:space="0" w:color="auto"/>
          </w:divBdr>
        </w:div>
        <w:div w:id="1862359715">
          <w:marLeft w:val="0"/>
          <w:marRight w:val="0"/>
          <w:marTop w:val="0"/>
          <w:marBottom w:val="0"/>
          <w:divBdr>
            <w:top w:val="none" w:sz="0" w:space="0" w:color="auto"/>
            <w:left w:val="none" w:sz="0" w:space="0" w:color="auto"/>
            <w:bottom w:val="none" w:sz="0" w:space="0" w:color="auto"/>
            <w:right w:val="none" w:sz="0" w:space="0" w:color="auto"/>
          </w:divBdr>
        </w:div>
        <w:div w:id="2007393331">
          <w:marLeft w:val="0"/>
          <w:marRight w:val="0"/>
          <w:marTop w:val="0"/>
          <w:marBottom w:val="0"/>
          <w:divBdr>
            <w:top w:val="none" w:sz="0" w:space="0" w:color="auto"/>
            <w:left w:val="none" w:sz="0" w:space="0" w:color="auto"/>
            <w:bottom w:val="none" w:sz="0" w:space="0" w:color="auto"/>
            <w:right w:val="none" w:sz="0" w:space="0" w:color="auto"/>
          </w:divBdr>
        </w:div>
        <w:div w:id="2036224085">
          <w:marLeft w:val="0"/>
          <w:marRight w:val="0"/>
          <w:marTop w:val="0"/>
          <w:marBottom w:val="0"/>
          <w:divBdr>
            <w:top w:val="none" w:sz="0" w:space="0" w:color="auto"/>
            <w:left w:val="none" w:sz="0" w:space="0" w:color="auto"/>
            <w:bottom w:val="none" w:sz="0" w:space="0" w:color="auto"/>
            <w:right w:val="none" w:sz="0" w:space="0" w:color="auto"/>
          </w:divBdr>
        </w:div>
      </w:divsChild>
    </w:div>
    <w:div w:id="1435973505">
      <w:bodyDiv w:val="1"/>
      <w:marLeft w:val="0"/>
      <w:marRight w:val="0"/>
      <w:marTop w:val="0"/>
      <w:marBottom w:val="0"/>
      <w:divBdr>
        <w:top w:val="none" w:sz="0" w:space="0" w:color="auto"/>
        <w:left w:val="none" w:sz="0" w:space="0" w:color="auto"/>
        <w:bottom w:val="none" w:sz="0" w:space="0" w:color="auto"/>
        <w:right w:val="none" w:sz="0" w:space="0" w:color="auto"/>
      </w:divBdr>
    </w:div>
    <w:div w:id="1443575544">
      <w:bodyDiv w:val="1"/>
      <w:marLeft w:val="0"/>
      <w:marRight w:val="0"/>
      <w:marTop w:val="0"/>
      <w:marBottom w:val="0"/>
      <w:divBdr>
        <w:top w:val="none" w:sz="0" w:space="0" w:color="auto"/>
        <w:left w:val="none" w:sz="0" w:space="0" w:color="auto"/>
        <w:bottom w:val="none" w:sz="0" w:space="0" w:color="auto"/>
        <w:right w:val="none" w:sz="0" w:space="0" w:color="auto"/>
      </w:divBdr>
    </w:div>
    <w:div w:id="1445077696">
      <w:bodyDiv w:val="1"/>
      <w:marLeft w:val="0"/>
      <w:marRight w:val="0"/>
      <w:marTop w:val="0"/>
      <w:marBottom w:val="0"/>
      <w:divBdr>
        <w:top w:val="none" w:sz="0" w:space="0" w:color="auto"/>
        <w:left w:val="none" w:sz="0" w:space="0" w:color="auto"/>
        <w:bottom w:val="none" w:sz="0" w:space="0" w:color="auto"/>
        <w:right w:val="none" w:sz="0" w:space="0" w:color="auto"/>
      </w:divBdr>
      <w:divsChild>
        <w:div w:id="207034468">
          <w:marLeft w:val="0"/>
          <w:marRight w:val="0"/>
          <w:marTop w:val="0"/>
          <w:marBottom w:val="0"/>
          <w:divBdr>
            <w:top w:val="none" w:sz="0" w:space="0" w:color="auto"/>
            <w:left w:val="none" w:sz="0" w:space="0" w:color="auto"/>
            <w:bottom w:val="none" w:sz="0" w:space="0" w:color="auto"/>
            <w:right w:val="none" w:sz="0" w:space="0" w:color="auto"/>
          </w:divBdr>
        </w:div>
      </w:divsChild>
    </w:div>
    <w:div w:id="1473714945">
      <w:bodyDiv w:val="1"/>
      <w:marLeft w:val="0"/>
      <w:marRight w:val="0"/>
      <w:marTop w:val="0"/>
      <w:marBottom w:val="0"/>
      <w:divBdr>
        <w:top w:val="none" w:sz="0" w:space="0" w:color="auto"/>
        <w:left w:val="none" w:sz="0" w:space="0" w:color="auto"/>
        <w:bottom w:val="none" w:sz="0" w:space="0" w:color="auto"/>
        <w:right w:val="none" w:sz="0" w:space="0" w:color="auto"/>
      </w:divBdr>
    </w:div>
    <w:div w:id="1511606632">
      <w:bodyDiv w:val="1"/>
      <w:marLeft w:val="0"/>
      <w:marRight w:val="0"/>
      <w:marTop w:val="0"/>
      <w:marBottom w:val="0"/>
      <w:divBdr>
        <w:top w:val="none" w:sz="0" w:space="0" w:color="auto"/>
        <w:left w:val="none" w:sz="0" w:space="0" w:color="auto"/>
        <w:bottom w:val="none" w:sz="0" w:space="0" w:color="auto"/>
        <w:right w:val="none" w:sz="0" w:space="0" w:color="auto"/>
      </w:divBdr>
      <w:divsChild>
        <w:div w:id="847526493">
          <w:marLeft w:val="0"/>
          <w:marRight w:val="0"/>
          <w:marTop w:val="0"/>
          <w:marBottom w:val="0"/>
          <w:divBdr>
            <w:top w:val="none" w:sz="0" w:space="0" w:color="auto"/>
            <w:left w:val="none" w:sz="0" w:space="0" w:color="auto"/>
            <w:bottom w:val="none" w:sz="0" w:space="0" w:color="auto"/>
            <w:right w:val="none" w:sz="0" w:space="0" w:color="auto"/>
          </w:divBdr>
        </w:div>
        <w:div w:id="928655779">
          <w:marLeft w:val="0"/>
          <w:marRight w:val="0"/>
          <w:marTop w:val="0"/>
          <w:marBottom w:val="0"/>
          <w:divBdr>
            <w:top w:val="none" w:sz="0" w:space="0" w:color="auto"/>
            <w:left w:val="none" w:sz="0" w:space="0" w:color="auto"/>
            <w:bottom w:val="none" w:sz="0" w:space="0" w:color="auto"/>
            <w:right w:val="none" w:sz="0" w:space="0" w:color="auto"/>
          </w:divBdr>
        </w:div>
        <w:div w:id="1477263737">
          <w:marLeft w:val="0"/>
          <w:marRight w:val="0"/>
          <w:marTop w:val="0"/>
          <w:marBottom w:val="0"/>
          <w:divBdr>
            <w:top w:val="none" w:sz="0" w:space="0" w:color="auto"/>
            <w:left w:val="none" w:sz="0" w:space="0" w:color="auto"/>
            <w:bottom w:val="none" w:sz="0" w:space="0" w:color="auto"/>
            <w:right w:val="none" w:sz="0" w:space="0" w:color="auto"/>
          </w:divBdr>
        </w:div>
        <w:div w:id="1484005167">
          <w:marLeft w:val="0"/>
          <w:marRight w:val="0"/>
          <w:marTop w:val="0"/>
          <w:marBottom w:val="0"/>
          <w:divBdr>
            <w:top w:val="none" w:sz="0" w:space="0" w:color="auto"/>
            <w:left w:val="none" w:sz="0" w:space="0" w:color="auto"/>
            <w:bottom w:val="none" w:sz="0" w:space="0" w:color="auto"/>
            <w:right w:val="none" w:sz="0" w:space="0" w:color="auto"/>
          </w:divBdr>
        </w:div>
        <w:div w:id="1640962395">
          <w:marLeft w:val="0"/>
          <w:marRight w:val="0"/>
          <w:marTop w:val="0"/>
          <w:marBottom w:val="0"/>
          <w:divBdr>
            <w:top w:val="none" w:sz="0" w:space="0" w:color="auto"/>
            <w:left w:val="none" w:sz="0" w:space="0" w:color="auto"/>
            <w:bottom w:val="none" w:sz="0" w:space="0" w:color="auto"/>
            <w:right w:val="none" w:sz="0" w:space="0" w:color="auto"/>
          </w:divBdr>
        </w:div>
        <w:div w:id="1885752553">
          <w:marLeft w:val="0"/>
          <w:marRight w:val="0"/>
          <w:marTop w:val="0"/>
          <w:marBottom w:val="0"/>
          <w:divBdr>
            <w:top w:val="none" w:sz="0" w:space="0" w:color="auto"/>
            <w:left w:val="none" w:sz="0" w:space="0" w:color="auto"/>
            <w:bottom w:val="none" w:sz="0" w:space="0" w:color="auto"/>
            <w:right w:val="none" w:sz="0" w:space="0" w:color="auto"/>
          </w:divBdr>
        </w:div>
        <w:div w:id="1997682474">
          <w:marLeft w:val="0"/>
          <w:marRight w:val="0"/>
          <w:marTop w:val="0"/>
          <w:marBottom w:val="0"/>
          <w:divBdr>
            <w:top w:val="none" w:sz="0" w:space="0" w:color="auto"/>
            <w:left w:val="none" w:sz="0" w:space="0" w:color="auto"/>
            <w:bottom w:val="none" w:sz="0" w:space="0" w:color="auto"/>
            <w:right w:val="none" w:sz="0" w:space="0" w:color="auto"/>
          </w:divBdr>
        </w:div>
        <w:div w:id="2009557382">
          <w:marLeft w:val="0"/>
          <w:marRight w:val="0"/>
          <w:marTop w:val="0"/>
          <w:marBottom w:val="0"/>
          <w:divBdr>
            <w:top w:val="none" w:sz="0" w:space="0" w:color="auto"/>
            <w:left w:val="none" w:sz="0" w:space="0" w:color="auto"/>
            <w:bottom w:val="none" w:sz="0" w:space="0" w:color="auto"/>
            <w:right w:val="none" w:sz="0" w:space="0" w:color="auto"/>
          </w:divBdr>
          <w:divsChild>
            <w:div w:id="810319750">
              <w:marLeft w:val="-75"/>
              <w:marRight w:val="0"/>
              <w:marTop w:val="30"/>
              <w:marBottom w:val="30"/>
              <w:divBdr>
                <w:top w:val="none" w:sz="0" w:space="0" w:color="auto"/>
                <w:left w:val="none" w:sz="0" w:space="0" w:color="auto"/>
                <w:bottom w:val="none" w:sz="0" w:space="0" w:color="auto"/>
                <w:right w:val="none" w:sz="0" w:space="0" w:color="auto"/>
              </w:divBdr>
              <w:divsChild>
                <w:div w:id="108399582">
                  <w:marLeft w:val="0"/>
                  <w:marRight w:val="0"/>
                  <w:marTop w:val="0"/>
                  <w:marBottom w:val="0"/>
                  <w:divBdr>
                    <w:top w:val="none" w:sz="0" w:space="0" w:color="auto"/>
                    <w:left w:val="none" w:sz="0" w:space="0" w:color="auto"/>
                    <w:bottom w:val="none" w:sz="0" w:space="0" w:color="auto"/>
                    <w:right w:val="none" w:sz="0" w:space="0" w:color="auto"/>
                  </w:divBdr>
                  <w:divsChild>
                    <w:div w:id="281887008">
                      <w:marLeft w:val="0"/>
                      <w:marRight w:val="0"/>
                      <w:marTop w:val="0"/>
                      <w:marBottom w:val="0"/>
                      <w:divBdr>
                        <w:top w:val="none" w:sz="0" w:space="0" w:color="auto"/>
                        <w:left w:val="none" w:sz="0" w:space="0" w:color="auto"/>
                        <w:bottom w:val="none" w:sz="0" w:space="0" w:color="auto"/>
                        <w:right w:val="none" w:sz="0" w:space="0" w:color="auto"/>
                      </w:divBdr>
                    </w:div>
                  </w:divsChild>
                </w:div>
                <w:div w:id="247424132">
                  <w:marLeft w:val="0"/>
                  <w:marRight w:val="0"/>
                  <w:marTop w:val="0"/>
                  <w:marBottom w:val="0"/>
                  <w:divBdr>
                    <w:top w:val="none" w:sz="0" w:space="0" w:color="auto"/>
                    <w:left w:val="none" w:sz="0" w:space="0" w:color="auto"/>
                    <w:bottom w:val="none" w:sz="0" w:space="0" w:color="auto"/>
                    <w:right w:val="none" w:sz="0" w:space="0" w:color="auto"/>
                  </w:divBdr>
                  <w:divsChild>
                    <w:div w:id="575477295">
                      <w:marLeft w:val="0"/>
                      <w:marRight w:val="0"/>
                      <w:marTop w:val="0"/>
                      <w:marBottom w:val="0"/>
                      <w:divBdr>
                        <w:top w:val="none" w:sz="0" w:space="0" w:color="auto"/>
                        <w:left w:val="none" w:sz="0" w:space="0" w:color="auto"/>
                        <w:bottom w:val="none" w:sz="0" w:space="0" w:color="auto"/>
                        <w:right w:val="none" w:sz="0" w:space="0" w:color="auto"/>
                      </w:divBdr>
                    </w:div>
                  </w:divsChild>
                </w:div>
                <w:div w:id="286008586">
                  <w:marLeft w:val="0"/>
                  <w:marRight w:val="0"/>
                  <w:marTop w:val="0"/>
                  <w:marBottom w:val="0"/>
                  <w:divBdr>
                    <w:top w:val="none" w:sz="0" w:space="0" w:color="auto"/>
                    <w:left w:val="none" w:sz="0" w:space="0" w:color="auto"/>
                    <w:bottom w:val="none" w:sz="0" w:space="0" w:color="auto"/>
                    <w:right w:val="none" w:sz="0" w:space="0" w:color="auto"/>
                  </w:divBdr>
                  <w:divsChild>
                    <w:div w:id="709500357">
                      <w:marLeft w:val="0"/>
                      <w:marRight w:val="0"/>
                      <w:marTop w:val="0"/>
                      <w:marBottom w:val="0"/>
                      <w:divBdr>
                        <w:top w:val="none" w:sz="0" w:space="0" w:color="auto"/>
                        <w:left w:val="none" w:sz="0" w:space="0" w:color="auto"/>
                        <w:bottom w:val="none" w:sz="0" w:space="0" w:color="auto"/>
                        <w:right w:val="none" w:sz="0" w:space="0" w:color="auto"/>
                      </w:divBdr>
                    </w:div>
                  </w:divsChild>
                </w:div>
                <w:div w:id="344088747">
                  <w:marLeft w:val="0"/>
                  <w:marRight w:val="0"/>
                  <w:marTop w:val="0"/>
                  <w:marBottom w:val="0"/>
                  <w:divBdr>
                    <w:top w:val="none" w:sz="0" w:space="0" w:color="auto"/>
                    <w:left w:val="none" w:sz="0" w:space="0" w:color="auto"/>
                    <w:bottom w:val="none" w:sz="0" w:space="0" w:color="auto"/>
                    <w:right w:val="none" w:sz="0" w:space="0" w:color="auto"/>
                  </w:divBdr>
                  <w:divsChild>
                    <w:div w:id="1354333677">
                      <w:marLeft w:val="0"/>
                      <w:marRight w:val="0"/>
                      <w:marTop w:val="0"/>
                      <w:marBottom w:val="0"/>
                      <w:divBdr>
                        <w:top w:val="none" w:sz="0" w:space="0" w:color="auto"/>
                        <w:left w:val="none" w:sz="0" w:space="0" w:color="auto"/>
                        <w:bottom w:val="none" w:sz="0" w:space="0" w:color="auto"/>
                        <w:right w:val="none" w:sz="0" w:space="0" w:color="auto"/>
                      </w:divBdr>
                    </w:div>
                  </w:divsChild>
                </w:div>
                <w:div w:id="350306911">
                  <w:marLeft w:val="0"/>
                  <w:marRight w:val="0"/>
                  <w:marTop w:val="0"/>
                  <w:marBottom w:val="0"/>
                  <w:divBdr>
                    <w:top w:val="none" w:sz="0" w:space="0" w:color="auto"/>
                    <w:left w:val="none" w:sz="0" w:space="0" w:color="auto"/>
                    <w:bottom w:val="none" w:sz="0" w:space="0" w:color="auto"/>
                    <w:right w:val="none" w:sz="0" w:space="0" w:color="auto"/>
                  </w:divBdr>
                  <w:divsChild>
                    <w:div w:id="1788692953">
                      <w:marLeft w:val="0"/>
                      <w:marRight w:val="0"/>
                      <w:marTop w:val="0"/>
                      <w:marBottom w:val="0"/>
                      <w:divBdr>
                        <w:top w:val="none" w:sz="0" w:space="0" w:color="auto"/>
                        <w:left w:val="none" w:sz="0" w:space="0" w:color="auto"/>
                        <w:bottom w:val="none" w:sz="0" w:space="0" w:color="auto"/>
                        <w:right w:val="none" w:sz="0" w:space="0" w:color="auto"/>
                      </w:divBdr>
                    </w:div>
                  </w:divsChild>
                </w:div>
                <w:div w:id="368916714">
                  <w:marLeft w:val="0"/>
                  <w:marRight w:val="0"/>
                  <w:marTop w:val="0"/>
                  <w:marBottom w:val="0"/>
                  <w:divBdr>
                    <w:top w:val="none" w:sz="0" w:space="0" w:color="auto"/>
                    <w:left w:val="none" w:sz="0" w:space="0" w:color="auto"/>
                    <w:bottom w:val="none" w:sz="0" w:space="0" w:color="auto"/>
                    <w:right w:val="none" w:sz="0" w:space="0" w:color="auto"/>
                  </w:divBdr>
                  <w:divsChild>
                    <w:div w:id="599026686">
                      <w:marLeft w:val="0"/>
                      <w:marRight w:val="0"/>
                      <w:marTop w:val="0"/>
                      <w:marBottom w:val="0"/>
                      <w:divBdr>
                        <w:top w:val="none" w:sz="0" w:space="0" w:color="auto"/>
                        <w:left w:val="none" w:sz="0" w:space="0" w:color="auto"/>
                        <w:bottom w:val="none" w:sz="0" w:space="0" w:color="auto"/>
                        <w:right w:val="none" w:sz="0" w:space="0" w:color="auto"/>
                      </w:divBdr>
                    </w:div>
                  </w:divsChild>
                </w:div>
                <w:div w:id="473068317">
                  <w:marLeft w:val="0"/>
                  <w:marRight w:val="0"/>
                  <w:marTop w:val="0"/>
                  <w:marBottom w:val="0"/>
                  <w:divBdr>
                    <w:top w:val="none" w:sz="0" w:space="0" w:color="auto"/>
                    <w:left w:val="none" w:sz="0" w:space="0" w:color="auto"/>
                    <w:bottom w:val="none" w:sz="0" w:space="0" w:color="auto"/>
                    <w:right w:val="none" w:sz="0" w:space="0" w:color="auto"/>
                  </w:divBdr>
                  <w:divsChild>
                    <w:div w:id="2102292662">
                      <w:marLeft w:val="0"/>
                      <w:marRight w:val="0"/>
                      <w:marTop w:val="0"/>
                      <w:marBottom w:val="0"/>
                      <w:divBdr>
                        <w:top w:val="none" w:sz="0" w:space="0" w:color="auto"/>
                        <w:left w:val="none" w:sz="0" w:space="0" w:color="auto"/>
                        <w:bottom w:val="none" w:sz="0" w:space="0" w:color="auto"/>
                        <w:right w:val="none" w:sz="0" w:space="0" w:color="auto"/>
                      </w:divBdr>
                    </w:div>
                  </w:divsChild>
                </w:div>
                <w:div w:id="512184818">
                  <w:marLeft w:val="0"/>
                  <w:marRight w:val="0"/>
                  <w:marTop w:val="0"/>
                  <w:marBottom w:val="0"/>
                  <w:divBdr>
                    <w:top w:val="none" w:sz="0" w:space="0" w:color="auto"/>
                    <w:left w:val="none" w:sz="0" w:space="0" w:color="auto"/>
                    <w:bottom w:val="none" w:sz="0" w:space="0" w:color="auto"/>
                    <w:right w:val="none" w:sz="0" w:space="0" w:color="auto"/>
                  </w:divBdr>
                  <w:divsChild>
                    <w:div w:id="1216772622">
                      <w:marLeft w:val="0"/>
                      <w:marRight w:val="0"/>
                      <w:marTop w:val="0"/>
                      <w:marBottom w:val="0"/>
                      <w:divBdr>
                        <w:top w:val="none" w:sz="0" w:space="0" w:color="auto"/>
                        <w:left w:val="none" w:sz="0" w:space="0" w:color="auto"/>
                        <w:bottom w:val="none" w:sz="0" w:space="0" w:color="auto"/>
                        <w:right w:val="none" w:sz="0" w:space="0" w:color="auto"/>
                      </w:divBdr>
                    </w:div>
                  </w:divsChild>
                </w:div>
                <w:div w:id="527254214">
                  <w:marLeft w:val="0"/>
                  <w:marRight w:val="0"/>
                  <w:marTop w:val="0"/>
                  <w:marBottom w:val="0"/>
                  <w:divBdr>
                    <w:top w:val="none" w:sz="0" w:space="0" w:color="auto"/>
                    <w:left w:val="none" w:sz="0" w:space="0" w:color="auto"/>
                    <w:bottom w:val="none" w:sz="0" w:space="0" w:color="auto"/>
                    <w:right w:val="none" w:sz="0" w:space="0" w:color="auto"/>
                  </w:divBdr>
                  <w:divsChild>
                    <w:div w:id="1199777065">
                      <w:marLeft w:val="0"/>
                      <w:marRight w:val="0"/>
                      <w:marTop w:val="0"/>
                      <w:marBottom w:val="0"/>
                      <w:divBdr>
                        <w:top w:val="none" w:sz="0" w:space="0" w:color="auto"/>
                        <w:left w:val="none" w:sz="0" w:space="0" w:color="auto"/>
                        <w:bottom w:val="none" w:sz="0" w:space="0" w:color="auto"/>
                        <w:right w:val="none" w:sz="0" w:space="0" w:color="auto"/>
                      </w:divBdr>
                    </w:div>
                  </w:divsChild>
                </w:div>
                <w:div w:id="568656514">
                  <w:marLeft w:val="0"/>
                  <w:marRight w:val="0"/>
                  <w:marTop w:val="0"/>
                  <w:marBottom w:val="0"/>
                  <w:divBdr>
                    <w:top w:val="none" w:sz="0" w:space="0" w:color="auto"/>
                    <w:left w:val="none" w:sz="0" w:space="0" w:color="auto"/>
                    <w:bottom w:val="none" w:sz="0" w:space="0" w:color="auto"/>
                    <w:right w:val="none" w:sz="0" w:space="0" w:color="auto"/>
                  </w:divBdr>
                  <w:divsChild>
                    <w:div w:id="174075321">
                      <w:marLeft w:val="0"/>
                      <w:marRight w:val="0"/>
                      <w:marTop w:val="0"/>
                      <w:marBottom w:val="0"/>
                      <w:divBdr>
                        <w:top w:val="none" w:sz="0" w:space="0" w:color="auto"/>
                        <w:left w:val="none" w:sz="0" w:space="0" w:color="auto"/>
                        <w:bottom w:val="none" w:sz="0" w:space="0" w:color="auto"/>
                        <w:right w:val="none" w:sz="0" w:space="0" w:color="auto"/>
                      </w:divBdr>
                    </w:div>
                  </w:divsChild>
                </w:div>
                <w:div w:id="574318225">
                  <w:marLeft w:val="0"/>
                  <w:marRight w:val="0"/>
                  <w:marTop w:val="0"/>
                  <w:marBottom w:val="0"/>
                  <w:divBdr>
                    <w:top w:val="none" w:sz="0" w:space="0" w:color="auto"/>
                    <w:left w:val="none" w:sz="0" w:space="0" w:color="auto"/>
                    <w:bottom w:val="none" w:sz="0" w:space="0" w:color="auto"/>
                    <w:right w:val="none" w:sz="0" w:space="0" w:color="auto"/>
                  </w:divBdr>
                  <w:divsChild>
                    <w:div w:id="2028941803">
                      <w:marLeft w:val="0"/>
                      <w:marRight w:val="0"/>
                      <w:marTop w:val="0"/>
                      <w:marBottom w:val="0"/>
                      <w:divBdr>
                        <w:top w:val="none" w:sz="0" w:space="0" w:color="auto"/>
                        <w:left w:val="none" w:sz="0" w:space="0" w:color="auto"/>
                        <w:bottom w:val="none" w:sz="0" w:space="0" w:color="auto"/>
                        <w:right w:val="none" w:sz="0" w:space="0" w:color="auto"/>
                      </w:divBdr>
                    </w:div>
                  </w:divsChild>
                </w:div>
                <w:div w:id="574822786">
                  <w:marLeft w:val="0"/>
                  <w:marRight w:val="0"/>
                  <w:marTop w:val="0"/>
                  <w:marBottom w:val="0"/>
                  <w:divBdr>
                    <w:top w:val="none" w:sz="0" w:space="0" w:color="auto"/>
                    <w:left w:val="none" w:sz="0" w:space="0" w:color="auto"/>
                    <w:bottom w:val="none" w:sz="0" w:space="0" w:color="auto"/>
                    <w:right w:val="none" w:sz="0" w:space="0" w:color="auto"/>
                  </w:divBdr>
                  <w:divsChild>
                    <w:div w:id="1297221817">
                      <w:marLeft w:val="0"/>
                      <w:marRight w:val="0"/>
                      <w:marTop w:val="0"/>
                      <w:marBottom w:val="0"/>
                      <w:divBdr>
                        <w:top w:val="none" w:sz="0" w:space="0" w:color="auto"/>
                        <w:left w:val="none" w:sz="0" w:space="0" w:color="auto"/>
                        <w:bottom w:val="none" w:sz="0" w:space="0" w:color="auto"/>
                        <w:right w:val="none" w:sz="0" w:space="0" w:color="auto"/>
                      </w:divBdr>
                    </w:div>
                  </w:divsChild>
                </w:div>
                <w:div w:id="589890458">
                  <w:marLeft w:val="0"/>
                  <w:marRight w:val="0"/>
                  <w:marTop w:val="0"/>
                  <w:marBottom w:val="0"/>
                  <w:divBdr>
                    <w:top w:val="none" w:sz="0" w:space="0" w:color="auto"/>
                    <w:left w:val="none" w:sz="0" w:space="0" w:color="auto"/>
                    <w:bottom w:val="none" w:sz="0" w:space="0" w:color="auto"/>
                    <w:right w:val="none" w:sz="0" w:space="0" w:color="auto"/>
                  </w:divBdr>
                  <w:divsChild>
                    <w:div w:id="190844636">
                      <w:marLeft w:val="0"/>
                      <w:marRight w:val="0"/>
                      <w:marTop w:val="0"/>
                      <w:marBottom w:val="0"/>
                      <w:divBdr>
                        <w:top w:val="none" w:sz="0" w:space="0" w:color="auto"/>
                        <w:left w:val="none" w:sz="0" w:space="0" w:color="auto"/>
                        <w:bottom w:val="none" w:sz="0" w:space="0" w:color="auto"/>
                        <w:right w:val="none" w:sz="0" w:space="0" w:color="auto"/>
                      </w:divBdr>
                    </w:div>
                  </w:divsChild>
                </w:div>
                <w:div w:id="645863778">
                  <w:marLeft w:val="0"/>
                  <w:marRight w:val="0"/>
                  <w:marTop w:val="0"/>
                  <w:marBottom w:val="0"/>
                  <w:divBdr>
                    <w:top w:val="none" w:sz="0" w:space="0" w:color="auto"/>
                    <w:left w:val="none" w:sz="0" w:space="0" w:color="auto"/>
                    <w:bottom w:val="none" w:sz="0" w:space="0" w:color="auto"/>
                    <w:right w:val="none" w:sz="0" w:space="0" w:color="auto"/>
                  </w:divBdr>
                  <w:divsChild>
                    <w:div w:id="1284269674">
                      <w:marLeft w:val="0"/>
                      <w:marRight w:val="0"/>
                      <w:marTop w:val="0"/>
                      <w:marBottom w:val="0"/>
                      <w:divBdr>
                        <w:top w:val="none" w:sz="0" w:space="0" w:color="auto"/>
                        <w:left w:val="none" w:sz="0" w:space="0" w:color="auto"/>
                        <w:bottom w:val="none" w:sz="0" w:space="0" w:color="auto"/>
                        <w:right w:val="none" w:sz="0" w:space="0" w:color="auto"/>
                      </w:divBdr>
                    </w:div>
                  </w:divsChild>
                </w:div>
                <w:div w:id="686907969">
                  <w:marLeft w:val="0"/>
                  <w:marRight w:val="0"/>
                  <w:marTop w:val="0"/>
                  <w:marBottom w:val="0"/>
                  <w:divBdr>
                    <w:top w:val="none" w:sz="0" w:space="0" w:color="auto"/>
                    <w:left w:val="none" w:sz="0" w:space="0" w:color="auto"/>
                    <w:bottom w:val="none" w:sz="0" w:space="0" w:color="auto"/>
                    <w:right w:val="none" w:sz="0" w:space="0" w:color="auto"/>
                  </w:divBdr>
                  <w:divsChild>
                    <w:div w:id="685323525">
                      <w:marLeft w:val="0"/>
                      <w:marRight w:val="0"/>
                      <w:marTop w:val="0"/>
                      <w:marBottom w:val="0"/>
                      <w:divBdr>
                        <w:top w:val="none" w:sz="0" w:space="0" w:color="auto"/>
                        <w:left w:val="none" w:sz="0" w:space="0" w:color="auto"/>
                        <w:bottom w:val="none" w:sz="0" w:space="0" w:color="auto"/>
                        <w:right w:val="none" w:sz="0" w:space="0" w:color="auto"/>
                      </w:divBdr>
                    </w:div>
                  </w:divsChild>
                </w:div>
                <w:div w:id="757949668">
                  <w:marLeft w:val="0"/>
                  <w:marRight w:val="0"/>
                  <w:marTop w:val="0"/>
                  <w:marBottom w:val="0"/>
                  <w:divBdr>
                    <w:top w:val="none" w:sz="0" w:space="0" w:color="auto"/>
                    <w:left w:val="none" w:sz="0" w:space="0" w:color="auto"/>
                    <w:bottom w:val="none" w:sz="0" w:space="0" w:color="auto"/>
                    <w:right w:val="none" w:sz="0" w:space="0" w:color="auto"/>
                  </w:divBdr>
                  <w:divsChild>
                    <w:div w:id="221841586">
                      <w:marLeft w:val="0"/>
                      <w:marRight w:val="0"/>
                      <w:marTop w:val="0"/>
                      <w:marBottom w:val="0"/>
                      <w:divBdr>
                        <w:top w:val="none" w:sz="0" w:space="0" w:color="auto"/>
                        <w:left w:val="none" w:sz="0" w:space="0" w:color="auto"/>
                        <w:bottom w:val="none" w:sz="0" w:space="0" w:color="auto"/>
                        <w:right w:val="none" w:sz="0" w:space="0" w:color="auto"/>
                      </w:divBdr>
                    </w:div>
                  </w:divsChild>
                </w:div>
                <w:div w:id="827593655">
                  <w:marLeft w:val="0"/>
                  <w:marRight w:val="0"/>
                  <w:marTop w:val="0"/>
                  <w:marBottom w:val="0"/>
                  <w:divBdr>
                    <w:top w:val="none" w:sz="0" w:space="0" w:color="auto"/>
                    <w:left w:val="none" w:sz="0" w:space="0" w:color="auto"/>
                    <w:bottom w:val="none" w:sz="0" w:space="0" w:color="auto"/>
                    <w:right w:val="none" w:sz="0" w:space="0" w:color="auto"/>
                  </w:divBdr>
                  <w:divsChild>
                    <w:div w:id="472873957">
                      <w:marLeft w:val="0"/>
                      <w:marRight w:val="0"/>
                      <w:marTop w:val="0"/>
                      <w:marBottom w:val="0"/>
                      <w:divBdr>
                        <w:top w:val="none" w:sz="0" w:space="0" w:color="auto"/>
                        <w:left w:val="none" w:sz="0" w:space="0" w:color="auto"/>
                        <w:bottom w:val="none" w:sz="0" w:space="0" w:color="auto"/>
                        <w:right w:val="none" w:sz="0" w:space="0" w:color="auto"/>
                      </w:divBdr>
                    </w:div>
                  </w:divsChild>
                </w:div>
                <w:div w:id="840896052">
                  <w:marLeft w:val="0"/>
                  <w:marRight w:val="0"/>
                  <w:marTop w:val="0"/>
                  <w:marBottom w:val="0"/>
                  <w:divBdr>
                    <w:top w:val="none" w:sz="0" w:space="0" w:color="auto"/>
                    <w:left w:val="none" w:sz="0" w:space="0" w:color="auto"/>
                    <w:bottom w:val="none" w:sz="0" w:space="0" w:color="auto"/>
                    <w:right w:val="none" w:sz="0" w:space="0" w:color="auto"/>
                  </w:divBdr>
                  <w:divsChild>
                    <w:div w:id="1403335231">
                      <w:marLeft w:val="0"/>
                      <w:marRight w:val="0"/>
                      <w:marTop w:val="0"/>
                      <w:marBottom w:val="0"/>
                      <w:divBdr>
                        <w:top w:val="none" w:sz="0" w:space="0" w:color="auto"/>
                        <w:left w:val="none" w:sz="0" w:space="0" w:color="auto"/>
                        <w:bottom w:val="none" w:sz="0" w:space="0" w:color="auto"/>
                        <w:right w:val="none" w:sz="0" w:space="0" w:color="auto"/>
                      </w:divBdr>
                    </w:div>
                  </w:divsChild>
                </w:div>
                <w:div w:id="881865465">
                  <w:marLeft w:val="0"/>
                  <w:marRight w:val="0"/>
                  <w:marTop w:val="0"/>
                  <w:marBottom w:val="0"/>
                  <w:divBdr>
                    <w:top w:val="none" w:sz="0" w:space="0" w:color="auto"/>
                    <w:left w:val="none" w:sz="0" w:space="0" w:color="auto"/>
                    <w:bottom w:val="none" w:sz="0" w:space="0" w:color="auto"/>
                    <w:right w:val="none" w:sz="0" w:space="0" w:color="auto"/>
                  </w:divBdr>
                  <w:divsChild>
                    <w:div w:id="1538664108">
                      <w:marLeft w:val="0"/>
                      <w:marRight w:val="0"/>
                      <w:marTop w:val="0"/>
                      <w:marBottom w:val="0"/>
                      <w:divBdr>
                        <w:top w:val="none" w:sz="0" w:space="0" w:color="auto"/>
                        <w:left w:val="none" w:sz="0" w:space="0" w:color="auto"/>
                        <w:bottom w:val="none" w:sz="0" w:space="0" w:color="auto"/>
                        <w:right w:val="none" w:sz="0" w:space="0" w:color="auto"/>
                      </w:divBdr>
                    </w:div>
                  </w:divsChild>
                </w:div>
                <w:div w:id="910231427">
                  <w:marLeft w:val="0"/>
                  <w:marRight w:val="0"/>
                  <w:marTop w:val="0"/>
                  <w:marBottom w:val="0"/>
                  <w:divBdr>
                    <w:top w:val="none" w:sz="0" w:space="0" w:color="auto"/>
                    <w:left w:val="none" w:sz="0" w:space="0" w:color="auto"/>
                    <w:bottom w:val="none" w:sz="0" w:space="0" w:color="auto"/>
                    <w:right w:val="none" w:sz="0" w:space="0" w:color="auto"/>
                  </w:divBdr>
                  <w:divsChild>
                    <w:div w:id="1501042184">
                      <w:marLeft w:val="0"/>
                      <w:marRight w:val="0"/>
                      <w:marTop w:val="0"/>
                      <w:marBottom w:val="0"/>
                      <w:divBdr>
                        <w:top w:val="none" w:sz="0" w:space="0" w:color="auto"/>
                        <w:left w:val="none" w:sz="0" w:space="0" w:color="auto"/>
                        <w:bottom w:val="none" w:sz="0" w:space="0" w:color="auto"/>
                        <w:right w:val="none" w:sz="0" w:space="0" w:color="auto"/>
                      </w:divBdr>
                    </w:div>
                  </w:divsChild>
                </w:div>
                <w:div w:id="948589099">
                  <w:marLeft w:val="0"/>
                  <w:marRight w:val="0"/>
                  <w:marTop w:val="0"/>
                  <w:marBottom w:val="0"/>
                  <w:divBdr>
                    <w:top w:val="none" w:sz="0" w:space="0" w:color="auto"/>
                    <w:left w:val="none" w:sz="0" w:space="0" w:color="auto"/>
                    <w:bottom w:val="none" w:sz="0" w:space="0" w:color="auto"/>
                    <w:right w:val="none" w:sz="0" w:space="0" w:color="auto"/>
                  </w:divBdr>
                  <w:divsChild>
                    <w:div w:id="1345401017">
                      <w:marLeft w:val="0"/>
                      <w:marRight w:val="0"/>
                      <w:marTop w:val="0"/>
                      <w:marBottom w:val="0"/>
                      <w:divBdr>
                        <w:top w:val="none" w:sz="0" w:space="0" w:color="auto"/>
                        <w:left w:val="none" w:sz="0" w:space="0" w:color="auto"/>
                        <w:bottom w:val="none" w:sz="0" w:space="0" w:color="auto"/>
                        <w:right w:val="none" w:sz="0" w:space="0" w:color="auto"/>
                      </w:divBdr>
                    </w:div>
                  </w:divsChild>
                </w:div>
                <w:div w:id="1042553671">
                  <w:marLeft w:val="0"/>
                  <w:marRight w:val="0"/>
                  <w:marTop w:val="0"/>
                  <w:marBottom w:val="0"/>
                  <w:divBdr>
                    <w:top w:val="none" w:sz="0" w:space="0" w:color="auto"/>
                    <w:left w:val="none" w:sz="0" w:space="0" w:color="auto"/>
                    <w:bottom w:val="none" w:sz="0" w:space="0" w:color="auto"/>
                    <w:right w:val="none" w:sz="0" w:space="0" w:color="auto"/>
                  </w:divBdr>
                  <w:divsChild>
                    <w:div w:id="1633753735">
                      <w:marLeft w:val="0"/>
                      <w:marRight w:val="0"/>
                      <w:marTop w:val="0"/>
                      <w:marBottom w:val="0"/>
                      <w:divBdr>
                        <w:top w:val="none" w:sz="0" w:space="0" w:color="auto"/>
                        <w:left w:val="none" w:sz="0" w:space="0" w:color="auto"/>
                        <w:bottom w:val="none" w:sz="0" w:space="0" w:color="auto"/>
                        <w:right w:val="none" w:sz="0" w:space="0" w:color="auto"/>
                      </w:divBdr>
                    </w:div>
                  </w:divsChild>
                </w:div>
                <w:div w:id="1239948860">
                  <w:marLeft w:val="0"/>
                  <w:marRight w:val="0"/>
                  <w:marTop w:val="0"/>
                  <w:marBottom w:val="0"/>
                  <w:divBdr>
                    <w:top w:val="none" w:sz="0" w:space="0" w:color="auto"/>
                    <w:left w:val="none" w:sz="0" w:space="0" w:color="auto"/>
                    <w:bottom w:val="none" w:sz="0" w:space="0" w:color="auto"/>
                    <w:right w:val="none" w:sz="0" w:space="0" w:color="auto"/>
                  </w:divBdr>
                  <w:divsChild>
                    <w:div w:id="1331642087">
                      <w:marLeft w:val="0"/>
                      <w:marRight w:val="0"/>
                      <w:marTop w:val="0"/>
                      <w:marBottom w:val="0"/>
                      <w:divBdr>
                        <w:top w:val="none" w:sz="0" w:space="0" w:color="auto"/>
                        <w:left w:val="none" w:sz="0" w:space="0" w:color="auto"/>
                        <w:bottom w:val="none" w:sz="0" w:space="0" w:color="auto"/>
                        <w:right w:val="none" w:sz="0" w:space="0" w:color="auto"/>
                      </w:divBdr>
                    </w:div>
                  </w:divsChild>
                </w:div>
                <w:div w:id="1259749413">
                  <w:marLeft w:val="0"/>
                  <w:marRight w:val="0"/>
                  <w:marTop w:val="0"/>
                  <w:marBottom w:val="0"/>
                  <w:divBdr>
                    <w:top w:val="none" w:sz="0" w:space="0" w:color="auto"/>
                    <w:left w:val="none" w:sz="0" w:space="0" w:color="auto"/>
                    <w:bottom w:val="none" w:sz="0" w:space="0" w:color="auto"/>
                    <w:right w:val="none" w:sz="0" w:space="0" w:color="auto"/>
                  </w:divBdr>
                  <w:divsChild>
                    <w:div w:id="1706444944">
                      <w:marLeft w:val="0"/>
                      <w:marRight w:val="0"/>
                      <w:marTop w:val="0"/>
                      <w:marBottom w:val="0"/>
                      <w:divBdr>
                        <w:top w:val="none" w:sz="0" w:space="0" w:color="auto"/>
                        <w:left w:val="none" w:sz="0" w:space="0" w:color="auto"/>
                        <w:bottom w:val="none" w:sz="0" w:space="0" w:color="auto"/>
                        <w:right w:val="none" w:sz="0" w:space="0" w:color="auto"/>
                      </w:divBdr>
                    </w:div>
                  </w:divsChild>
                </w:div>
                <w:div w:id="1300962957">
                  <w:marLeft w:val="0"/>
                  <w:marRight w:val="0"/>
                  <w:marTop w:val="0"/>
                  <w:marBottom w:val="0"/>
                  <w:divBdr>
                    <w:top w:val="none" w:sz="0" w:space="0" w:color="auto"/>
                    <w:left w:val="none" w:sz="0" w:space="0" w:color="auto"/>
                    <w:bottom w:val="none" w:sz="0" w:space="0" w:color="auto"/>
                    <w:right w:val="none" w:sz="0" w:space="0" w:color="auto"/>
                  </w:divBdr>
                  <w:divsChild>
                    <w:div w:id="1961909330">
                      <w:marLeft w:val="0"/>
                      <w:marRight w:val="0"/>
                      <w:marTop w:val="0"/>
                      <w:marBottom w:val="0"/>
                      <w:divBdr>
                        <w:top w:val="none" w:sz="0" w:space="0" w:color="auto"/>
                        <w:left w:val="none" w:sz="0" w:space="0" w:color="auto"/>
                        <w:bottom w:val="none" w:sz="0" w:space="0" w:color="auto"/>
                        <w:right w:val="none" w:sz="0" w:space="0" w:color="auto"/>
                      </w:divBdr>
                    </w:div>
                  </w:divsChild>
                </w:div>
                <w:div w:id="1311859033">
                  <w:marLeft w:val="0"/>
                  <w:marRight w:val="0"/>
                  <w:marTop w:val="0"/>
                  <w:marBottom w:val="0"/>
                  <w:divBdr>
                    <w:top w:val="none" w:sz="0" w:space="0" w:color="auto"/>
                    <w:left w:val="none" w:sz="0" w:space="0" w:color="auto"/>
                    <w:bottom w:val="none" w:sz="0" w:space="0" w:color="auto"/>
                    <w:right w:val="none" w:sz="0" w:space="0" w:color="auto"/>
                  </w:divBdr>
                  <w:divsChild>
                    <w:div w:id="820074841">
                      <w:marLeft w:val="0"/>
                      <w:marRight w:val="0"/>
                      <w:marTop w:val="0"/>
                      <w:marBottom w:val="0"/>
                      <w:divBdr>
                        <w:top w:val="none" w:sz="0" w:space="0" w:color="auto"/>
                        <w:left w:val="none" w:sz="0" w:space="0" w:color="auto"/>
                        <w:bottom w:val="none" w:sz="0" w:space="0" w:color="auto"/>
                        <w:right w:val="none" w:sz="0" w:space="0" w:color="auto"/>
                      </w:divBdr>
                    </w:div>
                  </w:divsChild>
                </w:div>
                <w:div w:id="1399934480">
                  <w:marLeft w:val="0"/>
                  <w:marRight w:val="0"/>
                  <w:marTop w:val="0"/>
                  <w:marBottom w:val="0"/>
                  <w:divBdr>
                    <w:top w:val="none" w:sz="0" w:space="0" w:color="auto"/>
                    <w:left w:val="none" w:sz="0" w:space="0" w:color="auto"/>
                    <w:bottom w:val="none" w:sz="0" w:space="0" w:color="auto"/>
                    <w:right w:val="none" w:sz="0" w:space="0" w:color="auto"/>
                  </w:divBdr>
                  <w:divsChild>
                    <w:div w:id="2136681704">
                      <w:marLeft w:val="0"/>
                      <w:marRight w:val="0"/>
                      <w:marTop w:val="0"/>
                      <w:marBottom w:val="0"/>
                      <w:divBdr>
                        <w:top w:val="none" w:sz="0" w:space="0" w:color="auto"/>
                        <w:left w:val="none" w:sz="0" w:space="0" w:color="auto"/>
                        <w:bottom w:val="none" w:sz="0" w:space="0" w:color="auto"/>
                        <w:right w:val="none" w:sz="0" w:space="0" w:color="auto"/>
                      </w:divBdr>
                    </w:div>
                  </w:divsChild>
                </w:div>
                <w:div w:id="1500659670">
                  <w:marLeft w:val="0"/>
                  <w:marRight w:val="0"/>
                  <w:marTop w:val="0"/>
                  <w:marBottom w:val="0"/>
                  <w:divBdr>
                    <w:top w:val="none" w:sz="0" w:space="0" w:color="auto"/>
                    <w:left w:val="none" w:sz="0" w:space="0" w:color="auto"/>
                    <w:bottom w:val="none" w:sz="0" w:space="0" w:color="auto"/>
                    <w:right w:val="none" w:sz="0" w:space="0" w:color="auto"/>
                  </w:divBdr>
                  <w:divsChild>
                    <w:div w:id="1162353668">
                      <w:marLeft w:val="0"/>
                      <w:marRight w:val="0"/>
                      <w:marTop w:val="0"/>
                      <w:marBottom w:val="0"/>
                      <w:divBdr>
                        <w:top w:val="none" w:sz="0" w:space="0" w:color="auto"/>
                        <w:left w:val="none" w:sz="0" w:space="0" w:color="auto"/>
                        <w:bottom w:val="none" w:sz="0" w:space="0" w:color="auto"/>
                        <w:right w:val="none" w:sz="0" w:space="0" w:color="auto"/>
                      </w:divBdr>
                    </w:div>
                  </w:divsChild>
                </w:div>
                <w:div w:id="1521356221">
                  <w:marLeft w:val="0"/>
                  <w:marRight w:val="0"/>
                  <w:marTop w:val="0"/>
                  <w:marBottom w:val="0"/>
                  <w:divBdr>
                    <w:top w:val="none" w:sz="0" w:space="0" w:color="auto"/>
                    <w:left w:val="none" w:sz="0" w:space="0" w:color="auto"/>
                    <w:bottom w:val="none" w:sz="0" w:space="0" w:color="auto"/>
                    <w:right w:val="none" w:sz="0" w:space="0" w:color="auto"/>
                  </w:divBdr>
                  <w:divsChild>
                    <w:div w:id="189341203">
                      <w:marLeft w:val="0"/>
                      <w:marRight w:val="0"/>
                      <w:marTop w:val="0"/>
                      <w:marBottom w:val="0"/>
                      <w:divBdr>
                        <w:top w:val="none" w:sz="0" w:space="0" w:color="auto"/>
                        <w:left w:val="none" w:sz="0" w:space="0" w:color="auto"/>
                        <w:bottom w:val="none" w:sz="0" w:space="0" w:color="auto"/>
                        <w:right w:val="none" w:sz="0" w:space="0" w:color="auto"/>
                      </w:divBdr>
                    </w:div>
                  </w:divsChild>
                </w:div>
                <w:div w:id="1575972658">
                  <w:marLeft w:val="0"/>
                  <w:marRight w:val="0"/>
                  <w:marTop w:val="0"/>
                  <w:marBottom w:val="0"/>
                  <w:divBdr>
                    <w:top w:val="none" w:sz="0" w:space="0" w:color="auto"/>
                    <w:left w:val="none" w:sz="0" w:space="0" w:color="auto"/>
                    <w:bottom w:val="none" w:sz="0" w:space="0" w:color="auto"/>
                    <w:right w:val="none" w:sz="0" w:space="0" w:color="auto"/>
                  </w:divBdr>
                  <w:divsChild>
                    <w:div w:id="1421830420">
                      <w:marLeft w:val="0"/>
                      <w:marRight w:val="0"/>
                      <w:marTop w:val="0"/>
                      <w:marBottom w:val="0"/>
                      <w:divBdr>
                        <w:top w:val="none" w:sz="0" w:space="0" w:color="auto"/>
                        <w:left w:val="none" w:sz="0" w:space="0" w:color="auto"/>
                        <w:bottom w:val="none" w:sz="0" w:space="0" w:color="auto"/>
                        <w:right w:val="none" w:sz="0" w:space="0" w:color="auto"/>
                      </w:divBdr>
                    </w:div>
                  </w:divsChild>
                </w:div>
                <w:div w:id="1583643641">
                  <w:marLeft w:val="0"/>
                  <w:marRight w:val="0"/>
                  <w:marTop w:val="0"/>
                  <w:marBottom w:val="0"/>
                  <w:divBdr>
                    <w:top w:val="none" w:sz="0" w:space="0" w:color="auto"/>
                    <w:left w:val="none" w:sz="0" w:space="0" w:color="auto"/>
                    <w:bottom w:val="none" w:sz="0" w:space="0" w:color="auto"/>
                    <w:right w:val="none" w:sz="0" w:space="0" w:color="auto"/>
                  </w:divBdr>
                  <w:divsChild>
                    <w:div w:id="1425683445">
                      <w:marLeft w:val="0"/>
                      <w:marRight w:val="0"/>
                      <w:marTop w:val="0"/>
                      <w:marBottom w:val="0"/>
                      <w:divBdr>
                        <w:top w:val="none" w:sz="0" w:space="0" w:color="auto"/>
                        <w:left w:val="none" w:sz="0" w:space="0" w:color="auto"/>
                        <w:bottom w:val="none" w:sz="0" w:space="0" w:color="auto"/>
                        <w:right w:val="none" w:sz="0" w:space="0" w:color="auto"/>
                      </w:divBdr>
                    </w:div>
                  </w:divsChild>
                </w:div>
                <w:div w:id="1617446252">
                  <w:marLeft w:val="0"/>
                  <w:marRight w:val="0"/>
                  <w:marTop w:val="0"/>
                  <w:marBottom w:val="0"/>
                  <w:divBdr>
                    <w:top w:val="none" w:sz="0" w:space="0" w:color="auto"/>
                    <w:left w:val="none" w:sz="0" w:space="0" w:color="auto"/>
                    <w:bottom w:val="none" w:sz="0" w:space="0" w:color="auto"/>
                    <w:right w:val="none" w:sz="0" w:space="0" w:color="auto"/>
                  </w:divBdr>
                  <w:divsChild>
                    <w:div w:id="203835746">
                      <w:marLeft w:val="0"/>
                      <w:marRight w:val="0"/>
                      <w:marTop w:val="0"/>
                      <w:marBottom w:val="0"/>
                      <w:divBdr>
                        <w:top w:val="none" w:sz="0" w:space="0" w:color="auto"/>
                        <w:left w:val="none" w:sz="0" w:space="0" w:color="auto"/>
                        <w:bottom w:val="none" w:sz="0" w:space="0" w:color="auto"/>
                        <w:right w:val="none" w:sz="0" w:space="0" w:color="auto"/>
                      </w:divBdr>
                    </w:div>
                  </w:divsChild>
                </w:div>
                <w:div w:id="1655841721">
                  <w:marLeft w:val="0"/>
                  <w:marRight w:val="0"/>
                  <w:marTop w:val="0"/>
                  <w:marBottom w:val="0"/>
                  <w:divBdr>
                    <w:top w:val="none" w:sz="0" w:space="0" w:color="auto"/>
                    <w:left w:val="none" w:sz="0" w:space="0" w:color="auto"/>
                    <w:bottom w:val="none" w:sz="0" w:space="0" w:color="auto"/>
                    <w:right w:val="none" w:sz="0" w:space="0" w:color="auto"/>
                  </w:divBdr>
                  <w:divsChild>
                    <w:div w:id="1479767501">
                      <w:marLeft w:val="0"/>
                      <w:marRight w:val="0"/>
                      <w:marTop w:val="0"/>
                      <w:marBottom w:val="0"/>
                      <w:divBdr>
                        <w:top w:val="none" w:sz="0" w:space="0" w:color="auto"/>
                        <w:left w:val="none" w:sz="0" w:space="0" w:color="auto"/>
                        <w:bottom w:val="none" w:sz="0" w:space="0" w:color="auto"/>
                        <w:right w:val="none" w:sz="0" w:space="0" w:color="auto"/>
                      </w:divBdr>
                    </w:div>
                  </w:divsChild>
                </w:div>
                <w:div w:id="1667391470">
                  <w:marLeft w:val="0"/>
                  <w:marRight w:val="0"/>
                  <w:marTop w:val="0"/>
                  <w:marBottom w:val="0"/>
                  <w:divBdr>
                    <w:top w:val="none" w:sz="0" w:space="0" w:color="auto"/>
                    <w:left w:val="none" w:sz="0" w:space="0" w:color="auto"/>
                    <w:bottom w:val="none" w:sz="0" w:space="0" w:color="auto"/>
                    <w:right w:val="none" w:sz="0" w:space="0" w:color="auto"/>
                  </w:divBdr>
                  <w:divsChild>
                    <w:div w:id="177546572">
                      <w:marLeft w:val="0"/>
                      <w:marRight w:val="0"/>
                      <w:marTop w:val="0"/>
                      <w:marBottom w:val="0"/>
                      <w:divBdr>
                        <w:top w:val="none" w:sz="0" w:space="0" w:color="auto"/>
                        <w:left w:val="none" w:sz="0" w:space="0" w:color="auto"/>
                        <w:bottom w:val="none" w:sz="0" w:space="0" w:color="auto"/>
                        <w:right w:val="none" w:sz="0" w:space="0" w:color="auto"/>
                      </w:divBdr>
                    </w:div>
                  </w:divsChild>
                </w:div>
                <w:div w:id="1692800780">
                  <w:marLeft w:val="0"/>
                  <w:marRight w:val="0"/>
                  <w:marTop w:val="0"/>
                  <w:marBottom w:val="0"/>
                  <w:divBdr>
                    <w:top w:val="none" w:sz="0" w:space="0" w:color="auto"/>
                    <w:left w:val="none" w:sz="0" w:space="0" w:color="auto"/>
                    <w:bottom w:val="none" w:sz="0" w:space="0" w:color="auto"/>
                    <w:right w:val="none" w:sz="0" w:space="0" w:color="auto"/>
                  </w:divBdr>
                  <w:divsChild>
                    <w:div w:id="1208563885">
                      <w:marLeft w:val="0"/>
                      <w:marRight w:val="0"/>
                      <w:marTop w:val="0"/>
                      <w:marBottom w:val="0"/>
                      <w:divBdr>
                        <w:top w:val="none" w:sz="0" w:space="0" w:color="auto"/>
                        <w:left w:val="none" w:sz="0" w:space="0" w:color="auto"/>
                        <w:bottom w:val="none" w:sz="0" w:space="0" w:color="auto"/>
                        <w:right w:val="none" w:sz="0" w:space="0" w:color="auto"/>
                      </w:divBdr>
                    </w:div>
                  </w:divsChild>
                </w:div>
                <w:div w:id="1693993098">
                  <w:marLeft w:val="0"/>
                  <w:marRight w:val="0"/>
                  <w:marTop w:val="0"/>
                  <w:marBottom w:val="0"/>
                  <w:divBdr>
                    <w:top w:val="none" w:sz="0" w:space="0" w:color="auto"/>
                    <w:left w:val="none" w:sz="0" w:space="0" w:color="auto"/>
                    <w:bottom w:val="none" w:sz="0" w:space="0" w:color="auto"/>
                    <w:right w:val="none" w:sz="0" w:space="0" w:color="auto"/>
                  </w:divBdr>
                  <w:divsChild>
                    <w:div w:id="1663435615">
                      <w:marLeft w:val="0"/>
                      <w:marRight w:val="0"/>
                      <w:marTop w:val="0"/>
                      <w:marBottom w:val="0"/>
                      <w:divBdr>
                        <w:top w:val="none" w:sz="0" w:space="0" w:color="auto"/>
                        <w:left w:val="none" w:sz="0" w:space="0" w:color="auto"/>
                        <w:bottom w:val="none" w:sz="0" w:space="0" w:color="auto"/>
                        <w:right w:val="none" w:sz="0" w:space="0" w:color="auto"/>
                      </w:divBdr>
                    </w:div>
                  </w:divsChild>
                </w:div>
                <w:div w:id="1781223265">
                  <w:marLeft w:val="0"/>
                  <w:marRight w:val="0"/>
                  <w:marTop w:val="0"/>
                  <w:marBottom w:val="0"/>
                  <w:divBdr>
                    <w:top w:val="none" w:sz="0" w:space="0" w:color="auto"/>
                    <w:left w:val="none" w:sz="0" w:space="0" w:color="auto"/>
                    <w:bottom w:val="none" w:sz="0" w:space="0" w:color="auto"/>
                    <w:right w:val="none" w:sz="0" w:space="0" w:color="auto"/>
                  </w:divBdr>
                  <w:divsChild>
                    <w:div w:id="428545171">
                      <w:marLeft w:val="0"/>
                      <w:marRight w:val="0"/>
                      <w:marTop w:val="0"/>
                      <w:marBottom w:val="0"/>
                      <w:divBdr>
                        <w:top w:val="none" w:sz="0" w:space="0" w:color="auto"/>
                        <w:left w:val="none" w:sz="0" w:space="0" w:color="auto"/>
                        <w:bottom w:val="none" w:sz="0" w:space="0" w:color="auto"/>
                        <w:right w:val="none" w:sz="0" w:space="0" w:color="auto"/>
                      </w:divBdr>
                    </w:div>
                  </w:divsChild>
                </w:div>
                <w:div w:id="1875727159">
                  <w:marLeft w:val="0"/>
                  <w:marRight w:val="0"/>
                  <w:marTop w:val="0"/>
                  <w:marBottom w:val="0"/>
                  <w:divBdr>
                    <w:top w:val="none" w:sz="0" w:space="0" w:color="auto"/>
                    <w:left w:val="none" w:sz="0" w:space="0" w:color="auto"/>
                    <w:bottom w:val="none" w:sz="0" w:space="0" w:color="auto"/>
                    <w:right w:val="none" w:sz="0" w:space="0" w:color="auto"/>
                  </w:divBdr>
                  <w:divsChild>
                    <w:div w:id="2145389952">
                      <w:marLeft w:val="0"/>
                      <w:marRight w:val="0"/>
                      <w:marTop w:val="0"/>
                      <w:marBottom w:val="0"/>
                      <w:divBdr>
                        <w:top w:val="none" w:sz="0" w:space="0" w:color="auto"/>
                        <w:left w:val="none" w:sz="0" w:space="0" w:color="auto"/>
                        <w:bottom w:val="none" w:sz="0" w:space="0" w:color="auto"/>
                        <w:right w:val="none" w:sz="0" w:space="0" w:color="auto"/>
                      </w:divBdr>
                    </w:div>
                  </w:divsChild>
                </w:div>
                <w:div w:id="1910262301">
                  <w:marLeft w:val="0"/>
                  <w:marRight w:val="0"/>
                  <w:marTop w:val="0"/>
                  <w:marBottom w:val="0"/>
                  <w:divBdr>
                    <w:top w:val="none" w:sz="0" w:space="0" w:color="auto"/>
                    <w:left w:val="none" w:sz="0" w:space="0" w:color="auto"/>
                    <w:bottom w:val="none" w:sz="0" w:space="0" w:color="auto"/>
                    <w:right w:val="none" w:sz="0" w:space="0" w:color="auto"/>
                  </w:divBdr>
                  <w:divsChild>
                    <w:div w:id="244845141">
                      <w:marLeft w:val="0"/>
                      <w:marRight w:val="0"/>
                      <w:marTop w:val="0"/>
                      <w:marBottom w:val="0"/>
                      <w:divBdr>
                        <w:top w:val="none" w:sz="0" w:space="0" w:color="auto"/>
                        <w:left w:val="none" w:sz="0" w:space="0" w:color="auto"/>
                        <w:bottom w:val="none" w:sz="0" w:space="0" w:color="auto"/>
                        <w:right w:val="none" w:sz="0" w:space="0" w:color="auto"/>
                      </w:divBdr>
                    </w:div>
                  </w:divsChild>
                </w:div>
                <w:div w:id="1911963441">
                  <w:marLeft w:val="0"/>
                  <w:marRight w:val="0"/>
                  <w:marTop w:val="0"/>
                  <w:marBottom w:val="0"/>
                  <w:divBdr>
                    <w:top w:val="none" w:sz="0" w:space="0" w:color="auto"/>
                    <w:left w:val="none" w:sz="0" w:space="0" w:color="auto"/>
                    <w:bottom w:val="none" w:sz="0" w:space="0" w:color="auto"/>
                    <w:right w:val="none" w:sz="0" w:space="0" w:color="auto"/>
                  </w:divBdr>
                  <w:divsChild>
                    <w:div w:id="587422873">
                      <w:marLeft w:val="0"/>
                      <w:marRight w:val="0"/>
                      <w:marTop w:val="0"/>
                      <w:marBottom w:val="0"/>
                      <w:divBdr>
                        <w:top w:val="none" w:sz="0" w:space="0" w:color="auto"/>
                        <w:left w:val="none" w:sz="0" w:space="0" w:color="auto"/>
                        <w:bottom w:val="none" w:sz="0" w:space="0" w:color="auto"/>
                        <w:right w:val="none" w:sz="0" w:space="0" w:color="auto"/>
                      </w:divBdr>
                    </w:div>
                  </w:divsChild>
                </w:div>
                <w:div w:id="1928885143">
                  <w:marLeft w:val="0"/>
                  <w:marRight w:val="0"/>
                  <w:marTop w:val="0"/>
                  <w:marBottom w:val="0"/>
                  <w:divBdr>
                    <w:top w:val="none" w:sz="0" w:space="0" w:color="auto"/>
                    <w:left w:val="none" w:sz="0" w:space="0" w:color="auto"/>
                    <w:bottom w:val="none" w:sz="0" w:space="0" w:color="auto"/>
                    <w:right w:val="none" w:sz="0" w:space="0" w:color="auto"/>
                  </w:divBdr>
                  <w:divsChild>
                    <w:div w:id="1822888631">
                      <w:marLeft w:val="0"/>
                      <w:marRight w:val="0"/>
                      <w:marTop w:val="0"/>
                      <w:marBottom w:val="0"/>
                      <w:divBdr>
                        <w:top w:val="none" w:sz="0" w:space="0" w:color="auto"/>
                        <w:left w:val="none" w:sz="0" w:space="0" w:color="auto"/>
                        <w:bottom w:val="none" w:sz="0" w:space="0" w:color="auto"/>
                        <w:right w:val="none" w:sz="0" w:space="0" w:color="auto"/>
                      </w:divBdr>
                    </w:div>
                  </w:divsChild>
                </w:div>
                <w:div w:id="1937205930">
                  <w:marLeft w:val="0"/>
                  <w:marRight w:val="0"/>
                  <w:marTop w:val="0"/>
                  <w:marBottom w:val="0"/>
                  <w:divBdr>
                    <w:top w:val="none" w:sz="0" w:space="0" w:color="auto"/>
                    <w:left w:val="none" w:sz="0" w:space="0" w:color="auto"/>
                    <w:bottom w:val="none" w:sz="0" w:space="0" w:color="auto"/>
                    <w:right w:val="none" w:sz="0" w:space="0" w:color="auto"/>
                  </w:divBdr>
                  <w:divsChild>
                    <w:div w:id="695233039">
                      <w:marLeft w:val="0"/>
                      <w:marRight w:val="0"/>
                      <w:marTop w:val="0"/>
                      <w:marBottom w:val="0"/>
                      <w:divBdr>
                        <w:top w:val="none" w:sz="0" w:space="0" w:color="auto"/>
                        <w:left w:val="none" w:sz="0" w:space="0" w:color="auto"/>
                        <w:bottom w:val="none" w:sz="0" w:space="0" w:color="auto"/>
                        <w:right w:val="none" w:sz="0" w:space="0" w:color="auto"/>
                      </w:divBdr>
                    </w:div>
                  </w:divsChild>
                </w:div>
                <w:div w:id="2012102051">
                  <w:marLeft w:val="0"/>
                  <w:marRight w:val="0"/>
                  <w:marTop w:val="0"/>
                  <w:marBottom w:val="0"/>
                  <w:divBdr>
                    <w:top w:val="none" w:sz="0" w:space="0" w:color="auto"/>
                    <w:left w:val="none" w:sz="0" w:space="0" w:color="auto"/>
                    <w:bottom w:val="none" w:sz="0" w:space="0" w:color="auto"/>
                    <w:right w:val="none" w:sz="0" w:space="0" w:color="auto"/>
                  </w:divBdr>
                  <w:divsChild>
                    <w:div w:id="500778295">
                      <w:marLeft w:val="0"/>
                      <w:marRight w:val="0"/>
                      <w:marTop w:val="0"/>
                      <w:marBottom w:val="0"/>
                      <w:divBdr>
                        <w:top w:val="none" w:sz="0" w:space="0" w:color="auto"/>
                        <w:left w:val="none" w:sz="0" w:space="0" w:color="auto"/>
                        <w:bottom w:val="none" w:sz="0" w:space="0" w:color="auto"/>
                        <w:right w:val="none" w:sz="0" w:space="0" w:color="auto"/>
                      </w:divBdr>
                    </w:div>
                  </w:divsChild>
                </w:div>
                <w:div w:id="2078891193">
                  <w:marLeft w:val="0"/>
                  <w:marRight w:val="0"/>
                  <w:marTop w:val="0"/>
                  <w:marBottom w:val="0"/>
                  <w:divBdr>
                    <w:top w:val="none" w:sz="0" w:space="0" w:color="auto"/>
                    <w:left w:val="none" w:sz="0" w:space="0" w:color="auto"/>
                    <w:bottom w:val="none" w:sz="0" w:space="0" w:color="auto"/>
                    <w:right w:val="none" w:sz="0" w:space="0" w:color="auto"/>
                  </w:divBdr>
                  <w:divsChild>
                    <w:div w:id="2554788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15875281">
      <w:bodyDiv w:val="1"/>
      <w:marLeft w:val="0"/>
      <w:marRight w:val="0"/>
      <w:marTop w:val="0"/>
      <w:marBottom w:val="0"/>
      <w:divBdr>
        <w:top w:val="none" w:sz="0" w:space="0" w:color="auto"/>
        <w:left w:val="none" w:sz="0" w:space="0" w:color="auto"/>
        <w:bottom w:val="none" w:sz="0" w:space="0" w:color="auto"/>
        <w:right w:val="none" w:sz="0" w:space="0" w:color="auto"/>
      </w:divBdr>
    </w:div>
    <w:div w:id="1545873416">
      <w:bodyDiv w:val="1"/>
      <w:marLeft w:val="0"/>
      <w:marRight w:val="0"/>
      <w:marTop w:val="0"/>
      <w:marBottom w:val="0"/>
      <w:divBdr>
        <w:top w:val="none" w:sz="0" w:space="0" w:color="auto"/>
        <w:left w:val="none" w:sz="0" w:space="0" w:color="auto"/>
        <w:bottom w:val="none" w:sz="0" w:space="0" w:color="auto"/>
        <w:right w:val="none" w:sz="0" w:space="0" w:color="auto"/>
      </w:divBdr>
    </w:div>
    <w:div w:id="1564095850">
      <w:bodyDiv w:val="1"/>
      <w:marLeft w:val="0"/>
      <w:marRight w:val="0"/>
      <w:marTop w:val="0"/>
      <w:marBottom w:val="0"/>
      <w:divBdr>
        <w:top w:val="none" w:sz="0" w:space="0" w:color="auto"/>
        <w:left w:val="none" w:sz="0" w:space="0" w:color="auto"/>
        <w:bottom w:val="none" w:sz="0" w:space="0" w:color="auto"/>
        <w:right w:val="none" w:sz="0" w:space="0" w:color="auto"/>
      </w:divBdr>
    </w:div>
    <w:div w:id="1572737146">
      <w:bodyDiv w:val="1"/>
      <w:marLeft w:val="0"/>
      <w:marRight w:val="0"/>
      <w:marTop w:val="0"/>
      <w:marBottom w:val="0"/>
      <w:divBdr>
        <w:top w:val="none" w:sz="0" w:space="0" w:color="auto"/>
        <w:left w:val="none" w:sz="0" w:space="0" w:color="auto"/>
        <w:bottom w:val="none" w:sz="0" w:space="0" w:color="auto"/>
        <w:right w:val="none" w:sz="0" w:space="0" w:color="auto"/>
      </w:divBdr>
    </w:div>
    <w:div w:id="1587615943">
      <w:bodyDiv w:val="1"/>
      <w:marLeft w:val="0"/>
      <w:marRight w:val="0"/>
      <w:marTop w:val="0"/>
      <w:marBottom w:val="0"/>
      <w:divBdr>
        <w:top w:val="none" w:sz="0" w:space="0" w:color="auto"/>
        <w:left w:val="none" w:sz="0" w:space="0" w:color="auto"/>
        <w:bottom w:val="none" w:sz="0" w:space="0" w:color="auto"/>
        <w:right w:val="none" w:sz="0" w:space="0" w:color="auto"/>
      </w:divBdr>
      <w:divsChild>
        <w:div w:id="539125409">
          <w:marLeft w:val="0"/>
          <w:marRight w:val="0"/>
          <w:marTop w:val="0"/>
          <w:marBottom w:val="0"/>
          <w:divBdr>
            <w:top w:val="none" w:sz="0" w:space="0" w:color="auto"/>
            <w:left w:val="none" w:sz="0" w:space="0" w:color="auto"/>
            <w:bottom w:val="none" w:sz="0" w:space="0" w:color="auto"/>
            <w:right w:val="none" w:sz="0" w:space="0" w:color="auto"/>
          </w:divBdr>
        </w:div>
      </w:divsChild>
    </w:div>
    <w:div w:id="1593201138">
      <w:bodyDiv w:val="1"/>
      <w:marLeft w:val="0"/>
      <w:marRight w:val="0"/>
      <w:marTop w:val="0"/>
      <w:marBottom w:val="0"/>
      <w:divBdr>
        <w:top w:val="none" w:sz="0" w:space="0" w:color="auto"/>
        <w:left w:val="none" w:sz="0" w:space="0" w:color="auto"/>
        <w:bottom w:val="none" w:sz="0" w:space="0" w:color="auto"/>
        <w:right w:val="none" w:sz="0" w:space="0" w:color="auto"/>
      </w:divBdr>
    </w:div>
    <w:div w:id="1629973772">
      <w:bodyDiv w:val="1"/>
      <w:marLeft w:val="0"/>
      <w:marRight w:val="0"/>
      <w:marTop w:val="0"/>
      <w:marBottom w:val="0"/>
      <w:divBdr>
        <w:top w:val="none" w:sz="0" w:space="0" w:color="auto"/>
        <w:left w:val="none" w:sz="0" w:space="0" w:color="auto"/>
        <w:bottom w:val="none" w:sz="0" w:space="0" w:color="auto"/>
        <w:right w:val="none" w:sz="0" w:space="0" w:color="auto"/>
      </w:divBdr>
    </w:div>
    <w:div w:id="1635938679">
      <w:bodyDiv w:val="1"/>
      <w:marLeft w:val="0"/>
      <w:marRight w:val="0"/>
      <w:marTop w:val="0"/>
      <w:marBottom w:val="0"/>
      <w:divBdr>
        <w:top w:val="none" w:sz="0" w:space="0" w:color="auto"/>
        <w:left w:val="none" w:sz="0" w:space="0" w:color="auto"/>
        <w:bottom w:val="none" w:sz="0" w:space="0" w:color="auto"/>
        <w:right w:val="none" w:sz="0" w:space="0" w:color="auto"/>
      </w:divBdr>
    </w:div>
    <w:div w:id="1640260707">
      <w:bodyDiv w:val="1"/>
      <w:marLeft w:val="0"/>
      <w:marRight w:val="0"/>
      <w:marTop w:val="0"/>
      <w:marBottom w:val="0"/>
      <w:divBdr>
        <w:top w:val="none" w:sz="0" w:space="0" w:color="auto"/>
        <w:left w:val="none" w:sz="0" w:space="0" w:color="auto"/>
        <w:bottom w:val="none" w:sz="0" w:space="0" w:color="auto"/>
        <w:right w:val="none" w:sz="0" w:space="0" w:color="auto"/>
      </w:divBdr>
      <w:divsChild>
        <w:div w:id="11928112">
          <w:marLeft w:val="0"/>
          <w:marRight w:val="0"/>
          <w:marTop w:val="0"/>
          <w:marBottom w:val="0"/>
          <w:divBdr>
            <w:top w:val="none" w:sz="0" w:space="0" w:color="auto"/>
            <w:left w:val="none" w:sz="0" w:space="0" w:color="auto"/>
            <w:bottom w:val="none" w:sz="0" w:space="0" w:color="auto"/>
            <w:right w:val="none" w:sz="0" w:space="0" w:color="auto"/>
          </w:divBdr>
        </w:div>
        <w:div w:id="1259294966">
          <w:marLeft w:val="0"/>
          <w:marRight w:val="0"/>
          <w:marTop w:val="0"/>
          <w:marBottom w:val="0"/>
          <w:divBdr>
            <w:top w:val="none" w:sz="0" w:space="0" w:color="auto"/>
            <w:left w:val="none" w:sz="0" w:space="0" w:color="auto"/>
            <w:bottom w:val="none" w:sz="0" w:space="0" w:color="auto"/>
            <w:right w:val="none" w:sz="0" w:space="0" w:color="auto"/>
          </w:divBdr>
        </w:div>
        <w:div w:id="1502507132">
          <w:marLeft w:val="0"/>
          <w:marRight w:val="0"/>
          <w:marTop w:val="0"/>
          <w:marBottom w:val="0"/>
          <w:divBdr>
            <w:top w:val="none" w:sz="0" w:space="0" w:color="auto"/>
            <w:left w:val="none" w:sz="0" w:space="0" w:color="auto"/>
            <w:bottom w:val="none" w:sz="0" w:space="0" w:color="auto"/>
            <w:right w:val="none" w:sz="0" w:space="0" w:color="auto"/>
          </w:divBdr>
          <w:divsChild>
            <w:div w:id="2073844544">
              <w:marLeft w:val="-75"/>
              <w:marRight w:val="0"/>
              <w:marTop w:val="30"/>
              <w:marBottom w:val="30"/>
              <w:divBdr>
                <w:top w:val="none" w:sz="0" w:space="0" w:color="auto"/>
                <w:left w:val="none" w:sz="0" w:space="0" w:color="auto"/>
                <w:bottom w:val="none" w:sz="0" w:space="0" w:color="auto"/>
                <w:right w:val="none" w:sz="0" w:space="0" w:color="auto"/>
              </w:divBdr>
              <w:divsChild>
                <w:div w:id="335307220">
                  <w:marLeft w:val="0"/>
                  <w:marRight w:val="0"/>
                  <w:marTop w:val="0"/>
                  <w:marBottom w:val="0"/>
                  <w:divBdr>
                    <w:top w:val="none" w:sz="0" w:space="0" w:color="auto"/>
                    <w:left w:val="none" w:sz="0" w:space="0" w:color="auto"/>
                    <w:bottom w:val="none" w:sz="0" w:space="0" w:color="auto"/>
                    <w:right w:val="none" w:sz="0" w:space="0" w:color="auto"/>
                  </w:divBdr>
                  <w:divsChild>
                    <w:div w:id="2060475732">
                      <w:marLeft w:val="0"/>
                      <w:marRight w:val="0"/>
                      <w:marTop w:val="0"/>
                      <w:marBottom w:val="0"/>
                      <w:divBdr>
                        <w:top w:val="none" w:sz="0" w:space="0" w:color="auto"/>
                        <w:left w:val="none" w:sz="0" w:space="0" w:color="auto"/>
                        <w:bottom w:val="none" w:sz="0" w:space="0" w:color="auto"/>
                        <w:right w:val="none" w:sz="0" w:space="0" w:color="auto"/>
                      </w:divBdr>
                    </w:div>
                  </w:divsChild>
                </w:div>
                <w:div w:id="411898683">
                  <w:marLeft w:val="0"/>
                  <w:marRight w:val="0"/>
                  <w:marTop w:val="0"/>
                  <w:marBottom w:val="0"/>
                  <w:divBdr>
                    <w:top w:val="none" w:sz="0" w:space="0" w:color="auto"/>
                    <w:left w:val="none" w:sz="0" w:space="0" w:color="auto"/>
                    <w:bottom w:val="none" w:sz="0" w:space="0" w:color="auto"/>
                    <w:right w:val="none" w:sz="0" w:space="0" w:color="auto"/>
                  </w:divBdr>
                  <w:divsChild>
                    <w:div w:id="514156302">
                      <w:marLeft w:val="0"/>
                      <w:marRight w:val="0"/>
                      <w:marTop w:val="0"/>
                      <w:marBottom w:val="0"/>
                      <w:divBdr>
                        <w:top w:val="none" w:sz="0" w:space="0" w:color="auto"/>
                        <w:left w:val="none" w:sz="0" w:space="0" w:color="auto"/>
                        <w:bottom w:val="none" w:sz="0" w:space="0" w:color="auto"/>
                        <w:right w:val="none" w:sz="0" w:space="0" w:color="auto"/>
                      </w:divBdr>
                    </w:div>
                  </w:divsChild>
                </w:div>
                <w:div w:id="443117045">
                  <w:marLeft w:val="0"/>
                  <w:marRight w:val="0"/>
                  <w:marTop w:val="0"/>
                  <w:marBottom w:val="0"/>
                  <w:divBdr>
                    <w:top w:val="none" w:sz="0" w:space="0" w:color="auto"/>
                    <w:left w:val="none" w:sz="0" w:space="0" w:color="auto"/>
                    <w:bottom w:val="none" w:sz="0" w:space="0" w:color="auto"/>
                    <w:right w:val="none" w:sz="0" w:space="0" w:color="auto"/>
                  </w:divBdr>
                  <w:divsChild>
                    <w:div w:id="1415469833">
                      <w:marLeft w:val="0"/>
                      <w:marRight w:val="0"/>
                      <w:marTop w:val="0"/>
                      <w:marBottom w:val="0"/>
                      <w:divBdr>
                        <w:top w:val="none" w:sz="0" w:space="0" w:color="auto"/>
                        <w:left w:val="none" w:sz="0" w:space="0" w:color="auto"/>
                        <w:bottom w:val="none" w:sz="0" w:space="0" w:color="auto"/>
                        <w:right w:val="none" w:sz="0" w:space="0" w:color="auto"/>
                      </w:divBdr>
                    </w:div>
                  </w:divsChild>
                </w:div>
                <w:div w:id="763495688">
                  <w:marLeft w:val="0"/>
                  <w:marRight w:val="0"/>
                  <w:marTop w:val="0"/>
                  <w:marBottom w:val="0"/>
                  <w:divBdr>
                    <w:top w:val="none" w:sz="0" w:space="0" w:color="auto"/>
                    <w:left w:val="none" w:sz="0" w:space="0" w:color="auto"/>
                    <w:bottom w:val="none" w:sz="0" w:space="0" w:color="auto"/>
                    <w:right w:val="none" w:sz="0" w:space="0" w:color="auto"/>
                  </w:divBdr>
                  <w:divsChild>
                    <w:div w:id="935014258">
                      <w:marLeft w:val="0"/>
                      <w:marRight w:val="0"/>
                      <w:marTop w:val="0"/>
                      <w:marBottom w:val="0"/>
                      <w:divBdr>
                        <w:top w:val="none" w:sz="0" w:space="0" w:color="auto"/>
                        <w:left w:val="none" w:sz="0" w:space="0" w:color="auto"/>
                        <w:bottom w:val="none" w:sz="0" w:space="0" w:color="auto"/>
                        <w:right w:val="none" w:sz="0" w:space="0" w:color="auto"/>
                      </w:divBdr>
                    </w:div>
                  </w:divsChild>
                </w:div>
                <w:div w:id="946959455">
                  <w:marLeft w:val="0"/>
                  <w:marRight w:val="0"/>
                  <w:marTop w:val="0"/>
                  <w:marBottom w:val="0"/>
                  <w:divBdr>
                    <w:top w:val="none" w:sz="0" w:space="0" w:color="auto"/>
                    <w:left w:val="none" w:sz="0" w:space="0" w:color="auto"/>
                    <w:bottom w:val="none" w:sz="0" w:space="0" w:color="auto"/>
                    <w:right w:val="none" w:sz="0" w:space="0" w:color="auto"/>
                  </w:divBdr>
                  <w:divsChild>
                    <w:div w:id="2032414341">
                      <w:marLeft w:val="0"/>
                      <w:marRight w:val="0"/>
                      <w:marTop w:val="0"/>
                      <w:marBottom w:val="0"/>
                      <w:divBdr>
                        <w:top w:val="none" w:sz="0" w:space="0" w:color="auto"/>
                        <w:left w:val="none" w:sz="0" w:space="0" w:color="auto"/>
                        <w:bottom w:val="none" w:sz="0" w:space="0" w:color="auto"/>
                        <w:right w:val="none" w:sz="0" w:space="0" w:color="auto"/>
                      </w:divBdr>
                    </w:div>
                  </w:divsChild>
                </w:div>
                <w:div w:id="1032656801">
                  <w:marLeft w:val="0"/>
                  <w:marRight w:val="0"/>
                  <w:marTop w:val="0"/>
                  <w:marBottom w:val="0"/>
                  <w:divBdr>
                    <w:top w:val="none" w:sz="0" w:space="0" w:color="auto"/>
                    <w:left w:val="none" w:sz="0" w:space="0" w:color="auto"/>
                    <w:bottom w:val="none" w:sz="0" w:space="0" w:color="auto"/>
                    <w:right w:val="none" w:sz="0" w:space="0" w:color="auto"/>
                  </w:divBdr>
                  <w:divsChild>
                    <w:div w:id="167906840">
                      <w:marLeft w:val="0"/>
                      <w:marRight w:val="0"/>
                      <w:marTop w:val="0"/>
                      <w:marBottom w:val="0"/>
                      <w:divBdr>
                        <w:top w:val="none" w:sz="0" w:space="0" w:color="auto"/>
                        <w:left w:val="none" w:sz="0" w:space="0" w:color="auto"/>
                        <w:bottom w:val="none" w:sz="0" w:space="0" w:color="auto"/>
                        <w:right w:val="none" w:sz="0" w:space="0" w:color="auto"/>
                      </w:divBdr>
                    </w:div>
                  </w:divsChild>
                </w:div>
                <w:div w:id="1053626761">
                  <w:marLeft w:val="0"/>
                  <w:marRight w:val="0"/>
                  <w:marTop w:val="0"/>
                  <w:marBottom w:val="0"/>
                  <w:divBdr>
                    <w:top w:val="none" w:sz="0" w:space="0" w:color="auto"/>
                    <w:left w:val="none" w:sz="0" w:space="0" w:color="auto"/>
                    <w:bottom w:val="none" w:sz="0" w:space="0" w:color="auto"/>
                    <w:right w:val="none" w:sz="0" w:space="0" w:color="auto"/>
                  </w:divBdr>
                  <w:divsChild>
                    <w:div w:id="1923097454">
                      <w:marLeft w:val="0"/>
                      <w:marRight w:val="0"/>
                      <w:marTop w:val="0"/>
                      <w:marBottom w:val="0"/>
                      <w:divBdr>
                        <w:top w:val="none" w:sz="0" w:space="0" w:color="auto"/>
                        <w:left w:val="none" w:sz="0" w:space="0" w:color="auto"/>
                        <w:bottom w:val="none" w:sz="0" w:space="0" w:color="auto"/>
                        <w:right w:val="none" w:sz="0" w:space="0" w:color="auto"/>
                      </w:divBdr>
                    </w:div>
                  </w:divsChild>
                </w:div>
                <w:div w:id="1059674817">
                  <w:marLeft w:val="0"/>
                  <w:marRight w:val="0"/>
                  <w:marTop w:val="0"/>
                  <w:marBottom w:val="0"/>
                  <w:divBdr>
                    <w:top w:val="none" w:sz="0" w:space="0" w:color="auto"/>
                    <w:left w:val="none" w:sz="0" w:space="0" w:color="auto"/>
                    <w:bottom w:val="none" w:sz="0" w:space="0" w:color="auto"/>
                    <w:right w:val="none" w:sz="0" w:space="0" w:color="auto"/>
                  </w:divBdr>
                  <w:divsChild>
                    <w:div w:id="605036841">
                      <w:marLeft w:val="0"/>
                      <w:marRight w:val="0"/>
                      <w:marTop w:val="0"/>
                      <w:marBottom w:val="0"/>
                      <w:divBdr>
                        <w:top w:val="none" w:sz="0" w:space="0" w:color="auto"/>
                        <w:left w:val="none" w:sz="0" w:space="0" w:color="auto"/>
                        <w:bottom w:val="none" w:sz="0" w:space="0" w:color="auto"/>
                        <w:right w:val="none" w:sz="0" w:space="0" w:color="auto"/>
                      </w:divBdr>
                    </w:div>
                  </w:divsChild>
                </w:div>
                <w:div w:id="1107507038">
                  <w:marLeft w:val="0"/>
                  <w:marRight w:val="0"/>
                  <w:marTop w:val="0"/>
                  <w:marBottom w:val="0"/>
                  <w:divBdr>
                    <w:top w:val="none" w:sz="0" w:space="0" w:color="auto"/>
                    <w:left w:val="none" w:sz="0" w:space="0" w:color="auto"/>
                    <w:bottom w:val="none" w:sz="0" w:space="0" w:color="auto"/>
                    <w:right w:val="none" w:sz="0" w:space="0" w:color="auto"/>
                  </w:divBdr>
                  <w:divsChild>
                    <w:div w:id="2085569552">
                      <w:marLeft w:val="0"/>
                      <w:marRight w:val="0"/>
                      <w:marTop w:val="0"/>
                      <w:marBottom w:val="0"/>
                      <w:divBdr>
                        <w:top w:val="none" w:sz="0" w:space="0" w:color="auto"/>
                        <w:left w:val="none" w:sz="0" w:space="0" w:color="auto"/>
                        <w:bottom w:val="none" w:sz="0" w:space="0" w:color="auto"/>
                        <w:right w:val="none" w:sz="0" w:space="0" w:color="auto"/>
                      </w:divBdr>
                    </w:div>
                  </w:divsChild>
                </w:div>
                <w:div w:id="1408962100">
                  <w:marLeft w:val="0"/>
                  <w:marRight w:val="0"/>
                  <w:marTop w:val="0"/>
                  <w:marBottom w:val="0"/>
                  <w:divBdr>
                    <w:top w:val="none" w:sz="0" w:space="0" w:color="auto"/>
                    <w:left w:val="none" w:sz="0" w:space="0" w:color="auto"/>
                    <w:bottom w:val="none" w:sz="0" w:space="0" w:color="auto"/>
                    <w:right w:val="none" w:sz="0" w:space="0" w:color="auto"/>
                  </w:divBdr>
                  <w:divsChild>
                    <w:div w:id="1873877196">
                      <w:marLeft w:val="0"/>
                      <w:marRight w:val="0"/>
                      <w:marTop w:val="0"/>
                      <w:marBottom w:val="0"/>
                      <w:divBdr>
                        <w:top w:val="none" w:sz="0" w:space="0" w:color="auto"/>
                        <w:left w:val="none" w:sz="0" w:space="0" w:color="auto"/>
                        <w:bottom w:val="none" w:sz="0" w:space="0" w:color="auto"/>
                        <w:right w:val="none" w:sz="0" w:space="0" w:color="auto"/>
                      </w:divBdr>
                    </w:div>
                  </w:divsChild>
                </w:div>
                <w:div w:id="1462764604">
                  <w:marLeft w:val="0"/>
                  <w:marRight w:val="0"/>
                  <w:marTop w:val="0"/>
                  <w:marBottom w:val="0"/>
                  <w:divBdr>
                    <w:top w:val="none" w:sz="0" w:space="0" w:color="auto"/>
                    <w:left w:val="none" w:sz="0" w:space="0" w:color="auto"/>
                    <w:bottom w:val="none" w:sz="0" w:space="0" w:color="auto"/>
                    <w:right w:val="none" w:sz="0" w:space="0" w:color="auto"/>
                  </w:divBdr>
                  <w:divsChild>
                    <w:div w:id="224144056">
                      <w:marLeft w:val="0"/>
                      <w:marRight w:val="0"/>
                      <w:marTop w:val="0"/>
                      <w:marBottom w:val="0"/>
                      <w:divBdr>
                        <w:top w:val="none" w:sz="0" w:space="0" w:color="auto"/>
                        <w:left w:val="none" w:sz="0" w:space="0" w:color="auto"/>
                        <w:bottom w:val="none" w:sz="0" w:space="0" w:color="auto"/>
                        <w:right w:val="none" w:sz="0" w:space="0" w:color="auto"/>
                      </w:divBdr>
                    </w:div>
                  </w:divsChild>
                </w:div>
                <w:div w:id="1554846268">
                  <w:marLeft w:val="0"/>
                  <w:marRight w:val="0"/>
                  <w:marTop w:val="0"/>
                  <w:marBottom w:val="0"/>
                  <w:divBdr>
                    <w:top w:val="none" w:sz="0" w:space="0" w:color="auto"/>
                    <w:left w:val="none" w:sz="0" w:space="0" w:color="auto"/>
                    <w:bottom w:val="none" w:sz="0" w:space="0" w:color="auto"/>
                    <w:right w:val="none" w:sz="0" w:space="0" w:color="auto"/>
                  </w:divBdr>
                  <w:divsChild>
                    <w:div w:id="2087993744">
                      <w:marLeft w:val="0"/>
                      <w:marRight w:val="0"/>
                      <w:marTop w:val="0"/>
                      <w:marBottom w:val="0"/>
                      <w:divBdr>
                        <w:top w:val="none" w:sz="0" w:space="0" w:color="auto"/>
                        <w:left w:val="none" w:sz="0" w:space="0" w:color="auto"/>
                        <w:bottom w:val="none" w:sz="0" w:space="0" w:color="auto"/>
                        <w:right w:val="none" w:sz="0" w:space="0" w:color="auto"/>
                      </w:divBdr>
                    </w:div>
                  </w:divsChild>
                </w:div>
                <w:div w:id="1594896643">
                  <w:marLeft w:val="0"/>
                  <w:marRight w:val="0"/>
                  <w:marTop w:val="0"/>
                  <w:marBottom w:val="0"/>
                  <w:divBdr>
                    <w:top w:val="none" w:sz="0" w:space="0" w:color="auto"/>
                    <w:left w:val="none" w:sz="0" w:space="0" w:color="auto"/>
                    <w:bottom w:val="none" w:sz="0" w:space="0" w:color="auto"/>
                    <w:right w:val="none" w:sz="0" w:space="0" w:color="auto"/>
                  </w:divBdr>
                  <w:divsChild>
                    <w:div w:id="1860774550">
                      <w:marLeft w:val="0"/>
                      <w:marRight w:val="0"/>
                      <w:marTop w:val="0"/>
                      <w:marBottom w:val="0"/>
                      <w:divBdr>
                        <w:top w:val="none" w:sz="0" w:space="0" w:color="auto"/>
                        <w:left w:val="none" w:sz="0" w:space="0" w:color="auto"/>
                        <w:bottom w:val="none" w:sz="0" w:space="0" w:color="auto"/>
                        <w:right w:val="none" w:sz="0" w:space="0" w:color="auto"/>
                      </w:divBdr>
                    </w:div>
                  </w:divsChild>
                </w:div>
                <w:div w:id="1778327029">
                  <w:marLeft w:val="0"/>
                  <w:marRight w:val="0"/>
                  <w:marTop w:val="0"/>
                  <w:marBottom w:val="0"/>
                  <w:divBdr>
                    <w:top w:val="none" w:sz="0" w:space="0" w:color="auto"/>
                    <w:left w:val="none" w:sz="0" w:space="0" w:color="auto"/>
                    <w:bottom w:val="none" w:sz="0" w:space="0" w:color="auto"/>
                    <w:right w:val="none" w:sz="0" w:space="0" w:color="auto"/>
                  </w:divBdr>
                  <w:divsChild>
                    <w:div w:id="1716075864">
                      <w:marLeft w:val="0"/>
                      <w:marRight w:val="0"/>
                      <w:marTop w:val="0"/>
                      <w:marBottom w:val="0"/>
                      <w:divBdr>
                        <w:top w:val="none" w:sz="0" w:space="0" w:color="auto"/>
                        <w:left w:val="none" w:sz="0" w:space="0" w:color="auto"/>
                        <w:bottom w:val="none" w:sz="0" w:space="0" w:color="auto"/>
                        <w:right w:val="none" w:sz="0" w:space="0" w:color="auto"/>
                      </w:divBdr>
                    </w:div>
                  </w:divsChild>
                </w:div>
                <w:div w:id="1930890477">
                  <w:marLeft w:val="0"/>
                  <w:marRight w:val="0"/>
                  <w:marTop w:val="0"/>
                  <w:marBottom w:val="0"/>
                  <w:divBdr>
                    <w:top w:val="none" w:sz="0" w:space="0" w:color="auto"/>
                    <w:left w:val="none" w:sz="0" w:space="0" w:color="auto"/>
                    <w:bottom w:val="none" w:sz="0" w:space="0" w:color="auto"/>
                    <w:right w:val="none" w:sz="0" w:space="0" w:color="auto"/>
                  </w:divBdr>
                  <w:divsChild>
                    <w:div w:id="1178347292">
                      <w:marLeft w:val="0"/>
                      <w:marRight w:val="0"/>
                      <w:marTop w:val="0"/>
                      <w:marBottom w:val="0"/>
                      <w:divBdr>
                        <w:top w:val="none" w:sz="0" w:space="0" w:color="auto"/>
                        <w:left w:val="none" w:sz="0" w:space="0" w:color="auto"/>
                        <w:bottom w:val="none" w:sz="0" w:space="0" w:color="auto"/>
                        <w:right w:val="none" w:sz="0" w:space="0" w:color="auto"/>
                      </w:divBdr>
                    </w:div>
                  </w:divsChild>
                </w:div>
                <w:div w:id="2114665229">
                  <w:marLeft w:val="0"/>
                  <w:marRight w:val="0"/>
                  <w:marTop w:val="0"/>
                  <w:marBottom w:val="0"/>
                  <w:divBdr>
                    <w:top w:val="none" w:sz="0" w:space="0" w:color="auto"/>
                    <w:left w:val="none" w:sz="0" w:space="0" w:color="auto"/>
                    <w:bottom w:val="none" w:sz="0" w:space="0" w:color="auto"/>
                    <w:right w:val="none" w:sz="0" w:space="0" w:color="auto"/>
                  </w:divBdr>
                  <w:divsChild>
                    <w:div w:id="4183338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3180342">
          <w:marLeft w:val="0"/>
          <w:marRight w:val="0"/>
          <w:marTop w:val="0"/>
          <w:marBottom w:val="0"/>
          <w:divBdr>
            <w:top w:val="none" w:sz="0" w:space="0" w:color="auto"/>
            <w:left w:val="none" w:sz="0" w:space="0" w:color="auto"/>
            <w:bottom w:val="none" w:sz="0" w:space="0" w:color="auto"/>
            <w:right w:val="none" w:sz="0" w:space="0" w:color="auto"/>
          </w:divBdr>
        </w:div>
      </w:divsChild>
    </w:div>
    <w:div w:id="1670910372">
      <w:bodyDiv w:val="1"/>
      <w:marLeft w:val="0"/>
      <w:marRight w:val="0"/>
      <w:marTop w:val="0"/>
      <w:marBottom w:val="0"/>
      <w:divBdr>
        <w:top w:val="none" w:sz="0" w:space="0" w:color="auto"/>
        <w:left w:val="none" w:sz="0" w:space="0" w:color="auto"/>
        <w:bottom w:val="none" w:sz="0" w:space="0" w:color="auto"/>
        <w:right w:val="none" w:sz="0" w:space="0" w:color="auto"/>
      </w:divBdr>
    </w:div>
    <w:div w:id="1679456812">
      <w:bodyDiv w:val="1"/>
      <w:marLeft w:val="0"/>
      <w:marRight w:val="0"/>
      <w:marTop w:val="0"/>
      <w:marBottom w:val="0"/>
      <w:divBdr>
        <w:top w:val="none" w:sz="0" w:space="0" w:color="auto"/>
        <w:left w:val="none" w:sz="0" w:space="0" w:color="auto"/>
        <w:bottom w:val="none" w:sz="0" w:space="0" w:color="auto"/>
        <w:right w:val="none" w:sz="0" w:space="0" w:color="auto"/>
      </w:divBdr>
      <w:divsChild>
        <w:div w:id="694231065">
          <w:marLeft w:val="0"/>
          <w:marRight w:val="0"/>
          <w:marTop w:val="0"/>
          <w:marBottom w:val="0"/>
          <w:divBdr>
            <w:top w:val="none" w:sz="0" w:space="0" w:color="auto"/>
            <w:left w:val="none" w:sz="0" w:space="0" w:color="auto"/>
            <w:bottom w:val="none" w:sz="0" w:space="0" w:color="auto"/>
            <w:right w:val="none" w:sz="0" w:space="0" w:color="auto"/>
          </w:divBdr>
          <w:divsChild>
            <w:div w:id="790168003">
              <w:marLeft w:val="-75"/>
              <w:marRight w:val="0"/>
              <w:marTop w:val="30"/>
              <w:marBottom w:val="30"/>
              <w:divBdr>
                <w:top w:val="none" w:sz="0" w:space="0" w:color="auto"/>
                <w:left w:val="none" w:sz="0" w:space="0" w:color="auto"/>
                <w:bottom w:val="none" w:sz="0" w:space="0" w:color="auto"/>
                <w:right w:val="none" w:sz="0" w:space="0" w:color="auto"/>
              </w:divBdr>
              <w:divsChild>
                <w:div w:id="79524280">
                  <w:marLeft w:val="0"/>
                  <w:marRight w:val="0"/>
                  <w:marTop w:val="0"/>
                  <w:marBottom w:val="0"/>
                  <w:divBdr>
                    <w:top w:val="none" w:sz="0" w:space="0" w:color="auto"/>
                    <w:left w:val="none" w:sz="0" w:space="0" w:color="auto"/>
                    <w:bottom w:val="none" w:sz="0" w:space="0" w:color="auto"/>
                    <w:right w:val="none" w:sz="0" w:space="0" w:color="auto"/>
                  </w:divBdr>
                  <w:divsChild>
                    <w:div w:id="1406337351">
                      <w:marLeft w:val="0"/>
                      <w:marRight w:val="0"/>
                      <w:marTop w:val="0"/>
                      <w:marBottom w:val="0"/>
                      <w:divBdr>
                        <w:top w:val="none" w:sz="0" w:space="0" w:color="auto"/>
                        <w:left w:val="none" w:sz="0" w:space="0" w:color="auto"/>
                        <w:bottom w:val="none" w:sz="0" w:space="0" w:color="auto"/>
                        <w:right w:val="none" w:sz="0" w:space="0" w:color="auto"/>
                      </w:divBdr>
                    </w:div>
                  </w:divsChild>
                </w:div>
                <w:div w:id="90856373">
                  <w:marLeft w:val="0"/>
                  <w:marRight w:val="0"/>
                  <w:marTop w:val="0"/>
                  <w:marBottom w:val="0"/>
                  <w:divBdr>
                    <w:top w:val="none" w:sz="0" w:space="0" w:color="auto"/>
                    <w:left w:val="none" w:sz="0" w:space="0" w:color="auto"/>
                    <w:bottom w:val="none" w:sz="0" w:space="0" w:color="auto"/>
                    <w:right w:val="none" w:sz="0" w:space="0" w:color="auto"/>
                  </w:divBdr>
                  <w:divsChild>
                    <w:div w:id="1087770318">
                      <w:marLeft w:val="0"/>
                      <w:marRight w:val="0"/>
                      <w:marTop w:val="0"/>
                      <w:marBottom w:val="0"/>
                      <w:divBdr>
                        <w:top w:val="none" w:sz="0" w:space="0" w:color="auto"/>
                        <w:left w:val="none" w:sz="0" w:space="0" w:color="auto"/>
                        <w:bottom w:val="none" w:sz="0" w:space="0" w:color="auto"/>
                        <w:right w:val="none" w:sz="0" w:space="0" w:color="auto"/>
                      </w:divBdr>
                    </w:div>
                  </w:divsChild>
                </w:div>
                <w:div w:id="104620894">
                  <w:marLeft w:val="0"/>
                  <w:marRight w:val="0"/>
                  <w:marTop w:val="0"/>
                  <w:marBottom w:val="0"/>
                  <w:divBdr>
                    <w:top w:val="none" w:sz="0" w:space="0" w:color="auto"/>
                    <w:left w:val="none" w:sz="0" w:space="0" w:color="auto"/>
                    <w:bottom w:val="none" w:sz="0" w:space="0" w:color="auto"/>
                    <w:right w:val="none" w:sz="0" w:space="0" w:color="auto"/>
                  </w:divBdr>
                  <w:divsChild>
                    <w:div w:id="2129229973">
                      <w:marLeft w:val="0"/>
                      <w:marRight w:val="0"/>
                      <w:marTop w:val="0"/>
                      <w:marBottom w:val="0"/>
                      <w:divBdr>
                        <w:top w:val="none" w:sz="0" w:space="0" w:color="auto"/>
                        <w:left w:val="none" w:sz="0" w:space="0" w:color="auto"/>
                        <w:bottom w:val="none" w:sz="0" w:space="0" w:color="auto"/>
                        <w:right w:val="none" w:sz="0" w:space="0" w:color="auto"/>
                      </w:divBdr>
                    </w:div>
                  </w:divsChild>
                </w:div>
                <w:div w:id="109209321">
                  <w:marLeft w:val="0"/>
                  <w:marRight w:val="0"/>
                  <w:marTop w:val="0"/>
                  <w:marBottom w:val="0"/>
                  <w:divBdr>
                    <w:top w:val="none" w:sz="0" w:space="0" w:color="auto"/>
                    <w:left w:val="none" w:sz="0" w:space="0" w:color="auto"/>
                    <w:bottom w:val="none" w:sz="0" w:space="0" w:color="auto"/>
                    <w:right w:val="none" w:sz="0" w:space="0" w:color="auto"/>
                  </w:divBdr>
                  <w:divsChild>
                    <w:div w:id="1727289921">
                      <w:marLeft w:val="0"/>
                      <w:marRight w:val="0"/>
                      <w:marTop w:val="0"/>
                      <w:marBottom w:val="0"/>
                      <w:divBdr>
                        <w:top w:val="none" w:sz="0" w:space="0" w:color="auto"/>
                        <w:left w:val="none" w:sz="0" w:space="0" w:color="auto"/>
                        <w:bottom w:val="none" w:sz="0" w:space="0" w:color="auto"/>
                        <w:right w:val="none" w:sz="0" w:space="0" w:color="auto"/>
                      </w:divBdr>
                    </w:div>
                  </w:divsChild>
                </w:div>
                <w:div w:id="156767478">
                  <w:marLeft w:val="0"/>
                  <w:marRight w:val="0"/>
                  <w:marTop w:val="0"/>
                  <w:marBottom w:val="0"/>
                  <w:divBdr>
                    <w:top w:val="none" w:sz="0" w:space="0" w:color="auto"/>
                    <w:left w:val="none" w:sz="0" w:space="0" w:color="auto"/>
                    <w:bottom w:val="none" w:sz="0" w:space="0" w:color="auto"/>
                    <w:right w:val="none" w:sz="0" w:space="0" w:color="auto"/>
                  </w:divBdr>
                  <w:divsChild>
                    <w:div w:id="930091706">
                      <w:marLeft w:val="0"/>
                      <w:marRight w:val="0"/>
                      <w:marTop w:val="0"/>
                      <w:marBottom w:val="0"/>
                      <w:divBdr>
                        <w:top w:val="none" w:sz="0" w:space="0" w:color="auto"/>
                        <w:left w:val="none" w:sz="0" w:space="0" w:color="auto"/>
                        <w:bottom w:val="none" w:sz="0" w:space="0" w:color="auto"/>
                        <w:right w:val="none" w:sz="0" w:space="0" w:color="auto"/>
                      </w:divBdr>
                    </w:div>
                  </w:divsChild>
                </w:div>
                <w:div w:id="158035504">
                  <w:marLeft w:val="0"/>
                  <w:marRight w:val="0"/>
                  <w:marTop w:val="0"/>
                  <w:marBottom w:val="0"/>
                  <w:divBdr>
                    <w:top w:val="none" w:sz="0" w:space="0" w:color="auto"/>
                    <w:left w:val="none" w:sz="0" w:space="0" w:color="auto"/>
                    <w:bottom w:val="none" w:sz="0" w:space="0" w:color="auto"/>
                    <w:right w:val="none" w:sz="0" w:space="0" w:color="auto"/>
                  </w:divBdr>
                  <w:divsChild>
                    <w:div w:id="1705252749">
                      <w:marLeft w:val="0"/>
                      <w:marRight w:val="0"/>
                      <w:marTop w:val="0"/>
                      <w:marBottom w:val="0"/>
                      <w:divBdr>
                        <w:top w:val="none" w:sz="0" w:space="0" w:color="auto"/>
                        <w:left w:val="none" w:sz="0" w:space="0" w:color="auto"/>
                        <w:bottom w:val="none" w:sz="0" w:space="0" w:color="auto"/>
                        <w:right w:val="none" w:sz="0" w:space="0" w:color="auto"/>
                      </w:divBdr>
                    </w:div>
                  </w:divsChild>
                </w:div>
                <w:div w:id="167137270">
                  <w:marLeft w:val="0"/>
                  <w:marRight w:val="0"/>
                  <w:marTop w:val="0"/>
                  <w:marBottom w:val="0"/>
                  <w:divBdr>
                    <w:top w:val="none" w:sz="0" w:space="0" w:color="auto"/>
                    <w:left w:val="none" w:sz="0" w:space="0" w:color="auto"/>
                    <w:bottom w:val="none" w:sz="0" w:space="0" w:color="auto"/>
                    <w:right w:val="none" w:sz="0" w:space="0" w:color="auto"/>
                  </w:divBdr>
                  <w:divsChild>
                    <w:div w:id="819543388">
                      <w:marLeft w:val="0"/>
                      <w:marRight w:val="0"/>
                      <w:marTop w:val="0"/>
                      <w:marBottom w:val="0"/>
                      <w:divBdr>
                        <w:top w:val="none" w:sz="0" w:space="0" w:color="auto"/>
                        <w:left w:val="none" w:sz="0" w:space="0" w:color="auto"/>
                        <w:bottom w:val="none" w:sz="0" w:space="0" w:color="auto"/>
                        <w:right w:val="none" w:sz="0" w:space="0" w:color="auto"/>
                      </w:divBdr>
                    </w:div>
                  </w:divsChild>
                </w:div>
                <w:div w:id="174002272">
                  <w:marLeft w:val="0"/>
                  <w:marRight w:val="0"/>
                  <w:marTop w:val="0"/>
                  <w:marBottom w:val="0"/>
                  <w:divBdr>
                    <w:top w:val="none" w:sz="0" w:space="0" w:color="auto"/>
                    <w:left w:val="none" w:sz="0" w:space="0" w:color="auto"/>
                    <w:bottom w:val="none" w:sz="0" w:space="0" w:color="auto"/>
                    <w:right w:val="none" w:sz="0" w:space="0" w:color="auto"/>
                  </w:divBdr>
                  <w:divsChild>
                    <w:div w:id="1087655765">
                      <w:marLeft w:val="0"/>
                      <w:marRight w:val="0"/>
                      <w:marTop w:val="0"/>
                      <w:marBottom w:val="0"/>
                      <w:divBdr>
                        <w:top w:val="none" w:sz="0" w:space="0" w:color="auto"/>
                        <w:left w:val="none" w:sz="0" w:space="0" w:color="auto"/>
                        <w:bottom w:val="none" w:sz="0" w:space="0" w:color="auto"/>
                        <w:right w:val="none" w:sz="0" w:space="0" w:color="auto"/>
                      </w:divBdr>
                    </w:div>
                  </w:divsChild>
                </w:div>
                <w:div w:id="190841222">
                  <w:marLeft w:val="0"/>
                  <w:marRight w:val="0"/>
                  <w:marTop w:val="0"/>
                  <w:marBottom w:val="0"/>
                  <w:divBdr>
                    <w:top w:val="none" w:sz="0" w:space="0" w:color="auto"/>
                    <w:left w:val="none" w:sz="0" w:space="0" w:color="auto"/>
                    <w:bottom w:val="none" w:sz="0" w:space="0" w:color="auto"/>
                    <w:right w:val="none" w:sz="0" w:space="0" w:color="auto"/>
                  </w:divBdr>
                  <w:divsChild>
                    <w:div w:id="496193915">
                      <w:marLeft w:val="0"/>
                      <w:marRight w:val="0"/>
                      <w:marTop w:val="0"/>
                      <w:marBottom w:val="0"/>
                      <w:divBdr>
                        <w:top w:val="none" w:sz="0" w:space="0" w:color="auto"/>
                        <w:left w:val="none" w:sz="0" w:space="0" w:color="auto"/>
                        <w:bottom w:val="none" w:sz="0" w:space="0" w:color="auto"/>
                        <w:right w:val="none" w:sz="0" w:space="0" w:color="auto"/>
                      </w:divBdr>
                    </w:div>
                  </w:divsChild>
                </w:div>
                <w:div w:id="195821871">
                  <w:marLeft w:val="0"/>
                  <w:marRight w:val="0"/>
                  <w:marTop w:val="0"/>
                  <w:marBottom w:val="0"/>
                  <w:divBdr>
                    <w:top w:val="none" w:sz="0" w:space="0" w:color="auto"/>
                    <w:left w:val="none" w:sz="0" w:space="0" w:color="auto"/>
                    <w:bottom w:val="none" w:sz="0" w:space="0" w:color="auto"/>
                    <w:right w:val="none" w:sz="0" w:space="0" w:color="auto"/>
                  </w:divBdr>
                  <w:divsChild>
                    <w:div w:id="1416055366">
                      <w:marLeft w:val="0"/>
                      <w:marRight w:val="0"/>
                      <w:marTop w:val="0"/>
                      <w:marBottom w:val="0"/>
                      <w:divBdr>
                        <w:top w:val="none" w:sz="0" w:space="0" w:color="auto"/>
                        <w:left w:val="none" w:sz="0" w:space="0" w:color="auto"/>
                        <w:bottom w:val="none" w:sz="0" w:space="0" w:color="auto"/>
                        <w:right w:val="none" w:sz="0" w:space="0" w:color="auto"/>
                      </w:divBdr>
                    </w:div>
                  </w:divsChild>
                </w:div>
                <w:div w:id="279841314">
                  <w:marLeft w:val="0"/>
                  <w:marRight w:val="0"/>
                  <w:marTop w:val="0"/>
                  <w:marBottom w:val="0"/>
                  <w:divBdr>
                    <w:top w:val="none" w:sz="0" w:space="0" w:color="auto"/>
                    <w:left w:val="none" w:sz="0" w:space="0" w:color="auto"/>
                    <w:bottom w:val="none" w:sz="0" w:space="0" w:color="auto"/>
                    <w:right w:val="none" w:sz="0" w:space="0" w:color="auto"/>
                  </w:divBdr>
                  <w:divsChild>
                    <w:div w:id="131093754">
                      <w:marLeft w:val="0"/>
                      <w:marRight w:val="0"/>
                      <w:marTop w:val="0"/>
                      <w:marBottom w:val="0"/>
                      <w:divBdr>
                        <w:top w:val="none" w:sz="0" w:space="0" w:color="auto"/>
                        <w:left w:val="none" w:sz="0" w:space="0" w:color="auto"/>
                        <w:bottom w:val="none" w:sz="0" w:space="0" w:color="auto"/>
                        <w:right w:val="none" w:sz="0" w:space="0" w:color="auto"/>
                      </w:divBdr>
                    </w:div>
                  </w:divsChild>
                </w:div>
                <w:div w:id="351959627">
                  <w:marLeft w:val="0"/>
                  <w:marRight w:val="0"/>
                  <w:marTop w:val="0"/>
                  <w:marBottom w:val="0"/>
                  <w:divBdr>
                    <w:top w:val="none" w:sz="0" w:space="0" w:color="auto"/>
                    <w:left w:val="none" w:sz="0" w:space="0" w:color="auto"/>
                    <w:bottom w:val="none" w:sz="0" w:space="0" w:color="auto"/>
                    <w:right w:val="none" w:sz="0" w:space="0" w:color="auto"/>
                  </w:divBdr>
                  <w:divsChild>
                    <w:div w:id="1344747327">
                      <w:marLeft w:val="0"/>
                      <w:marRight w:val="0"/>
                      <w:marTop w:val="0"/>
                      <w:marBottom w:val="0"/>
                      <w:divBdr>
                        <w:top w:val="none" w:sz="0" w:space="0" w:color="auto"/>
                        <w:left w:val="none" w:sz="0" w:space="0" w:color="auto"/>
                        <w:bottom w:val="none" w:sz="0" w:space="0" w:color="auto"/>
                        <w:right w:val="none" w:sz="0" w:space="0" w:color="auto"/>
                      </w:divBdr>
                    </w:div>
                  </w:divsChild>
                </w:div>
                <w:div w:id="423694487">
                  <w:marLeft w:val="0"/>
                  <w:marRight w:val="0"/>
                  <w:marTop w:val="0"/>
                  <w:marBottom w:val="0"/>
                  <w:divBdr>
                    <w:top w:val="none" w:sz="0" w:space="0" w:color="auto"/>
                    <w:left w:val="none" w:sz="0" w:space="0" w:color="auto"/>
                    <w:bottom w:val="none" w:sz="0" w:space="0" w:color="auto"/>
                    <w:right w:val="none" w:sz="0" w:space="0" w:color="auto"/>
                  </w:divBdr>
                  <w:divsChild>
                    <w:div w:id="1023440224">
                      <w:marLeft w:val="0"/>
                      <w:marRight w:val="0"/>
                      <w:marTop w:val="0"/>
                      <w:marBottom w:val="0"/>
                      <w:divBdr>
                        <w:top w:val="none" w:sz="0" w:space="0" w:color="auto"/>
                        <w:left w:val="none" w:sz="0" w:space="0" w:color="auto"/>
                        <w:bottom w:val="none" w:sz="0" w:space="0" w:color="auto"/>
                        <w:right w:val="none" w:sz="0" w:space="0" w:color="auto"/>
                      </w:divBdr>
                    </w:div>
                  </w:divsChild>
                </w:div>
                <w:div w:id="460653378">
                  <w:marLeft w:val="0"/>
                  <w:marRight w:val="0"/>
                  <w:marTop w:val="0"/>
                  <w:marBottom w:val="0"/>
                  <w:divBdr>
                    <w:top w:val="none" w:sz="0" w:space="0" w:color="auto"/>
                    <w:left w:val="none" w:sz="0" w:space="0" w:color="auto"/>
                    <w:bottom w:val="none" w:sz="0" w:space="0" w:color="auto"/>
                    <w:right w:val="none" w:sz="0" w:space="0" w:color="auto"/>
                  </w:divBdr>
                  <w:divsChild>
                    <w:div w:id="508835244">
                      <w:marLeft w:val="0"/>
                      <w:marRight w:val="0"/>
                      <w:marTop w:val="0"/>
                      <w:marBottom w:val="0"/>
                      <w:divBdr>
                        <w:top w:val="none" w:sz="0" w:space="0" w:color="auto"/>
                        <w:left w:val="none" w:sz="0" w:space="0" w:color="auto"/>
                        <w:bottom w:val="none" w:sz="0" w:space="0" w:color="auto"/>
                        <w:right w:val="none" w:sz="0" w:space="0" w:color="auto"/>
                      </w:divBdr>
                    </w:div>
                  </w:divsChild>
                </w:div>
                <w:div w:id="566377427">
                  <w:marLeft w:val="0"/>
                  <w:marRight w:val="0"/>
                  <w:marTop w:val="0"/>
                  <w:marBottom w:val="0"/>
                  <w:divBdr>
                    <w:top w:val="none" w:sz="0" w:space="0" w:color="auto"/>
                    <w:left w:val="none" w:sz="0" w:space="0" w:color="auto"/>
                    <w:bottom w:val="none" w:sz="0" w:space="0" w:color="auto"/>
                    <w:right w:val="none" w:sz="0" w:space="0" w:color="auto"/>
                  </w:divBdr>
                  <w:divsChild>
                    <w:div w:id="125202788">
                      <w:marLeft w:val="0"/>
                      <w:marRight w:val="0"/>
                      <w:marTop w:val="0"/>
                      <w:marBottom w:val="0"/>
                      <w:divBdr>
                        <w:top w:val="none" w:sz="0" w:space="0" w:color="auto"/>
                        <w:left w:val="none" w:sz="0" w:space="0" w:color="auto"/>
                        <w:bottom w:val="none" w:sz="0" w:space="0" w:color="auto"/>
                        <w:right w:val="none" w:sz="0" w:space="0" w:color="auto"/>
                      </w:divBdr>
                    </w:div>
                  </w:divsChild>
                </w:div>
                <w:div w:id="691567973">
                  <w:marLeft w:val="0"/>
                  <w:marRight w:val="0"/>
                  <w:marTop w:val="0"/>
                  <w:marBottom w:val="0"/>
                  <w:divBdr>
                    <w:top w:val="none" w:sz="0" w:space="0" w:color="auto"/>
                    <w:left w:val="none" w:sz="0" w:space="0" w:color="auto"/>
                    <w:bottom w:val="none" w:sz="0" w:space="0" w:color="auto"/>
                    <w:right w:val="none" w:sz="0" w:space="0" w:color="auto"/>
                  </w:divBdr>
                  <w:divsChild>
                    <w:div w:id="287316645">
                      <w:marLeft w:val="0"/>
                      <w:marRight w:val="0"/>
                      <w:marTop w:val="0"/>
                      <w:marBottom w:val="0"/>
                      <w:divBdr>
                        <w:top w:val="none" w:sz="0" w:space="0" w:color="auto"/>
                        <w:left w:val="none" w:sz="0" w:space="0" w:color="auto"/>
                        <w:bottom w:val="none" w:sz="0" w:space="0" w:color="auto"/>
                        <w:right w:val="none" w:sz="0" w:space="0" w:color="auto"/>
                      </w:divBdr>
                    </w:div>
                  </w:divsChild>
                </w:div>
                <w:div w:id="711540052">
                  <w:marLeft w:val="0"/>
                  <w:marRight w:val="0"/>
                  <w:marTop w:val="0"/>
                  <w:marBottom w:val="0"/>
                  <w:divBdr>
                    <w:top w:val="none" w:sz="0" w:space="0" w:color="auto"/>
                    <w:left w:val="none" w:sz="0" w:space="0" w:color="auto"/>
                    <w:bottom w:val="none" w:sz="0" w:space="0" w:color="auto"/>
                    <w:right w:val="none" w:sz="0" w:space="0" w:color="auto"/>
                  </w:divBdr>
                  <w:divsChild>
                    <w:div w:id="1560558761">
                      <w:marLeft w:val="0"/>
                      <w:marRight w:val="0"/>
                      <w:marTop w:val="0"/>
                      <w:marBottom w:val="0"/>
                      <w:divBdr>
                        <w:top w:val="none" w:sz="0" w:space="0" w:color="auto"/>
                        <w:left w:val="none" w:sz="0" w:space="0" w:color="auto"/>
                        <w:bottom w:val="none" w:sz="0" w:space="0" w:color="auto"/>
                        <w:right w:val="none" w:sz="0" w:space="0" w:color="auto"/>
                      </w:divBdr>
                    </w:div>
                  </w:divsChild>
                </w:div>
                <w:div w:id="765807366">
                  <w:marLeft w:val="0"/>
                  <w:marRight w:val="0"/>
                  <w:marTop w:val="0"/>
                  <w:marBottom w:val="0"/>
                  <w:divBdr>
                    <w:top w:val="none" w:sz="0" w:space="0" w:color="auto"/>
                    <w:left w:val="none" w:sz="0" w:space="0" w:color="auto"/>
                    <w:bottom w:val="none" w:sz="0" w:space="0" w:color="auto"/>
                    <w:right w:val="none" w:sz="0" w:space="0" w:color="auto"/>
                  </w:divBdr>
                  <w:divsChild>
                    <w:div w:id="1295063877">
                      <w:marLeft w:val="0"/>
                      <w:marRight w:val="0"/>
                      <w:marTop w:val="0"/>
                      <w:marBottom w:val="0"/>
                      <w:divBdr>
                        <w:top w:val="none" w:sz="0" w:space="0" w:color="auto"/>
                        <w:left w:val="none" w:sz="0" w:space="0" w:color="auto"/>
                        <w:bottom w:val="none" w:sz="0" w:space="0" w:color="auto"/>
                        <w:right w:val="none" w:sz="0" w:space="0" w:color="auto"/>
                      </w:divBdr>
                    </w:div>
                  </w:divsChild>
                </w:div>
                <w:div w:id="872615213">
                  <w:marLeft w:val="0"/>
                  <w:marRight w:val="0"/>
                  <w:marTop w:val="0"/>
                  <w:marBottom w:val="0"/>
                  <w:divBdr>
                    <w:top w:val="none" w:sz="0" w:space="0" w:color="auto"/>
                    <w:left w:val="none" w:sz="0" w:space="0" w:color="auto"/>
                    <w:bottom w:val="none" w:sz="0" w:space="0" w:color="auto"/>
                    <w:right w:val="none" w:sz="0" w:space="0" w:color="auto"/>
                  </w:divBdr>
                  <w:divsChild>
                    <w:div w:id="2079088564">
                      <w:marLeft w:val="0"/>
                      <w:marRight w:val="0"/>
                      <w:marTop w:val="0"/>
                      <w:marBottom w:val="0"/>
                      <w:divBdr>
                        <w:top w:val="none" w:sz="0" w:space="0" w:color="auto"/>
                        <w:left w:val="none" w:sz="0" w:space="0" w:color="auto"/>
                        <w:bottom w:val="none" w:sz="0" w:space="0" w:color="auto"/>
                        <w:right w:val="none" w:sz="0" w:space="0" w:color="auto"/>
                      </w:divBdr>
                    </w:div>
                  </w:divsChild>
                </w:div>
                <w:div w:id="879975520">
                  <w:marLeft w:val="0"/>
                  <w:marRight w:val="0"/>
                  <w:marTop w:val="0"/>
                  <w:marBottom w:val="0"/>
                  <w:divBdr>
                    <w:top w:val="none" w:sz="0" w:space="0" w:color="auto"/>
                    <w:left w:val="none" w:sz="0" w:space="0" w:color="auto"/>
                    <w:bottom w:val="none" w:sz="0" w:space="0" w:color="auto"/>
                    <w:right w:val="none" w:sz="0" w:space="0" w:color="auto"/>
                  </w:divBdr>
                  <w:divsChild>
                    <w:div w:id="1132555006">
                      <w:marLeft w:val="0"/>
                      <w:marRight w:val="0"/>
                      <w:marTop w:val="0"/>
                      <w:marBottom w:val="0"/>
                      <w:divBdr>
                        <w:top w:val="none" w:sz="0" w:space="0" w:color="auto"/>
                        <w:left w:val="none" w:sz="0" w:space="0" w:color="auto"/>
                        <w:bottom w:val="none" w:sz="0" w:space="0" w:color="auto"/>
                        <w:right w:val="none" w:sz="0" w:space="0" w:color="auto"/>
                      </w:divBdr>
                    </w:div>
                  </w:divsChild>
                </w:div>
                <w:div w:id="902983836">
                  <w:marLeft w:val="0"/>
                  <w:marRight w:val="0"/>
                  <w:marTop w:val="0"/>
                  <w:marBottom w:val="0"/>
                  <w:divBdr>
                    <w:top w:val="none" w:sz="0" w:space="0" w:color="auto"/>
                    <w:left w:val="none" w:sz="0" w:space="0" w:color="auto"/>
                    <w:bottom w:val="none" w:sz="0" w:space="0" w:color="auto"/>
                    <w:right w:val="none" w:sz="0" w:space="0" w:color="auto"/>
                  </w:divBdr>
                  <w:divsChild>
                    <w:div w:id="1868055611">
                      <w:marLeft w:val="0"/>
                      <w:marRight w:val="0"/>
                      <w:marTop w:val="0"/>
                      <w:marBottom w:val="0"/>
                      <w:divBdr>
                        <w:top w:val="none" w:sz="0" w:space="0" w:color="auto"/>
                        <w:left w:val="none" w:sz="0" w:space="0" w:color="auto"/>
                        <w:bottom w:val="none" w:sz="0" w:space="0" w:color="auto"/>
                        <w:right w:val="none" w:sz="0" w:space="0" w:color="auto"/>
                      </w:divBdr>
                    </w:div>
                  </w:divsChild>
                </w:div>
                <w:div w:id="925963072">
                  <w:marLeft w:val="0"/>
                  <w:marRight w:val="0"/>
                  <w:marTop w:val="0"/>
                  <w:marBottom w:val="0"/>
                  <w:divBdr>
                    <w:top w:val="none" w:sz="0" w:space="0" w:color="auto"/>
                    <w:left w:val="none" w:sz="0" w:space="0" w:color="auto"/>
                    <w:bottom w:val="none" w:sz="0" w:space="0" w:color="auto"/>
                    <w:right w:val="none" w:sz="0" w:space="0" w:color="auto"/>
                  </w:divBdr>
                  <w:divsChild>
                    <w:div w:id="1029834974">
                      <w:marLeft w:val="0"/>
                      <w:marRight w:val="0"/>
                      <w:marTop w:val="0"/>
                      <w:marBottom w:val="0"/>
                      <w:divBdr>
                        <w:top w:val="none" w:sz="0" w:space="0" w:color="auto"/>
                        <w:left w:val="none" w:sz="0" w:space="0" w:color="auto"/>
                        <w:bottom w:val="none" w:sz="0" w:space="0" w:color="auto"/>
                        <w:right w:val="none" w:sz="0" w:space="0" w:color="auto"/>
                      </w:divBdr>
                    </w:div>
                  </w:divsChild>
                </w:div>
                <w:div w:id="937172797">
                  <w:marLeft w:val="0"/>
                  <w:marRight w:val="0"/>
                  <w:marTop w:val="0"/>
                  <w:marBottom w:val="0"/>
                  <w:divBdr>
                    <w:top w:val="none" w:sz="0" w:space="0" w:color="auto"/>
                    <w:left w:val="none" w:sz="0" w:space="0" w:color="auto"/>
                    <w:bottom w:val="none" w:sz="0" w:space="0" w:color="auto"/>
                    <w:right w:val="none" w:sz="0" w:space="0" w:color="auto"/>
                  </w:divBdr>
                  <w:divsChild>
                    <w:div w:id="202207658">
                      <w:marLeft w:val="0"/>
                      <w:marRight w:val="0"/>
                      <w:marTop w:val="0"/>
                      <w:marBottom w:val="0"/>
                      <w:divBdr>
                        <w:top w:val="none" w:sz="0" w:space="0" w:color="auto"/>
                        <w:left w:val="none" w:sz="0" w:space="0" w:color="auto"/>
                        <w:bottom w:val="none" w:sz="0" w:space="0" w:color="auto"/>
                        <w:right w:val="none" w:sz="0" w:space="0" w:color="auto"/>
                      </w:divBdr>
                    </w:div>
                  </w:divsChild>
                </w:div>
                <w:div w:id="1010789116">
                  <w:marLeft w:val="0"/>
                  <w:marRight w:val="0"/>
                  <w:marTop w:val="0"/>
                  <w:marBottom w:val="0"/>
                  <w:divBdr>
                    <w:top w:val="none" w:sz="0" w:space="0" w:color="auto"/>
                    <w:left w:val="none" w:sz="0" w:space="0" w:color="auto"/>
                    <w:bottom w:val="none" w:sz="0" w:space="0" w:color="auto"/>
                    <w:right w:val="none" w:sz="0" w:space="0" w:color="auto"/>
                  </w:divBdr>
                  <w:divsChild>
                    <w:div w:id="419715770">
                      <w:marLeft w:val="0"/>
                      <w:marRight w:val="0"/>
                      <w:marTop w:val="0"/>
                      <w:marBottom w:val="0"/>
                      <w:divBdr>
                        <w:top w:val="none" w:sz="0" w:space="0" w:color="auto"/>
                        <w:left w:val="none" w:sz="0" w:space="0" w:color="auto"/>
                        <w:bottom w:val="none" w:sz="0" w:space="0" w:color="auto"/>
                        <w:right w:val="none" w:sz="0" w:space="0" w:color="auto"/>
                      </w:divBdr>
                    </w:div>
                  </w:divsChild>
                </w:div>
                <w:div w:id="1101953221">
                  <w:marLeft w:val="0"/>
                  <w:marRight w:val="0"/>
                  <w:marTop w:val="0"/>
                  <w:marBottom w:val="0"/>
                  <w:divBdr>
                    <w:top w:val="none" w:sz="0" w:space="0" w:color="auto"/>
                    <w:left w:val="none" w:sz="0" w:space="0" w:color="auto"/>
                    <w:bottom w:val="none" w:sz="0" w:space="0" w:color="auto"/>
                    <w:right w:val="none" w:sz="0" w:space="0" w:color="auto"/>
                  </w:divBdr>
                  <w:divsChild>
                    <w:div w:id="1551989440">
                      <w:marLeft w:val="0"/>
                      <w:marRight w:val="0"/>
                      <w:marTop w:val="0"/>
                      <w:marBottom w:val="0"/>
                      <w:divBdr>
                        <w:top w:val="none" w:sz="0" w:space="0" w:color="auto"/>
                        <w:left w:val="none" w:sz="0" w:space="0" w:color="auto"/>
                        <w:bottom w:val="none" w:sz="0" w:space="0" w:color="auto"/>
                        <w:right w:val="none" w:sz="0" w:space="0" w:color="auto"/>
                      </w:divBdr>
                    </w:div>
                  </w:divsChild>
                </w:div>
                <w:div w:id="1110665305">
                  <w:marLeft w:val="0"/>
                  <w:marRight w:val="0"/>
                  <w:marTop w:val="0"/>
                  <w:marBottom w:val="0"/>
                  <w:divBdr>
                    <w:top w:val="none" w:sz="0" w:space="0" w:color="auto"/>
                    <w:left w:val="none" w:sz="0" w:space="0" w:color="auto"/>
                    <w:bottom w:val="none" w:sz="0" w:space="0" w:color="auto"/>
                    <w:right w:val="none" w:sz="0" w:space="0" w:color="auto"/>
                  </w:divBdr>
                  <w:divsChild>
                    <w:div w:id="1997417887">
                      <w:marLeft w:val="0"/>
                      <w:marRight w:val="0"/>
                      <w:marTop w:val="0"/>
                      <w:marBottom w:val="0"/>
                      <w:divBdr>
                        <w:top w:val="none" w:sz="0" w:space="0" w:color="auto"/>
                        <w:left w:val="none" w:sz="0" w:space="0" w:color="auto"/>
                        <w:bottom w:val="none" w:sz="0" w:space="0" w:color="auto"/>
                        <w:right w:val="none" w:sz="0" w:space="0" w:color="auto"/>
                      </w:divBdr>
                    </w:div>
                  </w:divsChild>
                </w:div>
                <w:div w:id="1132867449">
                  <w:marLeft w:val="0"/>
                  <w:marRight w:val="0"/>
                  <w:marTop w:val="0"/>
                  <w:marBottom w:val="0"/>
                  <w:divBdr>
                    <w:top w:val="none" w:sz="0" w:space="0" w:color="auto"/>
                    <w:left w:val="none" w:sz="0" w:space="0" w:color="auto"/>
                    <w:bottom w:val="none" w:sz="0" w:space="0" w:color="auto"/>
                    <w:right w:val="none" w:sz="0" w:space="0" w:color="auto"/>
                  </w:divBdr>
                  <w:divsChild>
                    <w:div w:id="1585530149">
                      <w:marLeft w:val="0"/>
                      <w:marRight w:val="0"/>
                      <w:marTop w:val="0"/>
                      <w:marBottom w:val="0"/>
                      <w:divBdr>
                        <w:top w:val="none" w:sz="0" w:space="0" w:color="auto"/>
                        <w:left w:val="none" w:sz="0" w:space="0" w:color="auto"/>
                        <w:bottom w:val="none" w:sz="0" w:space="0" w:color="auto"/>
                        <w:right w:val="none" w:sz="0" w:space="0" w:color="auto"/>
                      </w:divBdr>
                    </w:div>
                  </w:divsChild>
                </w:div>
                <w:div w:id="1155024429">
                  <w:marLeft w:val="0"/>
                  <w:marRight w:val="0"/>
                  <w:marTop w:val="0"/>
                  <w:marBottom w:val="0"/>
                  <w:divBdr>
                    <w:top w:val="none" w:sz="0" w:space="0" w:color="auto"/>
                    <w:left w:val="none" w:sz="0" w:space="0" w:color="auto"/>
                    <w:bottom w:val="none" w:sz="0" w:space="0" w:color="auto"/>
                    <w:right w:val="none" w:sz="0" w:space="0" w:color="auto"/>
                  </w:divBdr>
                  <w:divsChild>
                    <w:div w:id="1270743105">
                      <w:marLeft w:val="0"/>
                      <w:marRight w:val="0"/>
                      <w:marTop w:val="0"/>
                      <w:marBottom w:val="0"/>
                      <w:divBdr>
                        <w:top w:val="none" w:sz="0" w:space="0" w:color="auto"/>
                        <w:left w:val="none" w:sz="0" w:space="0" w:color="auto"/>
                        <w:bottom w:val="none" w:sz="0" w:space="0" w:color="auto"/>
                        <w:right w:val="none" w:sz="0" w:space="0" w:color="auto"/>
                      </w:divBdr>
                    </w:div>
                  </w:divsChild>
                </w:div>
                <w:div w:id="1219584848">
                  <w:marLeft w:val="0"/>
                  <w:marRight w:val="0"/>
                  <w:marTop w:val="0"/>
                  <w:marBottom w:val="0"/>
                  <w:divBdr>
                    <w:top w:val="none" w:sz="0" w:space="0" w:color="auto"/>
                    <w:left w:val="none" w:sz="0" w:space="0" w:color="auto"/>
                    <w:bottom w:val="none" w:sz="0" w:space="0" w:color="auto"/>
                    <w:right w:val="none" w:sz="0" w:space="0" w:color="auto"/>
                  </w:divBdr>
                  <w:divsChild>
                    <w:div w:id="955672779">
                      <w:marLeft w:val="0"/>
                      <w:marRight w:val="0"/>
                      <w:marTop w:val="0"/>
                      <w:marBottom w:val="0"/>
                      <w:divBdr>
                        <w:top w:val="none" w:sz="0" w:space="0" w:color="auto"/>
                        <w:left w:val="none" w:sz="0" w:space="0" w:color="auto"/>
                        <w:bottom w:val="none" w:sz="0" w:space="0" w:color="auto"/>
                        <w:right w:val="none" w:sz="0" w:space="0" w:color="auto"/>
                      </w:divBdr>
                    </w:div>
                  </w:divsChild>
                </w:div>
                <w:div w:id="1336615090">
                  <w:marLeft w:val="0"/>
                  <w:marRight w:val="0"/>
                  <w:marTop w:val="0"/>
                  <w:marBottom w:val="0"/>
                  <w:divBdr>
                    <w:top w:val="none" w:sz="0" w:space="0" w:color="auto"/>
                    <w:left w:val="none" w:sz="0" w:space="0" w:color="auto"/>
                    <w:bottom w:val="none" w:sz="0" w:space="0" w:color="auto"/>
                    <w:right w:val="none" w:sz="0" w:space="0" w:color="auto"/>
                  </w:divBdr>
                  <w:divsChild>
                    <w:div w:id="1004164701">
                      <w:marLeft w:val="0"/>
                      <w:marRight w:val="0"/>
                      <w:marTop w:val="0"/>
                      <w:marBottom w:val="0"/>
                      <w:divBdr>
                        <w:top w:val="none" w:sz="0" w:space="0" w:color="auto"/>
                        <w:left w:val="none" w:sz="0" w:space="0" w:color="auto"/>
                        <w:bottom w:val="none" w:sz="0" w:space="0" w:color="auto"/>
                        <w:right w:val="none" w:sz="0" w:space="0" w:color="auto"/>
                      </w:divBdr>
                    </w:div>
                  </w:divsChild>
                </w:div>
                <w:div w:id="1356344372">
                  <w:marLeft w:val="0"/>
                  <w:marRight w:val="0"/>
                  <w:marTop w:val="0"/>
                  <w:marBottom w:val="0"/>
                  <w:divBdr>
                    <w:top w:val="none" w:sz="0" w:space="0" w:color="auto"/>
                    <w:left w:val="none" w:sz="0" w:space="0" w:color="auto"/>
                    <w:bottom w:val="none" w:sz="0" w:space="0" w:color="auto"/>
                    <w:right w:val="none" w:sz="0" w:space="0" w:color="auto"/>
                  </w:divBdr>
                  <w:divsChild>
                    <w:div w:id="609170621">
                      <w:marLeft w:val="0"/>
                      <w:marRight w:val="0"/>
                      <w:marTop w:val="0"/>
                      <w:marBottom w:val="0"/>
                      <w:divBdr>
                        <w:top w:val="none" w:sz="0" w:space="0" w:color="auto"/>
                        <w:left w:val="none" w:sz="0" w:space="0" w:color="auto"/>
                        <w:bottom w:val="none" w:sz="0" w:space="0" w:color="auto"/>
                        <w:right w:val="none" w:sz="0" w:space="0" w:color="auto"/>
                      </w:divBdr>
                    </w:div>
                  </w:divsChild>
                </w:div>
                <w:div w:id="1445231504">
                  <w:marLeft w:val="0"/>
                  <w:marRight w:val="0"/>
                  <w:marTop w:val="0"/>
                  <w:marBottom w:val="0"/>
                  <w:divBdr>
                    <w:top w:val="none" w:sz="0" w:space="0" w:color="auto"/>
                    <w:left w:val="none" w:sz="0" w:space="0" w:color="auto"/>
                    <w:bottom w:val="none" w:sz="0" w:space="0" w:color="auto"/>
                    <w:right w:val="none" w:sz="0" w:space="0" w:color="auto"/>
                  </w:divBdr>
                  <w:divsChild>
                    <w:div w:id="1556041722">
                      <w:marLeft w:val="0"/>
                      <w:marRight w:val="0"/>
                      <w:marTop w:val="0"/>
                      <w:marBottom w:val="0"/>
                      <w:divBdr>
                        <w:top w:val="none" w:sz="0" w:space="0" w:color="auto"/>
                        <w:left w:val="none" w:sz="0" w:space="0" w:color="auto"/>
                        <w:bottom w:val="none" w:sz="0" w:space="0" w:color="auto"/>
                        <w:right w:val="none" w:sz="0" w:space="0" w:color="auto"/>
                      </w:divBdr>
                    </w:div>
                  </w:divsChild>
                </w:div>
                <w:div w:id="1477137695">
                  <w:marLeft w:val="0"/>
                  <w:marRight w:val="0"/>
                  <w:marTop w:val="0"/>
                  <w:marBottom w:val="0"/>
                  <w:divBdr>
                    <w:top w:val="none" w:sz="0" w:space="0" w:color="auto"/>
                    <w:left w:val="none" w:sz="0" w:space="0" w:color="auto"/>
                    <w:bottom w:val="none" w:sz="0" w:space="0" w:color="auto"/>
                    <w:right w:val="none" w:sz="0" w:space="0" w:color="auto"/>
                  </w:divBdr>
                  <w:divsChild>
                    <w:div w:id="787165520">
                      <w:marLeft w:val="0"/>
                      <w:marRight w:val="0"/>
                      <w:marTop w:val="0"/>
                      <w:marBottom w:val="0"/>
                      <w:divBdr>
                        <w:top w:val="none" w:sz="0" w:space="0" w:color="auto"/>
                        <w:left w:val="none" w:sz="0" w:space="0" w:color="auto"/>
                        <w:bottom w:val="none" w:sz="0" w:space="0" w:color="auto"/>
                        <w:right w:val="none" w:sz="0" w:space="0" w:color="auto"/>
                      </w:divBdr>
                    </w:div>
                  </w:divsChild>
                </w:div>
                <w:div w:id="1567763208">
                  <w:marLeft w:val="0"/>
                  <w:marRight w:val="0"/>
                  <w:marTop w:val="0"/>
                  <w:marBottom w:val="0"/>
                  <w:divBdr>
                    <w:top w:val="none" w:sz="0" w:space="0" w:color="auto"/>
                    <w:left w:val="none" w:sz="0" w:space="0" w:color="auto"/>
                    <w:bottom w:val="none" w:sz="0" w:space="0" w:color="auto"/>
                    <w:right w:val="none" w:sz="0" w:space="0" w:color="auto"/>
                  </w:divBdr>
                  <w:divsChild>
                    <w:div w:id="1895044350">
                      <w:marLeft w:val="0"/>
                      <w:marRight w:val="0"/>
                      <w:marTop w:val="0"/>
                      <w:marBottom w:val="0"/>
                      <w:divBdr>
                        <w:top w:val="none" w:sz="0" w:space="0" w:color="auto"/>
                        <w:left w:val="none" w:sz="0" w:space="0" w:color="auto"/>
                        <w:bottom w:val="none" w:sz="0" w:space="0" w:color="auto"/>
                        <w:right w:val="none" w:sz="0" w:space="0" w:color="auto"/>
                      </w:divBdr>
                    </w:div>
                  </w:divsChild>
                </w:div>
                <w:div w:id="1597590602">
                  <w:marLeft w:val="0"/>
                  <w:marRight w:val="0"/>
                  <w:marTop w:val="0"/>
                  <w:marBottom w:val="0"/>
                  <w:divBdr>
                    <w:top w:val="none" w:sz="0" w:space="0" w:color="auto"/>
                    <w:left w:val="none" w:sz="0" w:space="0" w:color="auto"/>
                    <w:bottom w:val="none" w:sz="0" w:space="0" w:color="auto"/>
                    <w:right w:val="none" w:sz="0" w:space="0" w:color="auto"/>
                  </w:divBdr>
                  <w:divsChild>
                    <w:div w:id="749232127">
                      <w:marLeft w:val="0"/>
                      <w:marRight w:val="0"/>
                      <w:marTop w:val="0"/>
                      <w:marBottom w:val="0"/>
                      <w:divBdr>
                        <w:top w:val="none" w:sz="0" w:space="0" w:color="auto"/>
                        <w:left w:val="none" w:sz="0" w:space="0" w:color="auto"/>
                        <w:bottom w:val="none" w:sz="0" w:space="0" w:color="auto"/>
                        <w:right w:val="none" w:sz="0" w:space="0" w:color="auto"/>
                      </w:divBdr>
                    </w:div>
                  </w:divsChild>
                </w:div>
                <w:div w:id="1611545718">
                  <w:marLeft w:val="0"/>
                  <w:marRight w:val="0"/>
                  <w:marTop w:val="0"/>
                  <w:marBottom w:val="0"/>
                  <w:divBdr>
                    <w:top w:val="none" w:sz="0" w:space="0" w:color="auto"/>
                    <w:left w:val="none" w:sz="0" w:space="0" w:color="auto"/>
                    <w:bottom w:val="none" w:sz="0" w:space="0" w:color="auto"/>
                    <w:right w:val="none" w:sz="0" w:space="0" w:color="auto"/>
                  </w:divBdr>
                  <w:divsChild>
                    <w:div w:id="2126608818">
                      <w:marLeft w:val="0"/>
                      <w:marRight w:val="0"/>
                      <w:marTop w:val="0"/>
                      <w:marBottom w:val="0"/>
                      <w:divBdr>
                        <w:top w:val="none" w:sz="0" w:space="0" w:color="auto"/>
                        <w:left w:val="none" w:sz="0" w:space="0" w:color="auto"/>
                        <w:bottom w:val="none" w:sz="0" w:space="0" w:color="auto"/>
                        <w:right w:val="none" w:sz="0" w:space="0" w:color="auto"/>
                      </w:divBdr>
                    </w:div>
                  </w:divsChild>
                </w:div>
                <w:div w:id="1667395388">
                  <w:marLeft w:val="0"/>
                  <w:marRight w:val="0"/>
                  <w:marTop w:val="0"/>
                  <w:marBottom w:val="0"/>
                  <w:divBdr>
                    <w:top w:val="none" w:sz="0" w:space="0" w:color="auto"/>
                    <w:left w:val="none" w:sz="0" w:space="0" w:color="auto"/>
                    <w:bottom w:val="none" w:sz="0" w:space="0" w:color="auto"/>
                    <w:right w:val="none" w:sz="0" w:space="0" w:color="auto"/>
                  </w:divBdr>
                  <w:divsChild>
                    <w:div w:id="312149579">
                      <w:marLeft w:val="0"/>
                      <w:marRight w:val="0"/>
                      <w:marTop w:val="0"/>
                      <w:marBottom w:val="0"/>
                      <w:divBdr>
                        <w:top w:val="none" w:sz="0" w:space="0" w:color="auto"/>
                        <w:left w:val="none" w:sz="0" w:space="0" w:color="auto"/>
                        <w:bottom w:val="none" w:sz="0" w:space="0" w:color="auto"/>
                        <w:right w:val="none" w:sz="0" w:space="0" w:color="auto"/>
                      </w:divBdr>
                    </w:div>
                  </w:divsChild>
                </w:div>
                <w:div w:id="1698500837">
                  <w:marLeft w:val="0"/>
                  <w:marRight w:val="0"/>
                  <w:marTop w:val="0"/>
                  <w:marBottom w:val="0"/>
                  <w:divBdr>
                    <w:top w:val="none" w:sz="0" w:space="0" w:color="auto"/>
                    <w:left w:val="none" w:sz="0" w:space="0" w:color="auto"/>
                    <w:bottom w:val="none" w:sz="0" w:space="0" w:color="auto"/>
                    <w:right w:val="none" w:sz="0" w:space="0" w:color="auto"/>
                  </w:divBdr>
                  <w:divsChild>
                    <w:div w:id="206307334">
                      <w:marLeft w:val="0"/>
                      <w:marRight w:val="0"/>
                      <w:marTop w:val="0"/>
                      <w:marBottom w:val="0"/>
                      <w:divBdr>
                        <w:top w:val="none" w:sz="0" w:space="0" w:color="auto"/>
                        <w:left w:val="none" w:sz="0" w:space="0" w:color="auto"/>
                        <w:bottom w:val="none" w:sz="0" w:space="0" w:color="auto"/>
                        <w:right w:val="none" w:sz="0" w:space="0" w:color="auto"/>
                      </w:divBdr>
                    </w:div>
                  </w:divsChild>
                </w:div>
                <w:div w:id="1700856444">
                  <w:marLeft w:val="0"/>
                  <w:marRight w:val="0"/>
                  <w:marTop w:val="0"/>
                  <w:marBottom w:val="0"/>
                  <w:divBdr>
                    <w:top w:val="none" w:sz="0" w:space="0" w:color="auto"/>
                    <w:left w:val="none" w:sz="0" w:space="0" w:color="auto"/>
                    <w:bottom w:val="none" w:sz="0" w:space="0" w:color="auto"/>
                    <w:right w:val="none" w:sz="0" w:space="0" w:color="auto"/>
                  </w:divBdr>
                  <w:divsChild>
                    <w:div w:id="614755715">
                      <w:marLeft w:val="0"/>
                      <w:marRight w:val="0"/>
                      <w:marTop w:val="0"/>
                      <w:marBottom w:val="0"/>
                      <w:divBdr>
                        <w:top w:val="none" w:sz="0" w:space="0" w:color="auto"/>
                        <w:left w:val="none" w:sz="0" w:space="0" w:color="auto"/>
                        <w:bottom w:val="none" w:sz="0" w:space="0" w:color="auto"/>
                        <w:right w:val="none" w:sz="0" w:space="0" w:color="auto"/>
                      </w:divBdr>
                    </w:div>
                  </w:divsChild>
                </w:div>
                <w:div w:id="1871066494">
                  <w:marLeft w:val="0"/>
                  <w:marRight w:val="0"/>
                  <w:marTop w:val="0"/>
                  <w:marBottom w:val="0"/>
                  <w:divBdr>
                    <w:top w:val="none" w:sz="0" w:space="0" w:color="auto"/>
                    <w:left w:val="none" w:sz="0" w:space="0" w:color="auto"/>
                    <w:bottom w:val="none" w:sz="0" w:space="0" w:color="auto"/>
                    <w:right w:val="none" w:sz="0" w:space="0" w:color="auto"/>
                  </w:divBdr>
                  <w:divsChild>
                    <w:div w:id="554901332">
                      <w:marLeft w:val="0"/>
                      <w:marRight w:val="0"/>
                      <w:marTop w:val="0"/>
                      <w:marBottom w:val="0"/>
                      <w:divBdr>
                        <w:top w:val="none" w:sz="0" w:space="0" w:color="auto"/>
                        <w:left w:val="none" w:sz="0" w:space="0" w:color="auto"/>
                        <w:bottom w:val="none" w:sz="0" w:space="0" w:color="auto"/>
                        <w:right w:val="none" w:sz="0" w:space="0" w:color="auto"/>
                      </w:divBdr>
                    </w:div>
                  </w:divsChild>
                </w:div>
                <w:div w:id="1872524931">
                  <w:marLeft w:val="0"/>
                  <w:marRight w:val="0"/>
                  <w:marTop w:val="0"/>
                  <w:marBottom w:val="0"/>
                  <w:divBdr>
                    <w:top w:val="none" w:sz="0" w:space="0" w:color="auto"/>
                    <w:left w:val="none" w:sz="0" w:space="0" w:color="auto"/>
                    <w:bottom w:val="none" w:sz="0" w:space="0" w:color="auto"/>
                    <w:right w:val="none" w:sz="0" w:space="0" w:color="auto"/>
                  </w:divBdr>
                  <w:divsChild>
                    <w:div w:id="1983383198">
                      <w:marLeft w:val="0"/>
                      <w:marRight w:val="0"/>
                      <w:marTop w:val="0"/>
                      <w:marBottom w:val="0"/>
                      <w:divBdr>
                        <w:top w:val="none" w:sz="0" w:space="0" w:color="auto"/>
                        <w:left w:val="none" w:sz="0" w:space="0" w:color="auto"/>
                        <w:bottom w:val="none" w:sz="0" w:space="0" w:color="auto"/>
                        <w:right w:val="none" w:sz="0" w:space="0" w:color="auto"/>
                      </w:divBdr>
                    </w:div>
                  </w:divsChild>
                </w:div>
                <w:div w:id="1889143706">
                  <w:marLeft w:val="0"/>
                  <w:marRight w:val="0"/>
                  <w:marTop w:val="0"/>
                  <w:marBottom w:val="0"/>
                  <w:divBdr>
                    <w:top w:val="none" w:sz="0" w:space="0" w:color="auto"/>
                    <w:left w:val="none" w:sz="0" w:space="0" w:color="auto"/>
                    <w:bottom w:val="none" w:sz="0" w:space="0" w:color="auto"/>
                    <w:right w:val="none" w:sz="0" w:space="0" w:color="auto"/>
                  </w:divBdr>
                  <w:divsChild>
                    <w:div w:id="853153903">
                      <w:marLeft w:val="0"/>
                      <w:marRight w:val="0"/>
                      <w:marTop w:val="0"/>
                      <w:marBottom w:val="0"/>
                      <w:divBdr>
                        <w:top w:val="none" w:sz="0" w:space="0" w:color="auto"/>
                        <w:left w:val="none" w:sz="0" w:space="0" w:color="auto"/>
                        <w:bottom w:val="none" w:sz="0" w:space="0" w:color="auto"/>
                        <w:right w:val="none" w:sz="0" w:space="0" w:color="auto"/>
                      </w:divBdr>
                    </w:div>
                  </w:divsChild>
                </w:div>
                <w:div w:id="1991403631">
                  <w:marLeft w:val="0"/>
                  <w:marRight w:val="0"/>
                  <w:marTop w:val="0"/>
                  <w:marBottom w:val="0"/>
                  <w:divBdr>
                    <w:top w:val="none" w:sz="0" w:space="0" w:color="auto"/>
                    <w:left w:val="none" w:sz="0" w:space="0" w:color="auto"/>
                    <w:bottom w:val="none" w:sz="0" w:space="0" w:color="auto"/>
                    <w:right w:val="none" w:sz="0" w:space="0" w:color="auto"/>
                  </w:divBdr>
                  <w:divsChild>
                    <w:div w:id="848132528">
                      <w:marLeft w:val="0"/>
                      <w:marRight w:val="0"/>
                      <w:marTop w:val="0"/>
                      <w:marBottom w:val="0"/>
                      <w:divBdr>
                        <w:top w:val="none" w:sz="0" w:space="0" w:color="auto"/>
                        <w:left w:val="none" w:sz="0" w:space="0" w:color="auto"/>
                        <w:bottom w:val="none" w:sz="0" w:space="0" w:color="auto"/>
                        <w:right w:val="none" w:sz="0" w:space="0" w:color="auto"/>
                      </w:divBdr>
                    </w:div>
                  </w:divsChild>
                </w:div>
                <w:div w:id="1995716477">
                  <w:marLeft w:val="0"/>
                  <w:marRight w:val="0"/>
                  <w:marTop w:val="0"/>
                  <w:marBottom w:val="0"/>
                  <w:divBdr>
                    <w:top w:val="none" w:sz="0" w:space="0" w:color="auto"/>
                    <w:left w:val="none" w:sz="0" w:space="0" w:color="auto"/>
                    <w:bottom w:val="none" w:sz="0" w:space="0" w:color="auto"/>
                    <w:right w:val="none" w:sz="0" w:space="0" w:color="auto"/>
                  </w:divBdr>
                  <w:divsChild>
                    <w:div w:id="687871614">
                      <w:marLeft w:val="0"/>
                      <w:marRight w:val="0"/>
                      <w:marTop w:val="0"/>
                      <w:marBottom w:val="0"/>
                      <w:divBdr>
                        <w:top w:val="none" w:sz="0" w:space="0" w:color="auto"/>
                        <w:left w:val="none" w:sz="0" w:space="0" w:color="auto"/>
                        <w:bottom w:val="none" w:sz="0" w:space="0" w:color="auto"/>
                        <w:right w:val="none" w:sz="0" w:space="0" w:color="auto"/>
                      </w:divBdr>
                    </w:div>
                  </w:divsChild>
                </w:div>
                <w:div w:id="2013557733">
                  <w:marLeft w:val="0"/>
                  <w:marRight w:val="0"/>
                  <w:marTop w:val="0"/>
                  <w:marBottom w:val="0"/>
                  <w:divBdr>
                    <w:top w:val="none" w:sz="0" w:space="0" w:color="auto"/>
                    <w:left w:val="none" w:sz="0" w:space="0" w:color="auto"/>
                    <w:bottom w:val="none" w:sz="0" w:space="0" w:color="auto"/>
                    <w:right w:val="none" w:sz="0" w:space="0" w:color="auto"/>
                  </w:divBdr>
                  <w:divsChild>
                    <w:div w:id="2012876053">
                      <w:marLeft w:val="0"/>
                      <w:marRight w:val="0"/>
                      <w:marTop w:val="0"/>
                      <w:marBottom w:val="0"/>
                      <w:divBdr>
                        <w:top w:val="none" w:sz="0" w:space="0" w:color="auto"/>
                        <w:left w:val="none" w:sz="0" w:space="0" w:color="auto"/>
                        <w:bottom w:val="none" w:sz="0" w:space="0" w:color="auto"/>
                        <w:right w:val="none" w:sz="0" w:space="0" w:color="auto"/>
                      </w:divBdr>
                    </w:div>
                  </w:divsChild>
                </w:div>
                <w:div w:id="2017264490">
                  <w:marLeft w:val="0"/>
                  <w:marRight w:val="0"/>
                  <w:marTop w:val="0"/>
                  <w:marBottom w:val="0"/>
                  <w:divBdr>
                    <w:top w:val="none" w:sz="0" w:space="0" w:color="auto"/>
                    <w:left w:val="none" w:sz="0" w:space="0" w:color="auto"/>
                    <w:bottom w:val="none" w:sz="0" w:space="0" w:color="auto"/>
                    <w:right w:val="none" w:sz="0" w:space="0" w:color="auto"/>
                  </w:divBdr>
                  <w:divsChild>
                    <w:div w:id="945581163">
                      <w:marLeft w:val="0"/>
                      <w:marRight w:val="0"/>
                      <w:marTop w:val="0"/>
                      <w:marBottom w:val="0"/>
                      <w:divBdr>
                        <w:top w:val="none" w:sz="0" w:space="0" w:color="auto"/>
                        <w:left w:val="none" w:sz="0" w:space="0" w:color="auto"/>
                        <w:bottom w:val="none" w:sz="0" w:space="0" w:color="auto"/>
                        <w:right w:val="none" w:sz="0" w:space="0" w:color="auto"/>
                      </w:divBdr>
                    </w:div>
                    <w:div w:id="1036004997">
                      <w:marLeft w:val="0"/>
                      <w:marRight w:val="0"/>
                      <w:marTop w:val="0"/>
                      <w:marBottom w:val="0"/>
                      <w:divBdr>
                        <w:top w:val="none" w:sz="0" w:space="0" w:color="auto"/>
                        <w:left w:val="none" w:sz="0" w:space="0" w:color="auto"/>
                        <w:bottom w:val="none" w:sz="0" w:space="0" w:color="auto"/>
                        <w:right w:val="none" w:sz="0" w:space="0" w:color="auto"/>
                      </w:divBdr>
                    </w:div>
                    <w:div w:id="1180510743">
                      <w:marLeft w:val="0"/>
                      <w:marRight w:val="0"/>
                      <w:marTop w:val="0"/>
                      <w:marBottom w:val="0"/>
                      <w:divBdr>
                        <w:top w:val="none" w:sz="0" w:space="0" w:color="auto"/>
                        <w:left w:val="none" w:sz="0" w:space="0" w:color="auto"/>
                        <w:bottom w:val="none" w:sz="0" w:space="0" w:color="auto"/>
                        <w:right w:val="none" w:sz="0" w:space="0" w:color="auto"/>
                      </w:divBdr>
                    </w:div>
                    <w:div w:id="1198009486">
                      <w:marLeft w:val="0"/>
                      <w:marRight w:val="0"/>
                      <w:marTop w:val="0"/>
                      <w:marBottom w:val="0"/>
                      <w:divBdr>
                        <w:top w:val="none" w:sz="0" w:space="0" w:color="auto"/>
                        <w:left w:val="none" w:sz="0" w:space="0" w:color="auto"/>
                        <w:bottom w:val="none" w:sz="0" w:space="0" w:color="auto"/>
                        <w:right w:val="none" w:sz="0" w:space="0" w:color="auto"/>
                      </w:divBdr>
                    </w:div>
                    <w:div w:id="1473474492">
                      <w:marLeft w:val="0"/>
                      <w:marRight w:val="0"/>
                      <w:marTop w:val="0"/>
                      <w:marBottom w:val="0"/>
                      <w:divBdr>
                        <w:top w:val="none" w:sz="0" w:space="0" w:color="auto"/>
                        <w:left w:val="none" w:sz="0" w:space="0" w:color="auto"/>
                        <w:bottom w:val="none" w:sz="0" w:space="0" w:color="auto"/>
                        <w:right w:val="none" w:sz="0" w:space="0" w:color="auto"/>
                      </w:divBdr>
                    </w:div>
                    <w:div w:id="1706444087">
                      <w:marLeft w:val="0"/>
                      <w:marRight w:val="0"/>
                      <w:marTop w:val="0"/>
                      <w:marBottom w:val="0"/>
                      <w:divBdr>
                        <w:top w:val="none" w:sz="0" w:space="0" w:color="auto"/>
                        <w:left w:val="none" w:sz="0" w:space="0" w:color="auto"/>
                        <w:bottom w:val="none" w:sz="0" w:space="0" w:color="auto"/>
                        <w:right w:val="none" w:sz="0" w:space="0" w:color="auto"/>
                      </w:divBdr>
                    </w:div>
                    <w:div w:id="2007782364">
                      <w:marLeft w:val="0"/>
                      <w:marRight w:val="0"/>
                      <w:marTop w:val="0"/>
                      <w:marBottom w:val="0"/>
                      <w:divBdr>
                        <w:top w:val="none" w:sz="0" w:space="0" w:color="auto"/>
                        <w:left w:val="none" w:sz="0" w:space="0" w:color="auto"/>
                        <w:bottom w:val="none" w:sz="0" w:space="0" w:color="auto"/>
                        <w:right w:val="none" w:sz="0" w:space="0" w:color="auto"/>
                      </w:divBdr>
                    </w:div>
                  </w:divsChild>
                </w:div>
                <w:div w:id="2045475316">
                  <w:marLeft w:val="0"/>
                  <w:marRight w:val="0"/>
                  <w:marTop w:val="0"/>
                  <w:marBottom w:val="0"/>
                  <w:divBdr>
                    <w:top w:val="none" w:sz="0" w:space="0" w:color="auto"/>
                    <w:left w:val="none" w:sz="0" w:space="0" w:color="auto"/>
                    <w:bottom w:val="none" w:sz="0" w:space="0" w:color="auto"/>
                    <w:right w:val="none" w:sz="0" w:space="0" w:color="auto"/>
                  </w:divBdr>
                  <w:divsChild>
                    <w:div w:id="303393646">
                      <w:marLeft w:val="0"/>
                      <w:marRight w:val="0"/>
                      <w:marTop w:val="0"/>
                      <w:marBottom w:val="0"/>
                      <w:divBdr>
                        <w:top w:val="none" w:sz="0" w:space="0" w:color="auto"/>
                        <w:left w:val="none" w:sz="0" w:space="0" w:color="auto"/>
                        <w:bottom w:val="none" w:sz="0" w:space="0" w:color="auto"/>
                        <w:right w:val="none" w:sz="0" w:space="0" w:color="auto"/>
                      </w:divBdr>
                    </w:div>
                  </w:divsChild>
                </w:div>
                <w:div w:id="2093113641">
                  <w:marLeft w:val="0"/>
                  <w:marRight w:val="0"/>
                  <w:marTop w:val="0"/>
                  <w:marBottom w:val="0"/>
                  <w:divBdr>
                    <w:top w:val="none" w:sz="0" w:space="0" w:color="auto"/>
                    <w:left w:val="none" w:sz="0" w:space="0" w:color="auto"/>
                    <w:bottom w:val="none" w:sz="0" w:space="0" w:color="auto"/>
                    <w:right w:val="none" w:sz="0" w:space="0" w:color="auto"/>
                  </w:divBdr>
                  <w:divsChild>
                    <w:div w:id="6656702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2374784">
          <w:marLeft w:val="0"/>
          <w:marRight w:val="0"/>
          <w:marTop w:val="0"/>
          <w:marBottom w:val="0"/>
          <w:divBdr>
            <w:top w:val="none" w:sz="0" w:space="0" w:color="auto"/>
            <w:left w:val="none" w:sz="0" w:space="0" w:color="auto"/>
            <w:bottom w:val="none" w:sz="0" w:space="0" w:color="auto"/>
            <w:right w:val="none" w:sz="0" w:space="0" w:color="auto"/>
          </w:divBdr>
        </w:div>
      </w:divsChild>
    </w:div>
    <w:div w:id="1718432869">
      <w:bodyDiv w:val="1"/>
      <w:marLeft w:val="0"/>
      <w:marRight w:val="0"/>
      <w:marTop w:val="0"/>
      <w:marBottom w:val="0"/>
      <w:divBdr>
        <w:top w:val="none" w:sz="0" w:space="0" w:color="auto"/>
        <w:left w:val="none" w:sz="0" w:space="0" w:color="auto"/>
        <w:bottom w:val="none" w:sz="0" w:space="0" w:color="auto"/>
        <w:right w:val="none" w:sz="0" w:space="0" w:color="auto"/>
      </w:divBdr>
    </w:div>
    <w:div w:id="1719934847">
      <w:bodyDiv w:val="1"/>
      <w:marLeft w:val="0"/>
      <w:marRight w:val="0"/>
      <w:marTop w:val="0"/>
      <w:marBottom w:val="0"/>
      <w:divBdr>
        <w:top w:val="none" w:sz="0" w:space="0" w:color="auto"/>
        <w:left w:val="none" w:sz="0" w:space="0" w:color="auto"/>
        <w:bottom w:val="none" w:sz="0" w:space="0" w:color="auto"/>
        <w:right w:val="none" w:sz="0" w:space="0" w:color="auto"/>
      </w:divBdr>
    </w:div>
    <w:div w:id="1729918853">
      <w:bodyDiv w:val="1"/>
      <w:marLeft w:val="0"/>
      <w:marRight w:val="0"/>
      <w:marTop w:val="0"/>
      <w:marBottom w:val="0"/>
      <w:divBdr>
        <w:top w:val="none" w:sz="0" w:space="0" w:color="auto"/>
        <w:left w:val="none" w:sz="0" w:space="0" w:color="auto"/>
        <w:bottom w:val="none" w:sz="0" w:space="0" w:color="auto"/>
        <w:right w:val="none" w:sz="0" w:space="0" w:color="auto"/>
      </w:divBdr>
    </w:div>
    <w:div w:id="1767655198">
      <w:bodyDiv w:val="1"/>
      <w:marLeft w:val="0"/>
      <w:marRight w:val="0"/>
      <w:marTop w:val="0"/>
      <w:marBottom w:val="0"/>
      <w:divBdr>
        <w:top w:val="none" w:sz="0" w:space="0" w:color="auto"/>
        <w:left w:val="none" w:sz="0" w:space="0" w:color="auto"/>
        <w:bottom w:val="none" w:sz="0" w:space="0" w:color="auto"/>
        <w:right w:val="none" w:sz="0" w:space="0" w:color="auto"/>
      </w:divBdr>
    </w:div>
    <w:div w:id="1785153368">
      <w:bodyDiv w:val="1"/>
      <w:marLeft w:val="0"/>
      <w:marRight w:val="0"/>
      <w:marTop w:val="0"/>
      <w:marBottom w:val="0"/>
      <w:divBdr>
        <w:top w:val="none" w:sz="0" w:space="0" w:color="auto"/>
        <w:left w:val="none" w:sz="0" w:space="0" w:color="auto"/>
        <w:bottom w:val="none" w:sz="0" w:space="0" w:color="auto"/>
        <w:right w:val="none" w:sz="0" w:space="0" w:color="auto"/>
      </w:divBdr>
    </w:div>
    <w:div w:id="1800954595">
      <w:bodyDiv w:val="1"/>
      <w:marLeft w:val="0"/>
      <w:marRight w:val="0"/>
      <w:marTop w:val="0"/>
      <w:marBottom w:val="0"/>
      <w:divBdr>
        <w:top w:val="none" w:sz="0" w:space="0" w:color="auto"/>
        <w:left w:val="none" w:sz="0" w:space="0" w:color="auto"/>
        <w:bottom w:val="none" w:sz="0" w:space="0" w:color="auto"/>
        <w:right w:val="none" w:sz="0" w:space="0" w:color="auto"/>
      </w:divBdr>
    </w:div>
    <w:div w:id="1825928076">
      <w:bodyDiv w:val="1"/>
      <w:marLeft w:val="0"/>
      <w:marRight w:val="0"/>
      <w:marTop w:val="0"/>
      <w:marBottom w:val="0"/>
      <w:divBdr>
        <w:top w:val="none" w:sz="0" w:space="0" w:color="auto"/>
        <w:left w:val="none" w:sz="0" w:space="0" w:color="auto"/>
        <w:bottom w:val="none" w:sz="0" w:space="0" w:color="auto"/>
        <w:right w:val="none" w:sz="0" w:space="0" w:color="auto"/>
      </w:divBdr>
    </w:div>
    <w:div w:id="1877812431">
      <w:bodyDiv w:val="1"/>
      <w:marLeft w:val="0"/>
      <w:marRight w:val="0"/>
      <w:marTop w:val="0"/>
      <w:marBottom w:val="0"/>
      <w:divBdr>
        <w:top w:val="none" w:sz="0" w:space="0" w:color="auto"/>
        <w:left w:val="none" w:sz="0" w:space="0" w:color="auto"/>
        <w:bottom w:val="none" w:sz="0" w:space="0" w:color="auto"/>
        <w:right w:val="none" w:sz="0" w:space="0" w:color="auto"/>
      </w:divBdr>
    </w:div>
    <w:div w:id="1881622869">
      <w:bodyDiv w:val="1"/>
      <w:marLeft w:val="0"/>
      <w:marRight w:val="0"/>
      <w:marTop w:val="0"/>
      <w:marBottom w:val="0"/>
      <w:divBdr>
        <w:top w:val="none" w:sz="0" w:space="0" w:color="auto"/>
        <w:left w:val="none" w:sz="0" w:space="0" w:color="auto"/>
        <w:bottom w:val="none" w:sz="0" w:space="0" w:color="auto"/>
        <w:right w:val="none" w:sz="0" w:space="0" w:color="auto"/>
      </w:divBdr>
    </w:div>
    <w:div w:id="1898011635">
      <w:bodyDiv w:val="1"/>
      <w:marLeft w:val="0"/>
      <w:marRight w:val="0"/>
      <w:marTop w:val="0"/>
      <w:marBottom w:val="0"/>
      <w:divBdr>
        <w:top w:val="none" w:sz="0" w:space="0" w:color="auto"/>
        <w:left w:val="none" w:sz="0" w:space="0" w:color="auto"/>
        <w:bottom w:val="none" w:sz="0" w:space="0" w:color="auto"/>
        <w:right w:val="none" w:sz="0" w:space="0" w:color="auto"/>
      </w:divBdr>
    </w:div>
    <w:div w:id="1903447644">
      <w:bodyDiv w:val="1"/>
      <w:marLeft w:val="0"/>
      <w:marRight w:val="0"/>
      <w:marTop w:val="0"/>
      <w:marBottom w:val="0"/>
      <w:divBdr>
        <w:top w:val="none" w:sz="0" w:space="0" w:color="auto"/>
        <w:left w:val="none" w:sz="0" w:space="0" w:color="auto"/>
        <w:bottom w:val="none" w:sz="0" w:space="0" w:color="auto"/>
        <w:right w:val="none" w:sz="0" w:space="0" w:color="auto"/>
      </w:divBdr>
    </w:div>
    <w:div w:id="1912081214">
      <w:bodyDiv w:val="1"/>
      <w:marLeft w:val="0"/>
      <w:marRight w:val="0"/>
      <w:marTop w:val="0"/>
      <w:marBottom w:val="0"/>
      <w:divBdr>
        <w:top w:val="none" w:sz="0" w:space="0" w:color="auto"/>
        <w:left w:val="none" w:sz="0" w:space="0" w:color="auto"/>
        <w:bottom w:val="none" w:sz="0" w:space="0" w:color="auto"/>
        <w:right w:val="none" w:sz="0" w:space="0" w:color="auto"/>
      </w:divBdr>
    </w:div>
    <w:div w:id="1913421223">
      <w:bodyDiv w:val="1"/>
      <w:marLeft w:val="0"/>
      <w:marRight w:val="0"/>
      <w:marTop w:val="0"/>
      <w:marBottom w:val="0"/>
      <w:divBdr>
        <w:top w:val="none" w:sz="0" w:space="0" w:color="auto"/>
        <w:left w:val="none" w:sz="0" w:space="0" w:color="auto"/>
        <w:bottom w:val="none" w:sz="0" w:space="0" w:color="auto"/>
        <w:right w:val="none" w:sz="0" w:space="0" w:color="auto"/>
      </w:divBdr>
    </w:div>
    <w:div w:id="1931815418">
      <w:bodyDiv w:val="1"/>
      <w:marLeft w:val="0"/>
      <w:marRight w:val="0"/>
      <w:marTop w:val="0"/>
      <w:marBottom w:val="0"/>
      <w:divBdr>
        <w:top w:val="none" w:sz="0" w:space="0" w:color="auto"/>
        <w:left w:val="none" w:sz="0" w:space="0" w:color="auto"/>
        <w:bottom w:val="none" w:sz="0" w:space="0" w:color="auto"/>
        <w:right w:val="none" w:sz="0" w:space="0" w:color="auto"/>
      </w:divBdr>
    </w:div>
    <w:div w:id="1933198870">
      <w:bodyDiv w:val="1"/>
      <w:marLeft w:val="0"/>
      <w:marRight w:val="0"/>
      <w:marTop w:val="0"/>
      <w:marBottom w:val="0"/>
      <w:divBdr>
        <w:top w:val="none" w:sz="0" w:space="0" w:color="auto"/>
        <w:left w:val="none" w:sz="0" w:space="0" w:color="auto"/>
        <w:bottom w:val="none" w:sz="0" w:space="0" w:color="auto"/>
        <w:right w:val="none" w:sz="0" w:space="0" w:color="auto"/>
      </w:divBdr>
    </w:div>
    <w:div w:id="1979265607">
      <w:bodyDiv w:val="1"/>
      <w:marLeft w:val="0"/>
      <w:marRight w:val="0"/>
      <w:marTop w:val="0"/>
      <w:marBottom w:val="0"/>
      <w:divBdr>
        <w:top w:val="none" w:sz="0" w:space="0" w:color="auto"/>
        <w:left w:val="none" w:sz="0" w:space="0" w:color="auto"/>
        <w:bottom w:val="none" w:sz="0" w:space="0" w:color="auto"/>
        <w:right w:val="none" w:sz="0" w:space="0" w:color="auto"/>
      </w:divBdr>
    </w:div>
    <w:div w:id="1991014408">
      <w:bodyDiv w:val="1"/>
      <w:marLeft w:val="0"/>
      <w:marRight w:val="0"/>
      <w:marTop w:val="0"/>
      <w:marBottom w:val="0"/>
      <w:divBdr>
        <w:top w:val="none" w:sz="0" w:space="0" w:color="auto"/>
        <w:left w:val="none" w:sz="0" w:space="0" w:color="auto"/>
        <w:bottom w:val="none" w:sz="0" w:space="0" w:color="auto"/>
        <w:right w:val="none" w:sz="0" w:space="0" w:color="auto"/>
      </w:divBdr>
    </w:div>
    <w:div w:id="2026782302">
      <w:bodyDiv w:val="1"/>
      <w:marLeft w:val="0"/>
      <w:marRight w:val="0"/>
      <w:marTop w:val="0"/>
      <w:marBottom w:val="0"/>
      <w:divBdr>
        <w:top w:val="none" w:sz="0" w:space="0" w:color="auto"/>
        <w:left w:val="none" w:sz="0" w:space="0" w:color="auto"/>
        <w:bottom w:val="none" w:sz="0" w:space="0" w:color="auto"/>
        <w:right w:val="none" w:sz="0" w:space="0" w:color="auto"/>
      </w:divBdr>
    </w:div>
    <w:div w:id="2067140277">
      <w:bodyDiv w:val="1"/>
      <w:marLeft w:val="0"/>
      <w:marRight w:val="0"/>
      <w:marTop w:val="0"/>
      <w:marBottom w:val="0"/>
      <w:divBdr>
        <w:top w:val="none" w:sz="0" w:space="0" w:color="auto"/>
        <w:left w:val="none" w:sz="0" w:space="0" w:color="auto"/>
        <w:bottom w:val="none" w:sz="0" w:space="0" w:color="auto"/>
        <w:right w:val="none" w:sz="0" w:space="0" w:color="auto"/>
      </w:divBdr>
    </w:div>
    <w:div w:id="2101372150">
      <w:bodyDiv w:val="1"/>
      <w:marLeft w:val="0"/>
      <w:marRight w:val="0"/>
      <w:marTop w:val="0"/>
      <w:marBottom w:val="0"/>
      <w:divBdr>
        <w:top w:val="none" w:sz="0" w:space="0" w:color="auto"/>
        <w:left w:val="none" w:sz="0" w:space="0" w:color="auto"/>
        <w:bottom w:val="none" w:sz="0" w:space="0" w:color="auto"/>
        <w:right w:val="none" w:sz="0" w:space="0" w:color="auto"/>
      </w:divBdr>
    </w:div>
    <w:div w:id="2103066779">
      <w:bodyDiv w:val="1"/>
      <w:marLeft w:val="0"/>
      <w:marRight w:val="0"/>
      <w:marTop w:val="0"/>
      <w:marBottom w:val="0"/>
      <w:divBdr>
        <w:top w:val="none" w:sz="0" w:space="0" w:color="auto"/>
        <w:left w:val="none" w:sz="0" w:space="0" w:color="auto"/>
        <w:bottom w:val="none" w:sz="0" w:space="0" w:color="auto"/>
        <w:right w:val="none" w:sz="0" w:space="0" w:color="auto"/>
      </w:divBdr>
      <w:divsChild>
        <w:div w:id="1723942667">
          <w:marLeft w:val="0"/>
          <w:marRight w:val="0"/>
          <w:marTop w:val="0"/>
          <w:marBottom w:val="0"/>
          <w:divBdr>
            <w:top w:val="none" w:sz="0" w:space="0" w:color="auto"/>
            <w:left w:val="none" w:sz="0" w:space="0" w:color="auto"/>
            <w:bottom w:val="none" w:sz="0" w:space="0" w:color="auto"/>
            <w:right w:val="none" w:sz="0" w:space="0" w:color="auto"/>
          </w:divBdr>
        </w:div>
      </w:divsChild>
    </w:div>
    <w:div w:id="210923132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header" Target="header4.xml"/><Relationship Id="rId21" Type="http://schemas.openxmlformats.org/officeDocument/2006/relationships/hyperlink" Target="https://humanrights.gov.au/our-work/commission-general/publications/annual-reports-index" TargetMode="External"/><Relationship Id="rId42" Type="http://schemas.openxmlformats.org/officeDocument/2006/relationships/header" Target="header6.xml"/><Relationship Id="rId47" Type="http://schemas.openxmlformats.org/officeDocument/2006/relationships/footer" Target="footer7.xml"/><Relationship Id="rId63" Type="http://schemas.openxmlformats.org/officeDocument/2006/relationships/image" Target="media/image29.png"/><Relationship Id="rId68" Type="http://schemas.openxmlformats.org/officeDocument/2006/relationships/image" Target="media/image34.png"/><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header" Target="header5.xml"/><Relationship Id="rId11" Type="http://schemas.openxmlformats.org/officeDocument/2006/relationships/webSettings" Target="webSettings.xml"/><Relationship Id="rId24" Type="http://schemas.openxmlformats.org/officeDocument/2006/relationships/hyperlink" Target="http://www.humanrights.gov.au/about/publications/" TargetMode="External"/><Relationship Id="rId32" Type="http://schemas.openxmlformats.org/officeDocument/2006/relationships/image" Target="media/image5.png"/><Relationship Id="rId37" Type="http://schemas.openxmlformats.org/officeDocument/2006/relationships/image" Target="media/image9.png"/><Relationship Id="rId40" Type="http://schemas.openxmlformats.org/officeDocument/2006/relationships/image" Target="media/image12.png"/><Relationship Id="rId45" Type="http://schemas.openxmlformats.org/officeDocument/2006/relationships/footer" Target="footer6.xml"/><Relationship Id="rId53" Type="http://schemas.openxmlformats.org/officeDocument/2006/relationships/image" Target="media/image19.png"/><Relationship Id="rId58" Type="http://schemas.openxmlformats.org/officeDocument/2006/relationships/image" Target="media/image24.png"/><Relationship Id="rId66" Type="http://schemas.openxmlformats.org/officeDocument/2006/relationships/image" Target="media/image32.png"/><Relationship Id="rId74"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image" Target="media/image27.png"/><Relationship Id="rId19" Type="http://schemas.openxmlformats.org/officeDocument/2006/relationships/header" Target="header3.xml"/><Relationship Id="rId14" Type="http://schemas.openxmlformats.org/officeDocument/2006/relationships/image" Target="media/image1.jpeg"/><Relationship Id="rId22" Type="http://schemas.openxmlformats.org/officeDocument/2006/relationships/hyperlink" Target="mailto:communications@humanrights.gov.au" TargetMode="External"/><Relationship Id="rId27" Type="http://schemas.openxmlformats.org/officeDocument/2006/relationships/footer" Target="footer3.xml"/><Relationship Id="rId30" Type="http://schemas.openxmlformats.org/officeDocument/2006/relationships/image" Target="media/image3.png"/><Relationship Id="rId35" Type="http://schemas.openxmlformats.org/officeDocument/2006/relationships/image" Target="media/image8.png"/><Relationship Id="rId43" Type="http://schemas.openxmlformats.org/officeDocument/2006/relationships/header" Target="header7.xml"/><Relationship Id="rId48" Type="http://schemas.openxmlformats.org/officeDocument/2006/relationships/image" Target="media/image14.png"/><Relationship Id="rId56" Type="http://schemas.openxmlformats.org/officeDocument/2006/relationships/image" Target="media/image22.png"/><Relationship Id="rId64" Type="http://schemas.openxmlformats.org/officeDocument/2006/relationships/image" Target="media/image30.png"/><Relationship Id="rId69" Type="http://schemas.openxmlformats.org/officeDocument/2006/relationships/image" Target="media/image35.png"/><Relationship Id="rId8" Type="http://schemas.openxmlformats.org/officeDocument/2006/relationships/numbering" Target="numbering.xml"/><Relationship Id="rId51" Type="http://schemas.openxmlformats.org/officeDocument/2006/relationships/image" Target="media/image17.png"/><Relationship Id="rId72" Type="http://schemas.openxmlformats.org/officeDocument/2006/relationships/hyperlink" Target="https://australianhrc-my.sharepoint.com/personal/natasha_rose_humanrights_gov_au/Documents/Documents/www.humanrights.gov.au/our-work/publications" TargetMode="Externa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mailto:publications@humanrights.gov.au" TargetMode="External"/><Relationship Id="rId33" Type="http://schemas.openxmlformats.org/officeDocument/2006/relationships/image" Target="media/image6.emf"/><Relationship Id="rId38" Type="http://schemas.openxmlformats.org/officeDocument/2006/relationships/image" Target="media/image10.png"/><Relationship Id="rId46" Type="http://schemas.openxmlformats.org/officeDocument/2006/relationships/header" Target="header8.xml"/><Relationship Id="rId59" Type="http://schemas.openxmlformats.org/officeDocument/2006/relationships/image" Target="media/image25.png"/><Relationship Id="rId67" Type="http://schemas.openxmlformats.org/officeDocument/2006/relationships/image" Target="media/image33.png"/><Relationship Id="rId20" Type="http://schemas.openxmlformats.org/officeDocument/2006/relationships/hyperlink" Target="http://creativecommons.org/licenses/by/4.0/legalcode" TargetMode="External"/><Relationship Id="rId41" Type="http://schemas.openxmlformats.org/officeDocument/2006/relationships/image" Target="media/image13.png"/><Relationship Id="rId54" Type="http://schemas.openxmlformats.org/officeDocument/2006/relationships/image" Target="media/image20.png"/><Relationship Id="rId62" Type="http://schemas.openxmlformats.org/officeDocument/2006/relationships/image" Target="media/image28.png"/><Relationship Id="rId70" Type="http://schemas.openxmlformats.org/officeDocument/2006/relationships/hyperlink" Target="https://australianhrc-my.sharepoint.com/personal/natasha_rose_humanrights_gov_au/Documents/Documents/www.humanrights.gov.au" TargetMode="Externa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humanrights.gov.au" TargetMode="External"/><Relationship Id="rId28" Type="http://schemas.openxmlformats.org/officeDocument/2006/relationships/footer" Target="footer4.xml"/><Relationship Id="rId36" Type="http://schemas.openxmlformats.org/officeDocument/2006/relationships/hyperlink" Target="https://humanrights.gov.au/sites/default/files/ahrc_audit_and_risk_committee_charter.pdf" TargetMode="External"/><Relationship Id="rId49" Type="http://schemas.openxmlformats.org/officeDocument/2006/relationships/image" Target="media/image15.png"/><Relationship Id="rId57" Type="http://schemas.openxmlformats.org/officeDocument/2006/relationships/image" Target="media/image23.png"/><Relationship Id="rId10" Type="http://schemas.openxmlformats.org/officeDocument/2006/relationships/settings" Target="settings.xml"/><Relationship Id="rId31" Type="http://schemas.openxmlformats.org/officeDocument/2006/relationships/image" Target="media/image4.png"/><Relationship Id="rId44" Type="http://schemas.openxmlformats.org/officeDocument/2006/relationships/footer" Target="footer5.xml"/><Relationship Id="rId52" Type="http://schemas.openxmlformats.org/officeDocument/2006/relationships/image" Target="media/image18.png"/><Relationship Id="rId60" Type="http://schemas.openxmlformats.org/officeDocument/2006/relationships/image" Target="media/image26.png"/><Relationship Id="rId65" Type="http://schemas.openxmlformats.org/officeDocument/2006/relationships/image" Target="media/image31.png"/><Relationship Id="rId73" Type="http://schemas.openxmlformats.org/officeDocument/2006/relationships/hyperlink" Target="mailto:publications@humanrights.gov.au" TargetMode="Externa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image" Target="media/image11.png"/><Relationship Id="rId34" Type="http://schemas.openxmlformats.org/officeDocument/2006/relationships/image" Target="media/image7.png"/><Relationship Id="rId50" Type="http://schemas.openxmlformats.org/officeDocument/2006/relationships/image" Target="media/image16.png"/><Relationship Id="rId55" Type="http://schemas.openxmlformats.org/officeDocument/2006/relationships/image" Target="media/image21.png"/><Relationship Id="rId7" Type="http://schemas.openxmlformats.org/officeDocument/2006/relationships/customXml" Target="../customXml/item7.xml"/><Relationship Id="rId71" Type="http://schemas.openxmlformats.org/officeDocument/2006/relationships/hyperlink" Target="https://australianhrc-my.sharepoint.com/personal/natasha_rose_humanrights_gov_au/Documents/Documents/www.humanrights.gov.au"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s://humanrights.gov.au/our-work/disability-rights/publications/retrofit-kit-exhibition-2022" TargetMode="External"/><Relationship Id="rId2" Type="http://schemas.openxmlformats.org/officeDocument/2006/relationships/hyperlink" Target="https://humanrights.gov.au/sites/default/files/operating_environment_analysis_and_risk_oversight_and_management_2022-2023_0.pdf" TargetMode="External"/><Relationship Id="rId1" Type="http://schemas.openxmlformats.org/officeDocument/2006/relationships/hyperlink" Target="https://humanrights.gov.au/sites/default/files/ahrc_audit_and_risk_committee_charter.pdf"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https://australianhrc.sharepoint.com/sites/intranet/AHRCTemplateHub/Commission/Guidelines%20or%20Policy%20template.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axCatchAll xmlns="6500fe01-343b-4fb9-a1b0-68ac19d62e01" xsi:nil="true"/>
    <TaxKeywordTaxHTField xmlns="6500fe01-343b-4fb9-a1b0-68ac19d62e01">
      <Terms xmlns="http://schemas.microsoft.com/office/infopath/2007/PartnerControls"/>
    </TaxKeywordTaxHTField>
    <_dlc_DocId xmlns="6500fe01-343b-4fb9-a1b0-68ac19d62e01">WEMAUASUJKTJ-1082027221-265</_dlc_DocId>
    <_dlc_DocIdUrl xmlns="6500fe01-343b-4fb9-a1b0-68ac19d62e01">
      <Url>https://australianhrc.sharepoint.com/sites/GovernanceCompliance/_layouts/15/DocIdRedir.aspx?ID=WEMAUASUJKTJ-1082027221-265</Url>
      <Description>WEMAUASUJKTJ-1082027221-265</Description>
    </_dlc_DocIdUrl>
    <Category xmlns="327559d1-17f9-427e-a497-ace091ad9339" xsi:nil="true"/>
    <lcf76f155ced4ddcb4097134ff3c332f xmlns="327559d1-17f9-427e-a497-ace091ad9339">
      <Terms xmlns="http://schemas.microsoft.com/office/infopath/2007/PartnerControls"/>
    </lcf76f155ced4ddcb4097134ff3c332f>
    <SharedWithUsers xmlns="26d4f5c9-092c-456d-a66e-db79b8f95e59">
      <UserInfo>
        <DisplayName>Catherine Johnson</DisplayName>
        <AccountId>46</AccountId>
        <AccountType/>
      </UserInfo>
      <UserInfo>
        <DisplayName>Rosalind Croucher</DisplayName>
        <AccountId>23</AccountId>
        <AccountType/>
      </UserInfo>
      <UserInfo>
        <DisplayName>Darren Dick</DisplayName>
        <AccountId>45</AccountId>
        <AccountType/>
      </UserInfo>
      <UserInfo>
        <DisplayName>Evelyn Scott</DisplayName>
        <AccountId>37</AccountId>
        <AccountType/>
      </UserInfo>
      <UserInfo>
        <DisplayName>Adrijana Palmer</DisplayName>
        <AccountId>52</AccountId>
        <AccountType/>
      </UserInfo>
    </SharedWithUsers>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975c5ac6-a0cc-43ed-b850-4a2ae59237b6" ContentTypeId="0x0101" PreviousValue="false" LastSyncTimeStamp="2019-01-22T02:06:15.047Z"/>
</file>

<file path=customXml/item5.xml><?xml version="1.0" encoding="utf-8"?>
<?mso-contentType ?>
<customXsn xmlns="http://schemas.microsoft.com/office/2006/metadata/customXsn">
  <xsnLocation/>
  <cached>True</cached>
  <openByDefault>True</openByDefault>
  <xsnScope/>
</customXs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Document" ma:contentTypeID="0x010100B7B38AFDF910DF4FB806DC8B5024E01A" ma:contentTypeVersion="20" ma:contentTypeDescription="Create a new document." ma:contentTypeScope="" ma:versionID="7e8b6d3769cc52bf8fb854be3bc5789f">
  <xsd:schema xmlns:xsd="http://www.w3.org/2001/XMLSchema" xmlns:xs="http://www.w3.org/2001/XMLSchema" xmlns:p="http://schemas.microsoft.com/office/2006/metadata/properties" xmlns:ns2="6500fe01-343b-4fb9-a1b0-68ac19d62e01" xmlns:ns3="327559d1-17f9-427e-a497-ace091ad9339" xmlns:ns4="26d4f5c9-092c-456d-a66e-db79b8f95e59" targetNamespace="http://schemas.microsoft.com/office/2006/metadata/properties" ma:root="true" ma:fieldsID="c8a8cbf92fad4176b857505d35be338c" ns2:_="" ns3:_="" ns4:_="">
    <xsd:import namespace="6500fe01-343b-4fb9-a1b0-68ac19d62e01"/>
    <xsd:import namespace="327559d1-17f9-427e-a497-ace091ad9339"/>
    <xsd:import namespace="26d4f5c9-092c-456d-a66e-db79b8f95e59"/>
    <xsd:element name="properties">
      <xsd:complexType>
        <xsd:sequence>
          <xsd:element name="documentManagement">
            <xsd:complexType>
              <xsd:all>
                <xsd:element ref="ns2:TaxKeywordTaxHTField" minOccurs="0"/>
                <xsd:element ref="ns2:TaxCatchAll" minOccurs="0"/>
                <xsd:element ref="ns2:TaxCatchAllLabel" minOccurs="0"/>
                <xsd:element ref="ns2:_dlc_DocId" minOccurs="0"/>
                <xsd:element ref="ns2:_dlc_DocIdUrl" minOccurs="0"/>
                <xsd:element ref="ns2:_dlc_DocIdPersistId" minOccurs="0"/>
                <xsd:element ref="ns3:Category" minOccurs="0"/>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3:lcf76f155ced4ddcb4097134ff3c332f" minOccurs="0"/>
                <xsd:element ref="ns3:MediaServiceDateTaken"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TaxKeywordTaxHTField" ma:index="8"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14cd941f-780d-45a7-b16b-b1cce1124149}" ma:internalName="TaxCatchAll" ma:showField="CatchAllData" ma:web="26d4f5c9-092c-456d-a66e-db79b8f95e59">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14cd941f-780d-45a7-b16b-b1cce1124149}" ma:internalName="TaxCatchAllLabel" ma:readOnly="true" ma:showField="CatchAllDataLabel" ma:web="26d4f5c9-092c-456d-a66e-db79b8f95e59">
      <xsd:complexType>
        <xsd:complexContent>
          <xsd:extension base="dms:MultiChoiceLookup">
            <xsd:sequence>
              <xsd:element name="Value" type="dms:Lookup" maxOccurs="unbounded" minOccurs="0" nillable="true"/>
            </xsd:sequence>
          </xsd:extension>
        </xsd:complexContent>
      </xsd:complexType>
    </xsd:element>
    <xsd:element name="_dlc_DocId" ma:index="12" nillable="true" ma:displayName="Document ID Value" ma:description="The value of the document ID assigned to this item." ma:indexed="true" ma:internalName="_dlc_DocId" ma:readOnly="true">
      <xsd:simpleType>
        <xsd:restriction base="dms:Text"/>
      </xsd:simpleType>
    </xsd:element>
    <xsd:element name="_dlc_DocIdUrl" ma:index="1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4"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27559d1-17f9-427e-a497-ace091ad9339" elementFormDefault="qualified">
    <xsd:import namespace="http://schemas.microsoft.com/office/2006/documentManagement/types"/>
    <xsd:import namespace="http://schemas.microsoft.com/office/infopath/2007/PartnerControls"/>
    <xsd:element name="Category" ma:index="15" nillable="true" ma:displayName="Category" ma:format="Dropdown" ma:internalName="Category">
      <xsd:simpleType>
        <xsd:union memberTypes="dms:Text">
          <xsd:simpleType>
            <xsd:restriction base="dms:Choice">
              <xsd:enumeration value="-"/>
            </xsd:restriction>
          </xsd:simpleType>
        </xsd:union>
      </xsd:simpleType>
    </xsd:element>
    <xsd:element name="MediaServiceMetadata" ma:index="16" nillable="true" ma:displayName="MediaServiceMetadata" ma:hidden="true" ma:internalName="MediaServiceMetadata" ma:readOnly="true">
      <xsd:simpleType>
        <xsd:restriction base="dms:Note"/>
      </xsd:simpleType>
    </xsd:element>
    <xsd:element name="MediaServiceFastMetadata" ma:index="17" nillable="true" ma:displayName="MediaServiceFastMetadata"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975c5ac6-a0cc-43ed-b850-4a2ae59237b6" ma:termSetId="09814cd3-568e-fe90-9814-8d621ff8fb84" ma:anchorId="fba54fb3-c3e1-fe81-a776-ca4b69148c4d" ma:open="true" ma:isKeyword="false">
      <xsd:complexType>
        <xsd:sequence>
          <xsd:element ref="pc:Terms" minOccurs="0" maxOccurs="1"/>
        </xsd:sequence>
      </xsd:complexType>
    </xsd:element>
    <xsd:element name="MediaServiceDateTaken" ma:index="24" nillable="true" ma:displayName="MediaServiceDateTaken" ma:hidden="true" ma:internalName="MediaServiceDateTaken"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OCR" ma:index="27" nillable="true" ma:displayName="Extracted Text" ma:internalName="MediaServiceOCR" ma:readOnly="true">
      <xsd:simpleType>
        <xsd:restriction base="dms:Note">
          <xsd:maxLength value="255"/>
        </xsd:restriction>
      </xsd:simpleType>
    </xsd:element>
    <xsd:element name="MediaServiceLocation" ma:index="28"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6d4f5c9-092c-456d-a66e-db79b8f95e59" elementFormDefault="qualified">
    <xsd:import namespace="http://schemas.microsoft.com/office/2006/documentManagement/types"/>
    <xsd:import namespace="http://schemas.microsoft.com/office/infopath/2007/PartnerControls"/>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D4B9BB-F549-4D49-83AC-E2D91173C7AE}">
  <ds:schemaRefs>
    <ds:schemaRef ds:uri="http://schemas.openxmlformats.org/officeDocument/2006/bibliography"/>
  </ds:schemaRefs>
</ds:datastoreItem>
</file>

<file path=customXml/itemProps2.xml><?xml version="1.0" encoding="utf-8"?>
<ds:datastoreItem xmlns:ds="http://schemas.openxmlformats.org/officeDocument/2006/customXml" ds:itemID="{9F6D1B6B-A796-48AB-A1B2-2D084C3FF0F0}">
  <ds:schemaRefs>
    <ds:schemaRef ds:uri="http://schemas.microsoft.com/office/2006/metadata/properties"/>
    <ds:schemaRef ds:uri="http://schemas.microsoft.com/office/infopath/2007/PartnerControls"/>
    <ds:schemaRef ds:uri="6500fe01-343b-4fb9-a1b0-68ac19d62e01"/>
    <ds:schemaRef ds:uri="327559d1-17f9-427e-a497-ace091ad9339"/>
    <ds:schemaRef ds:uri="26d4f5c9-092c-456d-a66e-db79b8f95e59"/>
  </ds:schemaRefs>
</ds:datastoreItem>
</file>

<file path=customXml/itemProps3.xml><?xml version="1.0" encoding="utf-8"?>
<ds:datastoreItem xmlns:ds="http://schemas.openxmlformats.org/officeDocument/2006/customXml" ds:itemID="{2298C5E2-9461-4DB5-BBCC-80CF04E52698}">
  <ds:schemaRefs>
    <ds:schemaRef ds:uri="http://schemas.microsoft.com/sharepoint/events"/>
  </ds:schemaRefs>
</ds:datastoreItem>
</file>

<file path=customXml/itemProps4.xml><?xml version="1.0" encoding="utf-8"?>
<ds:datastoreItem xmlns:ds="http://schemas.openxmlformats.org/officeDocument/2006/customXml" ds:itemID="{42B7E68A-65BD-4447-A807-8A199FB12EDE}">
  <ds:schemaRefs>
    <ds:schemaRef ds:uri="Microsoft.SharePoint.Taxonomy.ContentTypeSync"/>
  </ds:schemaRefs>
</ds:datastoreItem>
</file>

<file path=customXml/itemProps5.xml><?xml version="1.0" encoding="utf-8"?>
<ds:datastoreItem xmlns:ds="http://schemas.openxmlformats.org/officeDocument/2006/customXml" ds:itemID="{852FBCA4-297A-4636-8A01-F92221CAE384}">
  <ds:schemaRefs>
    <ds:schemaRef ds:uri="http://schemas.microsoft.com/office/2006/metadata/customXsn"/>
  </ds:schemaRefs>
</ds:datastoreItem>
</file>

<file path=customXml/itemProps6.xml><?xml version="1.0" encoding="utf-8"?>
<ds:datastoreItem xmlns:ds="http://schemas.openxmlformats.org/officeDocument/2006/customXml" ds:itemID="{56E6B83B-146E-4AC4-A37E-93BE923A109C}">
  <ds:schemaRefs>
    <ds:schemaRef ds:uri="http://schemas.microsoft.com/sharepoint/v3/contenttype/forms"/>
  </ds:schemaRefs>
</ds:datastoreItem>
</file>

<file path=customXml/itemProps7.xml><?xml version="1.0" encoding="utf-8"?>
<ds:datastoreItem xmlns:ds="http://schemas.openxmlformats.org/officeDocument/2006/customXml" ds:itemID="{0BC0DCC1-7F63-44E5-8C39-8ECE1C358C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00fe01-343b-4fb9-a1b0-68ac19d62e01"/>
    <ds:schemaRef ds:uri="327559d1-17f9-427e-a497-ace091ad9339"/>
    <ds:schemaRef ds:uri="26d4f5c9-092c-456d-a66e-db79b8f95e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Guidelines%20or%20Policy%20template.dotx</Template>
  <TotalTime>1</TotalTime>
  <Pages>5</Pages>
  <Words>27969</Words>
  <Characters>159425</Characters>
  <Application>Microsoft Office Word</Application>
  <DocSecurity>0</DocSecurity>
  <Lines>1328</Lines>
  <Paragraphs>374</Paragraphs>
  <ScaleCrop>false</ScaleCrop>
  <Company>Human Rights and Equal Opportunity Commission</Company>
  <LinksUpToDate>false</LinksUpToDate>
  <CharactersWithSpaces>187020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dc:title>
  <dc:subject/>
  <dc:creator>Catherine Johnson</dc:creator>
  <cp:keywords/>
  <cp:lastModifiedBy>Catherine Johnson</cp:lastModifiedBy>
  <cp:revision>2</cp:revision>
  <cp:lastPrinted>2022-10-17T23:33:00Z</cp:lastPrinted>
  <dcterms:created xsi:type="dcterms:W3CDTF">2022-11-21T01:33:00Z</dcterms:created>
  <dcterms:modified xsi:type="dcterms:W3CDTF">2022-11-21T01:33:00Z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0x010100B7B38AFDF910DF4FB806DC8B5024E01A</vt:lpwstr>
  </property>
  <property fmtid="{D5CDD505-2E9C-101B-9397-08002B2CF9AE}" pid="3" name="TaxKeyword">
    <vt:lpwstr/>
  </property>
  <property fmtid="{D5CDD505-2E9C-101B-9397-08002B2CF9AE}" pid="4" name="MediaServiceImageTags">
    <vt:lpwstr/>
  </property>
  <property fmtid="{D5CDD505-2E9C-101B-9397-08002B2CF9AE}" pid="5" name="_dlc_DocIdItemGuid">
    <vt:lpwstr>7ff44ce1-67a0-4fea-b6a1-9e869fc24522</vt:lpwstr>
  </property>
</Properties>
</file>